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384" r:id="rId4"/>
    <p:sldId id="381" r:id="rId5"/>
    <p:sldId id="385" r:id="rId6"/>
    <p:sldId id="403" r:id="rId7"/>
    <p:sldId id="404" r:id="rId8"/>
    <p:sldId id="386" r:id="rId9"/>
    <p:sldId id="388" r:id="rId10"/>
    <p:sldId id="409" r:id="rId11"/>
    <p:sldId id="387" r:id="rId12"/>
    <p:sldId id="389" r:id="rId13"/>
    <p:sldId id="390" r:id="rId14"/>
    <p:sldId id="391" r:id="rId15"/>
    <p:sldId id="382" r:id="rId16"/>
    <p:sldId id="393" r:id="rId17"/>
    <p:sldId id="392" r:id="rId18"/>
    <p:sldId id="383" r:id="rId19"/>
    <p:sldId id="407" r:id="rId20"/>
    <p:sldId id="394" r:id="rId21"/>
    <p:sldId id="395" r:id="rId22"/>
    <p:sldId id="406" r:id="rId23"/>
    <p:sldId id="397" r:id="rId24"/>
    <p:sldId id="396" r:id="rId25"/>
    <p:sldId id="402" r:id="rId26"/>
    <p:sldId id="401" r:id="rId27"/>
    <p:sldId id="283" r:id="rId2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108" y="4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92868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复习题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117" y="377797"/>
            <a:ext cx="822245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FC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FE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相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请在图中找出一对全等三角形，并说明理由。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3918" y="1956586"/>
            <a:ext cx="3095625" cy="1876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1418" y="1454758"/>
            <a:ext cx="5475065" cy="340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(SSS)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3132" y="1557384"/>
            <a:ext cx="6377534" cy="340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与△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(SAS)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132" y="480423"/>
            <a:ext cx="787955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※7.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6219" y="1557384"/>
            <a:ext cx="2345826" cy="2149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867" y="1097988"/>
            <a:ext cx="78509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面积相等的三角形一定全等吗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请举例说明。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602" y="2150382"/>
            <a:ext cx="6771991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不一定，如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一个不规则的三角形任意一边的中线分大三角形为两个小三角形，这两个小三角形的面积相等，但不全等。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198" y="1699729"/>
            <a:ext cx="6105946" cy="1598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，要使△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，只需添加一个条件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___________________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5144" y="1613097"/>
            <a:ext cx="2809875" cy="1771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8858" y="2671776"/>
            <a:ext cx="243260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DBC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1522" y="2809665"/>
            <a:ext cx="243260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答案不唯一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866" y="806674"/>
            <a:ext cx="800757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有四根细木棒，长度分别为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9cm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，哪三根木棒可以组成一个三角形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有几种可能的情况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实际摆一摆，验证你的结论。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6038" y="2571750"/>
            <a:ext cx="6917647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能摆成一个三角形的三根木棒有三种可能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 3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 3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 cm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 cm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 5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 cm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52" y="481241"/>
            <a:ext cx="9046895" cy="2090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工人师傅经常利用角尺平分一个任意角。如图所示，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AOB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是一个任意角，在边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、边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上分别取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OD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OE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，移动角尺，使角尺两边相同的刻度分别与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重合，这时过角尺顶点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的射线</a:t>
            </a:r>
            <a:r>
              <a:rPr lang="zh-CN" altLang="en-US" sz="2400" b="1" i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OP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就是∠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AOB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的平分线。请你先说明△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OPE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OPD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全等，再说明</a:t>
            </a:r>
            <a:r>
              <a:rPr lang="zh-CN" altLang="en-US" sz="2400" b="1" i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OP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平分∠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AOB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3078" y="2485330"/>
            <a:ext cx="2297164" cy="2082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0169" y="2485330"/>
            <a:ext cx="5882909" cy="2496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由题意，可得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(SSS)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EOP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DOP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BOP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11341"/>
            <a:ext cx="7568630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12.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，你能从图中找出几组平行线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01" y="1204296"/>
            <a:ext cx="733312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小颖找出了一组平行线，她的思考过程如下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381" y="2236516"/>
            <a:ext cx="3616189" cy="148681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因为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≌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EFD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，</a:t>
            </a:r>
            <a:endParaRPr kumimoji="0" lang="en-US" altLang="zh-CN" sz="2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EDF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i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所以 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∥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706" y="1790278"/>
            <a:ext cx="2978727" cy="218209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3407" y="1684428"/>
            <a:ext cx="4500565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请说明小颖每一步的理由。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4496" y="3972369"/>
            <a:ext cx="5640148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全等三角形的对应角相等，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内错角相等，两直线平行。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8378" y="1893073"/>
            <a:ext cx="8427244" cy="1594026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由尺规作图可知，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O'C'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O'D'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C'D'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≌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O'C'D'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DOC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D'O'C'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515" y="338664"/>
            <a:ext cx="8218834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你还记得怎样用尺规作一个角等于已知角吗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你能说明其中的道理吗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小明回顾了作图的过程，并进行了如下的思考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487099"/>
            <a:ext cx="4524375" cy="1419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378" y="3806847"/>
            <a:ext cx="450056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请说明小明每一步的理由。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183" y="575937"/>
            <a:ext cx="8427244" cy="1594026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由尺规作图可知，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O'C'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O'D'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C'D'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≌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O'C'D'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DOC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D'O'C'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581" y="2571750"/>
            <a:ext cx="5549544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SSS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”，可以得到△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O′C′D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′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全等三角形的对应角相等。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0945" y="2742632"/>
            <a:ext cx="452437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345" y="519279"/>
            <a:ext cx="8201025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如图，在一张等边三角形纸片中取三边的中点，以虚线为折痕折叠纸片，你认为图中阴影部分的面积是整个图形面积的几分之几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你是怎么知道的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1345" y="2101784"/>
            <a:ext cx="8993572" cy="2603500"/>
            <a:chOff x="150428" y="2087335"/>
            <a:chExt cx="8993572" cy="2603500"/>
          </a:xfrm>
        </p:grpSpPr>
        <p:sp>
          <p:nvSpPr>
            <p:cNvPr id="4" name="文本框 3"/>
            <p:cNvSpPr txBox="1"/>
            <p:nvPr/>
          </p:nvSpPr>
          <p:spPr>
            <a:xfrm>
              <a:off x="150428" y="2168398"/>
              <a:ext cx="8993572" cy="2441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解：  。理由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: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因为沿着连接等边三角形的中点的线段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为折痕折叠，可把大等边三角形分为四个全等的小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等边三角形，每个小等边三角形的面积是大等边三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角形的    。再沿垂直方向折叠，可以把大等边三角形分为八个全等的直角三角形，所以阴影部分的面积是整个图形面积的    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20191" y="2087335"/>
            <a:ext cx="283220" cy="7316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20191" y="2087335"/>
                          <a:ext cx="283220" cy="73165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887691" y="3952795"/>
            <a:ext cx="285693" cy="7380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87691" y="3952795"/>
                          <a:ext cx="285693" cy="7380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172368" y="3568587"/>
            <a:ext cx="220019" cy="6200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Equation" r:id="rId4" imgW="3352800" imgH="9448800" progId="Equation.DSMT4">
                    <p:embed/>
                  </p:oleObj>
                </mc:Choice>
                <mc:Fallback>
                  <p:oleObj name="Equation" r:id="rId4" imgW="3352800" imgH="9448800" progId="Equation.DSMT4">
                    <p:embed/>
                    <p:pic>
                      <p:nvPicPr>
                        <p:cNvPr id="0" name="对象 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72368" y="3568587"/>
                          <a:ext cx="220019" cy="6200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7211973" y="1922282"/>
            <a:ext cx="1718252" cy="1481252"/>
            <a:chOff x="7211973" y="1922282"/>
            <a:chExt cx="1718252" cy="1481252"/>
          </a:xfrm>
        </p:grpSpPr>
        <p:sp>
          <p:nvSpPr>
            <p:cNvPr id="10" name="等腰三角形 9"/>
            <p:cNvSpPr/>
            <p:nvPr/>
          </p:nvSpPr>
          <p:spPr>
            <a:xfrm>
              <a:off x="7211973" y="1922282"/>
              <a:ext cx="1718252" cy="1481252"/>
            </a:xfrm>
            <a:prstGeom prst="triangl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9" idx="1"/>
              <a:endCxn id="9" idx="5"/>
            </p:cNvCxnSpPr>
            <p:nvPr/>
          </p:nvCxnSpPr>
          <p:spPr>
            <a:xfrm>
              <a:off x="7641536" y="2662908"/>
              <a:ext cx="85912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9" idx="1"/>
              <a:endCxn id="9" idx="3"/>
            </p:cNvCxnSpPr>
            <p:nvPr/>
          </p:nvCxnSpPr>
          <p:spPr>
            <a:xfrm>
              <a:off x="7641536" y="2662908"/>
              <a:ext cx="429563" cy="74062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8064956" y="2662908"/>
              <a:ext cx="435705" cy="74062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9" idx="0"/>
              <a:endCxn id="9" idx="3"/>
            </p:cNvCxnSpPr>
            <p:nvPr/>
          </p:nvCxnSpPr>
          <p:spPr>
            <a:xfrm>
              <a:off x="8071099" y="1922282"/>
              <a:ext cx="0" cy="148125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15" y="924072"/>
            <a:ext cx="787955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一个三角形可以有两个直角吗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一个三角形的三个角能都大于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能都小于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617" y="2418049"/>
            <a:ext cx="787955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一个三角形不能有两个直角，一个三角形的三个内角不能都大于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或都小于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887" y="497626"/>
            <a:ext cx="8059667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※15.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一个零件的形状如图所示，按规定∠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应等于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90°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 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应分别等于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20°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和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30°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。李叔叔量得∠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BCD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=142°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，就断定这个零件不合格。请说明其中的道理。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00833" y="2162343"/>
            <a:ext cx="2447925" cy="2000250"/>
            <a:chOff x="4872355" y="2571750"/>
            <a:chExt cx="2447925" cy="20002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72355" y="2571750"/>
              <a:ext cx="2447925" cy="2000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3655" y="3757908"/>
              <a:ext cx="230505" cy="251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5067" y="3720563"/>
              <a:ext cx="257175" cy="4095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622" y="738416"/>
            <a:ext cx="6917065" cy="4038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如图，连接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142°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=180°-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38°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180°-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应分别等于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CBD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90 - (20°+ 30°) = 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而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≠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38°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，所以该零件不合格。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36096" y="1571625"/>
            <a:ext cx="2447925" cy="2000250"/>
            <a:chOff x="4872355" y="2571750"/>
            <a:chExt cx="2447925" cy="20002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72355" y="2571750"/>
              <a:ext cx="2447925" cy="20002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3655" y="3757908"/>
              <a:ext cx="230505" cy="25146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5067" y="3720563"/>
              <a:ext cx="257175" cy="409575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7112688" y="1810385"/>
            <a:ext cx="1412240" cy="15227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65" y="352040"/>
            <a:ext cx="8163263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※ 16.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如图，太阳光线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A'C'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是平行的，同一时刻两根高度相同的木杆在太阳光照射下的影子一样长吗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说说你的理由。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54114" y="1478582"/>
            <a:ext cx="3339172" cy="1913114"/>
            <a:chOff x="4939412" y="2379289"/>
            <a:chExt cx="3339172" cy="19131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39412" y="2379289"/>
              <a:ext cx="3054444" cy="1698376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939412" y="2379289"/>
              <a:ext cx="3339172" cy="1913114"/>
              <a:chOff x="4939412" y="2379289"/>
              <a:chExt cx="3339172" cy="191311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272087" y="2379289"/>
                <a:ext cx="25003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A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939412" y="3795536"/>
                <a:ext cx="25003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B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110987" y="3795536"/>
                <a:ext cx="250031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C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686550" y="2379289"/>
                <a:ext cx="685800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A'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353875" y="3795536"/>
                <a:ext cx="775588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B'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525449" y="3795536"/>
                <a:ext cx="753135" cy="496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2400" b="1" i="1" dirty="0">
                    <a:latin typeface="+mj-lt"/>
                    <a:ea typeface="黑体" panose="02010609060101010101" pitchFamily="49" charset="-122"/>
                  </a:rPr>
                  <a:t>C'</a:t>
                </a:r>
                <a:endParaRPr lang="zh-CN" altLang="en-US" sz="2400" b="1" i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107229" y="1838857"/>
            <a:ext cx="7879555" cy="315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一样长。理由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A′C′B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由图可得∠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A′B′C′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A′C′B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A′B′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A′B′C′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(AAS)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B′C′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，即影子一样长。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981" y="1049378"/>
            <a:ext cx="5240099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如何计算四边形的内角和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981" y="1828341"/>
            <a:ext cx="6358747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解：将四边形连接任意一组对角，可将四边形分为两个三角形，由于三角形内角和为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，所以四边形内角和为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443397" y="1673266"/>
            <a:ext cx="2596310" cy="1945587"/>
            <a:chOff x="6427213" y="1673266"/>
            <a:chExt cx="2596310" cy="1945587"/>
          </a:xfrm>
        </p:grpSpPr>
        <p:sp>
          <p:nvSpPr>
            <p:cNvPr id="4" name="梯形 3"/>
            <p:cNvSpPr/>
            <p:nvPr/>
          </p:nvSpPr>
          <p:spPr>
            <a:xfrm>
              <a:off x="6781126" y="1887973"/>
              <a:ext cx="1909720" cy="1367554"/>
            </a:xfrm>
            <a:custGeom>
              <a:avLst/>
              <a:gdLst>
                <a:gd name="connsiteX0" fmla="*/ 0 w 1909720"/>
                <a:gd name="connsiteY0" fmla="*/ 1367554 h 1367554"/>
                <a:gd name="connsiteX1" fmla="*/ 519917 w 1909720"/>
                <a:gd name="connsiteY1" fmla="*/ 0 h 1367554"/>
                <a:gd name="connsiteX2" fmla="*/ 1389803 w 1909720"/>
                <a:gd name="connsiteY2" fmla="*/ 0 h 1367554"/>
                <a:gd name="connsiteX3" fmla="*/ 1909720 w 1909720"/>
                <a:gd name="connsiteY3" fmla="*/ 1367554 h 1367554"/>
                <a:gd name="connsiteX4" fmla="*/ 0 w 1909720"/>
                <a:gd name="connsiteY4" fmla="*/ 1367554 h 1367554"/>
                <a:gd name="connsiteX0-1" fmla="*/ 0 w 1909720"/>
                <a:gd name="connsiteY0-2" fmla="*/ 1367554 h 1367554"/>
                <a:gd name="connsiteX1-3" fmla="*/ 754586 w 1909720"/>
                <a:gd name="connsiteY1-4" fmla="*/ 347957 h 1367554"/>
                <a:gd name="connsiteX2-5" fmla="*/ 1389803 w 1909720"/>
                <a:gd name="connsiteY2-6" fmla="*/ 0 h 1367554"/>
                <a:gd name="connsiteX3-7" fmla="*/ 1909720 w 1909720"/>
                <a:gd name="connsiteY3-8" fmla="*/ 1367554 h 1367554"/>
                <a:gd name="connsiteX4-9" fmla="*/ 0 w 1909720"/>
                <a:gd name="connsiteY4-10" fmla="*/ 1367554 h 13675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09720" h="1367554">
                  <a:moveTo>
                    <a:pt x="0" y="1367554"/>
                  </a:moveTo>
                  <a:lnTo>
                    <a:pt x="754586" y="347957"/>
                  </a:lnTo>
                  <a:lnTo>
                    <a:pt x="1389803" y="0"/>
                  </a:lnTo>
                  <a:lnTo>
                    <a:pt x="1909720" y="1367554"/>
                  </a:lnTo>
                  <a:lnTo>
                    <a:pt x="0" y="1367554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1"/>
              <a:endCxn id="4" idx="3"/>
            </p:cNvCxnSpPr>
            <p:nvPr/>
          </p:nvCxnSpPr>
          <p:spPr>
            <a:xfrm>
              <a:off x="7535712" y="2235930"/>
              <a:ext cx="1155134" cy="101959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222290" y="1887973"/>
              <a:ext cx="48747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latin typeface="+mj-lt"/>
                  <a:ea typeface="黑体" panose="02010609060101010101" pitchFamily="49" charset="-122"/>
                </a:rPr>
                <a:t>A</a:t>
              </a:r>
              <a:endParaRPr lang="zh-CN" altLang="en-US" sz="20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27213" y="3100451"/>
              <a:ext cx="48747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latin typeface="+mj-lt"/>
                  <a:ea typeface="黑体" panose="02010609060101010101" pitchFamily="49" charset="-122"/>
                </a:rPr>
                <a:t>B</a:t>
              </a:r>
              <a:endParaRPr lang="zh-CN" altLang="en-US" sz="20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36052" y="3189440"/>
              <a:ext cx="48747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latin typeface="+mj-lt"/>
                  <a:ea typeface="黑体" panose="02010609060101010101" pitchFamily="49" charset="-122"/>
                </a:rPr>
                <a:t>C</a:t>
              </a:r>
              <a:endParaRPr lang="zh-CN" altLang="en-US" sz="20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90296" y="1673266"/>
              <a:ext cx="48747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latin typeface="+mj-lt"/>
                  <a:ea typeface="黑体" panose="02010609060101010101" pitchFamily="49" charset="-122"/>
                </a:rPr>
                <a:t>D</a:t>
              </a:r>
              <a:endParaRPr lang="zh-CN" altLang="en-US" sz="20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222" y="1203185"/>
            <a:ext cx="8363624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你对三角形全等的判定条件的探究过程及方法有怎样的感悟？还能找出哪些运用这种思考问题的方法的例子？把你的感想和案例记录下来，并以此为主题写一篇小短文。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9322" y="1583510"/>
            <a:ext cx="719837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请查阅资科收集一些运用全等三角形测距离的趣闻或故事。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90031" y="2056494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4383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在一个直角三角形中，两个锐角相等，求这两个锐角的度数。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584" y="2222236"/>
            <a:ext cx="7536558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因为直角三角形的两个锐角互余，且这两个锐角相等，所以这两个锐角的度数都为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45°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408" y="577243"/>
            <a:ext cx="749379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在一条直线上。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的角平分线吗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0" y="2367000"/>
            <a:ext cx="3267075" cy="1924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3696" y="2367000"/>
            <a:ext cx="5044144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的平分线，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是∠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的平分线。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350" y="322685"/>
            <a:ext cx="749379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在一条直线上。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5" y="1332755"/>
            <a:ext cx="3267075" cy="1924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5500" y="1935200"/>
            <a:ext cx="5052900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在一条直线上，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BEC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180°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5500" y="4249933"/>
            <a:ext cx="8478600" cy="654100"/>
            <a:chOff x="339900" y="4171117"/>
            <a:chExt cx="8478600" cy="654100"/>
          </a:xfrm>
        </p:grpSpPr>
        <p:sp>
          <p:nvSpPr>
            <p:cNvPr id="6" name="文本框 5"/>
            <p:cNvSpPr txBox="1"/>
            <p:nvPr/>
          </p:nvSpPr>
          <p:spPr>
            <a:xfrm>
              <a:off x="339900" y="4234890"/>
              <a:ext cx="8478600" cy="526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所以∠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BED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∠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CED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  ×180°=90°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，所以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DE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⊥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BC</a:t>
              </a:r>
              <a:r>
                <a:rPr lang="zh-CN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622263" y="4171117"/>
            <a:ext cx="253200" cy="654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2" imgW="3657600" imgH="9448800" progId="Equation.DSMT4">
                    <p:embed/>
                  </p:oleObj>
                </mc:Choice>
                <mc:Fallback>
                  <p:oleObj name="Equation" r:id="rId2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622263" y="4171117"/>
                          <a:ext cx="253200" cy="654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879" y="509822"/>
            <a:ext cx="749379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EBD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ECD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在一条直线上。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平分线段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5" y="1931565"/>
            <a:ext cx="3267075" cy="1924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878" y="2513396"/>
            <a:ext cx="5571871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平分线段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EBD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即点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平分线段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3405" y="1483893"/>
            <a:ext cx="7879555" cy="340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=90°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的中点，所以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＝∠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CDF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CFD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(ASA)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818" y="406932"/>
            <a:ext cx="813673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⊥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，垂足分别是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，且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的中点，△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BED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CFD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8045" y="1570933"/>
            <a:ext cx="2755165" cy="218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058" y="663150"/>
            <a:ext cx="853678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，请用尺规完成下列作图</a:t>
            </a:r>
            <a:r>
              <a:rPr lang="en-US" altLang="zh-CN" sz="2800" b="1" dirty="0">
                <a:latin typeface="+mj-ea"/>
                <a:ea typeface="+mj-ea"/>
              </a:rPr>
              <a:t>:</a:t>
            </a:r>
            <a:endParaRPr lang="en-US" altLang="zh-CN" sz="2800" b="1" dirty="0">
              <a:latin typeface="+mj-ea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作一个△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=5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6313" y="1631917"/>
            <a:ext cx="3962400" cy="1543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5287" y="2249692"/>
            <a:ext cx="8405552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作法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作一条线段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②以点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为圆心，以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的长为半径作弧，以点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为圆心，以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的长为半径作弧，两弧相交于点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③连接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就是所要作的三角形。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089" y="2295608"/>
            <a:ext cx="8405552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作法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作一条线段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为顶点，以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为一边作角∠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α.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在射线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上截取线段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④连接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就是所要作的三角形。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057" y="790153"/>
            <a:ext cx="853678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，请用尺规完成下列作图</a:t>
            </a:r>
            <a:r>
              <a:rPr lang="en-US" altLang="zh-CN" sz="2800" b="1" dirty="0">
                <a:latin typeface="+mj-ea"/>
                <a:ea typeface="+mj-ea"/>
              </a:rPr>
              <a:t>: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作一个△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6313" y="1631917"/>
            <a:ext cx="396240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3159</Words>
  <Application>WPS 演示</Application>
  <PresentationFormat>全屏显示(16:9)</PresentationFormat>
  <Paragraphs>202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等线</vt:lpstr>
      <vt:lpstr>Times New Roman</vt:lpstr>
      <vt:lpstr>1_Office 主题​​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404</cp:revision>
  <dcterms:created xsi:type="dcterms:W3CDTF">2016-01-14T07:05:00Z</dcterms:created>
  <dcterms:modified xsi:type="dcterms:W3CDTF">2025-01-20T00:24:35Z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