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3"/>
    <p:sldId id="385" r:id="rId4"/>
    <p:sldId id="373" r:id="rId5"/>
    <p:sldId id="375" r:id="rId6"/>
    <p:sldId id="374" r:id="rId7"/>
    <p:sldId id="381" r:id="rId8"/>
    <p:sldId id="376" r:id="rId9"/>
    <p:sldId id="386" r:id="rId10"/>
    <p:sldId id="377" r:id="rId11"/>
    <p:sldId id="324" r:id="rId12"/>
    <p:sldId id="378" r:id="rId13"/>
    <p:sldId id="382" r:id="rId14"/>
    <p:sldId id="379" r:id="rId15"/>
    <p:sldId id="321" r:id="rId16"/>
    <p:sldId id="301" r:id="rId17"/>
    <p:sldId id="322" r:id="rId18"/>
    <p:sldId id="316" r:id="rId19"/>
    <p:sldId id="380" r:id="rId20"/>
    <p:sldId id="383" r:id="rId21"/>
    <p:sldId id="384" r:id="rId22"/>
    <p:sldId id="364" r:id="rId23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6699"/>
    <a:srgbClr val="66CCCC"/>
    <a:srgbClr val="CCCCFF"/>
    <a:srgbClr val="FF6666"/>
    <a:srgbClr val="99CC99"/>
    <a:srgbClr val="99CC33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0"/>
    <p:restoredTop sz="96370"/>
  </p:normalViewPr>
  <p:slideViewPr>
    <p:cSldViewPr snapToGrid="0" showGuides="1">
      <p:cViewPr varScale="1">
        <p:scale>
          <a:sx n="118" d="100"/>
          <a:sy n="118" d="100"/>
        </p:scale>
        <p:origin x="102" y="5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EC9920DE-3802-4A88-8523-F23ED328528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9529C0EC-C7E8-4A2A-9D29-0EBCEA5992B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32175" y="1636713"/>
            <a:ext cx="2449513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latin typeface="+mj-lt"/>
                <a:ea typeface="+mj-ea"/>
                <a:cs typeface="+mn-cs"/>
              </a:rPr>
              <a:t>章末复习</a:t>
            </a:r>
            <a:endParaRPr kumimoji="0" lang="zh-CN" altLang="en-US" sz="4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000250" y="2489200"/>
            <a:ext cx="52197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097213" y="2654300"/>
            <a:ext cx="30241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ea"/>
                <a:ea typeface="+mj-ea"/>
                <a:cs typeface="+mn-cs"/>
              </a:rPr>
              <a:t>北师大版七年级数学下册</a:t>
            </a:r>
            <a:endParaRPr kumimoji="0" lang="zh-CN" altLang="en-US" sz="20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10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0728" y="1149353"/>
            <a:ext cx="6985000" cy="19495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在△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中，∠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24°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104°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则∠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的平分线和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BC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边上的高的夹角等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于＿＿＿．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23555" name="组合 17"/>
          <p:cNvGrpSpPr/>
          <p:nvPr/>
        </p:nvGrpSpPr>
        <p:grpSpPr>
          <a:xfrm>
            <a:off x="4763811" y="2349502"/>
            <a:ext cx="2425977" cy="2272116"/>
            <a:chOff x="3104983" y="1824032"/>
            <a:chExt cx="3228167" cy="3024548"/>
          </a:xfrm>
        </p:grpSpPr>
        <p:sp>
          <p:nvSpPr>
            <p:cNvPr id="3" name="任意多边形 2"/>
            <p:cNvSpPr/>
            <p:nvPr/>
          </p:nvSpPr>
          <p:spPr bwMode="auto">
            <a:xfrm>
              <a:off x="3531913" y="2236831"/>
              <a:ext cx="1814059" cy="2160845"/>
            </a:xfrm>
            <a:custGeom>
              <a:avLst/>
              <a:gdLst>
                <a:gd name="connsiteX0" fmla="*/ 0 w 1917087"/>
                <a:gd name="connsiteY0" fmla="*/ 1627001 h 1627001"/>
                <a:gd name="connsiteX1" fmla="*/ 1210792 w 1917087"/>
                <a:gd name="connsiteY1" fmla="*/ 1627001 h 1627001"/>
                <a:gd name="connsiteX2" fmla="*/ 1917087 w 1917087"/>
                <a:gd name="connsiteY2" fmla="*/ 0 h 1627001"/>
                <a:gd name="connsiteX3" fmla="*/ 0 w 1917087"/>
                <a:gd name="connsiteY3" fmla="*/ 1627001 h 1627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7087" h="1627001">
                  <a:moveTo>
                    <a:pt x="0" y="1627001"/>
                  </a:moveTo>
                  <a:lnTo>
                    <a:pt x="1210792" y="1627001"/>
                  </a:lnTo>
                  <a:lnTo>
                    <a:pt x="1917087" y="0"/>
                  </a:lnTo>
                  <a:lnTo>
                    <a:pt x="0" y="1627001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423865" y="4269074"/>
              <a:ext cx="444389" cy="5795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104983" y="4092840"/>
              <a:ext cx="444389" cy="5795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395172" y="1824032"/>
              <a:ext cx="444389" cy="5795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5345972" y="2246357"/>
              <a:ext cx="0" cy="213703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673041" y="4391325"/>
              <a:ext cx="1333166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 bwMode="auto">
            <a:xfrm>
              <a:off x="5349146" y="4296064"/>
              <a:ext cx="92052" cy="92086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3538262" y="3276767"/>
              <a:ext cx="2794888" cy="110662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弧形 15"/>
            <p:cNvSpPr/>
            <p:nvPr/>
          </p:nvSpPr>
          <p:spPr>
            <a:xfrm rot="11283887">
              <a:off x="5222178" y="3641936"/>
              <a:ext cx="309485" cy="192111"/>
            </a:xfrm>
            <a:prstGeom prst="arc">
              <a:avLst>
                <a:gd name="adj1" fmla="val 16924862"/>
                <a:gd name="adj2" fmla="val 21200986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771009" y="2532460"/>
            <a:ext cx="90487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64°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双波形 14"/>
          <p:cNvSpPr/>
          <p:nvPr/>
        </p:nvSpPr>
        <p:spPr bwMode="auto">
          <a:xfrm>
            <a:off x="243281" y="355682"/>
            <a:ext cx="1736521" cy="744002"/>
          </a:xfrm>
          <a:prstGeom prst="doubleWav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针对训练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352915" y="2088294"/>
            <a:ext cx="1764726" cy="461665"/>
          </a:xfrm>
          <a:prstGeom prst="rect">
            <a:avLst/>
          </a:prstGeom>
          <a:noFill/>
          <a:ln w="20320">
            <a:solidFill>
              <a:srgbClr val="3B3B3B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全等三角形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33719" y="968150"/>
            <a:ext cx="5367460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定义：能够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完全重合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的两个三角形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98609" y="2075934"/>
            <a:ext cx="1614654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符号表示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298495" y="1229760"/>
            <a:ext cx="400114" cy="2208419"/>
            <a:chOff x="-152236" y="2373549"/>
            <a:chExt cx="700228" cy="1653703"/>
          </a:xfrm>
        </p:grpSpPr>
        <p:cxnSp>
          <p:nvCxnSpPr>
            <p:cNvPr id="25" name="直接箭头连接符 24"/>
            <p:cNvCxnSpPr/>
            <p:nvPr/>
          </p:nvCxnSpPr>
          <p:spPr>
            <a:xfrm>
              <a:off x="81064" y="2374134"/>
              <a:ext cx="466928" cy="0"/>
            </a:xfrm>
            <a:prstGeom prst="straightConnector1">
              <a:avLst/>
            </a:prstGeom>
            <a:ln w="20320">
              <a:solidFill>
                <a:srgbClr val="3B3B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7821" y="2373549"/>
              <a:ext cx="3244" cy="1653703"/>
            </a:xfrm>
            <a:prstGeom prst="line">
              <a:avLst/>
            </a:prstGeom>
            <a:ln w="2032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>
              <a:off x="68095" y="4027252"/>
              <a:ext cx="466927" cy="0"/>
            </a:xfrm>
            <a:prstGeom prst="straightConnector1">
              <a:avLst/>
            </a:prstGeom>
            <a:ln w="20320">
              <a:solidFill>
                <a:srgbClr val="3B3B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>
              <a:off x="-152236" y="3212333"/>
              <a:ext cx="700228" cy="0"/>
            </a:xfrm>
            <a:prstGeom prst="straightConnector1">
              <a:avLst/>
            </a:prstGeom>
            <a:ln w="20320">
              <a:solidFill>
                <a:srgbClr val="3B3B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直接箭头连接符 28"/>
          <p:cNvCxnSpPr/>
          <p:nvPr/>
        </p:nvCxnSpPr>
        <p:spPr>
          <a:xfrm>
            <a:off x="4071435" y="2338754"/>
            <a:ext cx="466927" cy="0"/>
          </a:xfrm>
          <a:prstGeom prst="straightConnector1">
            <a:avLst/>
          </a:prstGeom>
          <a:ln w="20320">
            <a:solidFill>
              <a:srgbClr val="3B3B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4487115" y="2076464"/>
            <a:ext cx="4480716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用“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≌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”连接两个全等三角形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728980" y="3172711"/>
            <a:ext cx="930067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3489295" y="3434321"/>
            <a:ext cx="466927" cy="0"/>
          </a:xfrm>
          <a:prstGeom prst="straightConnector1">
            <a:avLst/>
          </a:prstGeom>
          <a:ln w="20320">
            <a:solidFill>
              <a:srgbClr val="3B3B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956222" y="2828193"/>
            <a:ext cx="3908518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对应边相等，对应角相等。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952125" y="3442408"/>
            <a:ext cx="4480716" cy="919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全等三角形对应边的高、中线、角平分线分别相等。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30" grpId="0"/>
      <p:bldP spid="31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027" y="1066973"/>
            <a:ext cx="7816057" cy="2832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如图，在△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中，∠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=40°</a:t>
            </a:r>
            <a:r>
              <a:rPr lang="zh-CN" altLang="en-US" sz="2800" b="1" dirty="0">
                <a:latin typeface="+mj-lt"/>
                <a:ea typeface="+mj-ea"/>
              </a:rPr>
              <a:t>，将△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endParaRPr lang="en-US" altLang="zh-CN" sz="2800" b="1" dirty="0">
              <a:latin typeface="+mj-lt"/>
              <a:ea typeface="+mj-ea"/>
            </a:endParaRPr>
          </a:p>
          <a:p>
            <a:pPr lvl="0">
              <a:lnSpc>
                <a:spcPct val="13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沿</a:t>
            </a:r>
            <a:r>
              <a:rPr lang="en-US" altLang="zh-CN" sz="2800" b="1" i="1" dirty="0">
                <a:latin typeface="+mj-lt"/>
                <a:ea typeface="+mj-ea"/>
              </a:rPr>
              <a:t>DE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折叠，使点</a:t>
            </a:r>
            <a:r>
              <a:rPr lang="en-US" altLang="zh-CN" sz="2800" b="1" i="1" dirty="0">
                <a:latin typeface="+mj-lt"/>
                <a:ea typeface="+mj-ea"/>
              </a:rPr>
              <a:t>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落在点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F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处，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latin typeface="+mj-lt"/>
                <a:ea typeface="+mj-ea"/>
              </a:rPr>
              <a:t>FDB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+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latin typeface="+mj-lt"/>
                <a:ea typeface="+mj-ea"/>
              </a:rPr>
              <a:t>FEC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的度数为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(     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lvl="0">
              <a:lnSpc>
                <a:spcPct val="130000"/>
              </a:lnSpc>
              <a:defRPr/>
            </a:pPr>
            <a:r>
              <a:rPr lang="en-US" altLang="zh-CN" sz="2800" b="1" dirty="0">
                <a:latin typeface="+mj-lt"/>
                <a:ea typeface="+mj-ea"/>
              </a:rPr>
              <a:t>A.140°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B.</a:t>
            </a:r>
            <a:r>
              <a:rPr lang="en-US" altLang="zh-CN" sz="2800" b="1" dirty="0">
                <a:latin typeface="+mj-lt"/>
                <a:ea typeface="+mj-ea"/>
              </a:rPr>
              <a:t> 120°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lvl="0">
              <a:lnSpc>
                <a:spcPct val="130000"/>
              </a:lnSpc>
              <a:defRPr/>
            </a:pPr>
            <a:r>
              <a:rPr lang="en-US" altLang="zh-CN" sz="2800" b="1" dirty="0">
                <a:latin typeface="+mj-lt"/>
                <a:ea typeface="+mj-ea"/>
              </a:rPr>
              <a:t>C. 70°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D.</a:t>
            </a:r>
            <a:r>
              <a:rPr lang="en-US" altLang="zh-CN" sz="2800" b="1" dirty="0">
                <a:latin typeface="+mj-lt"/>
                <a:ea typeface="+mj-ea"/>
              </a:rPr>
              <a:t> 80°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1372" y="2138523"/>
            <a:ext cx="1812974" cy="26277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72947" y="2216126"/>
            <a:ext cx="582137" cy="596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7" name="双波形 6"/>
          <p:cNvSpPr/>
          <p:nvPr/>
        </p:nvSpPr>
        <p:spPr bwMode="auto">
          <a:xfrm>
            <a:off x="243281" y="355682"/>
            <a:ext cx="1736521" cy="744002"/>
          </a:xfrm>
          <a:prstGeom prst="doubleWav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针对训练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430765" y="1676984"/>
            <a:ext cx="266895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边边边（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SSS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）  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12664" y="1428551"/>
            <a:ext cx="5255005" cy="1945952"/>
            <a:chOff x="3822272" y="1598774"/>
            <a:chExt cx="5255005" cy="1945952"/>
          </a:xfrm>
        </p:grpSpPr>
        <p:grpSp>
          <p:nvGrpSpPr>
            <p:cNvPr id="4" name="组合 3"/>
            <p:cNvGrpSpPr/>
            <p:nvPr/>
          </p:nvGrpSpPr>
          <p:grpSpPr>
            <a:xfrm>
              <a:off x="3822272" y="1598774"/>
              <a:ext cx="2595902" cy="1945952"/>
              <a:chOff x="3793332" y="1363841"/>
              <a:chExt cx="2595902" cy="1945952"/>
            </a:xfrm>
          </p:grpSpPr>
          <p:sp>
            <p:nvSpPr>
              <p:cNvPr id="10" name="任意多边形: 形状 9"/>
              <p:cNvSpPr/>
              <p:nvPr/>
            </p:nvSpPr>
            <p:spPr bwMode="auto">
              <a:xfrm>
                <a:off x="4138613" y="1738020"/>
                <a:ext cx="1968541" cy="1323341"/>
              </a:xfrm>
              <a:custGeom>
                <a:avLst/>
                <a:gdLst>
                  <a:gd name="connsiteX0" fmla="*/ 571500 w 2212521"/>
                  <a:gd name="connsiteY0" fmla="*/ 0 h 1502229"/>
                  <a:gd name="connsiteX1" fmla="*/ 0 w 2212521"/>
                  <a:gd name="connsiteY1" fmla="*/ 1502229 h 1502229"/>
                  <a:gd name="connsiteX2" fmla="*/ 2212521 w 2212521"/>
                  <a:gd name="connsiteY2" fmla="*/ 1502229 h 1502229"/>
                  <a:gd name="connsiteX3" fmla="*/ 571500 w 2212521"/>
                  <a:gd name="connsiteY3" fmla="*/ 0 h 1502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2521" h="1502229">
                    <a:moveTo>
                      <a:pt x="571500" y="0"/>
                    </a:moveTo>
                    <a:lnTo>
                      <a:pt x="0" y="1502229"/>
                    </a:lnTo>
                    <a:lnTo>
                      <a:pt x="2212521" y="1502229"/>
                    </a:lnTo>
                    <a:lnTo>
                      <a:pt x="571500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446475" y="1363841"/>
                <a:ext cx="853848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A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3793332" y="2812926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B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043953" y="2812926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C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481375" y="1598774"/>
              <a:ext cx="2595902" cy="1945952"/>
              <a:chOff x="6533810" y="1249787"/>
              <a:chExt cx="2595902" cy="1945952"/>
            </a:xfrm>
          </p:grpSpPr>
          <p:sp>
            <p:nvSpPr>
              <p:cNvPr id="6" name="任意多边形: 形状 5"/>
              <p:cNvSpPr/>
              <p:nvPr/>
            </p:nvSpPr>
            <p:spPr bwMode="auto">
              <a:xfrm>
                <a:off x="6879091" y="1623965"/>
                <a:ext cx="1968541" cy="1323341"/>
              </a:xfrm>
              <a:custGeom>
                <a:avLst/>
                <a:gdLst>
                  <a:gd name="connsiteX0" fmla="*/ 571500 w 2212521"/>
                  <a:gd name="connsiteY0" fmla="*/ 0 h 1502229"/>
                  <a:gd name="connsiteX1" fmla="*/ 0 w 2212521"/>
                  <a:gd name="connsiteY1" fmla="*/ 1502229 h 1502229"/>
                  <a:gd name="connsiteX2" fmla="*/ 2212521 w 2212521"/>
                  <a:gd name="connsiteY2" fmla="*/ 1502229 h 1502229"/>
                  <a:gd name="connsiteX3" fmla="*/ 571500 w 2212521"/>
                  <a:gd name="connsiteY3" fmla="*/ 0 h 1502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2521" h="1502229">
                    <a:moveTo>
                      <a:pt x="571500" y="0"/>
                    </a:moveTo>
                    <a:lnTo>
                      <a:pt x="0" y="1502229"/>
                    </a:lnTo>
                    <a:lnTo>
                      <a:pt x="2212521" y="1502229"/>
                    </a:lnTo>
                    <a:lnTo>
                      <a:pt x="571500" y="0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rtlCol="0" anchor="ctr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7186953" y="1249787"/>
                <a:ext cx="853848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D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6533810" y="2698872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E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8784431" y="2698872"/>
                <a:ext cx="34528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+mj-ea"/>
                  </a:rPr>
                  <a:t>F</a:t>
                </a:r>
                <a:endParaRPr lang="zh-CN" altLang="en-US" sz="2400" b="1" i="1" dirty="0"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3557945" y="1802729"/>
            <a:ext cx="4638095" cy="1325881"/>
            <a:chOff x="4167553" y="1972951"/>
            <a:chExt cx="4638095" cy="1325881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4167553" y="1972952"/>
              <a:ext cx="509222" cy="1323342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6834153" y="1972952"/>
              <a:ext cx="509222" cy="1323342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676775" y="1972951"/>
              <a:ext cx="1459319" cy="1323343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7338763" y="1975489"/>
              <a:ext cx="1459319" cy="1323343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167553" y="3296293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6829409" y="3295323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446399" y="2218177"/>
            <a:ext cx="266895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角边角（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ASA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）  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319684" y="2702717"/>
            <a:ext cx="5104166" cy="686314"/>
            <a:chOff x="3936990" y="2868157"/>
            <a:chExt cx="5104166" cy="686314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4167553" y="3296293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6829409" y="3295323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弧形 31"/>
            <p:cNvSpPr/>
            <p:nvPr/>
          </p:nvSpPr>
          <p:spPr>
            <a:xfrm rot="20262166">
              <a:off x="3936990" y="2883460"/>
              <a:ext cx="671011" cy="671011"/>
            </a:xfrm>
            <a:prstGeom prst="arc">
              <a:avLst>
                <a:gd name="adj1" fmla="val 18209220"/>
                <a:gd name="adj2" fmla="val 2235984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楷体" panose="02010609060101010101" pitchFamily="49" charset="-122"/>
              </a:endParaRPr>
            </a:p>
          </p:txBody>
        </p:sp>
        <p:sp>
          <p:nvSpPr>
            <p:cNvPr id="33" name="弧形 32"/>
            <p:cNvSpPr/>
            <p:nvPr/>
          </p:nvSpPr>
          <p:spPr>
            <a:xfrm rot="20262166">
              <a:off x="6591282" y="2883460"/>
              <a:ext cx="671011" cy="671011"/>
            </a:xfrm>
            <a:prstGeom prst="arc">
              <a:avLst>
                <a:gd name="adj1" fmla="val 18209220"/>
                <a:gd name="adj2" fmla="val 2235984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楷体" panose="02010609060101010101" pitchFamily="49" charset="-122"/>
              </a:endParaRPr>
            </a:p>
          </p:txBody>
        </p:sp>
        <p:sp>
          <p:nvSpPr>
            <p:cNvPr id="34" name="弧形 33"/>
            <p:cNvSpPr/>
            <p:nvPr/>
          </p:nvSpPr>
          <p:spPr>
            <a:xfrm rot="1337834" flipH="1">
              <a:off x="5715853" y="2868157"/>
              <a:ext cx="671011" cy="671011"/>
            </a:xfrm>
            <a:prstGeom prst="arc">
              <a:avLst>
                <a:gd name="adj1" fmla="val 20514187"/>
                <a:gd name="adj2" fmla="val 2235984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楷体" panose="02010609060101010101" pitchFamily="49" charset="-122"/>
              </a:endParaRPr>
            </a:p>
          </p:txBody>
        </p:sp>
        <p:sp>
          <p:nvSpPr>
            <p:cNvPr id="35" name="弧形 34"/>
            <p:cNvSpPr/>
            <p:nvPr/>
          </p:nvSpPr>
          <p:spPr>
            <a:xfrm rot="1337834" flipH="1">
              <a:off x="8370145" y="2868157"/>
              <a:ext cx="671011" cy="671011"/>
            </a:xfrm>
            <a:prstGeom prst="arc">
              <a:avLst>
                <a:gd name="adj1" fmla="val 20321351"/>
                <a:gd name="adj2" fmla="val 2235984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4801" y="1530236"/>
            <a:ext cx="4910788" cy="1909573"/>
            <a:chOff x="3898809" y="1694235"/>
            <a:chExt cx="4910788" cy="1909573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4171502" y="3287939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833358" y="3286969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弧形 38"/>
            <p:cNvSpPr/>
            <p:nvPr/>
          </p:nvSpPr>
          <p:spPr>
            <a:xfrm rot="6344765">
              <a:off x="4342421" y="1697360"/>
              <a:ext cx="671011" cy="671011"/>
            </a:xfrm>
            <a:prstGeom prst="arc">
              <a:avLst>
                <a:gd name="adj1" fmla="val 17407461"/>
                <a:gd name="adj2" fmla="val 506551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楷体" panose="02010609060101010101" pitchFamily="49" charset="-122"/>
              </a:endParaRPr>
            </a:p>
          </p:txBody>
        </p:sp>
        <p:sp>
          <p:nvSpPr>
            <p:cNvPr id="40" name="弧形 39"/>
            <p:cNvSpPr/>
            <p:nvPr/>
          </p:nvSpPr>
          <p:spPr>
            <a:xfrm rot="6344765">
              <a:off x="7003012" y="1694235"/>
              <a:ext cx="671011" cy="671011"/>
            </a:xfrm>
            <a:prstGeom prst="arc">
              <a:avLst>
                <a:gd name="adj1" fmla="val 17407461"/>
                <a:gd name="adj2" fmla="val 506551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楷体" panose="02010609060101010101" pitchFamily="49" charset="-122"/>
              </a:endParaRPr>
            </a:p>
          </p:txBody>
        </p:sp>
        <p:sp>
          <p:nvSpPr>
            <p:cNvPr id="41" name="弧形 40"/>
            <p:cNvSpPr/>
            <p:nvPr/>
          </p:nvSpPr>
          <p:spPr>
            <a:xfrm rot="20228803">
              <a:off x="3898809" y="2915306"/>
              <a:ext cx="671011" cy="671011"/>
            </a:xfrm>
            <a:prstGeom prst="arc">
              <a:avLst>
                <a:gd name="adj1" fmla="val 18426954"/>
                <a:gd name="adj2" fmla="val 1705525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楷体" panose="02010609060101010101" pitchFamily="49" charset="-122"/>
              </a:endParaRPr>
            </a:p>
          </p:txBody>
        </p:sp>
        <p:sp>
          <p:nvSpPr>
            <p:cNvPr id="42" name="弧形 41"/>
            <p:cNvSpPr/>
            <p:nvPr/>
          </p:nvSpPr>
          <p:spPr>
            <a:xfrm rot="20228803">
              <a:off x="6563541" y="2932797"/>
              <a:ext cx="671011" cy="671011"/>
            </a:xfrm>
            <a:prstGeom prst="arc">
              <a:avLst>
                <a:gd name="adj1" fmla="val 18426954"/>
                <a:gd name="adj2" fmla="val 1705525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楷体" panose="02010609060101010101" pitchFamily="49" charset="-122"/>
              </a:endParaRPr>
            </a:p>
          </p:txBody>
        </p:sp>
      </p:grpSp>
      <p:sp>
        <p:nvSpPr>
          <p:cNvPr id="43" name="Rectangle 5"/>
          <p:cNvSpPr>
            <a:spLocks noChangeArrowheads="1"/>
          </p:cNvSpPr>
          <p:nvPr/>
        </p:nvSpPr>
        <p:spPr bwMode="auto">
          <a:xfrm>
            <a:off x="425848" y="2792000"/>
            <a:ext cx="266895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角角边（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AAS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）  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425848" y="3375063"/>
            <a:ext cx="266895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边角边（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SAS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）  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294286" y="1804446"/>
            <a:ext cx="4910788" cy="1636771"/>
            <a:chOff x="3898809" y="1967037"/>
            <a:chExt cx="4910788" cy="1636771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4171502" y="3287939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833358" y="3286969"/>
              <a:ext cx="1976239" cy="64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弧形 47"/>
            <p:cNvSpPr/>
            <p:nvPr/>
          </p:nvSpPr>
          <p:spPr>
            <a:xfrm rot="20228803">
              <a:off x="3898809" y="2915306"/>
              <a:ext cx="671011" cy="671011"/>
            </a:xfrm>
            <a:prstGeom prst="arc">
              <a:avLst>
                <a:gd name="adj1" fmla="val 18426954"/>
                <a:gd name="adj2" fmla="val 1705525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楷体" panose="02010609060101010101" pitchFamily="49" charset="-122"/>
              </a:endParaRPr>
            </a:p>
          </p:txBody>
        </p:sp>
        <p:sp>
          <p:nvSpPr>
            <p:cNvPr id="49" name="弧形 48"/>
            <p:cNvSpPr/>
            <p:nvPr/>
          </p:nvSpPr>
          <p:spPr>
            <a:xfrm rot="20228803">
              <a:off x="6563541" y="2932797"/>
              <a:ext cx="671011" cy="671011"/>
            </a:xfrm>
            <a:prstGeom prst="arc">
              <a:avLst>
                <a:gd name="adj1" fmla="val 18426954"/>
                <a:gd name="adj2" fmla="val 1705525"/>
              </a:avLst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楷体" panose="02010609060101010101" pitchFamily="49" charset="-122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 flipV="1">
              <a:off x="4165273" y="1967037"/>
              <a:ext cx="508512" cy="133167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6837421" y="1967037"/>
              <a:ext cx="501096" cy="131993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/>
          <p:cNvSpPr txBox="1"/>
          <p:nvPr/>
        </p:nvSpPr>
        <p:spPr>
          <a:xfrm>
            <a:off x="2651538" y="663516"/>
            <a:ext cx="308924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全等三角形的判定</a:t>
            </a:r>
            <a:endParaRPr lang="zh-CN" altLang="en-US" sz="28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43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CJ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7701" y="2476109"/>
            <a:ext cx="2874963" cy="217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75444" y="1048799"/>
            <a:ext cx="8289925" cy="26001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如图，已知∠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1=∠2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，要说明△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≌△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ACD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还需从下列条件中选一个，错误的选法是（     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A. ∠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ADB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ADC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B.∠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C.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         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D.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AC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06519" y="1755237"/>
            <a:ext cx="444500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C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+mj-ea"/>
              <a:cs typeface="+mn-cs"/>
            </a:endParaRPr>
          </a:p>
        </p:txBody>
      </p:sp>
      <p:sp>
        <p:nvSpPr>
          <p:cNvPr id="5" name="双波形 4"/>
          <p:cNvSpPr/>
          <p:nvPr/>
        </p:nvSpPr>
        <p:spPr bwMode="auto">
          <a:xfrm>
            <a:off x="243281" y="355682"/>
            <a:ext cx="1736521" cy="744002"/>
          </a:xfrm>
          <a:prstGeom prst="doubleWav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针对训练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67245" y="690946"/>
            <a:ext cx="7432675" cy="3568478"/>
            <a:chOff x="667245" y="690946"/>
            <a:chExt cx="7432675" cy="3568478"/>
          </a:xfrm>
        </p:grpSpPr>
        <p:sp>
          <p:nvSpPr>
            <p:cNvPr id="4" name="矩形 3"/>
            <p:cNvSpPr/>
            <p:nvPr/>
          </p:nvSpPr>
          <p:spPr>
            <a:xfrm>
              <a:off x="667245" y="690946"/>
              <a:ext cx="7432675" cy="33753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2.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如图，已知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AB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=</a:t>
              </a:r>
              <a:r>
                <a:rPr lang="en-US" altLang="zh-CN" sz="2800" b="1" i="1" dirty="0">
                  <a:latin typeface="+mj-lt"/>
                  <a:ea typeface="+mj-ea"/>
                </a:rPr>
                <a:t>CD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且</a:t>
              </a:r>
              <a:r>
                <a:rPr lang="en-US" altLang="zh-CN" sz="2800" b="1" i="1" dirty="0">
                  <a:latin typeface="+mj-lt"/>
                  <a:ea typeface="+mj-ea"/>
                </a:rPr>
                <a:t>AB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⊥</a:t>
              </a:r>
              <a:r>
                <a:rPr lang="en-US" altLang="zh-CN" sz="2800" b="1" i="1" dirty="0">
                  <a:latin typeface="+mj-lt"/>
                  <a:ea typeface="+mj-ea"/>
                </a:rPr>
                <a:t>CD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，连接</a:t>
              </a:r>
              <a:r>
                <a:rPr lang="zh-CN" altLang="en-US" sz="2800" b="1" i="1" dirty="0">
                  <a:latin typeface="+mj-lt"/>
                  <a:ea typeface="+mj-ea"/>
                </a:rPr>
                <a:t> </a:t>
              </a:r>
              <a:r>
                <a:rPr lang="en-US" altLang="zh-CN" sz="2800" b="1" i="1" dirty="0">
                  <a:latin typeface="+mj-lt"/>
                  <a:ea typeface="+mj-ea"/>
                </a:rPr>
                <a:t>AD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，分别过点</a:t>
              </a:r>
              <a:r>
                <a:rPr lang="en-US" altLang="zh-CN" sz="2800" b="1" i="1" dirty="0">
                  <a:latin typeface="+mj-lt"/>
                  <a:ea typeface="+mj-ea"/>
                </a:rPr>
                <a:t>C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，</a:t>
              </a:r>
              <a:r>
                <a:rPr lang="en-US" altLang="zh-CN" sz="2800" b="1" i="1" dirty="0">
                  <a:latin typeface="+mj-lt"/>
                  <a:ea typeface="+mj-ea"/>
                </a:rPr>
                <a:t>B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作</a:t>
              </a:r>
              <a:r>
                <a:rPr lang="en-US" altLang="zh-CN" sz="2800" b="1" i="1" dirty="0">
                  <a:latin typeface="+mj-lt"/>
                  <a:ea typeface="+mj-ea"/>
                </a:rPr>
                <a:t>CE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⊥</a:t>
              </a:r>
              <a:r>
                <a:rPr lang="en-US" altLang="zh-CN" sz="2800" b="1" i="1" dirty="0">
                  <a:latin typeface="+mj-lt"/>
                  <a:ea typeface="+mj-ea"/>
                </a:rPr>
                <a:t>AD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，</a:t>
              </a:r>
              <a:r>
                <a:rPr lang="en-US" altLang="zh-CN" sz="2800" b="1" i="1" dirty="0">
                  <a:latin typeface="+mj-lt"/>
                  <a:ea typeface="+mj-ea"/>
                </a:rPr>
                <a:t>BF</a:t>
              </a:r>
              <a:r>
                <a:rPr lang="zh-CN" altLang="en-US" sz="2800" b="1" dirty="0">
                  <a:latin typeface="+mj-lt"/>
                  <a:ea typeface="+mj-ea"/>
                </a:rPr>
                <a:t>⊥</a:t>
              </a:r>
              <a:r>
                <a:rPr lang="en-US" altLang="zh-CN" sz="2800" b="1" i="1" dirty="0">
                  <a:latin typeface="+mj-lt"/>
                  <a:ea typeface="+mj-ea"/>
                </a:rPr>
                <a:t>AD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，垂足分别为</a:t>
              </a:r>
              <a:r>
                <a:rPr lang="en-US" altLang="zh-CN" sz="2800" b="1" i="1" dirty="0">
                  <a:latin typeface="+mj-lt"/>
                  <a:ea typeface="+mj-ea"/>
                </a:rPr>
                <a:t>EF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。若</a:t>
              </a:r>
              <a:r>
                <a:rPr lang="en-US" altLang="zh-CN" sz="2800" b="1" i="1" dirty="0">
                  <a:latin typeface="+mj-lt"/>
                  <a:ea typeface="+mj-ea"/>
                </a:rPr>
                <a:t>AD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=10</a:t>
              </a:r>
              <a:r>
                <a:rPr lang="zh-CN" altLang="en-US" sz="2800" b="1" dirty="0">
                  <a:latin typeface="+mj-lt"/>
                  <a:ea typeface="+mj-ea"/>
                </a:rPr>
                <a:t>，</a:t>
              </a:r>
              <a:r>
                <a:rPr lang="en-US" altLang="zh-CN" sz="2800" b="1" i="1" dirty="0">
                  <a:latin typeface="+mj-lt"/>
                  <a:ea typeface="+mj-ea"/>
                </a:rPr>
                <a:t>CE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=8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，</a:t>
              </a:r>
              <a:r>
                <a:rPr lang="en-US" altLang="zh-CN" sz="2800" b="1" i="1" dirty="0">
                  <a:latin typeface="+mj-lt"/>
                  <a:ea typeface="+mj-ea"/>
                </a:rPr>
                <a:t>BF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=6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，则</a:t>
              </a:r>
              <a:r>
                <a:rPr lang="en-US" altLang="zh-CN" sz="2800" b="1" i="1" dirty="0">
                  <a:latin typeface="+mj-lt"/>
                  <a:ea typeface="+mj-ea"/>
                </a:rPr>
                <a:t>EF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的长为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(     )    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  <a:p>
              <a:pPr lvl="0">
                <a:lnSpc>
                  <a:spcPct val="150000"/>
                </a:lnSpc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A.4                B.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C.3                D.</a:t>
              </a:r>
              <a:r>
                <a:rPr kumimoji="0" lang="en-US" altLang="zh-CN" sz="2800" b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j-ea"/>
                  <a:cs typeface="+mn-cs"/>
                </a:rPr>
                <a:t> 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3084328" y="2640968"/>
            <a:ext cx="309970" cy="8007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1" imgW="3657600" imgH="9448800" progId="Equation.DSMT4">
                    <p:embed/>
                  </p:oleObj>
                </mc:Choice>
                <mc:Fallback>
                  <p:oleObj name="Equation" r:id="rId1" imgW="3657600" imgH="9448800" progId="Equation.DSMT4">
                    <p:embed/>
                    <p:pic>
                      <p:nvPicPr>
                        <p:cNvPr id="0" name="图片 923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084328" y="2640968"/>
                          <a:ext cx="309970" cy="80075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084328" y="3458668"/>
            <a:ext cx="309970" cy="8007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Equation" r:id="rId3" imgW="3657600" imgH="9448800" progId="Equation.DSMT4">
                    <p:embed/>
                  </p:oleObj>
                </mc:Choice>
                <mc:Fallback>
                  <p:oleObj name="Equation" r:id="rId3" imgW="3657600" imgH="9448800" progId="Equation.DSMT4">
                    <p:embed/>
                    <p:pic>
                      <p:nvPicPr>
                        <p:cNvPr id="0" name="对象 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084328" y="3458668"/>
                          <a:ext cx="309970" cy="80075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文本框 10"/>
          <p:cNvSpPr txBox="1"/>
          <p:nvPr/>
        </p:nvSpPr>
        <p:spPr>
          <a:xfrm>
            <a:off x="1578144" y="2260826"/>
            <a:ext cx="444500" cy="5635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A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+mj-ea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1321" y="2260826"/>
            <a:ext cx="2563314" cy="2191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014" y="513949"/>
            <a:ext cx="6915150" cy="13031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如图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＝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BC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＝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，则∠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与∠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相等吗？试说明你的理由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6255" y="1873250"/>
            <a:ext cx="6597650" cy="283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解：∠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理由：如图，连接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AC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因为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CD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AC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CA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BC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DA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所以 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ABC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≌ 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CDA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所以 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4580" name="组合 11"/>
          <p:cNvGrpSpPr/>
          <p:nvPr/>
        </p:nvGrpSpPr>
        <p:grpSpPr>
          <a:xfrm>
            <a:off x="6339366" y="1500357"/>
            <a:ext cx="2714625" cy="2493962"/>
            <a:chOff x="5833661" y="1886500"/>
            <a:chExt cx="2714589" cy="2493963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6217831" y="2504037"/>
              <a:ext cx="2017685" cy="1458914"/>
            </a:xfrm>
            <a:custGeom>
              <a:avLst/>
              <a:gdLst>
                <a:gd name="connsiteX0" fmla="*/ 290086 w 1778351"/>
                <a:gd name="connsiteY0" fmla="*/ 18919 h 1286466"/>
                <a:gd name="connsiteX1" fmla="*/ 1778351 w 1778351"/>
                <a:gd name="connsiteY1" fmla="*/ 1286466 h 1286466"/>
                <a:gd name="connsiteX2" fmla="*/ 1475653 w 1778351"/>
                <a:gd name="connsiteY2" fmla="*/ 0 h 1286466"/>
                <a:gd name="connsiteX3" fmla="*/ 0 w 1778351"/>
                <a:gd name="connsiteY3" fmla="*/ 1267548 h 1286466"/>
                <a:gd name="connsiteX4" fmla="*/ 290086 w 1778351"/>
                <a:gd name="connsiteY4" fmla="*/ 18919 h 128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351" h="1286466">
                  <a:moveTo>
                    <a:pt x="290086" y="18919"/>
                  </a:moveTo>
                  <a:lnTo>
                    <a:pt x="1778351" y="1286466"/>
                  </a:lnTo>
                  <a:lnTo>
                    <a:pt x="1475653" y="0"/>
                  </a:lnTo>
                  <a:lnTo>
                    <a:pt x="0" y="1267548"/>
                  </a:lnTo>
                  <a:lnTo>
                    <a:pt x="290086" y="18919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268630" y="1935712"/>
              <a:ext cx="444494" cy="6604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684661" y="1886500"/>
              <a:ext cx="444494" cy="6619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C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833661" y="3626401"/>
              <a:ext cx="444494" cy="6619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103756" y="3718476"/>
              <a:ext cx="444494" cy="6619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D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 flipV="1">
            <a:off x="7047391" y="2129007"/>
            <a:ext cx="1360488" cy="127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8663" y="987425"/>
            <a:ext cx="3068638" cy="540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三角形具有稳定性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3315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2125663"/>
            <a:ext cx="3586163" cy="2259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1288" y="2117725"/>
            <a:ext cx="3282950" cy="2151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5035550" y="1006475"/>
            <a:ext cx="3402013" cy="540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四边形不具有稳定性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67243" y="1593897"/>
            <a:ext cx="6872215" cy="1726930"/>
            <a:chOff x="296602" y="1538896"/>
            <a:chExt cx="6872215" cy="1726930"/>
          </a:xfrm>
        </p:grpSpPr>
        <p:sp>
          <p:nvSpPr>
            <p:cNvPr id="4" name="左大括号 3"/>
            <p:cNvSpPr/>
            <p:nvPr/>
          </p:nvSpPr>
          <p:spPr>
            <a:xfrm>
              <a:off x="2017270" y="1628969"/>
              <a:ext cx="157711" cy="1590097"/>
            </a:xfrm>
            <a:prstGeom prst="leftBrace">
              <a:avLst>
                <a:gd name="adj1" fmla="val 95525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楷体" panose="02010609060101010101" pitchFamily="49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266746" y="1538896"/>
              <a:ext cx="4351638" cy="574343"/>
              <a:chOff x="1362286" y="1188261"/>
              <a:chExt cx="4351638" cy="574343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62286" y="1202707"/>
                <a:ext cx="1640845" cy="5598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2800" b="1" dirty="0">
                    <a:latin typeface="+mj-lt"/>
                    <a:ea typeface="+mj-ea"/>
                  </a:rPr>
                  <a:t>作图：</a:t>
                </a:r>
                <a:endParaRPr kumimoji="0" lang="en-US" altLang="zh-CN" sz="2800" b="1" kern="1200" cap="none" spc="0" normalizeH="0" baseline="0" noProof="0" dirty="0">
                  <a:latin typeface="+mj-lt"/>
                  <a:ea typeface="+mj-ea"/>
                  <a:cs typeface="+mn-cs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514009" y="1188261"/>
                <a:ext cx="3199915" cy="508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zh-CN" altLang="en-US" sz="2600" b="1" kern="1200" cap="none" spc="0" normalizeH="0" baseline="0" noProof="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利用尺规作三角形。</a:t>
                </a:r>
                <a:endParaRPr kumimoji="0" lang="zh-CN" altLang="en-US" sz="2600" b="1" kern="1200" cap="none" spc="0" normalizeH="0" baseline="0" noProof="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266746" y="2705929"/>
              <a:ext cx="4902071" cy="559897"/>
              <a:chOff x="1351279" y="3340925"/>
              <a:chExt cx="4902071" cy="559897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351279" y="3340925"/>
                <a:ext cx="1266102" cy="5598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2800" b="1" dirty="0">
                    <a:latin typeface="+mj-lt"/>
                    <a:ea typeface="+mj-ea"/>
                  </a:rPr>
                  <a:t>应用：</a:t>
                </a:r>
                <a:endParaRPr kumimoji="0" lang="en-US" altLang="zh-CN" sz="2800" b="1" kern="1200" cap="none" spc="0" normalizeH="0" baseline="0" noProof="0" dirty="0">
                  <a:latin typeface="+mj-lt"/>
                  <a:ea typeface="+mj-ea"/>
                  <a:cs typeface="+mn-cs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2383380" y="3366730"/>
                <a:ext cx="3869970" cy="508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kumimoji="0" lang="zh-CN" altLang="en-US" sz="2600" b="1" kern="1200" cap="none" spc="0" normalizeH="0" baseline="0" noProof="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利用</a:t>
                </a:r>
                <a:r>
                  <a:rPr lang="zh-CN" altLang="en-US" sz="2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三角形全等测距离。</a:t>
                </a:r>
                <a:endParaRPr kumimoji="0" lang="zh-CN" altLang="en-US" sz="2600" b="1" kern="1200" cap="none" spc="0" normalizeH="0" baseline="0" noProof="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296602" y="1908917"/>
              <a:ext cx="1878379" cy="107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+mj-lt"/>
                  <a:ea typeface="+mj-ea"/>
                </a:rPr>
                <a:t>全等三角形的应用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3280" y="1084114"/>
            <a:ext cx="8900719" cy="3152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如图，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是两根呈南北方向排列的电线杆，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lang="en-US" altLang="zh-CN" sz="2400" b="1" i="1" dirty="0">
                <a:latin typeface="+mj-lt"/>
                <a:ea typeface="+mj-ea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之间有一条小河，元元想估测这两根电线杆之间的距离，她从</a:t>
            </a:r>
            <a:r>
              <a:rPr lang="en-US" altLang="zh-CN" sz="2400" b="1" i="1" dirty="0">
                <a:latin typeface="+mj-lt"/>
                <a:ea typeface="+mj-ea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处开始向正西方向走了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20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步到达一棵大树 </a:t>
            </a:r>
            <a:r>
              <a:rPr lang="en-US" altLang="zh-CN" sz="2400" b="1" i="1" dirty="0">
                <a:latin typeface="+mj-lt"/>
                <a:ea typeface="+mj-ea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处，接着又向前走了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步到达 </a:t>
            </a:r>
            <a:r>
              <a:rPr lang="en-US" altLang="zh-CN" sz="2400" b="1" i="1" dirty="0">
                <a:latin typeface="+mj-lt"/>
                <a:ea typeface="+mj-ea"/>
              </a:rPr>
              <a:t>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处，然后左转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90°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直行，当她看到电线杆 </a:t>
            </a:r>
            <a:r>
              <a:rPr lang="en-US" altLang="zh-CN" sz="2400" b="1" i="1" dirty="0">
                <a:latin typeface="+mj-lt"/>
                <a:ea typeface="+mj-ea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、大树</a:t>
            </a:r>
            <a:r>
              <a:rPr lang="en-US" altLang="zh-CN" sz="2400" b="1" i="1" dirty="0">
                <a:latin typeface="+mj-lt"/>
                <a:ea typeface="+mj-ea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和她自己现在所处的位置恰好在一条直线上时，她从 </a:t>
            </a:r>
            <a:r>
              <a:rPr lang="en-US" altLang="zh-CN" sz="2400" b="1" i="1" dirty="0">
                <a:latin typeface="+mj-lt"/>
                <a:ea typeface="+mj-ea"/>
              </a:rPr>
              <a:t>D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处走到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处恰好走了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100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步。如果元元走一步大约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60cm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，那么两根电线杆之间的距离约是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____m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96061" y="3674736"/>
            <a:ext cx="628016" cy="496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60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207" b="38691"/>
          <a:stretch>
            <a:fillRect/>
          </a:stretch>
        </p:blipFill>
        <p:spPr>
          <a:xfrm>
            <a:off x="4572000" y="3740529"/>
            <a:ext cx="1436897" cy="1258711"/>
          </a:xfrm>
          <a:prstGeom prst="rect">
            <a:avLst/>
          </a:prstGeom>
        </p:spPr>
      </p:pic>
      <p:sp>
        <p:nvSpPr>
          <p:cNvPr id="7" name="双波形 6"/>
          <p:cNvSpPr/>
          <p:nvPr/>
        </p:nvSpPr>
        <p:spPr bwMode="auto">
          <a:xfrm>
            <a:off x="243281" y="374863"/>
            <a:ext cx="1487182" cy="655305"/>
          </a:xfrm>
          <a:prstGeom prst="doubleWav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针对训练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53903" y="79725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知识框图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37228" y="943538"/>
            <a:ext cx="8669543" cy="3726499"/>
            <a:chOff x="273384" y="1128096"/>
            <a:chExt cx="8669543" cy="3726499"/>
          </a:xfrm>
        </p:grpSpPr>
        <p:sp>
          <p:nvSpPr>
            <p:cNvPr id="6" name="文本框 5"/>
            <p:cNvSpPr txBox="1"/>
            <p:nvPr/>
          </p:nvSpPr>
          <p:spPr>
            <a:xfrm>
              <a:off x="273384" y="2658299"/>
              <a:ext cx="12835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latin typeface="+mj-lt"/>
                  <a:ea typeface="+mj-ea"/>
                </a:rPr>
                <a:t>三角形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58487" y="1322572"/>
              <a:ext cx="20558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latin typeface="+mj-lt"/>
                  <a:ea typeface="+mj-ea"/>
                </a:rPr>
                <a:t>三角形的基本要素及性质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76486" y="3658250"/>
              <a:ext cx="17288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+mj-lt"/>
                  <a:ea typeface="+mj-ea"/>
                </a:rPr>
                <a:t>全等三角形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699018" y="1128096"/>
              <a:ext cx="4094354" cy="46166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latin typeface="+mj-lt"/>
                  <a:ea typeface="+mj-ea"/>
                </a:rPr>
                <a:t>三角形的概念、表示、分类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99018" y="1837973"/>
              <a:ext cx="4278911" cy="46166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latin typeface="+mj-lt"/>
                  <a:ea typeface="+mj-ea"/>
                </a:rPr>
                <a:t>三角形的内角关系、三边关系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450748" y="2881387"/>
              <a:ext cx="4278911" cy="46166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latin typeface="+mj-lt"/>
                  <a:ea typeface="+mj-ea"/>
                </a:rPr>
                <a:t>全等三角形的定义、性质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50748" y="3385235"/>
              <a:ext cx="1846104" cy="46166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latin typeface="+mj-lt"/>
                  <a:ea typeface="+mj-ea"/>
                </a:rPr>
                <a:t>全等的条件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450748" y="3889083"/>
              <a:ext cx="2903116" cy="46166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latin typeface="+mj-lt"/>
                  <a:ea typeface="+mj-ea"/>
                </a:rPr>
                <a:t>全等三角形的作图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450748" y="4392930"/>
              <a:ext cx="2903116" cy="46166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latin typeface="+mj-lt"/>
                  <a:ea typeface="+mj-ea"/>
                </a:rPr>
                <a:t>全等三角形的应用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477615" y="3378692"/>
              <a:ext cx="822385" cy="4616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b="1" dirty="0">
                  <a:solidFill>
                    <a:srgbClr val="FF0000"/>
                  </a:solidFill>
                  <a:latin typeface="+mj-lt"/>
                  <a:ea typeface="+mj-ea"/>
                </a:rPr>
                <a:t>SSS</a:t>
              </a:r>
              <a:endParaRPr lang="zh-CN" altLang="en-US" sz="24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120542" y="3378692"/>
              <a:ext cx="822385" cy="4616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b="1" dirty="0">
                  <a:solidFill>
                    <a:srgbClr val="FF0000"/>
                  </a:solidFill>
                  <a:latin typeface="+mj-lt"/>
                  <a:ea typeface="+mj-ea"/>
                </a:rPr>
                <a:t>SAS</a:t>
              </a:r>
              <a:endParaRPr lang="zh-CN" altLang="en-US" sz="24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239567" y="3378692"/>
              <a:ext cx="822385" cy="4616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b="1" dirty="0">
                  <a:solidFill>
                    <a:srgbClr val="FF0000"/>
                  </a:solidFill>
                  <a:latin typeface="+mj-lt"/>
                  <a:ea typeface="+mj-ea"/>
                </a:rPr>
                <a:t>AAS</a:t>
              </a:r>
              <a:endParaRPr lang="zh-CN" altLang="en-US" sz="24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358591" y="3378692"/>
              <a:ext cx="822385" cy="4616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+mj-lt"/>
                  <a:ea typeface="+mj-ea"/>
                </a:rPr>
                <a:t>ASA</a:t>
              </a:r>
              <a:endParaRPr lang="zh-CN" altLang="en-US" sz="24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070371" y="3154261"/>
              <a:ext cx="389605" cy="1535185"/>
              <a:chOff x="3070371" y="3154261"/>
              <a:chExt cx="389605" cy="1535185"/>
            </a:xfrm>
          </p:grpSpPr>
          <p:sp>
            <p:nvSpPr>
              <p:cNvPr id="20" name="任意多边形: 形状 19"/>
              <p:cNvSpPr/>
              <p:nvPr/>
            </p:nvSpPr>
            <p:spPr bwMode="auto">
              <a:xfrm>
                <a:off x="3254928" y="3154261"/>
                <a:ext cx="184558" cy="1535185"/>
              </a:xfrm>
              <a:custGeom>
                <a:avLst/>
                <a:gdLst>
                  <a:gd name="connsiteX0" fmla="*/ 176169 w 184558"/>
                  <a:gd name="connsiteY0" fmla="*/ 0 h 1535185"/>
                  <a:gd name="connsiteX1" fmla="*/ 0 w 184558"/>
                  <a:gd name="connsiteY1" fmla="*/ 0 h 1535185"/>
                  <a:gd name="connsiteX2" fmla="*/ 0 w 184558"/>
                  <a:gd name="connsiteY2" fmla="*/ 1535185 h 1535185"/>
                  <a:gd name="connsiteX3" fmla="*/ 184558 w 184558"/>
                  <a:gd name="connsiteY3" fmla="*/ 1535185 h 153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558" h="1535185">
                    <a:moveTo>
                      <a:pt x="176169" y="0"/>
                    </a:moveTo>
                    <a:lnTo>
                      <a:pt x="0" y="0"/>
                    </a:lnTo>
                    <a:lnTo>
                      <a:pt x="0" y="1535185"/>
                    </a:lnTo>
                    <a:lnTo>
                      <a:pt x="184558" y="1535185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任意多边形: 形状 20"/>
              <p:cNvSpPr/>
              <p:nvPr/>
            </p:nvSpPr>
            <p:spPr bwMode="auto">
              <a:xfrm>
                <a:off x="3256962" y="3592415"/>
                <a:ext cx="203014" cy="586053"/>
              </a:xfrm>
              <a:custGeom>
                <a:avLst/>
                <a:gdLst>
                  <a:gd name="connsiteX0" fmla="*/ 176169 w 184558"/>
                  <a:gd name="connsiteY0" fmla="*/ 0 h 1535185"/>
                  <a:gd name="connsiteX1" fmla="*/ 0 w 184558"/>
                  <a:gd name="connsiteY1" fmla="*/ 0 h 1535185"/>
                  <a:gd name="connsiteX2" fmla="*/ 0 w 184558"/>
                  <a:gd name="connsiteY2" fmla="*/ 1535185 h 1535185"/>
                  <a:gd name="connsiteX3" fmla="*/ 184558 w 184558"/>
                  <a:gd name="connsiteY3" fmla="*/ 1535185 h 153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558" h="1535185">
                    <a:moveTo>
                      <a:pt x="176169" y="0"/>
                    </a:moveTo>
                    <a:lnTo>
                      <a:pt x="0" y="0"/>
                    </a:lnTo>
                    <a:lnTo>
                      <a:pt x="0" y="1535185"/>
                    </a:lnTo>
                    <a:lnTo>
                      <a:pt x="184558" y="1535185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ea typeface="楷体" panose="02010609060101010101" pitchFamily="49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3070371" y="3885441"/>
                <a:ext cx="18455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/>
            <p:cNvGrpSpPr/>
            <p:nvPr/>
          </p:nvGrpSpPr>
          <p:grpSpPr>
            <a:xfrm>
              <a:off x="1258181" y="1799469"/>
              <a:ext cx="298719" cy="2163836"/>
              <a:chOff x="1258181" y="1799469"/>
              <a:chExt cx="298719" cy="2163836"/>
            </a:xfrm>
          </p:grpSpPr>
          <p:sp>
            <p:nvSpPr>
              <p:cNvPr id="23" name="任意多边形: 形状 22"/>
              <p:cNvSpPr/>
              <p:nvPr/>
            </p:nvSpPr>
            <p:spPr bwMode="auto">
              <a:xfrm>
                <a:off x="1442738" y="1799469"/>
                <a:ext cx="114162" cy="2163836"/>
              </a:xfrm>
              <a:custGeom>
                <a:avLst/>
                <a:gdLst>
                  <a:gd name="connsiteX0" fmla="*/ 176169 w 184558"/>
                  <a:gd name="connsiteY0" fmla="*/ 0 h 1535185"/>
                  <a:gd name="connsiteX1" fmla="*/ 0 w 184558"/>
                  <a:gd name="connsiteY1" fmla="*/ 0 h 1535185"/>
                  <a:gd name="connsiteX2" fmla="*/ 0 w 184558"/>
                  <a:gd name="connsiteY2" fmla="*/ 1535185 h 1535185"/>
                  <a:gd name="connsiteX3" fmla="*/ 184558 w 184558"/>
                  <a:gd name="connsiteY3" fmla="*/ 1535185 h 153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558" h="1535185">
                    <a:moveTo>
                      <a:pt x="176169" y="0"/>
                    </a:moveTo>
                    <a:lnTo>
                      <a:pt x="0" y="0"/>
                    </a:lnTo>
                    <a:lnTo>
                      <a:pt x="0" y="1535185"/>
                    </a:lnTo>
                    <a:lnTo>
                      <a:pt x="184558" y="1535185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ea typeface="楷体" panose="02010609060101010101" pitchFamily="49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1258181" y="2881387"/>
                <a:ext cx="18455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30"/>
            <p:cNvGrpSpPr/>
            <p:nvPr/>
          </p:nvGrpSpPr>
          <p:grpSpPr>
            <a:xfrm>
              <a:off x="3294089" y="1427665"/>
              <a:ext cx="387571" cy="586053"/>
              <a:chOff x="3294089" y="1427665"/>
              <a:chExt cx="387571" cy="586053"/>
            </a:xfrm>
          </p:grpSpPr>
          <p:sp>
            <p:nvSpPr>
              <p:cNvPr id="22" name="任意多边形: 形状 21"/>
              <p:cNvSpPr/>
              <p:nvPr/>
            </p:nvSpPr>
            <p:spPr bwMode="auto">
              <a:xfrm>
                <a:off x="3478646" y="1427665"/>
                <a:ext cx="203014" cy="586053"/>
              </a:xfrm>
              <a:custGeom>
                <a:avLst/>
                <a:gdLst>
                  <a:gd name="connsiteX0" fmla="*/ 176169 w 184558"/>
                  <a:gd name="connsiteY0" fmla="*/ 0 h 1535185"/>
                  <a:gd name="connsiteX1" fmla="*/ 0 w 184558"/>
                  <a:gd name="connsiteY1" fmla="*/ 0 h 1535185"/>
                  <a:gd name="connsiteX2" fmla="*/ 0 w 184558"/>
                  <a:gd name="connsiteY2" fmla="*/ 1535185 h 1535185"/>
                  <a:gd name="connsiteX3" fmla="*/ 184558 w 184558"/>
                  <a:gd name="connsiteY3" fmla="*/ 1535185 h 153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558" h="1535185">
                    <a:moveTo>
                      <a:pt x="176169" y="0"/>
                    </a:moveTo>
                    <a:lnTo>
                      <a:pt x="0" y="0"/>
                    </a:lnTo>
                    <a:lnTo>
                      <a:pt x="0" y="1535185"/>
                    </a:lnTo>
                    <a:lnTo>
                      <a:pt x="184558" y="1535185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rtlCol="0" anchor="ctr"/>
              <a:lstStyle/>
              <a:p>
                <a:pPr algn="ctr"/>
                <a:endParaRPr lang="zh-CN" altLang="en-US" dirty="0">
                  <a:ea typeface="楷体" panose="02010609060101010101" pitchFamily="49" charset="-122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3294089" y="1745858"/>
                <a:ext cx="18455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直接连接符 31"/>
            <p:cNvCxnSpPr/>
            <p:nvPr/>
          </p:nvCxnSpPr>
          <p:spPr>
            <a:xfrm>
              <a:off x="5296852" y="3648441"/>
              <a:ext cx="18455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828799" y="1713814"/>
            <a:ext cx="5420337" cy="134244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    通过本节课的复习，你还有什么疑问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?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完成练习册本课时的习题。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2"/>
          <a:stretch>
            <a:fillRect/>
          </a:stretch>
        </p:blipFill>
        <p:spPr>
          <a:xfrm>
            <a:off x="607591" y="1511687"/>
            <a:ext cx="2951505" cy="190011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07591" y="758084"/>
            <a:ext cx="5556142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请举出生活中包含三角形的例子。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761" y="1317981"/>
            <a:ext cx="2399480" cy="2399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78277" y="1448689"/>
            <a:ext cx="3071415" cy="1967625"/>
          </a:xfrm>
          <a:prstGeom prst="rect">
            <a:avLst/>
          </a:prstGeom>
        </p:spPr>
      </p:pic>
      <p:sp>
        <p:nvSpPr>
          <p:cNvPr id="6" name="任意多边形: 形状 5"/>
          <p:cNvSpPr/>
          <p:nvPr/>
        </p:nvSpPr>
        <p:spPr bwMode="auto">
          <a:xfrm>
            <a:off x="1751449" y="2151977"/>
            <a:ext cx="1002454" cy="709231"/>
          </a:xfrm>
          <a:custGeom>
            <a:avLst/>
            <a:gdLst>
              <a:gd name="connsiteX0" fmla="*/ 0 w 1165013"/>
              <a:gd name="connsiteY0" fmla="*/ 318347 h 934720"/>
              <a:gd name="connsiteX1" fmla="*/ 1165013 w 1165013"/>
              <a:gd name="connsiteY1" fmla="*/ 0 h 934720"/>
              <a:gd name="connsiteX2" fmla="*/ 216746 w 1165013"/>
              <a:gd name="connsiteY2" fmla="*/ 934720 h 934720"/>
              <a:gd name="connsiteX3" fmla="*/ 0 w 1165013"/>
              <a:gd name="connsiteY3" fmla="*/ 318347 h 93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5013" h="934720">
                <a:moveTo>
                  <a:pt x="0" y="318347"/>
                </a:moveTo>
                <a:lnTo>
                  <a:pt x="1165013" y="0"/>
                </a:lnTo>
                <a:lnTo>
                  <a:pt x="216746" y="934720"/>
                </a:lnTo>
                <a:lnTo>
                  <a:pt x="0" y="318347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任意多边形: 形状 6"/>
          <p:cNvSpPr/>
          <p:nvPr/>
        </p:nvSpPr>
        <p:spPr bwMode="auto">
          <a:xfrm>
            <a:off x="4400706" y="2524494"/>
            <a:ext cx="1756632" cy="914400"/>
          </a:xfrm>
          <a:custGeom>
            <a:avLst/>
            <a:gdLst>
              <a:gd name="connsiteX0" fmla="*/ 1063414 w 1943947"/>
              <a:gd name="connsiteY0" fmla="*/ 0 h 914400"/>
              <a:gd name="connsiteX1" fmla="*/ 0 w 1943947"/>
              <a:gd name="connsiteY1" fmla="*/ 914400 h 914400"/>
              <a:gd name="connsiteX2" fmla="*/ 1943947 w 1943947"/>
              <a:gd name="connsiteY2" fmla="*/ 264160 h 914400"/>
              <a:gd name="connsiteX3" fmla="*/ 1063414 w 1943947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3947" h="914400">
                <a:moveTo>
                  <a:pt x="1063414" y="0"/>
                </a:moveTo>
                <a:lnTo>
                  <a:pt x="0" y="914400"/>
                </a:lnTo>
                <a:lnTo>
                  <a:pt x="1943947" y="264160"/>
                </a:lnTo>
                <a:lnTo>
                  <a:pt x="1063414" y="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任意多边形: 形状 7"/>
          <p:cNvSpPr/>
          <p:nvPr/>
        </p:nvSpPr>
        <p:spPr bwMode="auto">
          <a:xfrm>
            <a:off x="6843755" y="1889201"/>
            <a:ext cx="1057086" cy="1522600"/>
          </a:xfrm>
          <a:custGeom>
            <a:avLst/>
            <a:gdLst>
              <a:gd name="connsiteX0" fmla="*/ 74507 w 1232747"/>
              <a:gd name="connsiteY0" fmla="*/ 1408853 h 1842346"/>
              <a:gd name="connsiteX1" fmla="*/ 1232747 w 1232747"/>
              <a:gd name="connsiteY1" fmla="*/ 1842346 h 1842346"/>
              <a:gd name="connsiteX2" fmla="*/ 0 w 1232747"/>
              <a:gd name="connsiteY2" fmla="*/ 0 h 1842346"/>
              <a:gd name="connsiteX3" fmla="*/ 74507 w 1232747"/>
              <a:gd name="connsiteY3" fmla="*/ 1408853 h 184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2747" h="1842346">
                <a:moveTo>
                  <a:pt x="74507" y="1408853"/>
                </a:moveTo>
                <a:lnTo>
                  <a:pt x="1232747" y="1842346"/>
                </a:lnTo>
                <a:lnTo>
                  <a:pt x="0" y="0"/>
                </a:lnTo>
                <a:lnTo>
                  <a:pt x="74507" y="1408853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6682" y="3605507"/>
            <a:ext cx="7223125" cy="1301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         由</a:t>
            </a:r>
            <a:r>
              <a:rPr kumimoji="0" lang="zh-CN" altLang="en-US" sz="28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不在同一直线上</a:t>
            </a: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的三条线段</a:t>
            </a:r>
            <a:r>
              <a:rPr kumimoji="0" lang="zh-CN" altLang="en-US" sz="28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首尾顺次</a:t>
            </a: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相接所组成的图形叫作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三角形</a:t>
            </a:r>
            <a:r>
              <a: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solidFill>
                <a:srgbClr val="0066FF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0" name="组合 1"/>
          <p:cNvGrpSpPr/>
          <p:nvPr/>
        </p:nvGrpSpPr>
        <p:grpSpPr>
          <a:xfrm>
            <a:off x="2753903" y="79725"/>
            <a:ext cx="2649538" cy="635000"/>
            <a:chOff x="2803270" y="240279"/>
            <a:chExt cx="2649758" cy="634072"/>
          </a:xfrm>
        </p:grpSpPr>
        <p:sp>
          <p:nvSpPr>
            <p:cNvPr id="11" name="矩形 10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复习回顾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507629" y="589006"/>
            <a:ext cx="3368675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800" b="1" dirty="0">
                <a:latin typeface="+mj-lt"/>
                <a:ea typeface="+mj-ea"/>
              </a:rPr>
              <a:t>三角形的表示：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87885" y="1148903"/>
            <a:ext cx="28018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三角形符号：△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8" name="组合 27"/>
          <p:cNvGrpSpPr/>
          <p:nvPr/>
        </p:nvGrpSpPr>
        <p:grpSpPr>
          <a:xfrm>
            <a:off x="5267698" y="740918"/>
            <a:ext cx="3456410" cy="2122910"/>
            <a:chOff x="5186353" y="1134373"/>
            <a:chExt cx="3804713" cy="2404151"/>
          </a:xfrm>
        </p:grpSpPr>
        <p:sp>
          <p:nvSpPr>
            <p:cNvPr id="19" name="等腰三角形 18"/>
            <p:cNvSpPr/>
            <p:nvPr/>
          </p:nvSpPr>
          <p:spPr bwMode="auto">
            <a:xfrm>
              <a:off x="5397461" y="1620285"/>
              <a:ext cx="3431702" cy="1432328"/>
            </a:xfrm>
            <a:prstGeom prst="triangle">
              <a:avLst>
                <a:gd name="adj" fmla="val 36949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511" y="1134373"/>
              <a:ext cx="423805" cy="5637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186353" y="2919225"/>
              <a:ext cx="423804" cy="565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567262" y="2974802"/>
              <a:ext cx="423804" cy="5637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C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951827" y="1765249"/>
            <a:ext cx="45783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n-cs"/>
              </a:rPr>
              <a:t>右图的三角形记作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n-cs"/>
              </a:rPr>
              <a:t>。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92466" y="2870359"/>
            <a:ext cx="53869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三角形的边表示为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BC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 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92466" y="3445718"/>
            <a:ext cx="36529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有时也用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表示。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55580" y="2370390"/>
            <a:ext cx="4145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a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474629" y="1282603"/>
            <a:ext cx="4145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b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10698" y="1373877"/>
            <a:ext cx="4145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c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55231" y="2340608"/>
            <a:ext cx="38802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zh-CN" altLang="en-US" sz="2800" b="1" dirty="0">
                <a:latin typeface="+mj-lt"/>
                <a:ea typeface="+mj-ea"/>
              </a:rPr>
              <a:t>三角形三边的表示：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55231" y="3968938"/>
            <a:ext cx="48293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zh-CN" altLang="en-US" sz="2800" b="1" dirty="0">
                <a:latin typeface="+mj-lt"/>
                <a:ea typeface="+mj-ea"/>
              </a:rPr>
              <a:t>三角形三个内角的表示：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92465" y="4392840"/>
            <a:ext cx="53869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eaLnBrk="1" hangingPunct="1"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三角形的内角∠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、∠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356274" y="933484"/>
            <a:ext cx="3244437" cy="1701241"/>
            <a:chOff x="5356274" y="933484"/>
            <a:chExt cx="3244437" cy="1701241"/>
          </a:xfrm>
        </p:grpSpPr>
        <p:sp>
          <p:nvSpPr>
            <p:cNvPr id="46" name="弧形 45"/>
            <p:cNvSpPr/>
            <p:nvPr/>
          </p:nvSpPr>
          <p:spPr>
            <a:xfrm rot="2902531">
              <a:off x="6349906" y="933484"/>
              <a:ext cx="523220" cy="523220"/>
            </a:xfrm>
            <a:prstGeom prst="arc">
              <a:avLst>
                <a:gd name="adj1" fmla="val 20624161"/>
                <a:gd name="adj2" fmla="val 5296247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楷体" panose="02010609060101010101" pitchFamily="49" charset="-122"/>
              </a:endParaRPr>
            </a:p>
          </p:txBody>
        </p:sp>
        <p:sp>
          <p:nvSpPr>
            <p:cNvPr id="47" name="弧形 46"/>
            <p:cNvSpPr/>
            <p:nvPr/>
          </p:nvSpPr>
          <p:spPr>
            <a:xfrm rot="20448593">
              <a:off x="5356274" y="2111505"/>
              <a:ext cx="523220" cy="523220"/>
            </a:xfrm>
            <a:prstGeom prst="arc">
              <a:avLst>
                <a:gd name="adj1" fmla="val 18924265"/>
                <a:gd name="adj2" fmla="val 2164782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楷体" panose="02010609060101010101" pitchFamily="49" charset="-122"/>
              </a:endParaRPr>
            </a:p>
          </p:txBody>
        </p:sp>
        <p:sp>
          <p:nvSpPr>
            <p:cNvPr id="48" name="弧形 47"/>
            <p:cNvSpPr/>
            <p:nvPr/>
          </p:nvSpPr>
          <p:spPr>
            <a:xfrm rot="1151407" flipH="1">
              <a:off x="8077491" y="2111504"/>
              <a:ext cx="523220" cy="523220"/>
            </a:xfrm>
            <a:prstGeom prst="arc">
              <a:avLst>
                <a:gd name="adj1" fmla="val 19931700"/>
                <a:gd name="adj2" fmla="val 1764063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5" grpId="0"/>
      <p:bldP spid="26" grpId="0"/>
      <p:bldP spid="27" grpId="0"/>
      <p:bldP spid="28" grpId="0"/>
      <p:bldP spid="37" grpId="0"/>
      <p:bldP spid="38" grpId="0"/>
      <p:bldP spid="42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776719" y="991883"/>
            <a:ext cx="1100667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180°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14349" y="1689323"/>
            <a:ext cx="1100667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互余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89229" y="2833234"/>
            <a:ext cx="1100667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noProof="0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大于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28269" y="3519274"/>
            <a:ext cx="1100667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noProof="0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小于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4585" y="1029422"/>
            <a:ext cx="8579149" cy="3101305"/>
            <a:chOff x="124585" y="1029422"/>
            <a:chExt cx="8579149" cy="3101305"/>
          </a:xfrm>
        </p:grpSpPr>
        <p:grpSp>
          <p:nvGrpSpPr>
            <p:cNvPr id="18" name="组合 17"/>
            <p:cNvGrpSpPr/>
            <p:nvPr/>
          </p:nvGrpSpPr>
          <p:grpSpPr>
            <a:xfrm>
              <a:off x="699346" y="1029422"/>
              <a:ext cx="8004388" cy="3101305"/>
              <a:chOff x="699346" y="1029422"/>
              <a:chExt cx="8004388" cy="3101305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829731" y="1029422"/>
                <a:ext cx="7206831" cy="1273162"/>
                <a:chOff x="829731" y="1029422"/>
                <a:chExt cx="7206831" cy="1273162"/>
              </a:xfrm>
            </p:grpSpPr>
            <p:sp>
              <p:nvSpPr>
                <p:cNvPr id="3" name="文本框 2"/>
                <p:cNvSpPr txBox="1"/>
                <p:nvPr/>
              </p:nvSpPr>
              <p:spPr>
                <a:xfrm>
                  <a:off x="829731" y="1423891"/>
                  <a:ext cx="2076028" cy="55989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2800" b="1" dirty="0">
                      <a:latin typeface="+mj-lt"/>
                      <a:ea typeface="+mj-ea"/>
                    </a:rPr>
                    <a:t>内角关系：</a:t>
                  </a:r>
                  <a:endParaRPr kumimoji="0" lang="en-US" altLang="zh-CN" sz="2800" b="1" kern="1200" cap="none" spc="0" normalizeH="0" baseline="0" noProof="0" dirty="0">
                    <a:latin typeface="+mj-lt"/>
                    <a:ea typeface="+mj-ea"/>
                    <a:cs typeface="+mn-cs"/>
                  </a:endParaRPr>
                </a:p>
              </p:txBody>
            </p:sp>
            <p:sp>
              <p:nvSpPr>
                <p:cNvPr id="5" name="文本框 4"/>
                <p:cNvSpPr txBox="1"/>
                <p:nvPr/>
              </p:nvSpPr>
              <p:spPr>
                <a:xfrm>
                  <a:off x="2682240" y="1029422"/>
                  <a:ext cx="5354322" cy="55989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三角形三个内角的和等于</a:t>
                  </a: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______</a:t>
                  </a:r>
                  <a:endParaRPr kumimoji="0" lang="en-US" altLang="zh-CN" sz="2800" b="1" kern="1200" cap="none" spc="0" normalizeH="0" baseline="0" noProof="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" name="文本框 5"/>
                <p:cNvSpPr txBox="1"/>
                <p:nvPr/>
              </p:nvSpPr>
              <p:spPr>
                <a:xfrm>
                  <a:off x="2682240" y="1742687"/>
                  <a:ext cx="5354322" cy="55989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直角三角形的两个锐角</a:t>
                  </a: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______</a:t>
                  </a:r>
                  <a:endParaRPr kumimoji="0" lang="en-US" altLang="zh-CN" sz="2800" b="1" kern="1200" cap="none" spc="0" normalizeH="0" baseline="0" noProof="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3" name="左大括号 12"/>
                <p:cNvSpPr/>
                <p:nvPr/>
              </p:nvSpPr>
              <p:spPr>
                <a:xfrm>
                  <a:off x="2576408" y="1166208"/>
                  <a:ext cx="211664" cy="1053682"/>
                </a:xfrm>
                <a:prstGeom prst="leftBrace">
                  <a:avLst>
                    <a:gd name="adj1" fmla="val 55555"/>
                    <a:gd name="adj2" fmla="val 50000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829731" y="2910929"/>
                <a:ext cx="7874003" cy="1219798"/>
                <a:chOff x="829731" y="2910929"/>
                <a:chExt cx="7874003" cy="1219798"/>
              </a:xfrm>
            </p:grpSpPr>
            <p:sp>
              <p:nvSpPr>
                <p:cNvPr id="4" name="文本框 3"/>
                <p:cNvSpPr txBox="1"/>
                <p:nvPr/>
              </p:nvSpPr>
              <p:spPr>
                <a:xfrm>
                  <a:off x="829731" y="3239325"/>
                  <a:ext cx="2076028" cy="55989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2800" b="1" dirty="0">
                      <a:latin typeface="+mj-lt"/>
                      <a:ea typeface="+mj-ea"/>
                    </a:rPr>
                    <a:t>三边关系：</a:t>
                  </a:r>
                  <a:endParaRPr kumimoji="0" lang="en-US" altLang="zh-CN" sz="2800" b="1" kern="1200" cap="none" spc="0" normalizeH="0" baseline="0" noProof="0" dirty="0">
                    <a:latin typeface="+mj-lt"/>
                    <a:ea typeface="+mj-ea"/>
                    <a:cs typeface="+mn-cs"/>
                  </a:endParaRP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2682240" y="2910929"/>
                  <a:ext cx="5865707" cy="55989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三角形任意两边之和</a:t>
                  </a: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______</a:t>
                  </a:r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第三边</a:t>
                  </a:r>
                  <a:endParaRPr kumimoji="0" lang="en-US" altLang="zh-CN" sz="2800" b="1" kern="1200" cap="none" spc="0" normalizeH="0" baseline="0" noProof="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" name="文本框 7"/>
                <p:cNvSpPr txBox="1"/>
                <p:nvPr/>
              </p:nvSpPr>
              <p:spPr>
                <a:xfrm>
                  <a:off x="2682240" y="3570830"/>
                  <a:ext cx="6021494" cy="55989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三角形任意两边之差</a:t>
                  </a: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______</a:t>
                  </a:r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第三边</a:t>
                  </a:r>
                  <a:endParaRPr kumimoji="0" lang="en-US" altLang="zh-CN" sz="2800" b="1" kern="1200" cap="none" spc="0" normalizeH="0" baseline="0" noProof="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" name="左大括号 13"/>
                <p:cNvSpPr/>
                <p:nvPr/>
              </p:nvSpPr>
              <p:spPr>
                <a:xfrm>
                  <a:off x="2470576" y="2968209"/>
                  <a:ext cx="211664" cy="1053682"/>
                </a:xfrm>
                <a:prstGeom prst="leftBrace">
                  <a:avLst>
                    <a:gd name="adj1" fmla="val 55555"/>
                    <a:gd name="adj2" fmla="val 50000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7" name="左大括号 16"/>
              <p:cNvSpPr/>
              <p:nvPr/>
            </p:nvSpPr>
            <p:spPr>
              <a:xfrm>
                <a:off x="699346" y="1097280"/>
                <a:ext cx="211664" cy="3033447"/>
              </a:xfrm>
              <a:prstGeom prst="leftBrace">
                <a:avLst>
                  <a:gd name="adj1" fmla="val 95525"/>
                  <a:gd name="adj2" fmla="val 5000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24585" y="2099733"/>
              <a:ext cx="652230" cy="12933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dirty="0">
                  <a:latin typeface="+mj-lt"/>
                  <a:ea typeface="+mj-ea"/>
                </a:rPr>
                <a:t>三角形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68036" y="985582"/>
            <a:ext cx="7246938" cy="211109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下列各组长度的线段为边，能构成三角形的是（     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A.7cm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5cm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12cm     B.6cm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8cm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15cm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C.8cm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3cm     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D.4cm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6cm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5cm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5447" y="1476870"/>
            <a:ext cx="444352" cy="5642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D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+mj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3371" y="3096673"/>
            <a:ext cx="7097713" cy="13031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在△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ABC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中，∠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: 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:∠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=1 : 3 : 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，则∠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=______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=_____.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63721" y="3855498"/>
            <a:ext cx="90487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20°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02109" y="3849148"/>
            <a:ext cx="903288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60°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38884" y="3849148"/>
            <a:ext cx="10842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100°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双波形 12"/>
          <p:cNvSpPr/>
          <p:nvPr/>
        </p:nvSpPr>
        <p:spPr bwMode="auto">
          <a:xfrm>
            <a:off x="243281" y="355682"/>
            <a:ext cx="1736521" cy="744002"/>
          </a:xfrm>
          <a:prstGeom prst="doubleWav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针对训练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5774049" y="3279422"/>
            <a:ext cx="1739658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noProof="0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普通等腰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03131" y="943627"/>
            <a:ext cx="1100667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锐角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03131" y="1438673"/>
            <a:ext cx="1100667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直角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93216" y="973991"/>
            <a:ext cx="8072612" cy="3528698"/>
            <a:chOff x="593216" y="973991"/>
            <a:chExt cx="8072612" cy="3528698"/>
          </a:xfrm>
        </p:grpSpPr>
        <p:grpSp>
          <p:nvGrpSpPr>
            <p:cNvPr id="20" name="组合 19"/>
            <p:cNvGrpSpPr/>
            <p:nvPr/>
          </p:nvGrpSpPr>
          <p:grpSpPr>
            <a:xfrm>
              <a:off x="593216" y="1056190"/>
              <a:ext cx="8072612" cy="3446499"/>
              <a:chOff x="71669" y="954590"/>
              <a:chExt cx="8072612" cy="3446499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699346" y="954590"/>
                <a:ext cx="7444935" cy="3446499"/>
                <a:chOff x="699346" y="954590"/>
                <a:chExt cx="7444935" cy="3446499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829731" y="954590"/>
                  <a:ext cx="1640845" cy="1625600"/>
                  <a:chOff x="829731" y="954590"/>
                  <a:chExt cx="1640845" cy="1625600"/>
                </a:xfrm>
              </p:grpSpPr>
              <p:sp>
                <p:nvSpPr>
                  <p:cNvPr id="3" name="文本框 2"/>
                  <p:cNvSpPr txBox="1"/>
                  <p:nvPr/>
                </p:nvSpPr>
                <p:spPr>
                  <a:xfrm>
                    <a:off x="829731" y="1423891"/>
                    <a:ext cx="1640845" cy="55989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defRPr/>
                    </a:pPr>
                    <a:r>
                      <a:rPr lang="zh-CN" altLang="en-US" sz="2800" b="1" dirty="0">
                        <a:latin typeface="+mj-lt"/>
                        <a:ea typeface="+mj-ea"/>
                      </a:rPr>
                      <a:t>按角分：</a:t>
                    </a:r>
                    <a:endParaRPr kumimoji="0" lang="en-US" altLang="zh-CN" sz="2800" b="1" kern="1200" cap="none" spc="0" normalizeH="0" baseline="0" noProof="0" dirty="0">
                      <a:latin typeface="+mj-lt"/>
                      <a:ea typeface="+mj-ea"/>
                      <a:cs typeface="+mn-cs"/>
                    </a:endParaRPr>
                  </a:p>
                </p:txBody>
              </p:sp>
              <p:sp>
                <p:nvSpPr>
                  <p:cNvPr id="13" name="左大括号 12"/>
                  <p:cNvSpPr/>
                  <p:nvPr/>
                </p:nvSpPr>
                <p:spPr>
                  <a:xfrm>
                    <a:off x="2220810" y="954590"/>
                    <a:ext cx="211664" cy="1625600"/>
                  </a:xfrm>
                  <a:prstGeom prst="leftBrace">
                    <a:avLst>
                      <a:gd name="adj1" fmla="val 55555"/>
                      <a:gd name="adj2" fmla="val 50000"/>
                    </a:avLst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楷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5" name="组合 14"/>
                <p:cNvGrpSpPr/>
                <p:nvPr/>
              </p:nvGrpSpPr>
              <p:grpSpPr>
                <a:xfrm>
                  <a:off x="829731" y="2787336"/>
                  <a:ext cx="7314550" cy="1613753"/>
                  <a:chOff x="829731" y="2787336"/>
                  <a:chExt cx="7314550" cy="1613753"/>
                </a:xfrm>
              </p:grpSpPr>
              <p:sp>
                <p:nvSpPr>
                  <p:cNvPr id="4" name="文本框 3"/>
                  <p:cNvSpPr txBox="1"/>
                  <p:nvPr/>
                </p:nvSpPr>
                <p:spPr>
                  <a:xfrm>
                    <a:off x="829731" y="3239325"/>
                    <a:ext cx="1651853" cy="55989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defRPr/>
                    </a:pPr>
                    <a:r>
                      <a:rPr lang="zh-CN" altLang="en-US" sz="2800" b="1" dirty="0">
                        <a:latin typeface="+mj-lt"/>
                        <a:ea typeface="+mj-ea"/>
                      </a:rPr>
                      <a:t>按边分：</a:t>
                    </a:r>
                    <a:endParaRPr kumimoji="0" lang="en-US" altLang="zh-CN" sz="2800" b="1" kern="1200" cap="none" spc="0" normalizeH="0" baseline="0" noProof="0" dirty="0">
                      <a:latin typeface="+mj-lt"/>
                      <a:ea typeface="+mj-ea"/>
                      <a:cs typeface="+mn-cs"/>
                    </a:endParaRPr>
                  </a:p>
                </p:txBody>
              </p:sp>
              <p:sp>
                <p:nvSpPr>
                  <p:cNvPr id="7" name="文本框 6"/>
                  <p:cNvSpPr txBox="1"/>
                  <p:nvPr/>
                </p:nvSpPr>
                <p:spPr>
                  <a:xfrm>
                    <a:off x="2531332" y="2787336"/>
                    <a:ext cx="5214889" cy="54072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defRPr/>
                    </a:pPr>
                    <a:r>
                      <a: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底边和腰不相等的等腰三角形</a:t>
                    </a:r>
                    <a:endPara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8" name="文本框 7"/>
                  <p:cNvSpPr txBox="1"/>
                  <p:nvPr/>
                </p:nvSpPr>
                <p:spPr>
                  <a:xfrm>
                    <a:off x="2621528" y="3580368"/>
                    <a:ext cx="2478792" cy="54072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defRPr/>
                    </a:pPr>
                    <a:r>
                      <a: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______</a:t>
                    </a:r>
                    <a:r>
                      <a: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三角形</a:t>
                    </a:r>
                    <a:endParaRPr kumimoji="0" lang="en-US" altLang="zh-CN" sz="2800" b="1" kern="1200" cap="none" spc="0" normalizeH="0" baseline="0" noProof="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4" name="左大括号 13"/>
                  <p:cNvSpPr/>
                  <p:nvPr/>
                </p:nvSpPr>
                <p:spPr>
                  <a:xfrm>
                    <a:off x="2232668" y="3043989"/>
                    <a:ext cx="211664" cy="1053682"/>
                  </a:xfrm>
                  <a:prstGeom prst="leftBrace">
                    <a:avLst>
                      <a:gd name="adj1" fmla="val 55555"/>
                      <a:gd name="adj2" fmla="val 50000"/>
                    </a:avLst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7" name="左大括号 26"/>
                  <p:cNvSpPr/>
                  <p:nvPr/>
                </p:nvSpPr>
                <p:spPr>
                  <a:xfrm>
                    <a:off x="4933774" y="3337725"/>
                    <a:ext cx="211664" cy="1053682"/>
                  </a:xfrm>
                  <a:prstGeom prst="leftBrace">
                    <a:avLst>
                      <a:gd name="adj1" fmla="val 55555"/>
                      <a:gd name="adj2" fmla="val 50000"/>
                    </a:avLst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8" name="文本框 27"/>
                  <p:cNvSpPr txBox="1"/>
                  <p:nvPr/>
                </p:nvSpPr>
                <p:spPr>
                  <a:xfrm>
                    <a:off x="5201946" y="3258497"/>
                    <a:ext cx="2942335" cy="54072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defRPr/>
                    </a:pPr>
                    <a:r>
                      <a: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_________</a:t>
                    </a:r>
                    <a:r>
                      <a: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三角形</a:t>
                    </a:r>
                    <a:endParaRPr kumimoji="0" lang="en-US" altLang="zh-CN" sz="2800" b="1" kern="1200" cap="none" spc="0" normalizeH="0" baseline="0" noProof="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9" name="文本框 28"/>
                  <p:cNvSpPr txBox="1"/>
                  <p:nvPr/>
                </p:nvSpPr>
                <p:spPr>
                  <a:xfrm>
                    <a:off x="5201947" y="3860364"/>
                    <a:ext cx="2478792" cy="54072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defRPr/>
                    </a:pPr>
                    <a:r>
                      <a: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______</a:t>
                    </a:r>
                    <a:r>
                      <a: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三角形</a:t>
                    </a:r>
                    <a:endParaRPr kumimoji="0" lang="en-US" altLang="zh-CN" sz="2800" b="1" kern="1200" cap="none" spc="0" normalizeH="0" baseline="0" noProof="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17" name="左大括号 16"/>
                <p:cNvSpPr/>
                <p:nvPr/>
              </p:nvSpPr>
              <p:spPr>
                <a:xfrm>
                  <a:off x="699346" y="1097280"/>
                  <a:ext cx="211664" cy="3033447"/>
                </a:xfrm>
                <a:prstGeom prst="leftBrace">
                  <a:avLst>
                    <a:gd name="adj1" fmla="val 95525"/>
                    <a:gd name="adj2" fmla="val 50000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9" name="文本框 18"/>
              <p:cNvSpPr txBox="1"/>
              <p:nvPr/>
            </p:nvSpPr>
            <p:spPr>
              <a:xfrm>
                <a:off x="71669" y="1593236"/>
                <a:ext cx="652230" cy="211851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800" b="1" dirty="0">
                    <a:latin typeface="+mj-lt"/>
                    <a:ea typeface="+mj-ea"/>
                  </a:rPr>
                  <a:t>三角形分类</a:t>
                </a:r>
                <a:endParaRPr lang="zh-CN" altLang="en-US" sz="2800" b="1" dirty="0">
                  <a:latin typeface="+mj-lt"/>
                  <a:ea typeface="+mj-ea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2954021" y="1570891"/>
              <a:ext cx="5214889" cy="508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6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_____</a:t>
              </a:r>
              <a:r>
                <a:rPr kumimoji="0" lang="zh-CN" altLang="en-US" sz="2600" b="1" kern="1200" cap="none" spc="0" normalizeH="0" baseline="0" noProof="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三角形 </a:t>
              </a:r>
              <a:r>
                <a:rPr kumimoji="0" lang="zh-CN" altLang="en-US" sz="2600" b="1" kern="1200" cap="none" spc="0" normalizeH="0" baseline="0" noProof="0" dirty="0">
                  <a:latin typeface="楷体" panose="02010609060101010101" pitchFamily="49" charset="-122"/>
                  <a:ea typeface="楷体" panose="02010609060101010101" pitchFamily="49" charset="-122"/>
                </a:rPr>
                <a:t>：有一个内角为直角</a:t>
              </a:r>
              <a:endParaRPr kumimoji="0" lang="zh-CN" altLang="en-US" sz="2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954021" y="973991"/>
              <a:ext cx="5214889" cy="508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600" b="1" kern="1200" cap="none" spc="0" normalizeH="0" baseline="0" noProof="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_____</a:t>
              </a:r>
              <a:r>
                <a:rPr kumimoji="0" lang="zh-CN" altLang="en-US" sz="2600" b="1" kern="1200" cap="none" spc="0" normalizeH="0" baseline="0" noProof="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三角形 </a:t>
              </a:r>
              <a:r>
                <a:rPr kumimoji="0" lang="zh-CN" altLang="en-US" sz="2600" b="1" kern="1200" cap="none" spc="0" normalizeH="0" baseline="0" noProof="0" dirty="0">
                  <a:latin typeface="楷体" panose="02010609060101010101" pitchFamily="49" charset="-122"/>
                  <a:ea typeface="楷体" panose="02010609060101010101" pitchFamily="49" charset="-122"/>
                </a:rPr>
                <a:t>：三个内角都是锐角</a:t>
              </a:r>
              <a:endParaRPr kumimoji="0" lang="zh-CN" altLang="en-US" sz="2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954021" y="2137628"/>
              <a:ext cx="5214889" cy="508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6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_____</a:t>
              </a:r>
              <a:r>
                <a:rPr kumimoji="0" lang="zh-CN" altLang="en-US" sz="2600" b="1" kern="1200" cap="none" spc="0" normalizeH="0" baseline="0" noProof="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三角形</a:t>
              </a:r>
              <a:r>
                <a:rPr kumimoji="0" lang="zh-CN" altLang="en-US" sz="2600" b="1" kern="1200" cap="none" spc="0" normalizeH="0" baseline="0" noProof="0" dirty="0">
                  <a:latin typeface="楷体" panose="02010609060101010101" pitchFamily="49" charset="-122"/>
                  <a:ea typeface="楷体" panose="02010609060101010101" pitchFamily="49" charset="-122"/>
                </a:rPr>
                <a:t> ：有一个内角为钝角</a:t>
              </a:r>
              <a:endParaRPr kumimoji="0" lang="zh-CN" altLang="en-US" sz="2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213101" y="3589506"/>
            <a:ext cx="1100667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noProof="0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等腰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857366" y="3900461"/>
            <a:ext cx="1100667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noProof="0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等边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965029" y="2002930"/>
            <a:ext cx="1100667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钝角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9" grpId="0"/>
      <p:bldP spid="24" grpId="0"/>
      <p:bldP spid="26" grpId="0"/>
      <p:bldP spid="30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2028" y="1185055"/>
            <a:ext cx="7246938" cy="13031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等腰三角形的两条边长分别为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，则这个等腰三角形的周长是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7500" y="1939845"/>
            <a:ext cx="15850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10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或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" name="双波形 3"/>
          <p:cNvSpPr/>
          <p:nvPr/>
        </p:nvSpPr>
        <p:spPr bwMode="auto">
          <a:xfrm>
            <a:off x="243281" y="355682"/>
            <a:ext cx="1736521" cy="744002"/>
          </a:xfrm>
          <a:prstGeom prst="doubleWav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针对训练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ctangle 34"/>
          <p:cNvSpPr>
            <a:spLocks noChangeArrowheads="1"/>
          </p:cNvSpPr>
          <p:nvPr/>
        </p:nvSpPr>
        <p:spPr bwMode="auto">
          <a:xfrm>
            <a:off x="1071924" y="2501075"/>
            <a:ext cx="18473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 dirty="0">
              <a:ea typeface="楷体" panose="02010609060101010101" pitchFamily="49" charset="-122"/>
            </a:endParaRPr>
          </a:p>
        </p:txBody>
      </p:sp>
      <p:sp>
        <p:nvSpPr>
          <p:cNvPr id="117" name="Rectangle 35"/>
          <p:cNvSpPr>
            <a:spLocks noChangeArrowheads="1"/>
          </p:cNvSpPr>
          <p:nvPr/>
        </p:nvSpPr>
        <p:spPr bwMode="auto">
          <a:xfrm>
            <a:off x="1071924" y="2501075"/>
            <a:ext cx="18473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 dirty="0">
              <a:ea typeface="楷体" panose="02010609060101010101" pitchFamily="49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3192222" y="361138"/>
            <a:ext cx="5024141" cy="1881104"/>
            <a:chOff x="3722301" y="202514"/>
            <a:chExt cx="5024141" cy="1881104"/>
          </a:xfrm>
        </p:grpSpPr>
        <p:grpSp>
          <p:nvGrpSpPr>
            <p:cNvPr id="119" name="组合 118"/>
            <p:cNvGrpSpPr/>
            <p:nvPr/>
          </p:nvGrpSpPr>
          <p:grpSpPr>
            <a:xfrm>
              <a:off x="5581914" y="202514"/>
              <a:ext cx="1378197" cy="1881104"/>
              <a:chOff x="1566439" y="2046211"/>
              <a:chExt cx="2441561" cy="3332493"/>
            </a:xfrm>
          </p:grpSpPr>
          <p:sp>
            <p:nvSpPr>
              <p:cNvPr id="168" name="TextBox 27"/>
              <p:cNvSpPr txBox="1"/>
              <p:nvPr/>
            </p:nvSpPr>
            <p:spPr>
              <a:xfrm>
                <a:off x="3497902" y="4560836"/>
                <a:ext cx="510098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9" name="直角三角形 168"/>
              <p:cNvSpPr/>
              <p:nvPr/>
            </p:nvSpPr>
            <p:spPr>
              <a:xfrm>
                <a:off x="1850352" y="2709749"/>
                <a:ext cx="1755959" cy="1950323"/>
              </a:xfrm>
              <a:prstGeom prst="rtTriangl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70" name="TextBox 27"/>
              <p:cNvSpPr txBox="1"/>
              <p:nvPr/>
            </p:nvSpPr>
            <p:spPr>
              <a:xfrm>
                <a:off x="1653439" y="2046211"/>
                <a:ext cx="510098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1" name="TextBox 27"/>
              <p:cNvSpPr txBox="1"/>
              <p:nvPr/>
            </p:nvSpPr>
            <p:spPr>
              <a:xfrm>
                <a:off x="1566439" y="4559406"/>
                <a:ext cx="510098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2" name="TextBox 27"/>
              <p:cNvSpPr txBox="1"/>
              <p:nvPr/>
            </p:nvSpPr>
            <p:spPr>
              <a:xfrm>
                <a:off x="2729303" y="3164501"/>
                <a:ext cx="510098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73" name="直接连接符 172"/>
              <p:cNvCxnSpPr/>
              <p:nvPr/>
            </p:nvCxnSpPr>
            <p:spPr>
              <a:xfrm>
                <a:off x="1850134" y="2697131"/>
                <a:ext cx="0" cy="1950238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/>
              <p:cNvCxnSpPr/>
              <p:nvPr/>
            </p:nvCxnSpPr>
            <p:spPr>
              <a:xfrm flipV="1">
                <a:off x="1863379" y="3789197"/>
                <a:ext cx="945379" cy="845982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>
                <a:off x="1837942" y="4661266"/>
                <a:ext cx="1756177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/>
              <p:nvPr/>
            </p:nvCxnSpPr>
            <p:spPr>
              <a:xfrm>
                <a:off x="1864772" y="4480524"/>
                <a:ext cx="180000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>
                <a:off x="2031925" y="4467824"/>
                <a:ext cx="0" cy="18000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/>
              <p:cNvCxnSpPr/>
              <p:nvPr/>
            </p:nvCxnSpPr>
            <p:spPr>
              <a:xfrm rot="8222321">
                <a:off x="2767463" y="3985596"/>
                <a:ext cx="180000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/>
              <p:cNvCxnSpPr/>
              <p:nvPr/>
            </p:nvCxnSpPr>
            <p:spPr>
              <a:xfrm rot="8222321">
                <a:off x="2748322" y="3891607"/>
                <a:ext cx="0" cy="18000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0" name="组合 119"/>
            <p:cNvGrpSpPr/>
            <p:nvPr/>
          </p:nvGrpSpPr>
          <p:grpSpPr>
            <a:xfrm>
              <a:off x="7109087" y="586515"/>
              <a:ext cx="1637355" cy="1414943"/>
              <a:chOff x="4828069" y="2880601"/>
              <a:chExt cx="2900675" cy="2506660"/>
            </a:xfrm>
          </p:grpSpPr>
          <p:grpSp>
            <p:nvGrpSpPr>
              <p:cNvPr id="144" name="组合 143"/>
              <p:cNvGrpSpPr/>
              <p:nvPr/>
            </p:nvGrpSpPr>
            <p:grpSpPr>
              <a:xfrm>
                <a:off x="5036078" y="3746431"/>
                <a:ext cx="2411186" cy="930275"/>
                <a:chOff x="11334" y="4824"/>
                <a:chExt cx="5301" cy="1631"/>
              </a:xfrm>
            </p:grpSpPr>
            <p:cxnSp>
              <p:nvCxnSpPr>
                <p:cNvPr id="165" name="直接连接符 164"/>
                <p:cNvCxnSpPr/>
                <p:nvPr/>
              </p:nvCxnSpPr>
              <p:spPr>
                <a:xfrm flipH="1">
                  <a:off x="11345" y="4824"/>
                  <a:ext cx="2711" cy="1631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直接连接符 165"/>
                <p:cNvCxnSpPr/>
                <p:nvPr/>
              </p:nvCxnSpPr>
              <p:spPr>
                <a:xfrm flipV="1">
                  <a:off x="11334" y="6406"/>
                  <a:ext cx="5289" cy="49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接连接符 166"/>
                <p:cNvCxnSpPr/>
                <p:nvPr/>
              </p:nvCxnSpPr>
              <p:spPr>
                <a:xfrm>
                  <a:off x="14040" y="4825"/>
                  <a:ext cx="2595" cy="1593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5" name="TextBox 27"/>
              <p:cNvSpPr txBox="1"/>
              <p:nvPr/>
            </p:nvSpPr>
            <p:spPr>
              <a:xfrm>
                <a:off x="5755519" y="3656494"/>
                <a:ext cx="463726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6" name="TextBox 27"/>
              <p:cNvSpPr txBox="1"/>
              <p:nvPr/>
            </p:nvSpPr>
            <p:spPr>
              <a:xfrm>
                <a:off x="4828069" y="4569393"/>
                <a:ext cx="463726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7" name="TextBox 27"/>
              <p:cNvSpPr txBox="1"/>
              <p:nvPr/>
            </p:nvSpPr>
            <p:spPr>
              <a:xfrm>
                <a:off x="7265018" y="4514147"/>
                <a:ext cx="463726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8" name="TextBox 27"/>
              <p:cNvSpPr txBox="1"/>
              <p:nvPr/>
            </p:nvSpPr>
            <p:spPr>
              <a:xfrm>
                <a:off x="6079939" y="4548437"/>
                <a:ext cx="463726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9" name="TextBox 27"/>
              <p:cNvSpPr txBox="1"/>
              <p:nvPr/>
            </p:nvSpPr>
            <p:spPr>
              <a:xfrm>
                <a:off x="6494067" y="2880601"/>
                <a:ext cx="463726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E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0" name="TextBox 27"/>
              <p:cNvSpPr txBox="1"/>
              <p:nvPr/>
            </p:nvSpPr>
            <p:spPr>
              <a:xfrm>
                <a:off x="5462653" y="3002440"/>
                <a:ext cx="463726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51" name="直接连接符 150"/>
              <p:cNvCxnSpPr/>
              <p:nvPr/>
            </p:nvCxnSpPr>
            <p:spPr>
              <a:xfrm flipH="1">
                <a:off x="6268004" y="3755827"/>
                <a:ext cx="0" cy="90000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/>
            </p:nvCxnSpPr>
            <p:spPr>
              <a:xfrm flipV="1">
                <a:off x="6211893" y="3513288"/>
                <a:ext cx="397362" cy="280390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/>
              <p:nvPr/>
            </p:nvCxnSpPr>
            <p:spPr>
              <a:xfrm flipH="1" flipV="1">
                <a:off x="5920402" y="3480435"/>
                <a:ext cx="392587" cy="300986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/>
              <p:nvPr/>
            </p:nvCxnSpPr>
            <p:spPr>
              <a:xfrm flipV="1">
                <a:off x="6266926" y="3043364"/>
                <a:ext cx="0" cy="731697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/>
              <p:nvPr/>
            </p:nvCxnSpPr>
            <p:spPr>
              <a:xfrm flipV="1">
                <a:off x="5915016" y="3053966"/>
                <a:ext cx="343483" cy="469584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/>
              <p:nvPr/>
            </p:nvCxnSpPr>
            <p:spPr>
              <a:xfrm flipH="1" flipV="1">
                <a:off x="6262837" y="3066720"/>
                <a:ext cx="387052" cy="531562"/>
              </a:xfrm>
              <a:prstGeom prst="line">
                <a:avLst/>
              </a:prstGeom>
              <a:ln w="28575" cmpd="sng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/>
            </p:nvCxnSpPr>
            <p:spPr>
              <a:xfrm flipH="1" flipV="1">
                <a:off x="6589408" y="3515991"/>
                <a:ext cx="843811" cy="113043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/>
              <p:cNvCxnSpPr/>
              <p:nvPr/>
            </p:nvCxnSpPr>
            <p:spPr>
              <a:xfrm flipV="1">
                <a:off x="5038136" y="3498381"/>
                <a:ext cx="893718" cy="116990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/>
              <p:cNvCxnSpPr/>
              <p:nvPr/>
            </p:nvCxnSpPr>
            <p:spPr>
              <a:xfrm>
                <a:off x="6258224" y="4482966"/>
                <a:ext cx="180000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/>
              <p:nvPr/>
            </p:nvCxnSpPr>
            <p:spPr>
              <a:xfrm>
                <a:off x="6425377" y="4470266"/>
                <a:ext cx="0" cy="18000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/>
              <p:nvPr/>
            </p:nvCxnSpPr>
            <p:spPr>
              <a:xfrm rot="13080000">
                <a:off x="5808403" y="3685150"/>
                <a:ext cx="180000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/>
              <p:cNvCxnSpPr/>
              <p:nvPr/>
            </p:nvCxnSpPr>
            <p:spPr>
              <a:xfrm rot="13080000">
                <a:off x="6006787" y="3578615"/>
                <a:ext cx="0" cy="18000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/>
              <p:cNvCxnSpPr/>
              <p:nvPr/>
            </p:nvCxnSpPr>
            <p:spPr>
              <a:xfrm rot="8640000">
                <a:off x="6526491" y="3719901"/>
                <a:ext cx="180000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/>
              <p:cNvCxnSpPr/>
              <p:nvPr/>
            </p:nvCxnSpPr>
            <p:spPr>
              <a:xfrm rot="8640000">
                <a:off x="6508637" y="3612713"/>
                <a:ext cx="0" cy="18000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1" name="组合 120"/>
            <p:cNvGrpSpPr/>
            <p:nvPr/>
          </p:nvGrpSpPr>
          <p:grpSpPr>
            <a:xfrm>
              <a:off x="3722301" y="379817"/>
              <a:ext cx="1841258" cy="1701741"/>
              <a:chOff x="-1888149" y="2227490"/>
              <a:chExt cx="3261900" cy="3014740"/>
            </a:xfrm>
          </p:grpSpPr>
          <p:cxnSp>
            <p:nvCxnSpPr>
              <p:cNvPr id="122" name="直接连接符 121"/>
              <p:cNvCxnSpPr/>
              <p:nvPr/>
            </p:nvCxnSpPr>
            <p:spPr>
              <a:xfrm>
                <a:off x="-768456" y="2900045"/>
                <a:ext cx="12700" cy="1581785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123" name="组合 122"/>
              <p:cNvGrpSpPr/>
              <p:nvPr/>
            </p:nvGrpSpPr>
            <p:grpSpPr>
              <a:xfrm>
                <a:off x="-1888149" y="2227490"/>
                <a:ext cx="3261900" cy="3014740"/>
                <a:chOff x="5578287" y="1617705"/>
                <a:chExt cx="3261900" cy="3014740"/>
              </a:xfrm>
            </p:grpSpPr>
            <p:grpSp>
              <p:nvGrpSpPr>
                <p:cNvPr id="137" name="组合 136"/>
                <p:cNvGrpSpPr/>
                <p:nvPr/>
              </p:nvGrpSpPr>
              <p:grpSpPr>
                <a:xfrm>
                  <a:off x="5789930" y="2283910"/>
                  <a:ext cx="2761615" cy="1600835"/>
                  <a:chOff x="13138" y="3218"/>
                  <a:chExt cx="4349" cy="2521"/>
                </a:xfrm>
              </p:grpSpPr>
              <p:cxnSp>
                <p:nvCxnSpPr>
                  <p:cNvPr id="141" name="直接连接符 140"/>
                  <p:cNvCxnSpPr/>
                  <p:nvPr/>
                </p:nvCxnSpPr>
                <p:spPr>
                  <a:xfrm flipH="1">
                    <a:off x="13140" y="3218"/>
                    <a:ext cx="1424" cy="2494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13138" y="5714"/>
                    <a:ext cx="4349" cy="25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14556" y="3220"/>
                    <a:ext cx="2916" cy="2516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8" name="文本框 137"/>
                <p:cNvSpPr txBox="1"/>
                <p:nvPr/>
              </p:nvSpPr>
              <p:spPr>
                <a:xfrm>
                  <a:off x="6410302" y="1617705"/>
                  <a:ext cx="1082675" cy="817868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i="1" dirty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</a:t>
                  </a:r>
                  <a:endPara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9" name="文本框 138"/>
                <p:cNvSpPr txBox="1"/>
                <p:nvPr/>
              </p:nvSpPr>
              <p:spPr>
                <a:xfrm>
                  <a:off x="5578287" y="3791400"/>
                  <a:ext cx="274955" cy="817868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i="1" dirty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B</a:t>
                  </a:r>
                  <a:endPara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0" name="文本框 139"/>
                <p:cNvSpPr txBox="1"/>
                <p:nvPr/>
              </p:nvSpPr>
              <p:spPr>
                <a:xfrm>
                  <a:off x="8341712" y="3814577"/>
                  <a:ext cx="498475" cy="817868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i="1" dirty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C</a:t>
                  </a:r>
                  <a:endPara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24" name="直接连接符 123"/>
              <p:cNvCxnSpPr/>
              <p:nvPr/>
            </p:nvCxnSpPr>
            <p:spPr>
              <a:xfrm>
                <a:off x="-992348" y="3268437"/>
                <a:ext cx="2051391" cy="1218155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/>
            </p:nvCxnSpPr>
            <p:spPr>
              <a:xfrm flipV="1">
                <a:off x="-1663540" y="3133752"/>
                <a:ext cx="1151842" cy="1350999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126" name="组合 125"/>
              <p:cNvGrpSpPr/>
              <p:nvPr/>
            </p:nvGrpSpPr>
            <p:grpSpPr>
              <a:xfrm>
                <a:off x="-744981" y="4289137"/>
                <a:ext cx="180000" cy="180000"/>
                <a:chOff x="5392958" y="598257"/>
                <a:chExt cx="144000" cy="144000"/>
              </a:xfrm>
            </p:grpSpPr>
            <p:cxnSp>
              <p:nvCxnSpPr>
                <p:cNvPr id="135" name="直接连接符 134"/>
                <p:cNvCxnSpPr/>
                <p:nvPr/>
              </p:nvCxnSpPr>
              <p:spPr>
                <a:xfrm>
                  <a:off x="5392958" y="608417"/>
                  <a:ext cx="144000" cy="0"/>
                </a:xfrm>
                <a:prstGeom prst="line">
                  <a:avLst/>
                </a:prstGeom>
                <a:ln w="28575" cmpd="sng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/>
                <p:cNvCxnSpPr/>
                <p:nvPr/>
              </p:nvCxnSpPr>
              <p:spPr>
                <a:xfrm>
                  <a:off x="5526680" y="598257"/>
                  <a:ext cx="0" cy="144000"/>
                </a:xfrm>
                <a:prstGeom prst="line">
                  <a:avLst/>
                </a:prstGeom>
                <a:ln w="28575" cmpd="sng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7" name="组合 126"/>
              <p:cNvGrpSpPr/>
              <p:nvPr/>
            </p:nvGrpSpPr>
            <p:grpSpPr>
              <a:xfrm rot="13260000">
                <a:off x="-595363" y="3173479"/>
                <a:ext cx="180000" cy="180000"/>
                <a:chOff x="5390936" y="597943"/>
                <a:chExt cx="144000" cy="144000"/>
              </a:xfrm>
            </p:grpSpPr>
            <p:cxnSp>
              <p:nvCxnSpPr>
                <p:cNvPr id="133" name="直接连接符 132"/>
                <p:cNvCxnSpPr/>
                <p:nvPr/>
              </p:nvCxnSpPr>
              <p:spPr>
                <a:xfrm>
                  <a:off x="5390936" y="606137"/>
                  <a:ext cx="144000" cy="0"/>
                </a:xfrm>
                <a:prstGeom prst="line">
                  <a:avLst/>
                </a:prstGeom>
                <a:ln w="28575" cmpd="sng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/>
                <p:cNvCxnSpPr/>
                <p:nvPr/>
              </p:nvCxnSpPr>
              <p:spPr>
                <a:xfrm>
                  <a:off x="5402754" y="597943"/>
                  <a:ext cx="0" cy="144000"/>
                </a:xfrm>
                <a:prstGeom prst="line">
                  <a:avLst/>
                </a:prstGeom>
                <a:ln w="28575" cmpd="sng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8" name="组合 127"/>
              <p:cNvGrpSpPr/>
              <p:nvPr/>
            </p:nvGrpSpPr>
            <p:grpSpPr>
              <a:xfrm rot="7200000">
                <a:off x="-1034763" y="3313772"/>
                <a:ext cx="180000" cy="180000"/>
                <a:chOff x="5392958" y="598257"/>
                <a:chExt cx="144000" cy="144000"/>
              </a:xfrm>
            </p:grpSpPr>
            <p:cxnSp>
              <p:nvCxnSpPr>
                <p:cNvPr id="131" name="直接连接符 130"/>
                <p:cNvCxnSpPr/>
                <p:nvPr/>
              </p:nvCxnSpPr>
              <p:spPr>
                <a:xfrm>
                  <a:off x="5392958" y="608417"/>
                  <a:ext cx="144000" cy="0"/>
                </a:xfrm>
                <a:prstGeom prst="line">
                  <a:avLst/>
                </a:prstGeom>
                <a:ln w="28575" cmpd="sng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/>
                <p:cNvCxnSpPr/>
                <p:nvPr/>
              </p:nvCxnSpPr>
              <p:spPr>
                <a:xfrm>
                  <a:off x="5526680" y="598257"/>
                  <a:ext cx="0" cy="144000"/>
                </a:xfrm>
                <a:prstGeom prst="line">
                  <a:avLst/>
                </a:prstGeom>
                <a:ln w="28575" cmpd="sng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9" name="TextBox 27"/>
              <p:cNvSpPr txBox="1"/>
              <p:nvPr/>
            </p:nvSpPr>
            <p:spPr>
              <a:xfrm>
                <a:off x="-380537" y="2304395"/>
                <a:ext cx="510100" cy="817868"/>
              </a:xfrm>
              <a:prstGeom prst="rect">
                <a:avLst/>
              </a:prstGeom>
              <a:ln w="28575" cmpd="sng">
                <a:noFill/>
                <a:prstDash val="soli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E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0" name="TextBox 27"/>
              <p:cNvSpPr txBox="1"/>
              <p:nvPr/>
            </p:nvSpPr>
            <p:spPr>
              <a:xfrm>
                <a:off x="-1532731" y="2761356"/>
                <a:ext cx="510100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0" name="组合 179"/>
          <p:cNvGrpSpPr/>
          <p:nvPr/>
        </p:nvGrpSpPr>
        <p:grpSpPr>
          <a:xfrm>
            <a:off x="5010364" y="1879188"/>
            <a:ext cx="1784175" cy="1531000"/>
            <a:chOff x="8177941" y="1886496"/>
            <a:chExt cx="3160777" cy="2712261"/>
          </a:xfrm>
        </p:grpSpPr>
        <p:cxnSp>
          <p:nvCxnSpPr>
            <p:cNvPr id="181" name="直接连接符 180"/>
            <p:cNvCxnSpPr/>
            <p:nvPr/>
          </p:nvCxnSpPr>
          <p:spPr>
            <a:xfrm>
              <a:off x="9664476" y="2573162"/>
              <a:ext cx="182880" cy="133350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2" name="TextBox 31"/>
            <p:cNvSpPr txBox="1"/>
            <p:nvPr/>
          </p:nvSpPr>
          <p:spPr>
            <a:xfrm>
              <a:off x="9563467" y="3780889"/>
              <a:ext cx="407670" cy="81786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83" name="组合 182"/>
            <p:cNvGrpSpPr/>
            <p:nvPr/>
          </p:nvGrpSpPr>
          <p:grpSpPr>
            <a:xfrm>
              <a:off x="8177941" y="1886496"/>
              <a:ext cx="3160777" cy="2688691"/>
              <a:chOff x="5371465" y="2455276"/>
              <a:chExt cx="3160777" cy="2688691"/>
            </a:xfrm>
          </p:grpSpPr>
          <p:grpSp>
            <p:nvGrpSpPr>
              <p:cNvPr id="189" name="组合 188"/>
              <p:cNvGrpSpPr/>
              <p:nvPr/>
            </p:nvGrpSpPr>
            <p:grpSpPr>
              <a:xfrm>
                <a:off x="5743575" y="3122892"/>
                <a:ext cx="2589530" cy="1377315"/>
                <a:chOff x="13365" y="3519"/>
                <a:chExt cx="4078" cy="2169"/>
              </a:xfrm>
            </p:grpSpPr>
            <p:grpSp>
              <p:nvGrpSpPr>
                <p:cNvPr id="193" name="组合 192"/>
                <p:cNvGrpSpPr/>
                <p:nvPr/>
              </p:nvGrpSpPr>
              <p:grpSpPr>
                <a:xfrm>
                  <a:off x="13365" y="3519"/>
                  <a:ext cx="4078" cy="2169"/>
                  <a:chOff x="13365" y="3519"/>
                  <a:chExt cx="4078" cy="2169"/>
                </a:xfrm>
              </p:grpSpPr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15105" y="3519"/>
                    <a:ext cx="2310" cy="216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" name="直接连接符 195"/>
                  <p:cNvCxnSpPr/>
                  <p:nvPr/>
                </p:nvCxnSpPr>
                <p:spPr>
                  <a:xfrm flipH="1" flipV="1">
                    <a:off x="13365" y="5656"/>
                    <a:ext cx="4078" cy="32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4" name="直接连接符 193"/>
                <p:cNvCxnSpPr/>
                <p:nvPr/>
              </p:nvCxnSpPr>
              <p:spPr>
                <a:xfrm flipH="1">
                  <a:off x="13380" y="3534"/>
                  <a:ext cx="1740" cy="213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0" name="TextBox 30"/>
              <p:cNvSpPr txBox="1"/>
              <p:nvPr/>
            </p:nvSpPr>
            <p:spPr>
              <a:xfrm>
                <a:off x="8124572" y="4326099"/>
                <a:ext cx="407670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" name="TextBox 31"/>
              <p:cNvSpPr txBox="1"/>
              <p:nvPr/>
            </p:nvSpPr>
            <p:spPr>
              <a:xfrm>
                <a:off x="5371465" y="4320687"/>
                <a:ext cx="407670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" name="TextBox 27"/>
              <p:cNvSpPr txBox="1"/>
              <p:nvPr/>
            </p:nvSpPr>
            <p:spPr>
              <a:xfrm>
                <a:off x="6600803" y="2455276"/>
                <a:ext cx="407670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84" name="直接连接符 183"/>
            <p:cNvCxnSpPr/>
            <p:nvPr/>
          </p:nvCxnSpPr>
          <p:spPr>
            <a:xfrm>
              <a:off x="9161556" y="3195462"/>
              <a:ext cx="1940617" cy="72263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V="1">
              <a:off x="8590056" y="3195462"/>
              <a:ext cx="1760220" cy="693422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6" name="TextBox 27"/>
            <p:cNvSpPr txBox="1"/>
            <p:nvPr/>
          </p:nvSpPr>
          <p:spPr>
            <a:xfrm>
              <a:off x="10227477" y="2526963"/>
              <a:ext cx="510098" cy="81786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E</a:t>
              </a:r>
              <a:endPara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7" name="TextBox 27"/>
            <p:cNvSpPr txBox="1"/>
            <p:nvPr/>
          </p:nvSpPr>
          <p:spPr>
            <a:xfrm>
              <a:off x="8702412" y="2577456"/>
              <a:ext cx="510098" cy="81786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F</a:t>
              </a:r>
              <a:endPara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8" name="TextBox 30"/>
            <p:cNvSpPr txBox="1"/>
            <p:nvPr/>
          </p:nvSpPr>
          <p:spPr>
            <a:xfrm>
              <a:off x="9594358" y="2744864"/>
              <a:ext cx="688975" cy="81786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3697757" y="3272677"/>
            <a:ext cx="1710375" cy="1583793"/>
            <a:chOff x="5673376" y="2375617"/>
            <a:chExt cx="3030034" cy="2805786"/>
          </a:xfrm>
        </p:grpSpPr>
        <p:cxnSp>
          <p:nvCxnSpPr>
            <p:cNvPr id="198" name="直接连接符 197"/>
            <p:cNvCxnSpPr/>
            <p:nvPr/>
          </p:nvCxnSpPr>
          <p:spPr>
            <a:xfrm>
              <a:off x="7105015" y="3100705"/>
              <a:ext cx="171450" cy="136207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99" name="弧形 198"/>
            <p:cNvSpPr/>
            <p:nvPr/>
          </p:nvSpPr>
          <p:spPr>
            <a:xfrm rot="5220000">
              <a:off x="7041515" y="3159125"/>
              <a:ext cx="224155" cy="243205"/>
            </a:xfrm>
            <a:prstGeom prst="arc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00" name="弧形 199"/>
            <p:cNvSpPr/>
            <p:nvPr/>
          </p:nvSpPr>
          <p:spPr>
            <a:xfrm rot="10800000">
              <a:off x="6955790" y="3165475"/>
              <a:ext cx="392430" cy="252095"/>
            </a:xfrm>
            <a:prstGeom prst="arc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01" name="TextBox 31"/>
            <p:cNvSpPr txBox="1"/>
            <p:nvPr/>
          </p:nvSpPr>
          <p:spPr>
            <a:xfrm>
              <a:off x="6983192" y="4363535"/>
              <a:ext cx="407670" cy="81786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2" name="组合 201"/>
            <p:cNvGrpSpPr/>
            <p:nvPr/>
          </p:nvGrpSpPr>
          <p:grpSpPr>
            <a:xfrm>
              <a:off x="5673376" y="2375617"/>
              <a:ext cx="3030034" cy="2799927"/>
              <a:chOff x="5673376" y="2285621"/>
              <a:chExt cx="3030034" cy="2799927"/>
            </a:xfrm>
          </p:grpSpPr>
          <p:grpSp>
            <p:nvGrpSpPr>
              <p:cNvPr id="211" name="组合 210"/>
              <p:cNvGrpSpPr/>
              <p:nvPr/>
            </p:nvGrpSpPr>
            <p:grpSpPr>
              <a:xfrm>
                <a:off x="6010275" y="2991659"/>
                <a:ext cx="2589530" cy="1858010"/>
                <a:chOff x="13359" y="3510"/>
                <a:chExt cx="4078" cy="2926"/>
              </a:xfrm>
            </p:grpSpPr>
            <p:sp>
              <p:nvSpPr>
                <p:cNvPr id="215" name="文本框 214"/>
                <p:cNvSpPr txBox="1"/>
                <p:nvPr/>
              </p:nvSpPr>
              <p:spPr>
                <a:xfrm>
                  <a:off x="15008" y="5148"/>
                  <a:ext cx="515" cy="1288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txBody>
                <a:bodyPr wrap="none" rtlCol="0" anchor="t">
                  <a:spAutoFit/>
                </a:bodyPr>
                <a:lstStyle/>
                <a:p>
                  <a:endParaRPr lang="zh-CN" altLang="en-US" sz="2400">
                    <a:solidFill>
                      <a:srgbClr val="C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216" name="组合 215"/>
                <p:cNvGrpSpPr/>
                <p:nvPr/>
              </p:nvGrpSpPr>
              <p:grpSpPr>
                <a:xfrm>
                  <a:off x="13359" y="3510"/>
                  <a:ext cx="4078" cy="2192"/>
                  <a:chOff x="13365" y="3496"/>
                  <a:chExt cx="4078" cy="2192"/>
                </a:xfrm>
              </p:grpSpPr>
              <p:grpSp>
                <p:nvGrpSpPr>
                  <p:cNvPr id="217" name="组合 216"/>
                  <p:cNvGrpSpPr/>
                  <p:nvPr/>
                </p:nvGrpSpPr>
                <p:grpSpPr>
                  <a:xfrm>
                    <a:off x="13365" y="3511"/>
                    <a:ext cx="4078" cy="2177"/>
                    <a:chOff x="13365" y="3511"/>
                    <a:chExt cx="4078" cy="2177"/>
                  </a:xfrm>
                </p:grpSpPr>
                <p:cxnSp>
                  <p:nvCxnSpPr>
                    <p:cNvPr id="219" name="直接连接符 218"/>
                    <p:cNvCxnSpPr/>
                    <p:nvPr/>
                  </p:nvCxnSpPr>
                  <p:spPr>
                    <a:xfrm>
                      <a:off x="15089" y="3511"/>
                      <a:ext cx="2340" cy="2175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0" name="直接连接符 219"/>
                    <p:cNvCxnSpPr/>
                    <p:nvPr/>
                  </p:nvCxnSpPr>
                  <p:spPr>
                    <a:xfrm flipH="1" flipV="1">
                      <a:off x="13365" y="5656"/>
                      <a:ext cx="4078" cy="32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18" name="直接连接符 217"/>
                  <p:cNvCxnSpPr/>
                  <p:nvPr/>
                </p:nvCxnSpPr>
                <p:spPr>
                  <a:xfrm flipH="1">
                    <a:off x="13394" y="3496"/>
                    <a:ext cx="1710" cy="216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12" name="TextBox 31"/>
              <p:cNvSpPr txBox="1"/>
              <p:nvPr/>
            </p:nvSpPr>
            <p:spPr>
              <a:xfrm>
                <a:off x="5673376" y="4252277"/>
                <a:ext cx="407670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3" name="TextBox 30"/>
              <p:cNvSpPr txBox="1"/>
              <p:nvPr/>
            </p:nvSpPr>
            <p:spPr>
              <a:xfrm>
                <a:off x="8295740" y="4267680"/>
                <a:ext cx="407670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4" name="TextBox 27"/>
              <p:cNvSpPr txBox="1"/>
              <p:nvPr/>
            </p:nvSpPr>
            <p:spPr>
              <a:xfrm>
                <a:off x="6827004" y="2285621"/>
                <a:ext cx="617221" cy="81786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endPara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203" name="直接连接符 202"/>
            <p:cNvCxnSpPr/>
            <p:nvPr/>
          </p:nvCxnSpPr>
          <p:spPr>
            <a:xfrm>
              <a:off x="6663690" y="3663141"/>
              <a:ext cx="1911985" cy="79963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04" name="弧形 203"/>
            <p:cNvSpPr/>
            <p:nvPr/>
          </p:nvSpPr>
          <p:spPr>
            <a:xfrm rot="15140117">
              <a:off x="8142913" y="4121220"/>
              <a:ext cx="224155" cy="243205"/>
            </a:xfrm>
            <a:prstGeom prst="arc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05" name="弧形 204"/>
            <p:cNvSpPr/>
            <p:nvPr/>
          </p:nvSpPr>
          <p:spPr>
            <a:xfrm rot="15303231">
              <a:off x="7965932" y="4295622"/>
              <a:ext cx="392430" cy="252095"/>
            </a:xfrm>
            <a:prstGeom prst="arc">
              <a:avLst>
                <a:gd name="adj1" fmla="val 16200000"/>
                <a:gd name="adj2" fmla="val 20975546"/>
              </a:avLst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06" name="直接连接符 205"/>
            <p:cNvCxnSpPr/>
            <p:nvPr/>
          </p:nvCxnSpPr>
          <p:spPr>
            <a:xfrm flipV="1">
              <a:off x="6040898" y="3653616"/>
              <a:ext cx="1659112" cy="78965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07" name="弧形 206"/>
            <p:cNvSpPr/>
            <p:nvPr/>
          </p:nvSpPr>
          <p:spPr>
            <a:xfrm rot="661308">
              <a:off x="6142856" y="4145146"/>
              <a:ext cx="224155" cy="243205"/>
            </a:xfrm>
            <a:prstGeom prst="arc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08" name="弧形 207"/>
            <p:cNvSpPr/>
            <p:nvPr/>
          </p:nvSpPr>
          <p:spPr>
            <a:xfrm rot="3352611">
              <a:off x="6151307" y="4194697"/>
              <a:ext cx="392430" cy="252095"/>
            </a:xfrm>
            <a:prstGeom prst="arc">
              <a:avLst>
                <a:gd name="adj1" fmla="val 16200000"/>
                <a:gd name="adj2" fmla="val 20979944"/>
              </a:avLst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09" name="TextBox 31"/>
            <p:cNvSpPr txBox="1"/>
            <p:nvPr/>
          </p:nvSpPr>
          <p:spPr>
            <a:xfrm>
              <a:off x="7590740" y="2954439"/>
              <a:ext cx="407670" cy="81786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E</a:t>
              </a:r>
              <a:endPara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0" name="TextBox 31"/>
            <p:cNvSpPr txBox="1"/>
            <p:nvPr/>
          </p:nvSpPr>
          <p:spPr>
            <a:xfrm>
              <a:off x="6170108" y="3068958"/>
              <a:ext cx="407670" cy="81786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F</a:t>
              </a:r>
              <a:endPara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444614" y="683454"/>
            <a:ext cx="1016699" cy="3925351"/>
            <a:chOff x="436225" y="1010625"/>
            <a:chExt cx="1016699" cy="3925351"/>
          </a:xfrm>
        </p:grpSpPr>
        <p:sp>
          <p:nvSpPr>
            <p:cNvPr id="222" name="矩形 221"/>
            <p:cNvSpPr>
              <a:spLocks noChangeArrowheads="1"/>
            </p:cNvSpPr>
            <p:nvPr/>
          </p:nvSpPr>
          <p:spPr bwMode="auto">
            <a:xfrm>
              <a:off x="436225" y="1110122"/>
              <a:ext cx="510420" cy="35394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三角形的重要</a:t>
              </a:r>
              <a:r>
                <a:rPr lang="zh-CN" altLang="en-US" sz="2800" b="1" dirty="0">
                  <a:latin typeface="+mj-ea"/>
                  <a:ea typeface="+mj-ea"/>
                  <a:cs typeface="Times New Roman" panose="02020603050405020304" pitchFamily="18" charset="0"/>
                </a:rPr>
                <a:t>线段</a:t>
              </a: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223" name="左大括号 222"/>
            <p:cNvSpPr/>
            <p:nvPr/>
          </p:nvSpPr>
          <p:spPr>
            <a:xfrm>
              <a:off x="1126996" y="1010625"/>
              <a:ext cx="325928" cy="3925351"/>
            </a:xfrm>
            <a:prstGeom prst="leftBrace">
              <a:avLst>
                <a:gd name="adj1" fmla="val 132177"/>
                <a:gd name="adj2" fmla="val 50000"/>
              </a:avLst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楷体" panose="02010609060101010101" pitchFamily="49" charset="-122"/>
              </a:endParaRPr>
            </a:p>
          </p:txBody>
        </p:sp>
      </p:grpSp>
      <p:sp>
        <p:nvSpPr>
          <p:cNvPr id="224" name="矩形 223"/>
          <p:cNvSpPr>
            <a:spLocks noChangeArrowheads="1"/>
          </p:cNvSpPr>
          <p:nvPr/>
        </p:nvSpPr>
        <p:spPr bwMode="auto">
          <a:xfrm>
            <a:off x="1472333" y="800367"/>
            <a:ext cx="577536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CCFF99"/>
                </a:highlight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高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effectLst/>
              <a:highlight>
                <a:srgbClr val="CCFF99"/>
              </a:highlight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25" name="矩形 224"/>
          <p:cNvSpPr>
            <a:spLocks noChangeArrowheads="1"/>
          </p:cNvSpPr>
          <p:nvPr/>
        </p:nvSpPr>
        <p:spPr bwMode="auto">
          <a:xfrm>
            <a:off x="1384163" y="3998493"/>
            <a:ext cx="1986950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CCFF99"/>
                </a:highlight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角平分线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effectLst/>
              <a:highlight>
                <a:srgbClr val="CCFF99"/>
              </a:highlight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26" name="矩形 225"/>
          <p:cNvSpPr>
            <a:spLocks noChangeArrowheads="1"/>
          </p:cNvSpPr>
          <p:nvPr/>
        </p:nvSpPr>
        <p:spPr bwMode="auto">
          <a:xfrm>
            <a:off x="7218955" y="2459537"/>
            <a:ext cx="106188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highlight>
                  <a:srgbClr val="DDFFFF"/>
                </a:highlight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重心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effectLst/>
              <a:highlight>
                <a:srgbClr val="DDFFFF"/>
              </a:highlight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27" name="组合 226"/>
          <p:cNvGrpSpPr/>
          <p:nvPr/>
        </p:nvGrpSpPr>
        <p:grpSpPr>
          <a:xfrm>
            <a:off x="1483469" y="2109419"/>
            <a:ext cx="1242022" cy="1137035"/>
            <a:chOff x="1489234" y="2296043"/>
            <a:chExt cx="1242022" cy="1137035"/>
          </a:xfrm>
        </p:grpSpPr>
        <p:sp>
          <p:nvSpPr>
            <p:cNvPr id="228" name="矩形 227"/>
            <p:cNvSpPr>
              <a:spLocks noChangeArrowheads="1"/>
            </p:cNvSpPr>
            <p:nvPr/>
          </p:nvSpPr>
          <p:spPr bwMode="auto">
            <a:xfrm>
              <a:off x="1489234" y="2562975"/>
              <a:ext cx="1039484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CCFF99"/>
                  </a:highlight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中线</a:t>
              </a: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effectLst/>
                <a:highlight>
                  <a:srgbClr val="CCFF99"/>
                </a:highlight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229" name="左大括号 228"/>
            <p:cNvSpPr/>
            <p:nvPr/>
          </p:nvSpPr>
          <p:spPr>
            <a:xfrm>
              <a:off x="2508642" y="2296043"/>
              <a:ext cx="222614" cy="1137035"/>
            </a:xfrm>
            <a:prstGeom prst="leftBrace">
              <a:avLst>
                <a:gd name="adj1" fmla="val 132177"/>
                <a:gd name="adj2" fmla="val 50000"/>
              </a:avLst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楷体" panose="02010609060101010101" pitchFamily="49" charset="-122"/>
              </a:endParaRPr>
            </a:p>
          </p:txBody>
        </p:sp>
      </p:grpSp>
      <p:sp>
        <p:nvSpPr>
          <p:cNvPr id="230" name="文本框 229"/>
          <p:cNvSpPr txBox="1"/>
          <p:nvPr/>
        </p:nvSpPr>
        <p:spPr>
          <a:xfrm>
            <a:off x="2728949" y="2096873"/>
            <a:ext cx="1903221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+mj-ea"/>
              </a:rPr>
              <a:t>平分线段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2739358" y="2784855"/>
            <a:ext cx="1628058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+mj-ea"/>
              </a:rPr>
              <a:t>平分面积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232" name="矩形 231"/>
          <p:cNvSpPr>
            <a:spLocks noChangeArrowheads="1"/>
          </p:cNvSpPr>
          <p:nvPr/>
        </p:nvSpPr>
        <p:spPr bwMode="auto">
          <a:xfrm>
            <a:off x="7954602" y="1013969"/>
            <a:ext cx="106188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highlight>
                  <a:srgbClr val="DDFFFF"/>
                </a:highlight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垂心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effectLst/>
              <a:highlight>
                <a:srgbClr val="DDFFFF"/>
              </a:highlight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33" name="矩形 232"/>
          <p:cNvSpPr>
            <a:spLocks noChangeArrowheads="1"/>
          </p:cNvSpPr>
          <p:nvPr/>
        </p:nvSpPr>
        <p:spPr bwMode="auto">
          <a:xfrm>
            <a:off x="6113302" y="3948347"/>
            <a:ext cx="106188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highlight>
                  <a:srgbClr val="DDFFFF"/>
                </a:highlight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内心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effectLst/>
              <a:highlight>
                <a:srgbClr val="DDFFFF"/>
              </a:highlight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/>
      <p:bldP spid="225" grpId="0"/>
      <p:bldP spid="226" grpId="0"/>
      <p:bldP spid="230" grpId="0"/>
      <p:bldP spid="231" grpId="0"/>
      <p:bldP spid="232" grpId="0"/>
      <p:bldP spid="233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1813</Words>
  <Application>WPS 演示</Application>
  <PresentationFormat>全屏显示(16:9)</PresentationFormat>
  <Paragraphs>340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黑体</vt:lpstr>
      <vt:lpstr>Times New Roman</vt:lpstr>
      <vt:lpstr>楷体</vt:lpstr>
      <vt:lpstr>Arial</vt:lpstr>
      <vt:lpstr>微软雅黑</vt:lpstr>
      <vt:lpstr>Arial Unicode MS</vt:lpstr>
      <vt:lpstr>等线</vt:lpstr>
      <vt:lpstr>Times New Roman</vt:lpstr>
      <vt:lpstr>1_Office 主题​​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514</cp:revision>
  <dcterms:created xsi:type="dcterms:W3CDTF">2016-01-14T07:05:00Z</dcterms:created>
  <dcterms:modified xsi:type="dcterms:W3CDTF">2025-01-20T00:25:01Z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9840A0F3CC6E4FA3ABEC95D1DD8DB036</vt:lpwstr>
  </property>
  <property fmtid="{D5CDD505-2E9C-101B-9397-08002B2CF9AE}" pid="3" name="KSOProductBuildVer">
    <vt:lpwstr>2052-12.1.0.19770</vt:lpwstr>
  </property>
</Properties>
</file>