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1678" r:id="rId3"/>
    <p:sldId id="1723" r:id="rId5"/>
    <p:sldId id="1733" r:id="rId6"/>
    <p:sldId id="1734" r:id="rId7"/>
    <p:sldId id="1735" r:id="rId8"/>
    <p:sldId id="1610" r:id="rId9"/>
    <p:sldId id="1612" r:id="rId10"/>
    <p:sldId id="1736" r:id="rId11"/>
    <p:sldId id="1737" r:id="rId12"/>
    <p:sldId id="1738" r:id="rId13"/>
    <p:sldId id="1732" r:id="rId14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229"/>
    <a:srgbClr val="FCA726"/>
    <a:srgbClr val="F43308"/>
    <a:srgbClr val="000000"/>
    <a:srgbClr val="0000FF"/>
    <a:srgbClr val="FF3399"/>
    <a:srgbClr val="0060FF"/>
    <a:srgbClr val="0358D9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 varScale="1">
        <p:scale>
          <a:sx n="99" d="100"/>
          <a:sy n="99" d="100"/>
        </p:scale>
        <p:origin x="78" y="816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51080" y="2764206"/>
            <a:ext cx="3108589" cy="806671"/>
            <a:chOff x="3911683" y="2718202"/>
            <a:chExt cx="3108589" cy="806671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3923928" y="2718202"/>
              <a:ext cx="3096344" cy="806671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3911683" y="2842092"/>
              <a:ext cx="294703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习题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2.2</a:t>
              </a:r>
              <a:endPara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2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探索直线平行的条件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035" y="481156"/>
            <a:ext cx="8208912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利用如图所示的方法，可以折出“过已知直线外一点和已知直线平行”的直线。请说明其中的道理。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652" y="1561420"/>
            <a:ext cx="3830955" cy="2099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65" y="1613613"/>
            <a:ext cx="3935449" cy="19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69495" y="3495772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6509" y="3540594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23523" y="3591838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8326" y="3591838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7796" y="3895882"/>
            <a:ext cx="89917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两次折出的都是垂线，利用两个交点处的角都是直角，通过内错角相等得到两直线平行。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123478"/>
            <a:ext cx="2232248" cy="764991"/>
            <a:chOff x="251520" y="138345"/>
            <a:chExt cx="2232248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232248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47638" y="195486"/>
              <a:ext cx="1848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知识技能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0364" y="945326"/>
            <a:ext cx="5263758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找出下图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中互相平行的直线。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403648" y="2355726"/>
            <a:ext cx="0" cy="17281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23728" y="1851670"/>
            <a:ext cx="0" cy="1800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99592" y="2139702"/>
            <a:ext cx="1872208" cy="10081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3608" y="2751770"/>
            <a:ext cx="1872208" cy="10081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735608" y="1770072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58811" y="2355726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9679" y="4063660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89046" y="3695620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弧形 16"/>
          <p:cNvSpPr/>
          <p:nvPr/>
        </p:nvSpPr>
        <p:spPr>
          <a:xfrm rot="15950214">
            <a:off x="2038403" y="2149228"/>
            <a:ext cx="399907" cy="593014"/>
          </a:xfrm>
          <a:prstGeom prst="arc">
            <a:avLst>
              <a:gd name="adj1" fmla="val 15060742"/>
              <a:gd name="adj2" fmla="val 1963876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 rot="1086558">
            <a:off x="1933108" y="2863190"/>
            <a:ext cx="399907" cy="593014"/>
          </a:xfrm>
          <a:prstGeom prst="arc">
            <a:avLst>
              <a:gd name="adj1" fmla="val 15060742"/>
              <a:gd name="adj2" fmla="val 1867068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1086558">
            <a:off x="1222911" y="3251359"/>
            <a:ext cx="399907" cy="593014"/>
          </a:xfrm>
          <a:prstGeom prst="arc">
            <a:avLst>
              <a:gd name="adj1" fmla="val 15060742"/>
              <a:gd name="adj2" fmla="val 18670686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22864" y="1903146"/>
            <a:ext cx="964171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130°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14641" y="2419402"/>
            <a:ext cx="964171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50°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2318" y="2858638"/>
            <a:ext cx="739328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50°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08775" y="2239928"/>
            <a:ext cx="3384376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290751"/>
            <a:ext cx="7056784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如果只有直尺，你能在图中的方格纸上画出平行线吗？你是怎么画的？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934160" y="1576749"/>
          <a:ext cx="3275680" cy="32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460"/>
                <a:gridCol w="409460"/>
                <a:gridCol w="409460"/>
                <a:gridCol w="409460"/>
                <a:gridCol w="409460"/>
                <a:gridCol w="409460"/>
                <a:gridCol w="409460"/>
                <a:gridCol w="409460"/>
              </a:tblGrid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500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100976" marR="100976" marT="50488" marB="504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3366208" y="2800885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66208" y="3214749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66208" y="4042478"/>
            <a:ext cx="1641854" cy="3964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60464" y="3646798"/>
            <a:ext cx="1636298" cy="3956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972058" y="1990614"/>
            <a:ext cx="829031" cy="16350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04106" y="1996570"/>
            <a:ext cx="805734" cy="16290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4" idx="0"/>
          </p:cNvCxnSpPr>
          <p:nvPr/>
        </p:nvCxnSpPr>
        <p:spPr>
          <a:xfrm flipV="1">
            <a:off x="2934160" y="1576749"/>
            <a:ext cx="1637840" cy="4138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334218" y="1984659"/>
            <a:ext cx="1637840" cy="4138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2" y="267494"/>
            <a:ext cx="8280920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如图，一条街道的两个拐角∠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均为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，街道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平行吗？为什么？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1880" y="1756730"/>
            <a:ext cx="4759260" cy="941635"/>
            <a:chOff x="431880" y="1756730"/>
            <a:chExt cx="4759260" cy="941635"/>
          </a:xfrm>
        </p:grpSpPr>
        <p:grpSp>
          <p:nvGrpSpPr>
            <p:cNvPr id="12" name="组合 11"/>
            <p:cNvGrpSpPr/>
            <p:nvPr/>
          </p:nvGrpSpPr>
          <p:grpSpPr>
            <a:xfrm>
              <a:off x="827584" y="1779662"/>
              <a:ext cx="4032448" cy="918703"/>
              <a:chOff x="611560" y="2085095"/>
              <a:chExt cx="4032448" cy="918703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11560" y="3003798"/>
                <a:ext cx="122413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611560" y="2571750"/>
                <a:ext cx="122413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V="1">
                <a:off x="1835696" y="2139702"/>
                <a:ext cx="1296144" cy="432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1835696" y="2571749"/>
                <a:ext cx="1296144" cy="432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118324" y="2085095"/>
                <a:ext cx="1512168" cy="5460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131840" y="2517142"/>
                <a:ext cx="1512168" cy="5460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431880" y="2211709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30214" y="2198118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26004" y="1786516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903108" y="1756730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45784" y="3291830"/>
            <a:ext cx="7114648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内错角相等两直线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525" y="412010"/>
            <a:ext cx="8280920" cy="1156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 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平行吗？直线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呢？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84168" y="1594656"/>
            <a:ext cx="2592288" cy="1980108"/>
            <a:chOff x="496557" y="1928149"/>
            <a:chExt cx="2592288" cy="1980108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712581" y="2019973"/>
              <a:ext cx="936104" cy="179985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877755" y="2019973"/>
              <a:ext cx="884465" cy="188828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96557" y="2388360"/>
              <a:ext cx="259228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496557" y="3331850"/>
              <a:ext cx="2520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604569" y="2728332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25764" y="3215237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7312129">
              <a:off x="922665" y="3016682"/>
              <a:ext cx="399907" cy="593014"/>
            </a:xfrm>
            <a:prstGeom prst="arc">
              <a:avLst>
                <a:gd name="adj1" fmla="val 15060742"/>
                <a:gd name="adj2" fmla="val 1963876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39406" y="3214205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63298" y="1928149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46850" y="1940964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50649" y="1617904"/>
            <a:ext cx="4988018" cy="292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解：因为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同旁内角互补，两直线平行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所以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同位角相等，两直线平行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123478"/>
            <a:ext cx="2232248" cy="764991"/>
            <a:chOff x="251520" y="138345"/>
            <a:chExt cx="2232248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232248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47638" y="195486"/>
              <a:ext cx="1848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数学理解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79512" y="874260"/>
            <a:ext cx="8208912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你能用一张形状不规则的纸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比如，如图所示的四边形的纸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折出两条平行的直线吗？与同伴说说你的折法。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6252424" y="1965251"/>
            <a:ext cx="2448272" cy="1728192"/>
          </a:xfrm>
          <a:custGeom>
            <a:avLst/>
            <a:gdLst>
              <a:gd name="connsiteX0" fmla="*/ 0 w 1620000"/>
              <a:gd name="connsiteY0" fmla="*/ 1101600 h 1116000"/>
              <a:gd name="connsiteX1" fmla="*/ 1620000 w 1620000"/>
              <a:gd name="connsiteY1" fmla="*/ 1116000 h 1116000"/>
              <a:gd name="connsiteX2" fmla="*/ 1144800 w 1620000"/>
              <a:gd name="connsiteY2" fmla="*/ 0 h 1116000"/>
              <a:gd name="connsiteX3" fmla="*/ 244800 w 1620000"/>
              <a:gd name="connsiteY3" fmla="*/ 144000 h 1116000"/>
              <a:gd name="connsiteX4" fmla="*/ 0 w 1620000"/>
              <a:gd name="connsiteY4" fmla="*/ 1101600 h 11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0000" h="1116000">
                <a:moveTo>
                  <a:pt x="0" y="1101600"/>
                </a:moveTo>
                <a:lnTo>
                  <a:pt x="1620000" y="1116000"/>
                </a:lnTo>
                <a:lnTo>
                  <a:pt x="1144800" y="0"/>
                </a:lnTo>
                <a:lnTo>
                  <a:pt x="244800" y="144000"/>
                </a:lnTo>
                <a:lnTo>
                  <a:pt x="0" y="110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63214" y="1982538"/>
            <a:ext cx="60486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利用同位角相等两直线平行这一性质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进行折叠。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75222" y="3575627"/>
            <a:ext cx="21602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24936" y="3507854"/>
            <a:ext cx="21602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04248" y="3527291"/>
            <a:ext cx="21602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35812" y="3537967"/>
            <a:ext cx="367385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988492" y="3649542"/>
            <a:ext cx="87800" cy="87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19504" y="3655971"/>
            <a:ext cx="87800" cy="87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>
            <a:stCxn id="17" idx="0"/>
          </p:cNvCxnSpPr>
          <p:nvPr/>
        </p:nvCxnSpPr>
        <p:spPr>
          <a:xfrm flipV="1">
            <a:off x="7032392" y="2139702"/>
            <a:ext cx="0" cy="150984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7919504" y="1965251"/>
            <a:ext cx="29540" cy="169072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7946716" y="3455339"/>
            <a:ext cx="144016" cy="194203"/>
            <a:chOff x="2987824" y="3291830"/>
            <a:chExt cx="144016" cy="194203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987824" y="3291830"/>
              <a:ext cx="14401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131840" y="3291830"/>
              <a:ext cx="0" cy="19420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7016404" y="3490151"/>
            <a:ext cx="144016" cy="194203"/>
            <a:chOff x="2987824" y="3291830"/>
            <a:chExt cx="144016" cy="194203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987824" y="3291830"/>
              <a:ext cx="14401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131840" y="3291830"/>
              <a:ext cx="0" cy="19420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99200" y="2875513"/>
            <a:ext cx="60486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在其中一边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上任取两点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，分别过点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折叠，使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在同一条直线上，使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在同一条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直线上，此时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得到的两条折痕互相平行。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4" y="308693"/>
            <a:ext cx="8208912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是一种画平行线的工具。在画平行线之前，工人师傅往往要先调整一下工具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(2)]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，然后再画平行线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(3)]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。请说明这种工具的用法和其中的道理。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22190"/>
            <a:ext cx="3591694" cy="15536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1764" y="3003301"/>
            <a:ext cx="8820472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在画平行线之前，工人师傅往往要先调整一下工具，使两个角都是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，然后画平行线，依据是 “在同一平面内，若两条直线垂直于同一条直线，则这两条直线平行”。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510" y="720622"/>
            <a:ext cx="8820980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的同侧有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三点，如果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两点确定的直线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ja-JP" sz="24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两点确定的直线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ja-JP" sz="24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都与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平行，那么 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ja-JP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ja-JP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三点的位置关系如何</a:t>
            </a:r>
            <a:r>
              <a:rPr lang="en-US" altLang="ja-JP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1620" y="3506140"/>
            <a:ext cx="62646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过直线外一点有且只有一条直线与已知直线平行，所以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三点共线。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83768" y="1995686"/>
            <a:ext cx="3456384" cy="1449559"/>
            <a:chOff x="2483768" y="1995686"/>
            <a:chExt cx="3456384" cy="144955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483768" y="2324669"/>
              <a:ext cx="295232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652120" y="1995686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483768" y="2859782"/>
              <a:ext cx="295232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2915816" y="2823778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563888" y="2830822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83968" y="2833104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99792" y="2920678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55876" y="2902830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75956" y="2890505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520" y="555526"/>
            <a:ext cx="8208912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观察下面每幅图中的直线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，它们分别平行吗？如何验证它们是否平行呢？你有几种方法？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5FBF3"/>
              </a:clrFrom>
              <a:clrTo>
                <a:srgbClr val="F5FB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17650"/>
            <a:ext cx="4717886" cy="17082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520" y="3507854"/>
            <a:ext cx="88569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平行。用三角尺的一边对准一条边，推动三角尺使它和另一条边重合，得出图中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两条直线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是平行的。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985</Words>
  <Application>WPS 演示</Application>
  <PresentationFormat>全屏显示(16:9)</PresentationFormat>
  <Paragraphs>115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楷体</vt:lpstr>
      <vt:lpstr>微软雅黑</vt:lpstr>
      <vt:lpstr>Arial Unicode MS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645</cp:revision>
  <dcterms:created xsi:type="dcterms:W3CDTF">2015-07-09T08:14:00Z</dcterms:created>
  <dcterms:modified xsi:type="dcterms:W3CDTF">2025-01-20T00:16:45Z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