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38"/>
  </p:handoutMasterIdLst>
  <p:sldIdLst>
    <p:sldId id="1678" r:id="rId4"/>
    <p:sldId id="1894" r:id="rId6"/>
    <p:sldId id="1516" r:id="rId7"/>
    <p:sldId id="1762" r:id="rId8"/>
    <p:sldId id="1890" r:id="rId9"/>
    <p:sldId id="1869" r:id="rId10"/>
    <p:sldId id="1889" r:id="rId11"/>
    <p:sldId id="1868" r:id="rId12"/>
    <p:sldId id="1735" r:id="rId13"/>
    <p:sldId id="1891" r:id="rId14"/>
    <p:sldId id="1893" r:id="rId15"/>
    <p:sldId id="1739" r:id="rId16"/>
    <p:sldId id="1742" r:id="rId17"/>
    <p:sldId id="1730" r:id="rId18"/>
    <p:sldId id="1745" r:id="rId19"/>
    <p:sldId id="1741" r:id="rId20"/>
    <p:sldId id="1743" r:id="rId21"/>
    <p:sldId id="1746" r:id="rId22"/>
    <p:sldId id="1747" r:id="rId23"/>
    <p:sldId id="1744" r:id="rId24"/>
    <p:sldId id="1748" r:id="rId25"/>
    <p:sldId id="1749" r:id="rId26"/>
    <p:sldId id="1750" r:id="rId27"/>
    <p:sldId id="1751" r:id="rId28"/>
    <p:sldId id="1753" r:id="rId29"/>
    <p:sldId id="1754" r:id="rId30"/>
    <p:sldId id="1755" r:id="rId31"/>
    <p:sldId id="1756" r:id="rId32"/>
    <p:sldId id="1758" r:id="rId33"/>
    <p:sldId id="1759" r:id="rId34"/>
    <p:sldId id="1761" r:id="rId35"/>
    <p:sldId id="1872" r:id="rId36"/>
    <p:sldId id="1732" r:id="rId37"/>
  </p:sldIdLst>
  <p:sldSz cx="9144000" cy="5143500" type="screen16x9"/>
  <p:notesSz cx="6858000" cy="9144000"/>
  <p:custDataLst>
    <p:tags r:id="rId43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2" userDrawn="1">
          <p15:clr>
            <a:srgbClr val="A4A3A4"/>
          </p15:clr>
        </p15:guide>
        <p15:guide id="2" pos="2904" userDrawn="1">
          <p15:clr>
            <a:srgbClr val="A4A3A4"/>
          </p15:clr>
        </p15:guide>
        <p15:guide id="3" orient="horz" pos="2361" userDrawn="1">
          <p15:clr>
            <a:srgbClr val="A4A3A4"/>
          </p15:clr>
        </p15:guide>
        <p15:guide id="4" pos="416" userDrawn="1">
          <p15:clr>
            <a:srgbClr val="A4A3A4"/>
          </p15:clr>
        </p15:guide>
        <p15:guide id="5" orient="horz" pos="23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1" clrIdx="0"/>
  <p:cmAuthor id="2" name="Administrator" initials="A" lastIdx="1" clrIdx="1"/>
  <p:cmAuthor id="3" name="ZhangS" initials="Z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000000"/>
    <a:srgbClr val="F97229"/>
    <a:srgbClr val="FCA726"/>
    <a:srgbClr val="F43308"/>
    <a:srgbClr val="FF3399"/>
    <a:srgbClr val="0060FF"/>
    <a:srgbClr val="0358D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41" autoAdjust="0"/>
    <p:restoredTop sz="94467" autoAdjust="0"/>
  </p:normalViewPr>
  <p:slideViewPr>
    <p:cSldViewPr showGuides="1">
      <p:cViewPr>
        <p:scale>
          <a:sx n="100" d="100"/>
          <a:sy n="100" d="100"/>
        </p:scale>
        <p:origin x="138" y="846"/>
      </p:cViewPr>
      <p:guideLst>
        <p:guide orient="horz" pos="1612"/>
        <p:guide pos="2904"/>
        <p:guide orient="horz" pos="2361"/>
        <p:guide pos="416"/>
        <p:guide orient="horz" pos="2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3" Type="http://schemas.openxmlformats.org/officeDocument/2006/relationships/tags" Target="tags/tag5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A39F7E-C570-45E2-8EAC-DB389DD646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9144000" cy="5143500"/>
            <a:chOff x="0" y="0"/>
            <a:chExt cx="14400" cy="8100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0" y="0"/>
              <a:ext cx="14400" cy="8100"/>
              <a:chOff x="0" y="0"/>
              <a:chExt cx="12192000" cy="6858000"/>
            </a:xfrm>
          </p:grpSpPr>
          <p:pic>
            <p:nvPicPr>
              <p:cNvPr id="2" name="图片 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00" y="660321"/>
                <a:ext cx="11201400" cy="5537357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" y="5184"/>
              <a:ext cx="1741" cy="152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799" y="0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288472" y="285750"/>
            <a:ext cx="8567057" cy="4572000"/>
          </a:xfrm>
          <a:prstGeom prst="roundRect">
            <a:avLst>
              <a:gd name="adj" fmla="val 5238"/>
            </a:avLst>
          </a:prstGeom>
          <a:solidFill>
            <a:schemeClr val="bg1"/>
          </a:solidFill>
          <a:ln w="25400">
            <a:solidFill>
              <a:srgbClr val="0060FF"/>
            </a:solidFill>
          </a:ln>
          <a:effectLst>
            <a:outerShdw blurRad="254000" sx="102000" sy="102000" algn="ctr" rotWithShape="0">
              <a:srgbClr val="0060FF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0" t="73310" r="6428" b="7986"/>
          <a:stretch>
            <a:fillRect/>
          </a:stretch>
        </p:blipFill>
        <p:spPr>
          <a:xfrm flipH="1">
            <a:off x="84659" y="58057"/>
            <a:ext cx="755965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028" y="261257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85496"/>
            <a:ext cx="9144000" cy="4572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74" y="261206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3"/>
            <a:ext cx="9151938" cy="515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78"/>
          <a:stretch>
            <a:fillRect/>
          </a:stretch>
        </p:blipFill>
        <p:spPr>
          <a:xfrm>
            <a:off x="-14514" y="0"/>
            <a:ext cx="9158514" cy="514350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1400756" y="1150536"/>
            <a:ext cx="382957" cy="207818"/>
            <a:chOff x="400050" y="1832162"/>
            <a:chExt cx="777440" cy="424235"/>
          </a:xfrm>
        </p:grpSpPr>
        <p:sp>
          <p:nvSpPr>
            <p:cNvPr id="4" name="箭头: V 形 3"/>
            <p:cNvSpPr/>
            <p:nvPr/>
          </p:nvSpPr>
          <p:spPr>
            <a:xfrm>
              <a:off x="400050" y="1832162"/>
              <a:ext cx="433563" cy="42423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箭头: V 形 4"/>
            <p:cNvSpPr/>
            <p:nvPr/>
          </p:nvSpPr>
          <p:spPr>
            <a:xfrm>
              <a:off x="743927" y="1832162"/>
              <a:ext cx="433563" cy="424235"/>
            </a:xfrm>
            <a:prstGeom prst="chevr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2365674" y="2608118"/>
            <a:ext cx="4230835" cy="0"/>
            <a:chOff x="660400" y="4347831"/>
            <a:chExt cx="5626138" cy="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660400" y="4347831"/>
              <a:ext cx="562613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60400" y="4347831"/>
              <a:ext cx="1341225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941" y="914045"/>
            <a:ext cx="1015201" cy="540000"/>
          </a:xfrm>
          <a:prstGeom prst="rect">
            <a:avLst/>
          </a:prstGeom>
        </p:spPr>
      </p:pic>
      <p:sp>
        <p:nvSpPr>
          <p:cNvPr id="23" name="矩形 22"/>
          <p:cNvSpPr/>
          <p:nvPr userDrawn="1"/>
        </p:nvSpPr>
        <p:spPr>
          <a:xfrm>
            <a:off x="2182088" y="2456963"/>
            <a:ext cx="4536504" cy="432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" t="1750" r="15378" b="978"/>
          <a:stretch>
            <a:fillRect/>
          </a:stretch>
        </p:blipFill>
        <p:spPr>
          <a:xfrm>
            <a:off x="-2" y="0"/>
            <a:ext cx="9144002" cy="514350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303498"/>
            <a:ext cx="9144000" cy="4560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455" y="303498"/>
            <a:ext cx="1015201" cy="5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8" t="10796" r="25744" b="10041"/>
          <a:stretch>
            <a:fillRect/>
          </a:stretch>
        </p:blipFill>
        <p:spPr>
          <a:xfrm>
            <a:off x="-2" y="0"/>
            <a:ext cx="9144002" cy="51435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016" y="1133120"/>
            <a:ext cx="1015201" cy="540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240631" y="3939902"/>
            <a:ext cx="7435825" cy="4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51938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15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15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30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.xml"/><Relationship Id="rId4" Type="http://schemas.openxmlformats.org/officeDocument/2006/relationships/tags" Target="../tags/tag4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4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3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5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3"/>
          <p:cNvSpPr txBox="1"/>
          <p:nvPr/>
        </p:nvSpPr>
        <p:spPr>
          <a:xfrm>
            <a:off x="6858759" y="3915519"/>
            <a:ext cx="12416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北师大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版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七年级</a:t>
            </a:r>
            <a:r>
              <a:rPr lang="zh-CN" altLang="en-US" sz="1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下册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30538" y="2429550"/>
            <a:ext cx="6696742" cy="1419968"/>
            <a:chOff x="1407693" y="2322755"/>
            <a:chExt cx="6696742" cy="1419968"/>
          </a:xfrm>
        </p:grpSpPr>
        <p:pic>
          <p:nvPicPr>
            <p:cNvPr id="2" name="图片 1" descr="1b"/>
            <p:cNvPicPr>
              <a:picLocks noChangeAspect="1"/>
            </p:cNvPicPr>
            <p:nvPr/>
          </p:nvPicPr>
          <p:blipFill>
            <a:blip r:embed="rId1"/>
            <a:srcRect l="13389" t="29019" r="9424" b="46037"/>
            <a:stretch>
              <a:fillRect/>
            </a:stretch>
          </p:blipFill>
          <p:spPr>
            <a:xfrm>
              <a:off x="1407693" y="2322755"/>
              <a:ext cx="6696742" cy="1419968"/>
            </a:xfrm>
            <a:prstGeom prst="rect">
              <a:avLst/>
            </a:prstGeom>
          </p:spPr>
        </p:pic>
        <p:sp>
          <p:nvSpPr>
            <p:cNvPr id="7" name="Rectangle 5"/>
            <p:cNvSpPr/>
            <p:nvPr/>
          </p:nvSpPr>
          <p:spPr>
            <a:xfrm>
              <a:off x="1587712" y="2571750"/>
              <a:ext cx="6336703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第</a:t>
              </a:r>
              <a:r>
                <a:rPr lang="en-US" altLang="zh-CN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2</a:t>
              </a:r>
              <a:r>
                <a:rPr lang="zh-CN" altLang="en-US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课时                                        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利用内错角、同旁内角判定两直线平行</a:t>
              </a:r>
              <a:endParaRPr lang="zh-CN" altLang="en-US" sz="28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4" name="图片 3" descr="1a"/>
          <p:cNvPicPr>
            <a:picLocks noChangeAspect="1"/>
          </p:cNvPicPr>
          <p:nvPr/>
        </p:nvPicPr>
        <p:blipFill rotWithShape="1">
          <a:blip r:embed="rId2"/>
          <a:srcRect l="81167" t="14748" r="11181" b="80066"/>
          <a:stretch>
            <a:fillRect/>
          </a:stretch>
        </p:blipFill>
        <p:spPr>
          <a:xfrm>
            <a:off x="6948043" y="985792"/>
            <a:ext cx="443357" cy="169070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79153" y="1350664"/>
            <a:ext cx="6305550" cy="77628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第二章 相交线与平行线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065" y="2134264"/>
            <a:ext cx="64357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rPr>
              <a:t>2 </a:t>
            </a:r>
            <a:r>
              <a:rPr lang="zh-CN" altLang="en-US" sz="2800" b="1" dirty="0">
                <a:latin typeface="+mn-lt"/>
                <a:cs typeface="+mn-ea"/>
                <a:sym typeface="+mn-lt"/>
              </a:rPr>
              <a:t>探索直线平行的条件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2" y="1169871"/>
            <a:ext cx="7632848" cy="2637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如图，下列两个角是同旁内角的是（       ）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66700" marR="0" lvl="0" indent="-26670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1855068"/>
            <a:ext cx="2500270" cy="22892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372200" y="1131278"/>
            <a:ext cx="662986" cy="66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7544" y="267494"/>
            <a:ext cx="2664296" cy="792088"/>
            <a:chOff x="251520" y="138345"/>
            <a:chExt cx="2664296" cy="79208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664296" cy="79208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43595" y="211533"/>
              <a:ext cx="2280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针对训练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343999"/>
            <a:ext cx="74741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/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回顾同位角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﹑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内错角和同旁内角的位置与结构特征，完成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下列表格。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30957" y="1251793"/>
          <a:ext cx="8460940" cy="3528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/>
                <a:gridCol w="2088232"/>
                <a:gridCol w="1656184"/>
                <a:gridCol w="1620180"/>
                <a:gridCol w="1692188"/>
              </a:tblGrid>
              <a:tr h="4101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角的名称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位置特征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基本图形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形象记法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共同特征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94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同位角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截线：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_________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被截线：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_______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“_________”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94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内错角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截线：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_________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被截线：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_______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“_________”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94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同旁内角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截线：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_________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被截线：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_______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“_________”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7736" y="1681933"/>
            <a:ext cx="1368528" cy="9380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3553" y="3988097"/>
            <a:ext cx="1123852" cy="669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7684" y="2915080"/>
            <a:ext cx="1430091" cy="55358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13750" y="1689860"/>
            <a:ext cx="122413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同侧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0889" y="2122087"/>
            <a:ext cx="122413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同侧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0678" y="1602067"/>
            <a:ext cx="583493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endParaRPr lang="zh-CN" altLang="en-US" sz="36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20678" y="2656038"/>
            <a:ext cx="583493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Z</a:t>
            </a:r>
            <a:endParaRPr lang="zh-CN" altLang="en-US" sz="36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20678" y="3699697"/>
            <a:ext cx="583493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endParaRPr lang="zh-CN" altLang="en-US" sz="36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13750" y="2703113"/>
            <a:ext cx="1224136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两侧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12147" y="3152086"/>
            <a:ext cx="1224136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3750" y="3736831"/>
            <a:ext cx="1224136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同侧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30889" y="4190308"/>
            <a:ext cx="1224136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64"/>
          <p:cNvSpPr txBox="1"/>
          <p:nvPr/>
        </p:nvSpPr>
        <p:spPr>
          <a:xfrm>
            <a:off x="7120777" y="1733198"/>
            <a:ext cx="1921562" cy="3046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①必有三条直线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②这三类角都没有公共顶点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③都表示角之间的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位置关系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032" y="970062"/>
            <a:ext cx="8712968" cy="556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内错角满足什么关系时，两直线平行？为什么？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55676" y="383351"/>
            <a:ext cx="5832648" cy="508252"/>
            <a:chOff x="1619672" y="885511"/>
            <a:chExt cx="5832648" cy="508252"/>
          </a:xfrm>
        </p:grpSpPr>
        <p:sp>
          <p:nvSpPr>
            <p:cNvPr id="8" name="文本框 7"/>
            <p:cNvSpPr txBox="1"/>
            <p:nvPr/>
          </p:nvSpPr>
          <p:spPr>
            <a:xfrm>
              <a:off x="1619672" y="885511"/>
              <a:ext cx="561662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探究点</a:t>
              </a:r>
              <a:r>
                <a:rPr lang="en-US" altLang="zh-CN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：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宋体" panose="02010600030101010101" pitchFamily="2" charset="-122"/>
                </a:rPr>
                <a:t>平行线的判定</a:t>
              </a:r>
              <a:endPara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231740" y="1377954"/>
              <a:ext cx="5220580" cy="15809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5913710" y="1438138"/>
            <a:ext cx="3157371" cy="1974478"/>
            <a:chOff x="5913710" y="1438138"/>
            <a:chExt cx="3157371" cy="1974478"/>
          </a:xfrm>
        </p:grpSpPr>
        <p:sp>
          <p:nvSpPr>
            <p:cNvPr id="19" name="文本框 18"/>
            <p:cNvSpPr txBox="1"/>
            <p:nvPr/>
          </p:nvSpPr>
          <p:spPr>
            <a:xfrm>
              <a:off x="8306033" y="1964353"/>
              <a:ext cx="765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913710" y="1438138"/>
              <a:ext cx="2691335" cy="1974478"/>
              <a:chOff x="5841105" y="1317352"/>
              <a:chExt cx="2691335" cy="1974478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5841105" y="2139702"/>
                <a:ext cx="237626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841105" y="2787774"/>
                <a:ext cx="237626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6300192" y="1640108"/>
                <a:ext cx="1296144" cy="165172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本框 19"/>
              <p:cNvSpPr txBox="1"/>
              <p:nvPr/>
            </p:nvSpPr>
            <p:spPr>
              <a:xfrm>
                <a:off x="8181075" y="2480455"/>
                <a:ext cx="351365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7663391" y="1317352"/>
                <a:ext cx="351365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l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弧形 21"/>
              <p:cNvSpPr/>
              <p:nvPr/>
            </p:nvSpPr>
            <p:spPr>
              <a:xfrm rot="13459615" flipV="1">
                <a:off x="7121772" y="1867958"/>
                <a:ext cx="415766" cy="520655"/>
              </a:xfrm>
              <a:prstGeom prst="arc">
                <a:avLst>
                  <a:gd name="adj1" fmla="val 12968636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590820" y="1663657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弧形 23"/>
              <p:cNvSpPr/>
              <p:nvPr/>
            </p:nvSpPr>
            <p:spPr>
              <a:xfrm rot="13459615" flipV="1">
                <a:off x="6643216" y="2492335"/>
                <a:ext cx="415766" cy="520655"/>
              </a:xfrm>
              <a:prstGeom prst="arc">
                <a:avLst>
                  <a:gd name="adj1" fmla="val 12968636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116011" y="2329497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弧形 25"/>
              <p:cNvSpPr/>
              <p:nvPr/>
            </p:nvSpPr>
            <p:spPr>
              <a:xfrm rot="2220624" flipV="1">
                <a:off x="6840432" y="1905169"/>
                <a:ext cx="415766" cy="520655"/>
              </a:xfrm>
              <a:prstGeom prst="arc">
                <a:avLst>
                  <a:gd name="adj1" fmla="val 12968636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531272" y="2105851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497732" y="1646993"/>
            <a:ext cx="6864350" cy="29215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解：当内错角相等时，两直线平行，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即当∠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时，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因为∠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（对顶角相等），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当∠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时，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 =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等量</a:t>
            </a:r>
            <a:r>
              <a:rPr lang="zh-CN" altLang="en-US" sz="2400" b="1">
                <a:solidFill>
                  <a:srgbClr val="FF0000"/>
                </a:solidFill>
                <a:latin typeface="+mj-lt"/>
              </a:rPr>
              <a:t>代换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+mj-lt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所以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（同位角相等，两直线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平行）。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6864" y="340008"/>
            <a:ext cx="8390272" cy="2346446"/>
            <a:chOff x="502208" y="3774256"/>
            <a:chExt cx="8390272" cy="2346446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" name="对角圆角矩形 25"/>
            <p:cNvSpPr/>
            <p:nvPr/>
          </p:nvSpPr>
          <p:spPr>
            <a:xfrm>
              <a:off x="578062" y="4132364"/>
              <a:ext cx="8314418" cy="1988338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  <a:ln w="254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4" name="箭头: 五边形 3"/>
            <p:cNvSpPr/>
            <p:nvPr/>
          </p:nvSpPr>
          <p:spPr>
            <a:xfrm>
              <a:off x="502208" y="3791594"/>
              <a:ext cx="1310741" cy="527935"/>
            </a:xfrm>
            <a:prstGeom prst="homePlate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矩形 4"/>
            <p:cNvSpPr/>
            <p:nvPr/>
          </p:nvSpPr>
          <p:spPr>
            <a:xfrm>
              <a:off x="584297" y="3774256"/>
              <a:ext cx="98582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>
                  <a:latin typeface="小单纯体" panose="02010601030101010101" pitchFamily="2" charset="-122"/>
                  <a:ea typeface="小单纯体" panose="02010601030101010101" pitchFamily="2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总结</a:t>
              </a:r>
              <a:endParaRPr lang="zh-CN" altLang="en-US" sz="2800" b="1" dirty="0">
                <a:latin typeface="小单纯体" panose="02010601030101010101" pitchFamily="2" charset="-122"/>
                <a:ea typeface="小单纯体" panose="02010601030101010101" pitchFamily="2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6" name="Text Box 5"/>
          <p:cNvSpPr txBox="1"/>
          <p:nvPr/>
        </p:nvSpPr>
        <p:spPr>
          <a:xfrm>
            <a:off x="683568" y="885834"/>
            <a:ext cx="8083568" cy="113576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 anchorCtr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两条直线被第三条直线所截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内错角相等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，那么这</a:t>
            </a: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两条直线平行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683568" y="2051190"/>
            <a:ext cx="65544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简述为：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内错角相等，两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直线平行。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706809" y="2716050"/>
            <a:ext cx="5517476" cy="2151162"/>
            <a:chOff x="3519020" y="2716050"/>
            <a:chExt cx="5517476" cy="215116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9020" y="2716050"/>
              <a:ext cx="5517476" cy="215116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4322516" y="2803274"/>
              <a:ext cx="3873065" cy="196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几何语言：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因为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∠1=∠2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(</a:t>
              </a:r>
              <a:r>
                <a:rPr lang="zh-CN" altLang="en-US" sz="2400" b="1">
                  <a:solidFill>
                    <a:srgbClr val="7030A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已知</a:t>
              </a: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)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，</a:t>
              </a:r>
              <a:b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</a:b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所以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400" b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∥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(</a:t>
              </a:r>
              <a:r>
                <a:rPr lang="zh-CN" altLang="en-US" sz="24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内错角相等，两直线</a:t>
              </a:r>
              <a:r>
                <a:rPr lang="zh-CN" altLang="en-US" sz="2400" b="1">
                  <a:solidFill>
                    <a:srgbClr val="7030A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平行</a:t>
              </a: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)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。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99592" y="2739101"/>
            <a:ext cx="3157371" cy="1974478"/>
            <a:chOff x="5913710" y="1438138"/>
            <a:chExt cx="3157371" cy="1974478"/>
          </a:xfrm>
        </p:grpSpPr>
        <p:sp>
          <p:nvSpPr>
            <p:cNvPr id="35" name="文本框 34"/>
            <p:cNvSpPr txBox="1"/>
            <p:nvPr/>
          </p:nvSpPr>
          <p:spPr>
            <a:xfrm>
              <a:off x="8306033" y="1964353"/>
              <a:ext cx="765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913710" y="1438138"/>
              <a:ext cx="2691335" cy="1974478"/>
              <a:chOff x="5841105" y="1317352"/>
              <a:chExt cx="2691335" cy="1974478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5841105" y="2139702"/>
                <a:ext cx="237626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5841105" y="2787774"/>
                <a:ext cx="237626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6300192" y="1640108"/>
                <a:ext cx="1296144" cy="165172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文本框 39"/>
              <p:cNvSpPr txBox="1"/>
              <p:nvPr/>
            </p:nvSpPr>
            <p:spPr>
              <a:xfrm>
                <a:off x="8181075" y="2480455"/>
                <a:ext cx="351365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7663391" y="1317352"/>
                <a:ext cx="351365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l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弧形 41"/>
              <p:cNvSpPr/>
              <p:nvPr/>
            </p:nvSpPr>
            <p:spPr>
              <a:xfrm rot="13459615" flipV="1">
                <a:off x="7121772" y="1867958"/>
                <a:ext cx="415766" cy="520655"/>
              </a:xfrm>
              <a:prstGeom prst="arc">
                <a:avLst>
                  <a:gd name="adj1" fmla="val 12968636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7590820" y="1663657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弧形 43"/>
              <p:cNvSpPr/>
              <p:nvPr/>
            </p:nvSpPr>
            <p:spPr>
              <a:xfrm rot="13459615" flipV="1">
                <a:off x="6643216" y="2492335"/>
                <a:ext cx="415766" cy="520655"/>
              </a:xfrm>
              <a:prstGeom prst="arc">
                <a:avLst>
                  <a:gd name="adj1" fmla="val 12968636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7116011" y="2329497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弧形 45"/>
              <p:cNvSpPr/>
              <p:nvPr/>
            </p:nvSpPr>
            <p:spPr>
              <a:xfrm rot="2220624" flipV="1">
                <a:off x="6840432" y="1905169"/>
                <a:ext cx="415766" cy="520655"/>
              </a:xfrm>
              <a:prstGeom prst="arc">
                <a:avLst>
                  <a:gd name="adj1" fmla="val 12968636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6531272" y="2105851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7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405" y="2571750"/>
            <a:ext cx="3763190" cy="18922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143" y="917609"/>
            <a:ext cx="8415164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如图是一条街道的两个拐角，若∠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均为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，则街道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的位置关系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04248" y="1610651"/>
            <a:ext cx="1584176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AB//CD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7504" y="283432"/>
            <a:ext cx="2664296" cy="792088"/>
            <a:chOff x="251520" y="138345"/>
            <a:chExt cx="2664296" cy="79208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664296" cy="792088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43595" y="211533"/>
              <a:ext cx="2280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针对训练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4663" y="2500414"/>
            <a:ext cx="4574674" cy="18383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9552" y="771550"/>
            <a:ext cx="8208912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将两个相同的三角板如图摆放，画直线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，则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//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，理由是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28645" y="1426845"/>
            <a:ext cx="4251667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内错角相等，两直线平行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2191" y="1635646"/>
            <a:ext cx="6349550" cy="2921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解：当同旁内角互补时，两直线平行，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即当∠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2=180°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时，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∥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+mj-lt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因为∠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2=180°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+mj-lt"/>
              </a:rPr>
              <a:t>已知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+mj-lt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1+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3=180°(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平角的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定义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所以∠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 =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 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同角的补角</a:t>
            </a:r>
            <a:r>
              <a:rPr lang="zh-CN" altLang="en-US" sz="2400" b="1">
                <a:solidFill>
                  <a:srgbClr val="FF0000"/>
                </a:solidFill>
                <a:latin typeface="+mj-lt"/>
              </a:rPr>
              <a:t>相等</a:t>
            </a:r>
            <a:r>
              <a:rPr lang="en-US" altLang="zh-CN" sz="2400" b="1">
                <a:solidFill>
                  <a:srgbClr val="FF0000"/>
                </a:solidFill>
                <a:latin typeface="+mj-lt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+mj-lt"/>
              </a:rPr>
              <a:t>，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所以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（同位角相等，两直线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平行）。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683745"/>
            <a:ext cx="8676456" cy="108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同旁内角满足什么关系时，两直线平行？</a:t>
            </a:r>
            <a:r>
              <a:rPr kumimoji="0" lang="zh-CN" altLang="en-US" sz="26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为什么？与同伴进行交流。 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940152" y="1538250"/>
            <a:ext cx="3157371" cy="1974478"/>
            <a:chOff x="5913710" y="1438138"/>
            <a:chExt cx="3157371" cy="1974478"/>
          </a:xfrm>
        </p:grpSpPr>
        <p:sp>
          <p:nvSpPr>
            <p:cNvPr id="19" name="文本框 18"/>
            <p:cNvSpPr txBox="1"/>
            <p:nvPr/>
          </p:nvSpPr>
          <p:spPr>
            <a:xfrm>
              <a:off x="8306033" y="1964353"/>
              <a:ext cx="765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913710" y="1438138"/>
              <a:ext cx="2691335" cy="1974478"/>
              <a:chOff x="5841105" y="1317352"/>
              <a:chExt cx="2691335" cy="1974478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841105" y="2139702"/>
                <a:ext cx="237626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841105" y="2787774"/>
                <a:ext cx="237626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6300192" y="1640108"/>
                <a:ext cx="1296144" cy="165172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23"/>
              <p:cNvSpPr txBox="1"/>
              <p:nvPr/>
            </p:nvSpPr>
            <p:spPr>
              <a:xfrm>
                <a:off x="8181075" y="2480455"/>
                <a:ext cx="351365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663391" y="1317352"/>
                <a:ext cx="351365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l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弧形 25"/>
              <p:cNvSpPr/>
              <p:nvPr/>
            </p:nvSpPr>
            <p:spPr>
              <a:xfrm rot="13459615" flipV="1">
                <a:off x="7121772" y="1867958"/>
                <a:ext cx="415766" cy="520655"/>
              </a:xfrm>
              <a:prstGeom prst="arc">
                <a:avLst>
                  <a:gd name="adj1" fmla="val 12968636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590820" y="1663657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弧形 27"/>
              <p:cNvSpPr/>
              <p:nvPr/>
            </p:nvSpPr>
            <p:spPr>
              <a:xfrm rot="13459615" flipV="1">
                <a:off x="6643216" y="2492335"/>
                <a:ext cx="415766" cy="520655"/>
              </a:xfrm>
              <a:prstGeom prst="arc">
                <a:avLst>
                  <a:gd name="adj1" fmla="val 12968636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7093420" y="2372816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弧形 31"/>
              <p:cNvSpPr/>
              <p:nvPr/>
            </p:nvSpPr>
            <p:spPr>
              <a:xfrm rot="18895093" flipV="1">
                <a:off x="6986284" y="1780645"/>
                <a:ext cx="415766" cy="574917"/>
              </a:xfrm>
              <a:prstGeom prst="arc">
                <a:avLst>
                  <a:gd name="adj1" fmla="val 12390753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7325608" y="2117425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8310" y="468202"/>
            <a:ext cx="8314418" cy="2294659"/>
            <a:chOff x="578062" y="3927868"/>
            <a:chExt cx="8314418" cy="2294659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" name="对角圆角矩形 25"/>
            <p:cNvSpPr/>
            <p:nvPr/>
          </p:nvSpPr>
          <p:spPr>
            <a:xfrm>
              <a:off x="578062" y="4319528"/>
              <a:ext cx="8314418" cy="1902999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  <a:ln w="254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4" name="箭头: 五边形 3"/>
            <p:cNvSpPr/>
            <p:nvPr/>
          </p:nvSpPr>
          <p:spPr>
            <a:xfrm>
              <a:off x="635170" y="3952910"/>
              <a:ext cx="1310741" cy="52793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747048" y="3927868"/>
              <a:ext cx="98582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b="1" dirty="0">
                  <a:latin typeface="小单纯体" panose="02010601030101010101" pitchFamily="2" charset="-122"/>
                  <a:ea typeface="小单纯体" panose="02010601030101010101" pitchFamily="2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rPr>
                <a:t>总结</a:t>
              </a:r>
              <a:endParaRPr lang="zh-CN" altLang="en-US" sz="2800" b="1" dirty="0">
                <a:latin typeface="小单纯体" panose="02010601030101010101" pitchFamily="2" charset="-122"/>
                <a:ea typeface="小单纯体" panose="02010601030101010101" pitchFamily="2" charset="-122"/>
                <a:cs typeface="有爱魔兽圆体 CN Medium" panose="020B0602040504020204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6" name="Text Box 5"/>
          <p:cNvSpPr txBox="1"/>
          <p:nvPr/>
        </p:nvSpPr>
        <p:spPr>
          <a:xfrm>
            <a:off x="448310" y="918401"/>
            <a:ext cx="8232140" cy="113576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 anchorCtr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两条直线被第三条直线所截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同旁内角互补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，那么这</a:t>
            </a: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两条</a:t>
            </a:r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直线平行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458470" y="2119115"/>
            <a:ext cx="6770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简述为：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同旁内角互补，两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直线平行。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541269" y="2684523"/>
            <a:ext cx="5765094" cy="2263197"/>
            <a:chOff x="3775458" y="2641085"/>
            <a:chExt cx="5765094" cy="226319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458" y="2641085"/>
              <a:ext cx="5765094" cy="226319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4638140" y="2806184"/>
              <a:ext cx="4325996" cy="196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几何语言：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因为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∠1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＋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∠2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＝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180°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(</a:t>
              </a:r>
              <a:r>
                <a:rPr lang="zh-CN" altLang="en-US" sz="2400" b="1">
                  <a:solidFill>
                    <a:srgbClr val="7030A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已知</a:t>
              </a: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)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，</a:t>
              </a:r>
              <a:b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</a:b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所以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</a:t>
              </a:r>
              <a:r>
                <a:rPr lang="en-US" altLang="zh-CN" sz="2400" b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∥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(</a:t>
              </a:r>
              <a:r>
                <a:rPr lang="zh-CN" altLang="en-US" sz="24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同旁内角互补，两直线</a:t>
              </a:r>
              <a:r>
                <a:rPr lang="zh-CN" altLang="en-US" sz="2400" b="1">
                  <a:solidFill>
                    <a:srgbClr val="7030A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平行</a:t>
              </a: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)</a:t>
              </a: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。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9592" y="2765340"/>
            <a:ext cx="3157371" cy="1974478"/>
            <a:chOff x="5913710" y="1438138"/>
            <a:chExt cx="3157371" cy="1974478"/>
          </a:xfrm>
        </p:grpSpPr>
        <p:sp>
          <p:nvSpPr>
            <p:cNvPr id="22" name="文本框 21"/>
            <p:cNvSpPr txBox="1"/>
            <p:nvPr/>
          </p:nvSpPr>
          <p:spPr>
            <a:xfrm>
              <a:off x="8306033" y="1964353"/>
              <a:ext cx="765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913710" y="1438138"/>
              <a:ext cx="2691335" cy="1974478"/>
              <a:chOff x="5841105" y="1317352"/>
              <a:chExt cx="2691335" cy="1974478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5841105" y="2139702"/>
                <a:ext cx="237626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841105" y="2787774"/>
                <a:ext cx="237626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6300192" y="1640108"/>
                <a:ext cx="1296144" cy="165172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本框 26"/>
              <p:cNvSpPr txBox="1"/>
              <p:nvPr/>
            </p:nvSpPr>
            <p:spPr>
              <a:xfrm>
                <a:off x="8181075" y="2480455"/>
                <a:ext cx="351365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663391" y="1317352"/>
                <a:ext cx="351365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l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弧形 28"/>
              <p:cNvSpPr/>
              <p:nvPr/>
            </p:nvSpPr>
            <p:spPr>
              <a:xfrm rot="13459615" flipV="1">
                <a:off x="7121772" y="1867958"/>
                <a:ext cx="415766" cy="520655"/>
              </a:xfrm>
              <a:prstGeom prst="arc">
                <a:avLst>
                  <a:gd name="adj1" fmla="val 12968636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7590820" y="1663657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弧形 30"/>
              <p:cNvSpPr/>
              <p:nvPr/>
            </p:nvSpPr>
            <p:spPr>
              <a:xfrm rot="13459615" flipV="1">
                <a:off x="6643216" y="2492335"/>
                <a:ext cx="415766" cy="520655"/>
              </a:xfrm>
              <a:prstGeom prst="arc">
                <a:avLst>
                  <a:gd name="adj1" fmla="val 12968636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093420" y="2372816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弧形 32"/>
              <p:cNvSpPr/>
              <p:nvPr/>
            </p:nvSpPr>
            <p:spPr>
              <a:xfrm rot="18895093" flipV="1">
                <a:off x="6986284" y="1780645"/>
                <a:ext cx="415766" cy="574917"/>
              </a:xfrm>
              <a:prstGeom prst="arc">
                <a:avLst>
                  <a:gd name="adj1" fmla="val 12390753"/>
                  <a:gd name="adj2" fmla="val 17644907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7400388" y="2154220"/>
                <a:ext cx="333210" cy="452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0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7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316" y="995916"/>
            <a:ext cx="8212325" cy="171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780" indent="-271780"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如图，一个弯形管道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的拐角∠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110°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，要使管道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保持平行，则∠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的度数为（   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2535" y="2860288"/>
            <a:ext cx="2747106" cy="12525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3568" y="2860288"/>
            <a:ext cx="188413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A.110°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29935" y="2860288"/>
            <a:ext cx="188413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B.120°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3564457"/>
            <a:ext cx="188413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C.70°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9935" y="3564457"/>
            <a:ext cx="188413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D.80°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1597" y="2101053"/>
            <a:ext cx="648072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7504" y="283432"/>
            <a:ext cx="2664296" cy="792088"/>
            <a:chOff x="251520" y="138345"/>
            <a:chExt cx="2664296" cy="79208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664296" cy="79208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43595" y="211533"/>
              <a:ext cx="2280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针对训练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556032"/>
            <a:ext cx="8424936" cy="2272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780" indent="-271780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如图，一块折断的零件左边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断口整齐，右边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形状不规则，工人小李测得左边∠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45°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135°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，他由此断定这个零件另外的一组对边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，他的依据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11960" y="2211492"/>
            <a:ext cx="4536504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同旁内角互补，两直线平行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5682" y="3106858"/>
            <a:ext cx="2964644" cy="1377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inIdea"/>
          <p:cNvSpPr/>
          <p:nvPr/>
        </p:nvSpPr>
        <p:spPr>
          <a:xfrm>
            <a:off x="30543" y="2742010"/>
            <a:ext cx="553177" cy="613604"/>
          </a:xfrm>
          <a:custGeom>
            <a:avLst/>
            <a:gdLst>
              <a:gd name="rtl" fmla="*/ 202650 w 651000"/>
              <a:gd name="rtt" fmla="*/ 166950 h 546000"/>
              <a:gd name="rtr" fmla="*/ 444150 w 651000"/>
              <a:gd name="rtb" fmla="*/ 397950 h 546000"/>
            </a:gdLst>
            <a:ahLst/>
            <a:cxnLst/>
            <a:rect l="rtl" t="rtt" r="rtr" b="rtb"/>
            <a:pathLst>
              <a:path w="651000" h="546000">
                <a:moveTo>
                  <a:pt x="42000" y="0"/>
                </a:moveTo>
                <a:lnTo>
                  <a:pt x="609000" y="0"/>
                </a:lnTo>
                <a:cubicBezTo>
                  <a:pt x="637224" y="0"/>
                  <a:pt x="651000" y="13776"/>
                  <a:pt x="651000" y="42000"/>
                </a:cubicBezTo>
                <a:lnTo>
                  <a:pt x="651000" y="504000"/>
                </a:lnTo>
                <a:cubicBezTo>
                  <a:pt x="651000" y="532224"/>
                  <a:pt x="637224" y="546000"/>
                  <a:pt x="609000" y="546000"/>
                </a:cubicBezTo>
                <a:lnTo>
                  <a:pt x="42000" y="546000"/>
                </a:lnTo>
                <a:cubicBezTo>
                  <a:pt x="13776" y="546000"/>
                  <a:pt x="0" y="532224"/>
                  <a:pt x="0" y="504000"/>
                </a:cubicBezTo>
                <a:lnTo>
                  <a:pt x="0" y="42000"/>
                </a:lnTo>
                <a:cubicBezTo>
                  <a:pt x="0" y="13776"/>
                  <a:pt x="13776" y="0"/>
                  <a:pt x="42000" y="0"/>
                </a:cubicBezTo>
                <a:close/>
              </a:path>
            </a:pathLst>
          </a:custGeom>
          <a:solidFill>
            <a:srgbClr val="F26157"/>
          </a:solidFill>
          <a:ln w="10500" cap="flat">
            <a:solidFill>
              <a:srgbClr val="F26157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SubTopic"/>
          <p:cNvSpPr/>
          <p:nvPr/>
        </p:nvSpPr>
        <p:spPr>
          <a:xfrm>
            <a:off x="1434886" y="3377074"/>
            <a:ext cx="413511" cy="837624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行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SubTopic"/>
          <p:cNvSpPr/>
          <p:nvPr/>
        </p:nvSpPr>
        <p:spPr>
          <a:xfrm>
            <a:off x="1413654" y="1860552"/>
            <a:ext cx="429555" cy="753976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SubTopic"/>
          <p:cNvSpPr/>
          <p:nvPr/>
        </p:nvSpPr>
        <p:spPr>
          <a:xfrm>
            <a:off x="2127262" y="888824"/>
            <a:ext cx="427778" cy="591404"/>
          </a:xfrm>
          <a:custGeom>
            <a:avLst/>
            <a:gdLst>
              <a:gd name="rtl" fmla="*/ 87150 w 493500"/>
              <a:gd name="rtt" fmla="*/ 40950 h 535500"/>
              <a:gd name="rtr" fmla="*/ 402150 w 493500"/>
              <a:gd name="rtb" fmla="*/ 513450 h 535500"/>
            </a:gdLst>
            <a:ahLst/>
            <a:cxnLst/>
            <a:rect l="rtl" t="rtt" r="rtr" b="rtb"/>
            <a:pathLst>
              <a:path w="493500" h="535500">
                <a:moveTo>
                  <a:pt x="0" y="0"/>
                </a:moveTo>
                <a:lnTo>
                  <a:pt x="493500" y="0"/>
                </a:lnTo>
                <a:lnTo>
                  <a:pt x="4935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2751039" y="629500"/>
            <a:ext cx="712515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kumimoji="0" lang="zh-CN" altLang="en-US" sz="10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SubTopic"/>
          <p:cNvSpPr/>
          <p:nvPr/>
        </p:nvSpPr>
        <p:spPr>
          <a:xfrm>
            <a:off x="3667784" y="634551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SubTopic"/>
          <p:cNvSpPr/>
          <p:nvPr/>
        </p:nvSpPr>
        <p:spPr>
          <a:xfrm>
            <a:off x="3678214" y="334297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SubTopic"/>
          <p:cNvSpPr/>
          <p:nvPr/>
        </p:nvSpPr>
        <p:spPr>
          <a:xfrm>
            <a:off x="2760784" y="1368930"/>
            <a:ext cx="689284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相交成直角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SubTopic"/>
          <p:cNvSpPr/>
          <p:nvPr/>
        </p:nvSpPr>
        <p:spPr>
          <a:xfrm>
            <a:off x="3637101" y="1255427"/>
            <a:ext cx="461721" cy="161214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MainTopic"/>
          <p:cNvSpPr/>
          <p:nvPr/>
        </p:nvSpPr>
        <p:spPr>
          <a:xfrm>
            <a:off x="583720" y="2623491"/>
            <a:ext cx="609292" cy="450907"/>
          </a:xfrm>
          <a:custGeom>
            <a:avLst/>
            <a:gdLst>
              <a:gd name="rtl" fmla="*/ 168000 w 1050000"/>
              <a:gd name="rtt" fmla="*/ 76650 h 320250"/>
              <a:gd name="rtr" fmla="*/ 882000 w 1050000"/>
              <a:gd name="rtb" fmla="*/ 265650 h 320250"/>
            </a:gdLst>
            <a:ahLst/>
            <a:cxnLst/>
            <a:rect l="rtl" t="rtt" r="rtr" b="rtb"/>
            <a:pathLst>
              <a:path w="1050000" h="320250" stroke="0">
                <a:moveTo>
                  <a:pt x="0" y="0"/>
                </a:moveTo>
                <a:lnTo>
                  <a:pt x="1050000" y="0"/>
                </a:lnTo>
                <a:lnTo>
                  <a:pt x="1050000" y="320250"/>
                </a:lnTo>
                <a:lnTo>
                  <a:pt x="0" y="320250"/>
                </a:lnTo>
                <a:lnTo>
                  <a:pt x="0" y="0"/>
                </a:lnTo>
                <a:close/>
              </a:path>
              <a:path w="1050000" h="320250" fill="none">
                <a:moveTo>
                  <a:pt x="0" y="320250"/>
                </a:moveTo>
                <a:lnTo>
                  <a:pt x="1050000" y="320250"/>
                </a:lnTo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位置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关系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503793" y="378317"/>
            <a:ext cx="113395" cy="72357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SubTopic"/>
          <p:cNvSpPr/>
          <p:nvPr/>
        </p:nvSpPr>
        <p:spPr>
          <a:xfrm>
            <a:off x="3646355" y="975156"/>
            <a:ext cx="485924" cy="16121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kumimoji="0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594451" y="647370"/>
            <a:ext cx="122035" cy="117094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906707" y="1034230"/>
            <a:ext cx="149288" cy="141681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1234607" y="2001975"/>
            <a:ext cx="155078" cy="2079611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511998" y="1206492"/>
            <a:ext cx="89690" cy="47289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5" name="SubTopic"/>
          <p:cNvSpPr/>
          <p:nvPr/>
        </p:nvSpPr>
        <p:spPr>
          <a:xfrm>
            <a:off x="3601688" y="1633558"/>
            <a:ext cx="1026567" cy="166770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70322" y="2118180"/>
            <a:ext cx="197189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1914412" y="2768895"/>
            <a:ext cx="155910" cy="191344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" name="SubTopic"/>
          <p:cNvSpPr/>
          <p:nvPr/>
        </p:nvSpPr>
        <p:spPr>
          <a:xfrm>
            <a:off x="2154929" y="2675307"/>
            <a:ext cx="485547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SubTopic"/>
          <p:cNvSpPr/>
          <p:nvPr/>
        </p:nvSpPr>
        <p:spPr>
          <a:xfrm>
            <a:off x="2130896" y="3191235"/>
            <a:ext cx="1722762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两直线平行的条件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SubTopic"/>
          <p:cNvSpPr/>
          <p:nvPr/>
        </p:nvSpPr>
        <p:spPr>
          <a:xfrm>
            <a:off x="2090726" y="4130177"/>
            <a:ext cx="1673035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4191107" y="320564"/>
            <a:ext cx="55535" cy="24701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SubTopic"/>
          <p:cNvSpPr/>
          <p:nvPr/>
        </p:nvSpPr>
        <p:spPr>
          <a:xfrm>
            <a:off x="4255909" y="416335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SubTopic"/>
          <p:cNvSpPr/>
          <p:nvPr/>
        </p:nvSpPr>
        <p:spPr>
          <a:xfrm>
            <a:off x="4265379" y="537038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4205910" y="609044"/>
            <a:ext cx="45719" cy="24701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17511" y="256882"/>
            <a:ext cx="2790793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两个角有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公共点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，它们的两边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互为反向延长线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520070" y="403731"/>
            <a:ext cx="856578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13814" y="542747"/>
            <a:ext cx="2733400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22322" y="680369"/>
            <a:ext cx="2443721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的补角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28234" y="834211"/>
            <a:ext cx="2616086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互余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22351" y="976849"/>
            <a:ext cx="1708549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的余角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4187093" y="1223262"/>
            <a:ext cx="55535" cy="28158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4533079" y="1128209"/>
            <a:ext cx="45426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两条直线相交成四个角，如果有一个角是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直角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，那么称这两条直线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互相垂直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529071" y="1250311"/>
            <a:ext cx="35122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在同一平面内，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过一点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有且只有一条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直线与已知直线垂直。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5" name="Rectangle 4"/>
          <p:cNvSpPr/>
          <p:nvPr/>
        </p:nvSpPr>
        <p:spPr>
          <a:xfrm>
            <a:off x="4542513" y="1395136"/>
            <a:ext cx="3523523" cy="246221"/>
          </a:xfrm>
          <a:prstGeom prst="rect">
            <a:avLst/>
          </a:prstGeom>
          <a:noFill/>
          <a:ln w="28575" cap="flat" cmpd="sng">
            <a:noFill/>
            <a:prstDash val="sys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直线外一点与直线上各点连接的所有线段中，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垂线段最短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8" name="左大括号 97"/>
          <p:cNvSpPr/>
          <p:nvPr/>
        </p:nvSpPr>
        <p:spPr>
          <a:xfrm>
            <a:off x="4564886" y="1360830"/>
            <a:ext cx="45719" cy="20466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862363" y="1627093"/>
            <a:ext cx="366080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直线外一点到这条直线的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垂线段的长度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，叫作点到直线的距离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28255" y="1724749"/>
            <a:ext cx="2257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-47664" y="91067"/>
            <a:ext cx="2120749" cy="702480"/>
            <a:chOff x="1048403" y="169333"/>
            <a:chExt cx="2346945" cy="77740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1156312" y="169333"/>
              <a:ext cx="2228301" cy="77740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1048403" y="183776"/>
              <a:ext cx="2346945" cy="57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新知预览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8" name="SubTopic"/>
          <p:cNvSpPr/>
          <p:nvPr/>
        </p:nvSpPr>
        <p:spPr>
          <a:xfrm>
            <a:off x="4262907" y="700592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9" name="左大括号 68"/>
          <p:cNvSpPr/>
          <p:nvPr/>
        </p:nvSpPr>
        <p:spPr>
          <a:xfrm>
            <a:off x="4202122" y="913730"/>
            <a:ext cx="48481" cy="23802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0" name="SubTopic"/>
          <p:cNvSpPr/>
          <p:nvPr/>
        </p:nvSpPr>
        <p:spPr>
          <a:xfrm>
            <a:off x="4246636" y="1122515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1" name="SubTopic"/>
          <p:cNvSpPr/>
          <p:nvPr/>
        </p:nvSpPr>
        <p:spPr>
          <a:xfrm>
            <a:off x="4246642" y="99572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2" name="SubTopic"/>
          <p:cNvSpPr/>
          <p:nvPr/>
        </p:nvSpPr>
        <p:spPr>
          <a:xfrm>
            <a:off x="4246025" y="135388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3" name="SubTopic"/>
          <p:cNvSpPr/>
          <p:nvPr/>
        </p:nvSpPr>
        <p:spPr>
          <a:xfrm>
            <a:off x="4262907" y="85010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4" name="左大括号 73"/>
          <p:cNvSpPr/>
          <p:nvPr/>
        </p:nvSpPr>
        <p:spPr>
          <a:xfrm>
            <a:off x="4090000" y="1937354"/>
            <a:ext cx="111201" cy="66946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7" name="SubTopic"/>
          <p:cNvSpPr/>
          <p:nvPr/>
        </p:nvSpPr>
        <p:spPr>
          <a:xfrm>
            <a:off x="4141986" y="1897914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0346" y="2007917"/>
            <a:ext cx="991529" cy="726617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2789124" y="2589602"/>
            <a:ext cx="3799102" cy="342338"/>
            <a:chOff x="5412255" y="2085210"/>
            <a:chExt cx="1983288" cy="342338"/>
          </a:xfrm>
        </p:grpSpPr>
        <p:sp>
          <p:nvSpPr>
            <p:cNvPr id="3" name="文本框 2"/>
            <p:cNvSpPr txBox="1"/>
            <p:nvPr/>
          </p:nvSpPr>
          <p:spPr>
            <a:xfrm>
              <a:off x="5412255" y="2085210"/>
              <a:ext cx="1983288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在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同一平面</a:t>
              </a: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内，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不相交</a:t>
              </a: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的两条直线叫作</a:t>
              </a:r>
              <a:r>
                <a:rPr lang="zh-CN" altLang="en-US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平行线</a:t>
              </a:r>
              <a:endParaRPr lang="zh-CN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5426608" y="2150914"/>
              <a:ext cx="1931343" cy="255840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897134" y="1869629"/>
            <a:ext cx="2849407" cy="342338"/>
            <a:chOff x="5383134" y="2066449"/>
            <a:chExt cx="2849407" cy="342338"/>
          </a:xfrm>
        </p:grpSpPr>
        <p:sp>
          <p:nvSpPr>
            <p:cNvPr id="87" name="文本框 86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8" name="矩形: 圆角 87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89" name="左大括号 88"/>
          <p:cNvSpPr/>
          <p:nvPr/>
        </p:nvSpPr>
        <p:spPr>
          <a:xfrm>
            <a:off x="3911615" y="2984629"/>
            <a:ext cx="99960" cy="56203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0" name="左大括号 89"/>
          <p:cNvSpPr/>
          <p:nvPr/>
        </p:nvSpPr>
        <p:spPr>
          <a:xfrm>
            <a:off x="3833207" y="3668142"/>
            <a:ext cx="155078" cy="113227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011575" y="284305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" name="SubTopic"/>
          <p:cNvSpPr/>
          <p:nvPr/>
        </p:nvSpPr>
        <p:spPr>
          <a:xfrm>
            <a:off x="4246594" y="25037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957522" y="3505047"/>
            <a:ext cx="4135088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过直线外一点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有且只有一条</a:t>
            </a: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直线与这条直线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957522" y="3788453"/>
            <a:ext cx="5019239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平行于同一条直线的两条直线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267494"/>
            <a:ext cx="2664296" cy="792088"/>
            <a:chOff x="251520" y="138345"/>
            <a:chExt cx="266429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664296" cy="792088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43595" y="211533"/>
              <a:ext cx="2280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观察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·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交流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55576" y="1050392"/>
            <a:ext cx="7848872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(1)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如图，三个相同的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三角尺拼成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一个图形，请找出图中的一组平行线，并说明你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的理由。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6" name="组合 32"/>
          <p:cNvGrpSpPr/>
          <p:nvPr/>
        </p:nvGrpSpPr>
        <p:grpSpPr>
          <a:xfrm>
            <a:off x="1403648" y="2139702"/>
            <a:ext cx="5608638" cy="2465388"/>
            <a:chOff x="1537231" y="2209418"/>
            <a:chExt cx="5607729" cy="2465583"/>
          </a:xfrm>
        </p:grpSpPr>
        <p:grpSp>
          <p:nvGrpSpPr>
            <p:cNvPr id="7" name="组合 26"/>
            <p:cNvGrpSpPr/>
            <p:nvPr/>
          </p:nvGrpSpPr>
          <p:grpSpPr>
            <a:xfrm>
              <a:off x="1836547" y="2209418"/>
              <a:ext cx="4930195" cy="2465583"/>
              <a:chOff x="2013526" y="2010636"/>
              <a:chExt cx="4930195" cy="2465583"/>
            </a:xfrm>
          </p:grpSpPr>
          <p:pic>
            <p:nvPicPr>
              <p:cNvPr id="13" name="图片 2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2717">
                <a:off x="2013526" y="2010636"/>
                <a:ext cx="2288119" cy="13210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" name="图片 2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8997283">
                <a:off x="4655602" y="2010636"/>
                <a:ext cx="2288119" cy="13210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" name="图片 2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800000">
                <a:off x="3995030" y="3155204"/>
                <a:ext cx="2288119" cy="132101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矩形 31"/>
            <p:cNvSpPr/>
            <p:nvPr/>
          </p:nvSpPr>
          <p:spPr>
            <a:xfrm>
              <a:off x="1537231" y="2599399"/>
              <a:ext cx="320922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" name="矩形 33"/>
            <p:cNvSpPr/>
            <p:nvPr/>
          </p:nvSpPr>
          <p:spPr>
            <a:xfrm>
              <a:off x="4179308" y="2599399"/>
              <a:ext cx="320922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0" name="矩形 34"/>
            <p:cNvSpPr/>
            <p:nvPr/>
          </p:nvSpPr>
          <p:spPr>
            <a:xfrm>
              <a:off x="3480611" y="4013576"/>
              <a:ext cx="320922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1" name="矩形 35"/>
            <p:cNvSpPr/>
            <p:nvPr/>
          </p:nvSpPr>
          <p:spPr>
            <a:xfrm>
              <a:off x="6084563" y="4013576"/>
              <a:ext cx="320922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2" name="矩形 36"/>
            <p:cNvSpPr/>
            <p:nvPr/>
          </p:nvSpPr>
          <p:spPr>
            <a:xfrm>
              <a:off x="6812818" y="2599399"/>
              <a:ext cx="332142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0"/>
          <p:cNvGrpSpPr/>
          <p:nvPr/>
        </p:nvGrpSpPr>
        <p:grpSpPr>
          <a:xfrm>
            <a:off x="3131840" y="2315327"/>
            <a:ext cx="4456510" cy="1958947"/>
            <a:chOff x="1537231" y="2209418"/>
            <a:chExt cx="5607729" cy="2465583"/>
          </a:xfrm>
        </p:grpSpPr>
        <p:grpSp>
          <p:nvGrpSpPr>
            <p:cNvPr id="8" name="组合 11"/>
            <p:cNvGrpSpPr/>
            <p:nvPr/>
          </p:nvGrpSpPr>
          <p:grpSpPr>
            <a:xfrm>
              <a:off x="1836546" y="2209418"/>
              <a:ext cx="4930196" cy="2465583"/>
              <a:chOff x="2013525" y="2010636"/>
              <a:chExt cx="4930196" cy="2465583"/>
            </a:xfrm>
          </p:grpSpPr>
          <p:pic>
            <p:nvPicPr>
              <p:cNvPr id="14" name="图片 1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-8997283">
                <a:off x="2013525" y="2010636"/>
                <a:ext cx="2288119" cy="13210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" name="图片 1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-8997283">
                <a:off x="4655602" y="2010636"/>
                <a:ext cx="2288119" cy="13210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" name="图片 1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800000">
                <a:off x="3995030" y="3155204"/>
                <a:ext cx="2288119" cy="132101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9" name="矩形 12"/>
            <p:cNvSpPr/>
            <p:nvPr/>
          </p:nvSpPr>
          <p:spPr>
            <a:xfrm>
              <a:off x="1537231" y="2599398"/>
              <a:ext cx="320921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0" name="矩形 13"/>
            <p:cNvSpPr/>
            <p:nvPr/>
          </p:nvSpPr>
          <p:spPr>
            <a:xfrm>
              <a:off x="4160897" y="2498341"/>
              <a:ext cx="320921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1" name="矩形 14"/>
            <p:cNvSpPr/>
            <p:nvPr/>
          </p:nvSpPr>
          <p:spPr>
            <a:xfrm>
              <a:off x="3480611" y="4013576"/>
              <a:ext cx="320921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2" name="矩形 15"/>
            <p:cNvSpPr/>
            <p:nvPr/>
          </p:nvSpPr>
          <p:spPr>
            <a:xfrm>
              <a:off x="6084562" y="4013576"/>
              <a:ext cx="320921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3" name="矩形 16"/>
            <p:cNvSpPr/>
            <p:nvPr/>
          </p:nvSpPr>
          <p:spPr>
            <a:xfrm>
              <a:off x="6812818" y="2599398"/>
              <a:ext cx="332142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23654" y="635987"/>
            <a:ext cx="8217125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(2)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以下是小颖的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思考过程，你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能明白她的意思吗？ 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3808" y="1376391"/>
            <a:ext cx="543732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BC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与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AE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是平行的。因为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BCA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与∠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EAC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是内错角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，而且相等。 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54" y="1455626"/>
            <a:ext cx="2059851" cy="223224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121834" y="4060842"/>
            <a:ext cx="612068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依据内错角相等，判断两直线平行。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4215189" y="1245019"/>
            <a:ext cx="4456510" cy="1958947"/>
            <a:chOff x="1537231" y="2209418"/>
            <a:chExt cx="5607729" cy="2465583"/>
          </a:xfrm>
        </p:grpSpPr>
        <p:grpSp>
          <p:nvGrpSpPr>
            <p:cNvPr id="3" name="组合 11"/>
            <p:cNvGrpSpPr/>
            <p:nvPr/>
          </p:nvGrpSpPr>
          <p:grpSpPr>
            <a:xfrm>
              <a:off x="1836546" y="2209418"/>
              <a:ext cx="4930196" cy="2465583"/>
              <a:chOff x="2013525" y="2010636"/>
              <a:chExt cx="4930196" cy="2465583"/>
            </a:xfrm>
          </p:grpSpPr>
          <p:pic>
            <p:nvPicPr>
              <p:cNvPr id="9" name="图片 1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-8997283">
                <a:off x="2013525" y="2010636"/>
                <a:ext cx="2288119" cy="13210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" name="图片 1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-8997283">
                <a:off x="4655602" y="2010636"/>
                <a:ext cx="2288119" cy="13210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1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800000">
                <a:off x="3995030" y="3155204"/>
                <a:ext cx="2288119" cy="132101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4" name="矩形 12"/>
            <p:cNvSpPr/>
            <p:nvPr/>
          </p:nvSpPr>
          <p:spPr>
            <a:xfrm>
              <a:off x="1537231" y="2599399"/>
              <a:ext cx="320922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" name="矩形 13"/>
            <p:cNvSpPr/>
            <p:nvPr/>
          </p:nvSpPr>
          <p:spPr>
            <a:xfrm>
              <a:off x="4160897" y="2498341"/>
              <a:ext cx="320921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6" name="矩形 14"/>
            <p:cNvSpPr/>
            <p:nvPr/>
          </p:nvSpPr>
          <p:spPr>
            <a:xfrm>
              <a:off x="3480611" y="4013576"/>
              <a:ext cx="320922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7" name="矩形 15"/>
            <p:cNvSpPr/>
            <p:nvPr/>
          </p:nvSpPr>
          <p:spPr>
            <a:xfrm>
              <a:off x="6084563" y="4013576"/>
              <a:ext cx="320922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8" name="矩形 16"/>
            <p:cNvSpPr/>
            <p:nvPr/>
          </p:nvSpPr>
          <p:spPr>
            <a:xfrm>
              <a:off x="6812818" y="2599399"/>
              <a:ext cx="332142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1100" i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45792" y="673302"/>
            <a:ext cx="7848872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(3)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在图中再找出一组平行线，说说你的理由，并与同伴进行交流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7320" y="2157213"/>
            <a:ext cx="7036711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∥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EC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理由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因为∠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BAC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ECA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90°</a:t>
            </a:r>
            <a:r>
              <a:rPr lang="zh-CN" altLang="en-US" sz="2800" b="1">
                <a:solidFill>
                  <a:srgbClr val="FF0000"/>
                </a:solidFill>
                <a:latin typeface="+mj-lt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所以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∥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EC</a:t>
            </a:r>
            <a:r>
              <a:rPr kumimoji="0" lang="zh-CN" altLang="en-US" sz="2800" b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r>
              <a:rPr lang="en-US" altLang="zh-CN" sz="2800" b="1">
                <a:solidFill>
                  <a:srgbClr val="FF0000"/>
                </a:solidFill>
                <a:latin typeface="+mj-lt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内错角相等，两直线平行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267494"/>
            <a:ext cx="2664296" cy="792088"/>
            <a:chOff x="251520" y="138345"/>
            <a:chExt cx="266429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664296" cy="792088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43595" y="211533"/>
              <a:ext cx="2280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思考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·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+mn-ea"/>
                  <a:sym typeface="+mn-lt"/>
                </a:rPr>
                <a:t>交流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7544" y="1059582"/>
            <a:ext cx="8208912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如图，在探究两条直线是否平行时，常用第三条直线截这两条直线，那么这条截线的作用是什么呢？与同伴进行交流。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68144" y="2256242"/>
            <a:ext cx="2700300" cy="1880892"/>
            <a:chOff x="5508104" y="2131018"/>
            <a:chExt cx="2700300" cy="1880892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508104" y="2931790"/>
              <a:ext cx="208823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508104" y="3363838"/>
              <a:ext cx="208823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5796136" y="2355726"/>
              <a:ext cx="1440160" cy="165618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7656432" y="3101554"/>
              <a:ext cx="432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668344" y="2571750"/>
              <a:ext cx="432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380312" y="2131018"/>
              <a:ext cx="828092" cy="44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截线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52506" y="2365281"/>
            <a:ext cx="5299614" cy="171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利用截线与两条直线构造出同位角、内错角或同旁内角，再依据平行线的判定说明两条直线平行。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9896" y="802607"/>
            <a:ext cx="8293846" cy="1481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如图，某公园现有两条直道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交于点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，为方便游客观赏，公园管理部门决定过小路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上的点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，再修建一条直道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MN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，并且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MN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287" y="2265216"/>
            <a:ext cx="4950341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的直线有多少条？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08104" y="1756647"/>
            <a:ext cx="3384376" cy="2379255"/>
            <a:chOff x="5220072" y="2395646"/>
            <a:chExt cx="3384376" cy="237925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652120" y="3795886"/>
              <a:ext cx="25202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5940152" y="2736373"/>
              <a:ext cx="1584176" cy="174358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5220072" y="3533602"/>
              <a:ext cx="432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172400" y="3500947"/>
              <a:ext cx="432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80112" y="4250334"/>
              <a:ext cx="432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614547" y="2395646"/>
              <a:ext cx="432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516216" y="3763230"/>
              <a:ext cx="432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7092280" y="3153094"/>
              <a:ext cx="75357" cy="7535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200292" y="3108128"/>
              <a:ext cx="432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9592" y="368599"/>
            <a:ext cx="7020780" cy="505278"/>
            <a:chOff x="788919" y="888905"/>
            <a:chExt cx="7020780" cy="505278"/>
          </a:xfrm>
        </p:grpSpPr>
        <p:sp>
          <p:nvSpPr>
            <p:cNvPr id="20" name="文本框 19"/>
            <p:cNvSpPr txBox="1"/>
            <p:nvPr/>
          </p:nvSpPr>
          <p:spPr>
            <a:xfrm>
              <a:off x="788919" y="888905"/>
              <a:ext cx="70207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探究点</a:t>
              </a:r>
              <a:r>
                <a:rPr lang="en-US" altLang="zh-CN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：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宋体" panose="02010600030101010101" pitchFamily="2" charset="-122"/>
                </a:rPr>
                <a:t>用尺规过一点作已知直线的平行线</a:t>
              </a:r>
              <a:endPara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07604" y="1374247"/>
              <a:ext cx="6583411" cy="19936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413457" y="3086784"/>
            <a:ext cx="4950341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满足什么条件的直线才能与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91680" y="2685851"/>
            <a:ext cx="1326687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无数条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195529" y="2402693"/>
            <a:ext cx="2520280" cy="524567"/>
            <a:chOff x="6195529" y="2402693"/>
            <a:chExt cx="2520280" cy="52456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6195529" y="2551773"/>
              <a:ext cx="252028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8283761" y="2402693"/>
              <a:ext cx="43204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53232" y="3938150"/>
            <a:ext cx="8001849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需要满足∠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DPE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POB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，可根据同位角相等判断所画直线与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6185" y="867566"/>
            <a:ext cx="6696744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在直线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上任取一点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，过点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作直线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324" y="1303390"/>
            <a:ext cx="6696744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以点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为顶点，以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为一边，在直线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的右侧作∠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DPN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DOB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9196" y="2230264"/>
            <a:ext cx="5462944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PN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边所在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的直线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MN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就是要作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的直线。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52824" y="3651501"/>
            <a:ext cx="27723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329094" y="3372356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59810" y="3531684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200792" y="2489076"/>
            <a:ext cx="75357" cy="7535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416816" y="2302149"/>
            <a:ext cx="432048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200220" y="3601893"/>
            <a:ext cx="75357" cy="7535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92884" y="3735576"/>
            <a:ext cx="432048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5821756" y="1715658"/>
            <a:ext cx="2124032" cy="23967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5486896" y="3787962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10984" y="1377824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弧形 35"/>
          <p:cNvSpPr/>
          <p:nvPr/>
        </p:nvSpPr>
        <p:spPr>
          <a:xfrm>
            <a:off x="4774329" y="2760657"/>
            <a:ext cx="2354353" cy="2357752"/>
          </a:xfrm>
          <a:prstGeom prst="arc">
            <a:avLst>
              <a:gd name="adj1" fmla="val 17552903"/>
              <a:gd name="adj2" fmla="val 5966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弧形 36"/>
          <p:cNvSpPr/>
          <p:nvPr/>
        </p:nvSpPr>
        <p:spPr>
          <a:xfrm>
            <a:off x="5742813" y="1397335"/>
            <a:ext cx="2354353" cy="2357752"/>
          </a:xfrm>
          <a:prstGeom prst="arc">
            <a:avLst>
              <a:gd name="adj1" fmla="val 17552903"/>
              <a:gd name="adj2" fmla="val 778817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弧形 37"/>
          <p:cNvSpPr/>
          <p:nvPr/>
        </p:nvSpPr>
        <p:spPr>
          <a:xfrm rot="2875499">
            <a:off x="5058848" y="1711449"/>
            <a:ext cx="2354353" cy="2357752"/>
          </a:xfrm>
          <a:prstGeom prst="arc">
            <a:avLst>
              <a:gd name="adj1" fmla="val 20766644"/>
              <a:gd name="adj2" fmla="val 5966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/>
          <p:cNvSpPr/>
          <p:nvPr/>
        </p:nvSpPr>
        <p:spPr>
          <a:xfrm rot="2875499">
            <a:off x="6034791" y="565638"/>
            <a:ext cx="2354353" cy="2357752"/>
          </a:xfrm>
          <a:prstGeom prst="arc">
            <a:avLst>
              <a:gd name="adj1" fmla="val 20766644"/>
              <a:gd name="adj2" fmla="val 5966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5951505" y="2521088"/>
            <a:ext cx="277230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5532236" y="2199590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68702" y="2397667"/>
            <a:ext cx="360040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17624" y="3481118"/>
            <a:ext cx="4900382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DPN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DOB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且为同位角，利用同位角相等，得出两直线平行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5168" y="366313"/>
            <a:ext cx="520631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你能在图中画出直道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MN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吗？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9324" y="2895926"/>
            <a:ext cx="513795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你能说说这样作的道理吗？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24" grpId="0" animBg="1"/>
      <p:bldP spid="25" grpId="0"/>
      <p:bldP spid="31" grpId="0"/>
      <p:bldP spid="32" grpId="0"/>
      <p:bldP spid="36" grpId="0" animBg="1"/>
      <p:bldP spid="37" grpId="0" animBg="1"/>
      <p:bldP spid="38" grpId="0" animBg="1"/>
      <p:bldP spid="39" grpId="0" animBg="1"/>
      <p:bldP spid="41" grpId="0"/>
      <p:bldP spid="42" grpId="0"/>
      <p:bldP spid="43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267494"/>
            <a:ext cx="2664296" cy="792088"/>
            <a:chOff x="251520" y="138345"/>
            <a:chExt cx="266429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664296" cy="792088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43595" y="211533"/>
              <a:ext cx="2280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随堂练习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51520" y="1132770"/>
            <a:ext cx="3984389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观察右图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并填空：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8947" y="1979537"/>
            <a:ext cx="4586151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是同位角；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3901" y="2763772"/>
            <a:ext cx="4586151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是同旁内角；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3900" y="3568817"/>
            <a:ext cx="4586151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是内错角。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12160" y="2561784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793986" y="3281864"/>
            <a:ext cx="2522430" cy="2488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372200" y="1769696"/>
            <a:ext cx="432048" cy="24375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73763" y="1775764"/>
            <a:ext cx="650998" cy="243152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407157" y="2239205"/>
            <a:ext cx="288032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75975" y="2843123"/>
            <a:ext cx="288032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88224" y="1245129"/>
            <a:ext cx="288032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73527" y="1220441"/>
            <a:ext cx="288032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zh-CN" altLang="en-US" sz="24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弧形 24"/>
          <p:cNvSpPr/>
          <p:nvPr/>
        </p:nvSpPr>
        <p:spPr>
          <a:xfrm rot="14146445">
            <a:off x="7450458" y="1904742"/>
            <a:ext cx="576064" cy="997057"/>
          </a:xfrm>
          <a:prstGeom prst="arc">
            <a:avLst>
              <a:gd name="adj1" fmla="val 14553905"/>
              <a:gd name="adj2" fmla="val 1717130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弧形 25"/>
          <p:cNvSpPr/>
          <p:nvPr/>
        </p:nvSpPr>
        <p:spPr>
          <a:xfrm rot="18489502">
            <a:off x="7407902" y="2269953"/>
            <a:ext cx="576064" cy="913961"/>
          </a:xfrm>
          <a:prstGeom prst="arc">
            <a:avLst>
              <a:gd name="adj1" fmla="val 15224670"/>
              <a:gd name="adj2" fmla="val 1717130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弧形 26"/>
          <p:cNvSpPr/>
          <p:nvPr/>
        </p:nvSpPr>
        <p:spPr>
          <a:xfrm rot="18489502">
            <a:off x="7475276" y="3107770"/>
            <a:ext cx="576064" cy="591953"/>
          </a:xfrm>
          <a:prstGeom prst="arc">
            <a:avLst>
              <a:gd name="adj1" fmla="val 14470799"/>
              <a:gd name="adj2" fmla="val 1763980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/>
          <p:cNvSpPr/>
          <p:nvPr/>
        </p:nvSpPr>
        <p:spPr>
          <a:xfrm rot="8159962">
            <a:off x="6176784" y="1899464"/>
            <a:ext cx="576064" cy="913961"/>
          </a:xfrm>
          <a:prstGeom prst="arc">
            <a:avLst>
              <a:gd name="adj1" fmla="val 15224670"/>
              <a:gd name="adj2" fmla="val 1735931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/>
          <p:cNvSpPr/>
          <p:nvPr/>
        </p:nvSpPr>
        <p:spPr>
          <a:xfrm rot="8159962">
            <a:off x="5977771" y="2766424"/>
            <a:ext cx="576064" cy="913961"/>
          </a:xfrm>
          <a:prstGeom prst="arc">
            <a:avLst>
              <a:gd name="adj1" fmla="val 15224670"/>
              <a:gd name="adj2" fmla="val 1717130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660232" y="2563158"/>
            <a:ext cx="288032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039406" y="2085811"/>
            <a:ext cx="288032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132213" y="2548521"/>
            <a:ext cx="288032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00549" y="3379083"/>
            <a:ext cx="288032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263672" y="2915192"/>
            <a:ext cx="288032" cy="45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87936" y="1925724"/>
            <a:ext cx="9115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87264" y="2707695"/>
            <a:ext cx="9115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687264" y="3530668"/>
            <a:ext cx="9115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19512" y="1309224"/>
            <a:ext cx="2644982" cy="377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P46 </a:t>
            </a:r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760" y="275057"/>
            <a:ext cx="8892480" cy="1152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当图中各角分别满足下列条件时，你能判定哪两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条直线平行？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252" y="1491630"/>
            <a:ext cx="2068797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1=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8848" y="2647889"/>
            <a:ext cx="2068797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975" y="3701925"/>
            <a:ext cx="3076373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1+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3=180°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弧形 30"/>
          <p:cNvSpPr/>
          <p:nvPr/>
        </p:nvSpPr>
        <p:spPr>
          <a:xfrm rot="16387419">
            <a:off x="8406729" y="2330513"/>
            <a:ext cx="576064" cy="1064325"/>
          </a:xfrm>
          <a:prstGeom prst="arc">
            <a:avLst>
              <a:gd name="adj1" fmla="val 15224670"/>
              <a:gd name="adj2" fmla="val 17171301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886537" y="1193462"/>
            <a:ext cx="3058582" cy="3487739"/>
            <a:chOff x="5886537" y="1193462"/>
            <a:chExt cx="3058582" cy="3487739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750633" y="2040611"/>
              <a:ext cx="1584176" cy="180677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290693" y="1608802"/>
              <a:ext cx="1584176" cy="179996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174569" y="2400651"/>
              <a:ext cx="1656184" cy="182731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6578316" y="1896595"/>
              <a:ext cx="1540469" cy="170245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204535" y="2463077"/>
              <a:ext cx="1490226" cy="174434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6496639" y="1543333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886537" y="1957374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n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002661" y="1193462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l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118785" y="1462235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657087" y="1986802"/>
              <a:ext cx="288032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 rot="16387419">
              <a:off x="7859663" y="1719682"/>
              <a:ext cx="576064" cy="1064325"/>
            </a:xfrm>
            <a:prstGeom prst="arc">
              <a:avLst>
                <a:gd name="adj1" fmla="val 15224670"/>
                <a:gd name="adj2" fmla="val 17171301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850980" y="2536192"/>
              <a:ext cx="288032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 rot="5795105">
              <a:off x="6742512" y="2141654"/>
              <a:ext cx="576064" cy="1064325"/>
            </a:xfrm>
            <a:prstGeom prst="arc">
              <a:avLst>
                <a:gd name="adj1" fmla="val 15224670"/>
                <a:gd name="adj2" fmla="val 17171301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7218685" y="3616876"/>
              <a:ext cx="576064" cy="1064325"/>
            </a:xfrm>
            <a:prstGeom prst="arc">
              <a:avLst>
                <a:gd name="adj1" fmla="val 15224670"/>
                <a:gd name="adj2" fmla="val 17171301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556223" y="2522219"/>
              <a:ext cx="288032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50233" y="1893092"/>
              <a:ext cx="288032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362701" y="3126345"/>
              <a:ext cx="288032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37183" y="1979347"/>
            <a:ext cx="1458552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7183" y="3094729"/>
            <a:ext cx="1458552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37183" y="4100593"/>
            <a:ext cx="1458552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892627" y="2047599"/>
            <a:ext cx="3572100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同位角相等，两直线平行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896539" y="3250469"/>
            <a:ext cx="3572100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内错角相等，两直线平行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890800" y="4243157"/>
            <a:ext cx="4111003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同旁内角互补，两直线平行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195735" y="936666"/>
            <a:ext cx="2644982" cy="377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P46 </a:t>
            </a:r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随堂练习 第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1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237" y="771550"/>
            <a:ext cx="7375525" cy="3454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如图，在下列条件中，不能判定直线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平行的是（    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3+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4=180°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0475" y="1343050"/>
            <a:ext cx="4445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" name="组合 26"/>
          <p:cNvGrpSpPr/>
          <p:nvPr/>
        </p:nvGrpSpPr>
        <p:grpSpPr>
          <a:xfrm>
            <a:off x="4807860" y="1545397"/>
            <a:ext cx="2500435" cy="2045553"/>
            <a:chOff x="5837564" y="1839643"/>
            <a:chExt cx="2034227" cy="1665557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917319" y="2471570"/>
              <a:ext cx="195447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917319" y="3167008"/>
              <a:ext cx="195447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6148936" y="2093684"/>
              <a:ext cx="1537243" cy="141151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15"/>
            <p:cNvSpPr/>
            <p:nvPr/>
          </p:nvSpPr>
          <p:spPr>
            <a:xfrm>
              <a:off x="7499244" y="1839643"/>
              <a:ext cx="261086" cy="375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c</a:t>
              </a:r>
              <a:endParaRPr kumimoji="0" lang="zh-CN" alt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16"/>
            <p:cNvSpPr/>
            <p:nvPr/>
          </p:nvSpPr>
          <p:spPr>
            <a:xfrm>
              <a:off x="5837566" y="2178197"/>
              <a:ext cx="275431" cy="375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17"/>
            <p:cNvSpPr/>
            <p:nvPr/>
          </p:nvSpPr>
          <p:spPr>
            <a:xfrm>
              <a:off x="5837564" y="2849217"/>
              <a:ext cx="275431" cy="375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b</a:t>
              </a:r>
              <a:endParaRPr kumimoji="0" lang="zh-CN" alt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>
              <a:off x="6510641" y="3014583"/>
              <a:ext cx="320457" cy="320727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9"/>
            <p:cNvSpPr/>
            <p:nvPr/>
          </p:nvSpPr>
          <p:spPr>
            <a:xfrm>
              <a:off x="6839455" y="2849217"/>
              <a:ext cx="275431" cy="375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2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7753364">
              <a:off x="6376454" y="3074260"/>
              <a:ext cx="320727" cy="322044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矩形 21"/>
            <p:cNvSpPr/>
            <p:nvPr/>
          </p:nvSpPr>
          <p:spPr>
            <a:xfrm>
              <a:off x="6310299" y="2762328"/>
              <a:ext cx="275431" cy="375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4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12553765">
              <a:off x="6975462" y="2382656"/>
              <a:ext cx="320457" cy="322314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23"/>
            <p:cNvSpPr/>
            <p:nvPr/>
          </p:nvSpPr>
          <p:spPr>
            <a:xfrm>
              <a:off x="6749626" y="2431646"/>
              <a:ext cx="275431" cy="375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3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弧形 16"/>
            <p:cNvSpPr/>
            <p:nvPr/>
          </p:nvSpPr>
          <p:spPr>
            <a:xfrm rot="1309038">
              <a:off x="7276882" y="2315970"/>
              <a:ext cx="241136" cy="241339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矩形 25"/>
            <p:cNvSpPr/>
            <p:nvPr/>
          </p:nvSpPr>
          <p:spPr>
            <a:xfrm>
              <a:off x="7528005" y="2182398"/>
              <a:ext cx="275431" cy="3759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1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9588" y="483518"/>
            <a:ext cx="2844800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如图，填空：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9588" y="1125170"/>
            <a:ext cx="5084788" cy="3392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(1) 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因为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∠1=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∠2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所以</a:t>
            </a:r>
            <a:r>
              <a:rPr kumimoji="0" lang="en-US" altLang="zh-CN" sz="2800" b="1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∥</a:t>
            </a:r>
            <a:r>
              <a:rPr kumimoji="0" lang="en-US" altLang="zh-CN" sz="2800" b="1" i="1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endParaRPr kumimoji="0" lang="en-US" altLang="zh-CN" sz="2800" b="1" i="1" u="none" strike="noStrike" kern="1200" cap="none" spc="0" normalizeH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                                             )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(2)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因为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∠2=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∠3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所以 </a:t>
            </a:r>
            <a:r>
              <a:rPr kumimoji="0" lang="en-US" altLang="zh-CN" sz="2800" b="1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∥</a:t>
            </a:r>
            <a:r>
              <a:rPr kumimoji="0" lang="en-US" altLang="zh-CN" sz="2800" b="1" i="1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endParaRPr kumimoji="0" lang="en-US" altLang="zh-CN" sz="2800" b="1" i="1" u="none" strike="noStrike" kern="1200" cap="none" spc="0" normalizeH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                                             )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6993" y="2182891"/>
            <a:ext cx="445987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just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内错角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相等，两直线平行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2824" y="3863677"/>
            <a:ext cx="4459288" cy="657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just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同位角相等，两直线平行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775260" y="1237896"/>
            <a:ext cx="2738438" cy="2605087"/>
            <a:chOff x="6295965" y="1043415"/>
            <a:chExt cx="2738438" cy="2605087"/>
          </a:xfrm>
        </p:grpSpPr>
        <p:grpSp>
          <p:nvGrpSpPr>
            <p:cNvPr id="4" name="组合 20"/>
            <p:cNvGrpSpPr/>
            <p:nvPr/>
          </p:nvGrpSpPr>
          <p:grpSpPr>
            <a:xfrm>
              <a:off x="6295965" y="1043415"/>
              <a:ext cx="2738438" cy="2605087"/>
              <a:chOff x="5568950" y="1611437"/>
              <a:chExt cx="2738522" cy="2604963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5568950" y="2501982"/>
                <a:ext cx="2368623" cy="0"/>
              </a:xfrm>
              <a:prstGeom prst="line">
                <a:avLst/>
              </a:prstGeom>
              <a:ln w="19050">
                <a:solidFill>
                  <a:srgbClr val="F50B6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5568950" y="3124252"/>
                <a:ext cx="2368623" cy="0"/>
              </a:xfrm>
              <a:prstGeom prst="line">
                <a:avLst/>
              </a:prstGeom>
              <a:ln w="19050">
                <a:solidFill>
                  <a:srgbClr val="F50B6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5568950" y="3746522"/>
                <a:ext cx="2368623" cy="0"/>
              </a:xfrm>
              <a:prstGeom prst="line">
                <a:avLst/>
              </a:prstGeom>
              <a:ln w="19050">
                <a:solidFill>
                  <a:srgbClr val="F50B6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6356374" y="1994006"/>
                <a:ext cx="1025556" cy="2222394"/>
              </a:xfrm>
              <a:prstGeom prst="line">
                <a:avLst/>
              </a:prstGeom>
              <a:ln w="19050">
                <a:solidFill>
                  <a:srgbClr val="F50B6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矩形 8"/>
              <p:cNvSpPr/>
              <p:nvPr/>
            </p:nvSpPr>
            <p:spPr>
              <a:xfrm>
                <a:off x="7117931" y="2507775"/>
                <a:ext cx="338148" cy="460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6488934" y="2620610"/>
                <a:ext cx="339735" cy="460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257319" y="3242086"/>
                <a:ext cx="338148" cy="461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694523" y="3359191"/>
                <a:ext cx="338147" cy="461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969324" y="2238469"/>
                <a:ext cx="338148" cy="461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969324" y="2878202"/>
                <a:ext cx="338148" cy="4619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969324" y="3516346"/>
                <a:ext cx="320685" cy="460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c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272390" y="1611437"/>
                <a:ext cx="338147" cy="4619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d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9" name="弧形 18"/>
            <p:cNvSpPr/>
            <p:nvPr/>
          </p:nvSpPr>
          <p:spPr>
            <a:xfrm rot="17055638">
              <a:off x="7403477" y="2392218"/>
              <a:ext cx="393901" cy="395851"/>
            </a:xfrm>
            <a:prstGeom prst="arc">
              <a:avLst>
                <a:gd name="adj1" fmla="val 15996776"/>
                <a:gd name="adj2" fmla="val 9721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弧形 19"/>
            <p:cNvSpPr/>
            <p:nvPr/>
          </p:nvSpPr>
          <p:spPr>
            <a:xfrm rot="17055638">
              <a:off x="7115644" y="3014518"/>
              <a:ext cx="393901" cy="395851"/>
            </a:xfrm>
            <a:prstGeom prst="arc">
              <a:avLst>
                <a:gd name="adj1" fmla="val 15996776"/>
                <a:gd name="adj2" fmla="val 9721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弧形 20"/>
            <p:cNvSpPr/>
            <p:nvPr/>
          </p:nvSpPr>
          <p:spPr>
            <a:xfrm rot="6150551">
              <a:off x="7649222" y="1707696"/>
              <a:ext cx="393901" cy="395851"/>
            </a:xfrm>
            <a:prstGeom prst="arc">
              <a:avLst>
                <a:gd name="adj1" fmla="val 15996776"/>
                <a:gd name="adj2" fmla="val 9721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弧形 21"/>
            <p:cNvSpPr/>
            <p:nvPr/>
          </p:nvSpPr>
          <p:spPr>
            <a:xfrm>
              <a:off x="7125500" y="2971835"/>
              <a:ext cx="393901" cy="395851"/>
            </a:xfrm>
            <a:prstGeom prst="arc">
              <a:avLst>
                <a:gd name="adj1" fmla="val 17524722"/>
                <a:gd name="adj2" fmla="val 9721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51520" y="138345"/>
            <a:ext cx="4377140" cy="764991"/>
            <a:chOff x="251520" y="138345"/>
            <a:chExt cx="4377140" cy="76499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创设情境，新课导入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39552" y="776381"/>
            <a:ext cx="8280920" cy="100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>
              <a:lnSpc>
                <a:spcPct val="130000"/>
              </a:lnSpc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李老师有一块小画板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如图①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 他想知道它的上、 下边缘是否平行， 于是他在两个边缘之间画了一条线段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60" y="3476902"/>
            <a:ext cx="8064896" cy="1379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李老师身边只有一个量角器， 他通过测量某些角的大小就能知道这个画板的上、 下边缘是否平行， 你知道他是怎样做的吗？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58665" y="1664030"/>
            <a:ext cx="2538238" cy="1984811"/>
            <a:chOff x="1358665" y="1664030"/>
            <a:chExt cx="2538238" cy="1984811"/>
          </a:xfrm>
        </p:grpSpPr>
        <p:pic>
          <p:nvPicPr>
            <p:cNvPr id="3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8665" y="1664030"/>
              <a:ext cx="2538238" cy="17243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2267744" y="3127993"/>
              <a:ext cx="576064" cy="520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①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93873" y="1777361"/>
            <a:ext cx="2413149" cy="1799967"/>
            <a:chOff x="5147579" y="1805325"/>
            <a:chExt cx="2413149" cy="1799967"/>
          </a:xfrm>
        </p:grpSpPr>
        <p:pic>
          <p:nvPicPr>
            <p:cNvPr id="9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7579" y="1805325"/>
              <a:ext cx="2413149" cy="13241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文本框 10"/>
            <p:cNvSpPr txBox="1"/>
            <p:nvPr/>
          </p:nvSpPr>
          <p:spPr>
            <a:xfrm>
              <a:off x="6129151" y="3084444"/>
              <a:ext cx="936104" cy="520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②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7780" y="1056724"/>
            <a:ext cx="5199631" cy="3397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(3)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因为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∠1=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∠3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endParaRPr kumimoji="0" lang="zh-CN" altLang="zh-CN" sz="28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所以</a:t>
            </a:r>
            <a:r>
              <a:rPr kumimoji="0" lang="en-US" altLang="zh-CN" sz="2800" b="1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∥</a:t>
            </a:r>
            <a:r>
              <a:rPr kumimoji="0" lang="en-US" altLang="zh-CN" sz="2800" b="1" i="1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endParaRPr kumimoji="0" lang="en-US" altLang="zh-CN" sz="2800" b="1" i="1" u="none" strike="noStrike" kern="1200" cap="none" spc="0" normalizeH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                                             )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(4)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因为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∠1+∠</a:t>
            </a: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4=_____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所以</a:t>
            </a:r>
            <a:r>
              <a:rPr kumimoji="0" lang="en-US" altLang="zh-CN" sz="2800" b="1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∥</a:t>
            </a:r>
            <a:r>
              <a:rPr kumimoji="0" lang="en-US" altLang="zh-CN" sz="2800" b="1" i="1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endParaRPr kumimoji="0" lang="en-US" altLang="zh-CN" sz="2800" b="1" i="1" u="none" strike="noStrike" kern="1200" cap="none" spc="0" normalizeH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                                               )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2135" y="2120657"/>
            <a:ext cx="4459288" cy="638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just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内错角相等，两直线平行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01461" y="2777341"/>
            <a:ext cx="108267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180°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6493" y="3795886"/>
            <a:ext cx="4821238" cy="657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304800" algn="just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同旁内角互补，两直线平行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33186" y="499998"/>
            <a:ext cx="2844800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如图，填空：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75260" y="1237896"/>
            <a:ext cx="2738438" cy="2605087"/>
            <a:chOff x="6295965" y="1043415"/>
            <a:chExt cx="2738438" cy="2605087"/>
          </a:xfrm>
        </p:grpSpPr>
        <p:grpSp>
          <p:nvGrpSpPr>
            <p:cNvPr id="21" name="组合 20"/>
            <p:cNvGrpSpPr/>
            <p:nvPr/>
          </p:nvGrpSpPr>
          <p:grpSpPr>
            <a:xfrm>
              <a:off x="6295965" y="1043415"/>
              <a:ext cx="2738438" cy="2605087"/>
              <a:chOff x="5568950" y="1611437"/>
              <a:chExt cx="2738522" cy="2604963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5568950" y="2501982"/>
                <a:ext cx="2368623" cy="0"/>
              </a:xfrm>
              <a:prstGeom prst="line">
                <a:avLst/>
              </a:prstGeom>
              <a:ln w="19050">
                <a:solidFill>
                  <a:srgbClr val="F50B6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5568950" y="3124252"/>
                <a:ext cx="2368623" cy="0"/>
              </a:xfrm>
              <a:prstGeom prst="line">
                <a:avLst/>
              </a:prstGeom>
              <a:ln w="19050">
                <a:solidFill>
                  <a:srgbClr val="F50B6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5568950" y="3746522"/>
                <a:ext cx="2368623" cy="0"/>
              </a:xfrm>
              <a:prstGeom prst="line">
                <a:avLst/>
              </a:prstGeom>
              <a:ln w="19050">
                <a:solidFill>
                  <a:srgbClr val="F50B6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6356374" y="1994006"/>
                <a:ext cx="1025556" cy="2222394"/>
              </a:xfrm>
              <a:prstGeom prst="line">
                <a:avLst/>
              </a:prstGeom>
              <a:ln w="19050">
                <a:solidFill>
                  <a:srgbClr val="F50B6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矩形 29"/>
              <p:cNvSpPr/>
              <p:nvPr/>
            </p:nvSpPr>
            <p:spPr>
              <a:xfrm>
                <a:off x="7117931" y="2507775"/>
                <a:ext cx="338148" cy="460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488934" y="2620610"/>
                <a:ext cx="339735" cy="460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257319" y="3242086"/>
                <a:ext cx="338148" cy="461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694523" y="3359191"/>
                <a:ext cx="338147" cy="461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7969324" y="2238469"/>
                <a:ext cx="338148" cy="461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7969324" y="2878202"/>
                <a:ext cx="338148" cy="4619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b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7969324" y="3516346"/>
                <a:ext cx="320685" cy="4603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c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7272390" y="1611437"/>
                <a:ext cx="338147" cy="4619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d</a:t>
                </a:r>
                <a:endParaRPr kumimoji="0" lang="zh-CN" alt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2" name="弧形 21"/>
            <p:cNvSpPr/>
            <p:nvPr/>
          </p:nvSpPr>
          <p:spPr>
            <a:xfrm rot="17055638">
              <a:off x="7403477" y="2392218"/>
              <a:ext cx="393901" cy="395851"/>
            </a:xfrm>
            <a:prstGeom prst="arc">
              <a:avLst>
                <a:gd name="adj1" fmla="val 15996776"/>
                <a:gd name="adj2" fmla="val 9721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 rot="17055638">
              <a:off x="7115644" y="3014518"/>
              <a:ext cx="393901" cy="395851"/>
            </a:xfrm>
            <a:prstGeom prst="arc">
              <a:avLst>
                <a:gd name="adj1" fmla="val 15996776"/>
                <a:gd name="adj2" fmla="val 9721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弧形 23"/>
            <p:cNvSpPr/>
            <p:nvPr/>
          </p:nvSpPr>
          <p:spPr>
            <a:xfrm rot="6150551">
              <a:off x="7649222" y="1707696"/>
              <a:ext cx="393901" cy="395851"/>
            </a:xfrm>
            <a:prstGeom prst="arc">
              <a:avLst>
                <a:gd name="adj1" fmla="val 15996776"/>
                <a:gd name="adj2" fmla="val 9721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>
              <a:off x="7125500" y="2971835"/>
              <a:ext cx="393901" cy="395851"/>
            </a:xfrm>
            <a:prstGeom prst="arc">
              <a:avLst>
                <a:gd name="adj1" fmla="val 17524722"/>
                <a:gd name="adj2" fmla="val 9721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0072" y="2027981"/>
            <a:ext cx="3777646" cy="22079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133872" y="282303"/>
            <a:ext cx="6876256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如图，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平分∠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BDF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AF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平分∠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，且∠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1=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。说明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DF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AC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的理由。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0735" y="1265661"/>
            <a:ext cx="6246440" cy="3595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解：因为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DE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平分∠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BDF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AF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平分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BAC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所以∠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1=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EDB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2=</a:t>
            </a:r>
            <a:r>
              <a:rPr kumimoji="0" lang="zh-CN" altLang="en-US" sz="2400" b="1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kumimoji="0" lang="en-US" altLang="zh-CN" sz="2400" b="1" i="1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CAF</a:t>
            </a:r>
            <a:r>
              <a:rPr kumimoji="0" lang="zh-CN" altLang="en-US" sz="2400" b="1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kumimoji="0" lang="en-US" altLang="zh-CN" sz="24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又因为 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1=∠2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   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EDB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∠2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DE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    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DFA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DFA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CAF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en-US" altLang="zh-CN" sz="2400" b="1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所以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DF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∥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inIdea"/>
          <p:cNvSpPr/>
          <p:nvPr/>
        </p:nvSpPr>
        <p:spPr>
          <a:xfrm>
            <a:off x="30543" y="2742010"/>
            <a:ext cx="553177" cy="613604"/>
          </a:xfrm>
          <a:custGeom>
            <a:avLst/>
            <a:gdLst>
              <a:gd name="rtl" fmla="*/ 202650 w 651000"/>
              <a:gd name="rtt" fmla="*/ 166950 h 546000"/>
              <a:gd name="rtr" fmla="*/ 444150 w 651000"/>
              <a:gd name="rtb" fmla="*/ 397950 h 546000"/>
            </a:gdLst>
            <a:ahLst/>
            <a:cxnLst/>
            <a:rect l="rtl" t="rtt" r="rtr" b="rtb"/>
            <a:pathLst>
              <a:path w="651000" h="546000">
                <a:moveTo>
                  <a:pt x="42000" y="0"/>
                </a:moveTo>
                <a:lnTo>
                  <a:pt x="609000" y="0"/>
                </a:lnTo>
                <a:cubicBezTo>
                  <a:pt x="637224" y="0"/>
                  <a:pt x="651000" y="13776"/>
                  <a:pt x="651000" y="42000"/>
                </a:cubicBezTo>
                <a:lnTo>
                  <a:pt x="651000" y="504000"/>
                </a:lnTo>
                <a:cubicBezTo>
                  <a:pt x="651000" y="532224"/>
                  <a:pt x="637224" y="546000"/>
                  <a:pt x="609000" y="546000"/>
                </a:cubicBezTo>
                <a:lnTo>
                  <a:pt x="42000" y="546000"/>
                </a:lnTo>
                <a:cubicBezTo>
                  <a:pt x="13776" y="546000"/>
                  <a:pt x="0" y="532224"/>
                  <a:pt x="0" y="504000"/>
                </a:cubicBezTo>
                <a:lnTo>
                  <a:pt x="0" y="42000"/>
                </a:lnTo>
                <a:cubicBezTo>
                  <a:pt x="0" y="13776"/>
                  <a:pt x="13776" y="0"/>
                  <a:pt x="42000" y="0"/>
                </a:cubicBezTo>
                <a:close/>
              </a:path>
            </a:pathLst>
          </a:custGeom>
          <a:solidFill>
            <a:srgbClr val="F26157"/>
          </a:solidFill>
          <a:ln w="10500" cap="flat">
            <a:solidFill>
              <a:srgbClr val="F26157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SubTopic"/>
          <p:cNvSpPr/>
          <p:nvPr/>
        </p:nvSpPr>
        <p:spPr>
          <a:xfrm>
            <a:off x="1434886" y="3377074"/>
            <a:ext cx="413511" cy="837624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行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SubTopic"/>
          <p:cNvSpPr/>
          <p:nvPr/>
        </p:nvSpPr>
        <p:spPr>
          <a:xfrm>
            <a:off x="1413654" y="1860552"/>
            <a:ext cx="429555" cy="753976"/>
          </a:xfrm>
          <a:custGeom>
            <a:avLst/>
            <a:gdLst>
              <a:gd name="rtl" fmla="*/ 87150 w 357000"/>
              <a:gd name="rtt" fmla="*/ 40950 h 535500"/>
              <a:gd name="rtr" fmla="*/ 265650 w 357000"/>
              <a:gd name="rtb" fmla="*/ 513450 h 535500"/>
            </a:gdLst>
            <a:ahLst/>
            <a:cxnLst/>
            <a:rect l="rtl" t="rtt" r="rtr" b="rtb"/>
            <a:pathLst>
              <a:path w="357000" h="535500">
                <a:moveTo>
                  <a:pt x="0" y="0"/>
                </a:moveTo>
                <a:lnTo>
                  <a:pt x="357000" y="0"/>
                </a:lnTo>
                <a:lnTo>
                  <a:pt x="3570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交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SubTopic"/>
          <p:cNvSpPr/>
          <p:nvPr/>
        </p:nvSpPr>
        <p:spPr>
          <a:xfrm>
            <a:off x="2127262" y="888824"/>
            <a:ext cx="427778" cy="591404"/>
          </a:xfrm>
          <a:custGeom>
            <a:avLst/>
            <a:gdLst>
              <a:gd name="rtl" fmla="*/ 87150 w 493500"/>
              <a:gd name="rtt" fmla="*/ 40950 h 535500"/>
              <a:gd name="rtr" fmla="*/ 402150 w 493500"/>
              <a:gd name="rtb" fmla="*/ 513450 h 535500"/>
            </a:gdLst>
            <a:ahLst/>
            <a:cxnLst/>
            <a:rect l="rtl" t="rtt" r="rtr" b="rtb"/>
            <a:pathLst>
              <a:path w="493500" h="535500">
                <a:moveTo>
                  <a:pt x="0" y="0"/>
                </a:moveTo>
                <a:lnTo>
                  <a:pt x="493500" y="0"/>
                </a:lnTo>
                <a:lnTo>
                  <a:pt x="493500" y="535500"/>
                </a:lnTo>
                <a:lnTo>
                  <a:pt x="0" y="535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square" lIns="0" tIns="0" rIns="0" bIns="2250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SubTopic"/>
          <p:cNvSpPr/>
          <p:nvPr/>
        </p:nvSpPr>
        <p:spPr>
          <a:xfrm>
            <a:off x="2751039" y="629500"/>
            <a:ext cx="712515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一般情况</a:t>
            </a:r>
            <a:endParaRPr kumimoji="0" lang="zh-CN" altLang="en-US" sz="10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SubTopic"/>
          <p:cNvSpPr/>
          <p:nvPr/>
        </p:nvSpPr>
        <p:spPr>
          <a:xfrm>
            <a:off x="3667784" y="634551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SubTopic"/>
          <p:cNvSpPr/>
          <p:nvPr/>
        </p:nvSpPr>
        <p:spPr>
          <a:xfrm>
            <a:off x="3678214" y="334297"/>
            <a:ext cx="485924" cy="15158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SubTopic"/>
          <p:cNvSpPr/>
          <p:nvPr/>
        </p:nvSpPr>
        <p:spPr>
          <a:xfrm>
            <a:off x="2760784" y="1368930"/>
            <a:ext cx="689284" cy="310461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相交成直角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SubTopic"/>
          <p:cNvSpPr/>
          <p:nvPr/>
        </p:nvSpPr>
        <p:spPr>
          <a:xfrm>
            <a:off x="3637101" y="1255427"/>
            <a:ext cx="461721" cy="161214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垂直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MainTopic"/>
          <p:cNvSpPr/>
          <p:nvPr/>
        </p:nvSpPr>
        <p:spPr>
          <a:xfrm>
            <a:off x="583720" y="2623491"/>
            <a:ext cx="609292" cy="450907"/>
          </a:xfrm>
          <a:custGeom>
            <a:avLst/>
            <a:gdLst>
              <a:gd name="rtl" fmla="*/ 168000 w 1050000"/>
              <a:gd name="rtt" fmla="*/ 76650 h 320250"/>
              <a:gd name="rtr" fmla="*/ 882000 w 1050000"/>
              <a:gd name="rtb" fmla="*/ 265650 h 320250"/>
            </a:gdLst>
            <a:ahLst/>
            <a:cxnLst/>
            <a:rect l="rtl" t="rtt" r="rtr" b="rtb"/>
            <a:pathLst>
              <a:path w="1050000" h="320250" stroke="0">
                <a:moveTo>
                  <a:pt x="0" y="0"/>
                </a:moveTo>
                <a:lnTo>
                  <a:pt x="1050000" y="0"/>
                </a:lnTo>
                <a:lnTo>
                  <a:pt x="1050000" y="320250"/>
                </a:lnTo>
                <a:lnTo>
                  <a:pt x="0" y="320250"/>
                </a:lnTo>
                <a:lnTo>
                  <a:pt x="0" y="0"/>
                </a:lnTo>
                <a:close/>
              </a:path>
              <a:path w="1050000" h="320250" fill="none">
                <a:moveTo>
                  <a:pt x="0" y="320250"/>
                </a:moveTo>
                <a:lnTo>
                  <a:pt x="1050000" y="320250"/>
                </a:lnTo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位置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关系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503793" y="378317"/>
            <a:ext cx="113395" cy="723570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SubTopic"/>
          <p:cNvSpPr/>
          <p:nvPr/>
        </p:nvSpPr>
        <p:spPr>
          <a:xfrm>
            <a:off x="3646355" y="975156"/>
            <a:ext cx="485924" cy="161214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</a:t>
            </a:r>
            <a:r>
              <a:rPr kumimoji="0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594451" y="647370"/>
            <a:ext cx="122035" cy="117094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906707" y="1034230"/>
            <a:ext cx="149288" cy="141681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1234607" y="2001975"/>
            <a:ext cx="155078" cy="2079611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511998" y="1206492"/>
            <a:ext cx="89690" cy="472899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5" name="SubTopic"/>
          <p:cNvSpPr/>
          <p:nvPr/>
        </p:nvSpPr>
        <p:spPr>
          <a:xfrm>
            <a:off x="3601688" y="1633558"/>
            <a:ext cx="1026567" cy="166770"/>
          </a:xfrm>
          <a:custGeom>
            <a:avLst/>
            <a:gdLst>
              <a:gd name="rtl" fmla="*/ 87150 w 493500"/>
              <a:gd name="rtt" fmla="*/ 40950 h 220500"/>
              <a:gd name="rtr" fmla="*/ 402150 w 493500"/>
              <a:gd name="rtb" fmla="*/ 198450 h 220500"/>
            </a:gdLst>
            <a:ahLst/>
            <a:cxnLst/>
            <a:rect l="rtl" t="rtt" r="rtr" b="rtb"/>
            <a:pathLst>
              <a:path w="493500" h="220500">
                <a:moveTo>
                  <a:pt x="0" y="0"/>
                </a:moveTo>
                <a:lnTo>
                  <a:pt x="493500" y="0"/>
                </a:lnTo>
                <a:lnTo>
                  <a:pt x="4935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点到直线的距离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70322" y="2118180"/>
            <a:ext cx="197189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两条直线被第三条所截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1914412" y="2768895"/>
            <a:ext cx="155910" cy="191344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" name="SubTopic"/>
          <p:cNvSpPr/>
          <p:nvPr/>
        </p:nvSpPr>
        <p:spPr>
          <a:xfrm>
            <a:off x="2154929" y="2675307"/>
            <a:ext cx="485547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SubTopic"/>
          <p:cNvSpPr/>
          <p:nvPr/>
        </p:nvSpPr>
        <p:spPr>
          <a:xfrm>
            <a:off x="2130896" y="3191235"/>
            <a:ext cx="1722762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两直线平行的条件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SubTopic"/>
          <p:cNvSpPr/>
          <p:nvPr/>
        </p:nvSpPr>
        <p:spPr>
          <a:xfrm>
            <a:off x="2090726" y="4130177"/>
            <a:ext cx="1673035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solidFill>
              <a:srgbClr val="424F58"/>
            </a:solidFill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两直线平行的性质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4191107" y="320564"/>
            <a:ext cx="55535" cy="24701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SubTopic"/>
          <p:cNvSpPr/>
          <p:nvPr/>
        </p:nvSpPr>
        <p:spPr>
          <a:xfrm>
            <a:off x="4255909" y="416335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SubTopic"/>
          <p:cNvSpPr/>
          <p:nvPr/>
        </p:nvSpPr>
        <p:spPr>
          <a:xfrm>
            <a:off x="4265379" y="537038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4205910" y="609044"/>
            <a:ext cx="45719" cy="24701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17511" y="256882"/>
            <a:ext cx="2790793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两个角有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公共点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，它们的两边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互为反向延长线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520070" y="403731"/>
            <a:ext cx="856578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对顶角相等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13814" y="542747"/>
            <a:ext cx="2733400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22322" y="680369"/>
            <a:ext cx="2443721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的补角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28234" y="834211"/>
            <a:ext cx="2616086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两个角的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和为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称两个角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互余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22351" y="976849"/>
            <a:ext cx="1708549" cy="24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或等角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的余角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4187093" y="1223262"/>
            <a:ext cx="55535" cy="281583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4533079" y="1128209"/>
            <a:ext cx="45426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两条直线相交成四个角，如果有一个角是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直角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，那么称这两条直线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互相垂直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529071" y="1250311"/>
            <a:ext cx="35122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在同一平面内，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过一点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有且只有一条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直线与已知直线垂直。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5" name="Rectangle 4"/>
          <p:cNvSpPr/>
          <p:nvPr/>
        </p:nvSpPr>
        <p:spPr>
          <a:xfrm>
            <a:off x="4542513" y="1395136"/>
            <a:ext cx="3523523" cy="246221"/>
          </a:xfrm>
          <a:prstGeom prst="rect">
            <a:avLst/>
          </a:prstGeom>
          <a:noFill/>
          <a:ln w="28575" cap="flat" cmpd="sng">
            <a:noFill/>
            <a:prstDash val="sys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直线外一点与直线上各点连接的所有线段中，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垂线段最短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8" name="左大括号 97"/>
          <p:cNvSpPr/>
          <p:nvPr/>
        </p:nvSpPr>
        <p:spPr>
          <a:xfrm>
            <a:off x="4564886" y="1360830"/>
            <a:ext cx="45719" cy="20466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862363" y="1627093"/>
            <a:ext cx="366080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直线外一点到这条直线的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垂线段的长度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，叫作点到直线的距离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28255" y="1724749"/>
            <a:ext cx="2257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-47664" y="91067"/>
            <a:ext cx="2120749" cy="702480"/>
            <a:chOff x="1048403" y="169333"/>
            <a:chExt cx="2346945" cy="77740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1156312" y="169333"/>
              <a:ext cx="2228301" cy="77740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1048403" y="183776"/>
              <a:ext cx="2346945" cy="579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课堂小结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8" name="SubTopic"/>
          <p:cNvSpPr/>
          <p:nvPr/>
        </p:nvSpPr>
        <p:spPr>
          <a:xfrm>
            <a:off x="4262907" y="700592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9" name="左大括号 68"/>
          <p:cNvSpPr/>
          <p:nvPr/>
        </p:nvSpPr>
        <p:spPr>
          <a:xfrm>
            <a:off x="4202122" y="913730"/>
            <a:ext cx="48481" cy="238026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0" name="SubTopic"/>
          <p:cNvSpPr/>
          <p:nvPr/>
        </p:nvSpPr>
        <p:spPr>
          <a:xfrm>
            <a:off x="4246636" y="1122515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1" name="SubTopic"/>
          <p:cNvSpPr/>
          <p:nvPr/>
        </p:nvSpPr>
        <p:spPr>
          <a:xfrm>
            <a:off x="4246642" y="99572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2" name="SubTopic"/>
          <p:cNvSpPr/>
          <p:nvPr/>
        </p:nvSpPr>
        <p:spPr>
          <a:xfrm>
            <a:off x="4246025" y="1353880"/>
            <a:ext cx="324343" cy="20466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性质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3" name="SubTopic"/>
          <p:cNvSpPr/>
          <p:nvPr/>
        </p:nvSpPr>
        <p:spPr>
          <a:xfrm>
            <a:off x="4262907" y="85010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4" name="左大括号 73"/>
          <p:cNvSpPr/>
          <p:nvPr/>
        </p:nvSpPr>
        <p:spPr>
          <a:xfrm>
            <a:off x="4090000" y="1937354"/>
            <a:ext cx="111201" cy="669462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7" name="SubTopic"/>
          <p:cNvSpPr/>
          <p:nvPr/>
        </p:nvSpPr>
        <p:spPr>
          <a:xfrm>
            <a:off x="4141986" y="1897914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0346" y="2007917"/>
            <a:ext cx="991529" cy="726617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2769383" y="2614129"/>
            <a:ext cx="3799102" cy="342338"/>
            <a:chOff x="5412255" y="2085210"/>
            <a:chExt cx="1983288" cy="342338"/>
          </a:xfrm>
        </p:grpSpPr>
        <p:sp>
          <p:nvSpPr>
            <p:cNvPr id="3" name="文本框 2"/>
            <p:cNvSpPr txBox="1"/>
            <p:nvPr/>
          </p:nvSpPr>
          <p:spPr>
            <a:xfrm>
              <a:off x="5412255" y="2085210"/>
              <a:ext cx="1983288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在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同一平面</a:t>
              </a: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内，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不相交</a:t>
              </a: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的两条直线叫作</a:t>
              </a:r>
              <a:r>
                <a:rPr lang="zh-CN" altLang="en-US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平行线</a:t>
              </a:r>
              <a:endParaRPr lang="zh-CN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5426608" y="2150914"/>
              <a:ext cx="1931343" cy="255840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943818" y="1852454"/>
            <a:ext cx="2849407" cy="342338"/>
            <a:chOff x="5383134" y="2066449"/>
            <a:chExt cx="2849407" cy="342338"/>
          </a:xfrm>
        </p:grpSpPr>
        <p:sp>
          <p:nvSpPr>
            <p:cNvPr id="87" name="文本框 86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8" name="矩形: 圆角 87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89" name="左大括号 88"/>
          <p:cNvSpPr/>
          <p:nvPr/>
        </p:nvSpPr>
        <p:spPr>
          <a:xfrm>
            <a:off x="3911615" y="2984629"/>
            <a:ext cx="99960" cy="562037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0" name="左大括号 89"/>
          <p:cNvSpPr/>
          <p:nvPr/>
        </p:nvSpPr>
        <p:spPr>
          <a:xfrm>
            <a:off x="3833207" y="3668142"/>
            <a:ext cx="155078" cy="1132278"/>
          </a:xfrm>
          <a:prstGeom prst="leftBrace">
            <a:avLst>
              <a:gd name="adj1" fmla="val 58449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011575" y="284305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同位角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" name="SubTopic"/>
          <p:cNvSpPr/>
          <p:nvPr/>
        </p:nvSpPr>
        <p:spPr>
          <a:xfrm>
            <a:off x="4246594" y="250376"/>
            <a:ext cx="315742" cy="229697"/>
          </a:xfrm>
          <a:custGeom>
            <a:avLst/>
            <a:gdLst>
              <a:gd name="rtl" fmla="*/ 87150 w 630000"/>
              <a:gd name="rtt" fmla="*/ 40950 h 220500"/>
              <a:gd name="rtr" fmla="*/ 538650 w 630000"/>
              <a:gd name="rtb" fmla="*/ 198450 h 220500"/>
            </a:gdLst>
            <a:ahLst/>
            <a:cxnLst/>
            <a:rect l="rtl" t="rtt" r="rtr" b="rtb"/>
            <a:pathLst>
              <a:path w="630000" h="220500">
                <a:moveTo>
                  <a:pt x="0" y="0"/>
                </a:moveTo>
                <a:lnTo>
                  <a:pt x="630000" y="0"/>
                </a:lnTo>
                <a:lnTo>
                  <a:pt x="630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300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概念</a:t>
            </a:r>
            <a:endParaRPr kumimoji="0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957522" y="3568752"/>
            <a:ext cx="4135088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过直线外一点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有且只有一条</a:t>
            </a: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直线与这条直线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921176" y="3836379"/>
            <a:ext cx="5019239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平行于同一条直线的两条直线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004603" y="307368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内错角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SubTopic"/>
          <p:cNvSpPr/>
          <p:nvPr/>
        </p:nvSpPr>
        <p:spPr>
          <a:xfrm>
            <a:off x="4154018" y="2164399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内错角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SubTopic"/>
          <p:cNvSpPr/>
          <p:nvPr/>
        </p:nvSpPr>
        <p:spPr>
          <a:xfrm>
            <a:off x="4220803" y="2426749"/>
            <a:ext cx="732894" cy="235839"/>
          </a:xfrm>
          <a:custGeom>
            <a:avLst/>
            <a:gdLst>
              <a:gd name="rtl" fmla="*/ 87150 w 903000"/>
              <a:gd name="rtt" fmla="*/ 40950 h 220500"/>
              <a:gd name="rtr" fmla="*/ 811650 w 903000"/>
              <a:gd name="rtb" fmla="*/ 198450 h 220500"/>
            </a:gdLst>
            <a:ahLst/>
            <a:cxnLst/>
            <a:rect l="rtl" t="rtt" r="rtr" b="rtb"/>
            <a:pathLst>
              <a:path w="903000" h="220500">
                <a:moveTo>
                  <a:pt x="0" y="0"/>
                </a:moveTo>
                <a:lnTo>
                  <a:pt x="903000" y="0"/>
                </a:lnTo>
                <a:lnTo>
                  <a:pt x="903000" y="220500"/>
                </a:lnTo>
                <a:lnTo>
                  <a:pt x="0" y="220500"/>
                </a:lnTo>
                <a:lnTo>
                  <a:pt x="0" y="0"/>
                </a:lnTo>
                <a:close/>
              </a:path>
            </a:pathLst>
          </a:custGeom>
          <a:noFill/>
          <a:ln w="10500" cap="flat">
            <a:noFill/>
            <a:round/>
          </a:ln>
        </p:spPr>
        <p:txBody>
          <a:bodyPr wrap="none" lIns="0" tIns="0" rIns="0" bIns="22500"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同旁内角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950981" y="2112560"/>
            <a:ext cx="2849407" cy="342338"/>
            <a:chOff x="5383134" y="2066449"/>
            <a:chExt cx="2849407" cy="342338"/>
          </a:xfrm>
        </p:grpSpPr>
        <p:sp>
          <p:nvSpPr>
            <p:cNvPr id="82" name="文本框 81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en-US" altLang="zh-CN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矩形: 圆角 82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949871" y="2373499"/>
            <a:ext cx="2849407" cy="342338"/>
            <a:chOff x="5383134" y="2066449"/>
            <a:chExt cx="2849407" cy="342338"/>
          </a:xfrm>
        </p:grpSpPr>
        <p:sp>
          <p:nvSpPr>
            <p:cNvPr id="85" name="文本框 84"/>
            <p:cNvSpPr txBox="1"/>
            <p:nvPr/>
          </p:nvSpPr>
          <p:spPr>
            <a:xfrm>
              <a:off x="5397461" y="2066449"/>
              <a:ext cx="2835080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形如 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∠</a:t>
              </a:r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与∠</a:t>
              </a:r>
              <a:r>
                <a:rPr lang="en-US" altLang="zh-CN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en-US" altLang="zh-CN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的位置关系</a:t>
              </a:r>
              <a:endPara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矩形: 圆角 90"/>
            <p:cNvSpPr/>
            <p:nvPr/>
          </p:nvSpPr>
          <p:spPr>
            <a:xfrm>
              <a:off x="5383134" y="2112863"/>
              <a:ext cx="2645250" cy="244659"/>
            </a:xfrm>
            <a:prstGeom prst="round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3988999" y="3310454"/>
            <a:ext cx="2700555" cy="34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1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同旁内角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互补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，两直线</a:t>
            </a:r>
            <a:r>
              <a:rPr lang="zh-CN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8157" y="2749981"/>
            <a:ext cx="2228285" cy="91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9" grpId="0"/>
      <p:bldP spid="80" grpId="0"/>
      <p:bldP spid="9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138345"/>
            <a:ext cx="2671508" cy="764991"/>
            <a:chOff x="251520" y="138345"/>
            <a:chExt cx="4377140" cy="7649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87950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课后作业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1707654"/>
            <a:ext cx="4752528" cy="14401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从课后习题中选取；</a:t>
            </a:r>
            <a:endParaRPr lang="zh-CN" altLang="en-US" sz="2800" b="1" dirty="0">
              <a:latin typeface="+mn-lt"/>
              <a:ea typeface="+mn-ea"/>
              <a:cs typeface="+mn-ea"/>
              <a:sym typeface="+mn-lt"/>
            </a:endParaRPr>
          </a:p>
          <a:p>
            <a:pPr marL="342900" marR="0" lvl="0" indent="-342900" defTabSz="121793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完成练习册本课时的习题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5676" y="848439"/>
            <a:ext cx="5832648" cy="508252"/>
            <a:chOff x="1619672" y="885511"/>
            <a:chExt cx="5832648" cy="508252"/>
          </a:xfrm>
        </p:grpSpPr>
        <p:sp>
          <p:nvSpPr>
            <p:cNvPr id="3" name="文本框 2"/>
            <p:cNvSpPr txBox="1"/>
            <p:nvPr/>
          </p:nvSpPr>
          <p:spPr>
            <a:xfrm>
              <a:off x="1619672" y="885511"/>
              <a:ext cx="561662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探究点</a:t>
              </a:r>
              <a:r>
                <a:rPr lang="en-US" altLang="zh-CN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：</a:t>
              </a:r>
              <a:r>
                <a:rPr lang="zh-CN" altLang="en-US" sz="2600" b="1" dirty="0">
                  <a:solidFill>
                    <a:schemeClr val="accent5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宋体" panose="02010600030101010101" pitchFamily="2" charset="-122"/>
                </a:rPr>
                <a:t>内错角和同旁内角的识别</a:t>
              </a:r>
              <a:endParaRPr lang="zh-CN" altLang="en-US" sz="26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619672" y="1393763"/>
              <a:ext cx="5832648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395536" y="195486"/>
            <a:ext cx="4377140" cy="764991"/>
            <a:chOff x="251520" y="138345"/>
            <a:chExt cx="4377140" cy="76499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4377140" cy="76499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87949" y="195753"/>
              <a:ext cx="35042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问题引入，自主探究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05064" y="1341265"/>
            <a:ext cx="2734472" cy="2028990"/>
            <a:chOff x="5962305" y="2688286"/>
            <a:chExt cx="2734472" cy="202899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389519" y="4224696"/>
              <a:ext cx="19442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352719" y="3241072"/>
              <a:ext cx="1981016" cy="41079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7127018" y="2987128"/>
              <a:ext cx="650134" cy="17301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5998547" y="3982157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63567" y="4022370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962305" y="296122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341859" y="3437583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881641" y="2688286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l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弧形 20"/>
            <p:cNvSpPr/>
            <p:nvPr/>
          </p:nvSpPr>
          <p:spPr>
            <a:xfrm rot="9684220" flipV="1">
              <a:off x="7092561" y="4038362"/>
              <a:ext cx="515847" cy="304674"/>
            </a:xfrm>
            <a:prstGeom prst="arc">
              <a:avLst>
                <a:gd name="adj1" fmla="val 14471748"/>
                <a:gd name="adj2" fmla="val 2065863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rot="3635448" flipV="1">
              <a:off x="7344897" y="3259744"/>
              <a:ext cx="415766" cy="520655"/>
            </a:xfrm>
            <a:prstGeom prst="arc">
              <a:avLst>
                <a:gd name="adj1" fmla="val 12968636"/>
                <a:gd name="adj2" fmla="val 1887314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 rot="13459615" flipV="1">
              <a:off x="7135344" y="3950071"/>
              <a:ext cx="415766" cy="520655"/>
            </a:xfrm>
            <a:prstGeom prst="arc">
              <a:avLst>
                <a:gd name="adj1" fmla="val 12968636"/>
                <a:gd name="adj2" fmla="val 17644907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011494" y="342729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884276" y="3747827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574236" y="382899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79037" y="1434371"/>
            <a:ext cx="4542202" cy="9363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观察右图中的∠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 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，它们是同位角吗？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28259" y="2715284"/>
            <a:ext cx="5442141" cy="9363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观察右图中的∠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和∠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，你能发现它们有什么样的位置关系吗？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2075" y="3736213"/>
            <a:ext cx="6135268" cy="4654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都在被截直线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CD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_____________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42076" y="4206764"/>
            <a:ext cx="4176464" cy="4691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都在截线 </a:t>
            </a:r>
            <a:r>
              <a:rPr kumimoji="0" lang="en-US" altLang="zh-CN" sz="24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l 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__________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197050" y="3631364"/>
            <a:ext cx="194421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之内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505369" y="4107182"/>
            <a:ext cx="1944216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两侧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交错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010424" y="2311326"/>
            <a:ext cx="998581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39630" y="3724218"/>
            <a:ext cx="8464739" cy="905438"/>
            <a:chOff x="602050" y="1097381"/>
            <a:chExt cx="5594236" cy="1352965"/>
          </a:xfrm>
        </p:grpSpPr>
        <p:grpSp>
          <p:nvGrpSpPr>
            <p:cNvPr id="43" name="组合 42"/>
            <p:cNvGrpSpPr/>
            <p:nvPr/>
          </p:nvGrpSpPr>
          <p:grpSpPr>
            <a:xfrm>
              <a:off x="602050" y="1097381"/>
              <a:ext cx="5594236" cy="1352965"/>
              <a:chOff x="660401" y="2313470"/>
              <a:chExt cx="3349035" cy="1080000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696918" y="2349470"/>
                <a:ext cx="3276000" cy="100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Freeform 50"/>
              <p:cNvSpPr>
                <a:spLocks noChangeAspect="1"/>
              </p:cNvSpPr>
              <p:nvPr/>
            </p:nvSpPr>
            <p:spPr>
              <a:xfrm>
                <a:off x="660401" y="2313470"/>
                <a:ext cx="3349035" cy="1080000"/>
              </a:xfrm>
              <a:custGeom>
                <a:avLst/>
                <a:gdLst>
                  <a:gd name="connsiteX0" fmla="*/ 5228273 w 5228272"/>
                  <a:gd name="connsiteY0" fmla="*/ 1473994 h 1686020"/>
                  <a:gd name="connsiteX1" fmla="*/ 5228273 w 5228272"/>
                  <a:gd name="connsiteY1" fmla="*/ 211931 h 1686020"/>
                  <a:gd name="connsiteX2" fmla="*/ 5019294 w 5228272"/>
                  <a:gd name="connsiteY2" fmla="*/ 0 h 1686020"/>
                  <a:gd name="connsiteX3" fmla="*/ 212027 w 5228272"/>
                  <a:gd name="connsiteY3" fmla="*/ 0 h 1686020"/>
                  <a:gd name="connsiteX4" fmla="*/ 0 w 5228272"/>
                  <a:gd name="connsiteY4" fmla="*/ 212027 h 1686020"/>
                  <a:gd name="connsiteX5" fmla="*/ 0 w 5228272"/>
                  <a:gd name="connsiteY5" fmla="*/ 1473994 h 1686020"/>
                  <a:gd name="connsiteX6" fmla="*/ 212027 w 5228272"/>
                  <a:gd name="connsiteY6" fmla="*/ 1686020 h 1686020"/>
                  <a:gd name="connsiteX7" fmla="*/ 5019389 w 5228272"/>
                  <a:gd name="connsiteY7" fmla="*/ 1686020 h 1686020"/>
                  <a:gd name="connsiteX8" fmla="*/ 5228273 w 5228272"/>
                  <a:gd name="connsiteY8" fmla="*/ 1473994 h 16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28272" h="1686020">
                    <a:moveTo>
                      <a:pt x="5228273" y="1473994"/>
                    </a:moveTo>
                    <a:lnTo>
                      <a:pt x="5228273" y="211931"/>
                    </a:lnTo>
                    <a:cubicBezTo>
                      <a:pt x="5112639" y="210312"/>
                      <a:pt x="5019294" y="116015"/>
                      <a:pt x="5019294" y="0"/>
                    </a:cubicBezTo>
                    <a:lnTo>
                      <a:pt x="212027" y="0"/>
                    </a:lnTo>
                    <a:cubicBezTo>
                      <a:pt x="212027" y="117062"/>
                      <a:pt x="117158" y="212027"/>
                      <a:pt x="0" y="212027"/>
                    </a:cubicBezTo>
                    <a:lnTo>
                      <a:pt x="0" y="1473994"/>
                    </a:lnTo>
                    <a:cubicBezTo>
                      <a:pt x="117062" y="1473994"/>
                      <a:pt x="212027" y="1568863"/>
                      <a:pt x="212027" y="1686020"/>
                    </a:cubicBezTo>
                    <a:lnTo>
                      <a:pt x="5019389" y="1686020"/>
                    </a:lnTo>
                    <a:cubicBezTo>
                      <a:pt x="5019294" y="1569911"/>
                      <a:pt x="5112639" y="1475613"/>
                      <a:pt x="5228273" y="1473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656716" y="1352249"/>
              <a:ext cx="5455031" cy="8849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base" latinLnBrk="0" hangingPunct="1">
                <a:lnSpc>
                  <a:spcPct val="13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具有∠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与∠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这样位置关系的角称为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内错角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kumimoji="0" lang="zh-CN" altLang="en-US" sz="2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7" name="弧形 46"/>
          <p:cNvSpPr/>
          <p:nvPr/>
        </p:nvSpPr>
        <p:spPr>
          <a:xfrm rot="5674490" flipV="1">
            <a:off x="7246932" y="1912759"/>
            <a:ext cx="532640" cy="497494"/>
          </a:xfrm>
          <a:prstGeom prst="arc">
            <a:avLst>
              <a:gd name="adj1" fmla="val 15575992"/>
              <a:gd name="adj2" fmla="val 20591912"/>
            </a:avLst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弧形 47"/>
          <p:cNvSpPr/>
          <p:nvPr/>
        </p:nvSpPr>
        <p:spPr>
          <a:xfrm rot="15383421" flipV="1">
            <a:off x="7003397" y="2619645"/>
            <a:ext cx="532640" cy="497494"/>
          </a:xfrm>
          <a:prstGeom prst="arc">
            <a:avLst>
              <a:gd name="adj1" fmla="val 15434109"/>
              <a:gd name="adj2" fmla="val 19520960"/>
            </a:avLst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6287354" y="1888009"/>
            <a:ext cx="1981016" cy="41079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313878" y="2877299"/>
            <a:ext cx="1944216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7069777" y="1638984"/>
            <a:ext cx="650134" cy="1730148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7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23528" y="1347614"/>
            <a:ext cx="3356477" cy="2596664"/>
            <a:chOff x="346444" y="1609124"/>
            <a:chExt cx="3356477" cy="2596664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755576" y="2574583"/>
              <a:ext cx="237626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文本框 2"/>
            <p:cNvSpPr txBox="1"/>
            <p:nvPr/>
          </p:nvSpPr>
          <p:spPr>
            <a:xfrm>
              <a:off x="346444" y="2280399"/>
              <a:ext cx="5187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083809" y="2263803"/>
              <a:ext cx="5187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086982" y="1905418"/>
              <a:ext cx="2058958" cy="190361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165574" y="3681221"/>
              <a:ext cx="5187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68459" y="1961866"/>
              <a:ext cx="34051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1574491" y="2421315"/>
              <a:ext cx="53119" cy="140494"/>
            </a:xfrm>
            <a:custGeom>
              <a:avLst/>
              <a:gdLst>
                <a:gd name="connsiteX0" fmla="*/ 55436 w 55436"/>
                <a:gd name="connsiteY0" fmla="*/ 0 h 140494"/>
                <a:gd name="connsiteX1" fmla="*/ 5430 w 55436"/>
                <a:gd name="connsiteY1" fmla="*/ 66675 h 140494"/>
                <a:gd name="connsiteX2" fmla="*/ 10192 w 55436"/>
                <a:gd name="connsiteY2" fmla="*/ 140494 h 140494"/>
                <a:gd name="connsiteX0-1" fmla="*/ 53119 w 53119"/>
                <a:gd name="connsiteY0-2" fmla="*/ 0 h 140494"/>
                <a:gd name="connsiteX1-3" fmla="*/ 7876 w 53119"/>
                <a:gd name="connsiteY1-4" fmla="*/ 54768 h 140494"/>
                <a:gd name="connsiteX2-5" fmla="*/ 7875 w 53119"/>
                <a:gd name="connsiteY2-6" fmla="*/ 140494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3119" h="140494">
                  <a:moveTo>
                    <a:pt x="53119" y="0"/>
                  </a:moveTo>
                  <a:cubicBezTo>
                    <a:pt x="31886" y="21629"/>
                    <a:pt x="15417" y="31352"/>
                    <a:pt x="7876" y="54768"/>
                  </a:cubicBezTo>
                  <a:cubicBezTo>
                    <a:pt x="335" y="78184"/>
                    <a:pt x="-5222" y="102791"/>
                    <a:pt x="7875" y="140494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6444" y="2125545"/>
              <a:ext cx="34051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1571254" y="2592765"/>
              <a:ext cx="396875" cy="157411"/>
            </a:xfrm>
            <a:custGeom>
              <a:avLst/>
              <a:gdLst>
                <a:gd name="connsiteX0" fmla="*/ 0 w 396875"/>
                <a:gd name="connsiteY0" fmla="*/ 0 h 148680"/>
                <a:gd name="connsiteX1" fmla="*/ 101600 w 396875"/>
                <a:gd name="connsiteY1" fmla="*/ 101600 h 148680"/>
                <a:gd name="connsiteX2" fmla="*/ 254000 w 396875"/>
                <a:gd name="connsiteY2" fmla="*/ 146050 h 148680"/>
                <a:gd name="connsiteX3" fmla="*/ 396875 w 396875"/>
                <a:gd name="connsiteY3" fmla="*/ 139700 h 148680"/>
                <a:gd name="connsiteX0-1" fmla="*/ 0 w 396875"/>
                <a:gd name="connsiteY0-2" fmla="*/ 0 h 148680"/>
                <a:gd name="connsiteX1-3" fmla="*/ 101600 w 396875"/>
                <a:gd name="connsiteY1-4" fmla="*/ 101600 h 148680"/>
                <a:gd name="connsiteX2-5" fmla="*/ 225425 w 396875"/>
                <a:gd name="connsiteY2-6" fmla="*/ 146050 h 148680"/>
                <a:gd name="connsiteX3-7" fmla="*/ 396875 w 396875"/>
                <a:gd name="connsiteY3-8" fmla="*/ 139700 h 148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96875" h="148680">
                  <a:moveTo>
                    <a:pt x="0" y="0"/>
                  </a:moveTo>
                  <a:cubicBezTo>
                    <a:pt x="29633" y="38629"/>
                    <a:pt x="64029" y="77258"/>
                    <a:pt x="101600" y="101600"/>
                  </a:cubicBezTo>
                  <a:cubicBezTo>
                    <a:pt x="139171" y="125942"/>
                    <a:pt x="176212" y="139700"/>
                    <a:pt x="225425" y="146050"/>
                  </a:cubicBezTo>
                  <a:cubicBezTo>
                    <a:pt x="274638" y="152400"/>
                    <a:pt x="350044" y="146050"/>
                    <a:pt x="396875" y="13970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79794" y="2552086"/>
              <a:ext cx="34051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 rot="11011050">
              <a:off x="2003481" y="2587187"/>
              <a:ext cx="53119" cy="140494"/>
            </a:xfrm>
            <a:custGeom>
              <a:avLst/>
              <a:gdLst>
                <a:gd name="connsiteX0" fmla="*/ 55436 w 55436"/>
                <a:gd name="connsiteY0" fmla="*/ 0 h 140494"/>
                <a:gd name="connsiteX1" fmla="*/ 5430 w 55436"/>
                <a:gd name="connsiteY1" fmla="*/ 66675 h 140494"/>
                <a:gd name="connsiteX2" fmla="*/ 10192 w 55436"/>
                <a:gd name="connsiteY2" fmla="*/ 140494 h 140494"/>
                <a:gd name="connsiteX0-1" fmla="*/ 53119 w 53119"/>
                <a:gd name="connsiteY0-2" fmla="*/ 0 h 140494"/>
                <a:gd name="connsiteX1-3" fmla="*/ 7876 w 53119"/>
                <a:gd name="connsiteY1-4" fmla="*/ 54768 h 140494"/>
                <a:gd name="connsiteX2-5" fmla="*/ 7875 w 53119"/>
                <a:gd name="connsiteY2-6" fmla="*/ 140494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3119" h="140494">
                  <a:moveTo>
                    <a:pt x="53119" y="0"/>
                  </a:moveTo>
                  <a:cubicBezTo>
                    <a:pt x="31886" y="21629"/>
                    <a:pt x="15417" y="31352"/>
                    <a:pt x="7876" y="54768"/>
                  </a:cubicBezTo>
                  <a:cubicBezTo>
                    <a:pt x="335" y="78184"/>
                    <a:pt x="-5222" y="102791"/>
                    <a:pt x="7875" y="140494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C00CC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09909" y="2418544"/>
              <a:ext cx="34051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 rot="10988711">
              <a:off x="1642017" y="2392117"/>
              <a:ext cx="396875" cy="157411"/>
            </a:xfrm>
            <a:custGeom>
              <a:avLst/>
              <a:gdLst>
                <a:gd name="connsiteX0" fmla="*/ 0 w 396875"/>
                <a:gd name="connsiteY0" fmla="*/ 0 h 148680"/>
                <a:gd name="connsiteX1" fmla="*/ 101600 w 396875"/>
                <a:gd name="connsiteY1" fmla="*/ 101600 h 148680"/>
                <a:gd name="connsiteX2" fmla="*/ 254000 w 396875"/>
                <a:gd name="connsiteY2" fmla="*/ 146050 h 148680"/>
                <a:gd name="connsiteX3" fmla="*/ 396875 w 396875"/>
                <a:gd name="connsiteY3" fmla="*/ 139700 h 148680"/>
                <a:gd name="connsiteX0-1" fmla="*/ 0 w 396875"/>
                <a:gd name="connsiteY0-2" fmla="*/ 0 h 148680"/>
                <a:gd name="connsiteX1-3" fmla="*/ 101600 w 396875"/>
                <a:gd name="connsiteY1-4" fmla="*/ 101600 h 148680"/>
                <a:gd name="connsiteX2-5" fmla="*/ 225425 w 396875"/>
                <a:gd name="connsiteY2-6" fmla="*/ 146050 h 148680"/>
                <a:gd name="connsiteX3-7" fmla="*/ 396875 w 396875"/>
                <a:gd name="connsiteY3-8" fmla="*/ 139700 h 148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96875" h="148680">
                  <a:moveTo>
                    <a:pt x="0" y="0"/>
                  </a:moveTo>
                  <a:cubicBezTo>
                    <a:pt x="29633" y="38629"/>
                    <a:pt x="64029" y="77258"/>
                    <a:pt x="101600" y="101600"/>
                  </a:cubicBezTo>
                  <a:cubicBezTo>
                    <a:pt x="139171" y="125942"/>
                    <a:pt x="176212" y="139700"/>
                    <a:pt x="225425" y="146050"/>
                  </a:cubicBezTo>
                  <a:cubicBezTo>
                    <a:pt x="274638" y="152400"/>
                    <a:pt x="350044" y="146050"/>
                    <a:pt x="396875" y="13970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382456" y="2603913"/>
              <a:ext cx="412520" cy="606424"/>
              <a:chOff x="4902736" y="3249152"/>
              <a:chExt cx="412520" cy="606424"/>
            </a:xfrm>
          </p:grpSpPr>
          <p:sp>
            <p:nvSpPr>
              <p:cNvPr id="16" name="任意多边形: 形状 15"/>
              <p:cNvSpPr/>
              <p:nvPr/>
            </p:nvSpPr>
            <p:spPr>
              <a:xfrm rot="10410841">
                <a:off x="4902736" y="3685807"/>
                <a:ext cx="344130" cy="169769"/>
              </a:xfrm>
              <a:custGeom>
                <a:avLst/>
                <a:gdLst>
                  <a:gd name="connsiteX0" fmla="*/ 0 w 396875"/>
                  <a:gd name="connsiteY0" fmla="*/ 0 h 148680"/>
                  <a:gd name="connsiteX1" fmla="*/ 101600 w 396875"/>
                  <a:gd name="connsiteY1" fmla="*/ 101600 h 148680"/>
                  <a:gd name="connsiteX2" fmla="*/ 254000 w 396875"/>
                  <a:gd name="connsiteY2" fmla="*/ 146050 h 148680"/>
                  <a:gd name="connsiteX3" fmla="*/ 396875 w 396875"/>
                  <a:gd name="connsiteY3" fmla="*/ 139700 h 148680"/>
                  <a:gd name="connsiteX0-1" fmla="*/ 0 w 396875"/>
                  <a:gd name="connsiteY0-2" fmla="*/ 0 h 148680"/>
                  <a:gd name="connsiteX1-3" fmla="*/ 101600 w 396875"/>
                  <a:gd name="connsiteY1-4" fmla="*/ 101600 h 148680"/>
                  <a:gd name="connsiteX2-5" fmla="*/ 225425 w 396875"/>
                  <a:gd name="connsiteY2-6" fmla="*/ 146050 h 148680"/>
                  <a:gd name="connsiteX3-7" fmla="*/ 396875 w 396875"/>
                  <a:gd name="connsiteY3-8" fmla="*/ 139700 h 148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96875" h="148680">
                    <a:moveTo>
                      <a:pt x="0" y="0"/>
                    </a:moveTo>
                    <a:cubicBezTo>
                      <a:pt x="29633" y="38629"/>
                      <a:pt x="64029" y="77258"/>
                      <a:pt x="101600" y="101600"/>
                    </a:cubicBezTo>
                    <a:cubicBezTo>
                      <a:pt x="139171" y="125942"/>
                      <a:pt x="176212" y="139700"/>
                      <a:pt x="225425" y="146050"/>
                    </a:cubicBezTo>
                    <a:cubicBezTo>
                      <a:pt x="274638" y="152400"/>
                      <a:pt x="350044" y="146050"/>
                      <a:pt x="396875" y="139700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974737" y="3249152"/>
                <a:ext cx="340519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300732" y="3293156"/>
              <a:ext cx="379033" cy="545206"/>
              <a:chOff x="4821012" y="3938395"/>
              <a:chExt cx="379033" cy="545206"/>
            </a:xfrm>
          </p:grpSpPr>
          <p:sp>
            <p:nvSpPr>
              <p:cNvPr id="19" name="任意多边形: 形状 18"/>
              <p:cNvSpPr/>
              <p:nvPr/>
            </p:nvSpPr>
            <p:spPr>
              <a:xfrm rot="20929274">
                <a:off x="4866987" y="3938395"/>
                <a:ext cx="333058" cy="157411"/>
              </a:xfrm>
              <a:custGeom>
                <a:avLst/>
                <a:gdLst>
                  <a:gd name="connsiteX0" fmla="*/ 0 w 396875"/>
                  <a:gd name="connsiteY0" fmla="*/ 0 h 148680"/>
                  <a:gd name="connsiteX1" fmla="*/ 101600 w 396875"/>
                  <a:gd name="connsiteY1" fmla="*/ 101600 h 148680"/>
                  <a:gd name="connsiteX2" fmla="*/ 254000 w 396875"/>
                  <a:gd name="connsiteY2" fmla="*/ 146050 h 148680"/>
                  <a:gd name="connsiteX3" fmla="*/ 396875 w 396875"/>
                  <a:gd name="connsiteY3" fmla="*/ 139700 h 148680"/>
                  <a:gd name="connsiteX0-1" fmla="*/ 0 w 396875"/>
                  <a:gd name="connsiteY0-2" fmla="*/ 0 h 148680"/>
                  <a:gd name="connsiteX1-3" fmla="*/ 101600 w 396875"/>
                  <a:gd name="connsiteY1-4" fmla="*/ 101600 h 148680"/>
                  <a:gd name="connsiteX2-5" fmla="*/ 225425 w 396875"/>
                  <a:gd name="connsiteY2-6" fmla="*/ 146050 h 148680"/>
                  <a:gd name="connsiteX3-7" fmla="*/ 396875 w 396875"/>
                  <a:gd name="connsiteY3-8" fmla="*/ 139700 h 148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96875" h="148680">
                    <a:moveTo>
                      <a:pt x="0" y="0"/>
                    </a:moveTo>
                    <a:cubicBezTo>
                      <a:pt x="29633" y="38629"/>
                      <a:pt x="64029" y="77258"/>
                      <a:pt x="101600" y="101600"/>
                    </a:cubicBezTo>
                    <a:cubicBezTo>
                      <a:pt x="139171" y="125942"/>
                      <a:pt x="176212" y="139700"/>
                      <a:pt x="225425" y="146050"/>
                    </a:cubicBezTo>
                    <a:cubicBezTo>
                      <a:pt x="274638" y="152400"/>
                      <a:pt x="350044" y="146050"/>
                      <a:pt x="396875" y="139700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821012" y="3959034"/>
                <a:ext cx="340519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969803" y="2843118"/>
              <a:ext cx="398328" cy="524567"/>
              <a:chOff x="4490083" y="3488357"/>
              <a:chExt cx="398328" cy="524567"/>
            </a:xfrm>
          </p:grpSpPr>
          <p:sp>
            <p:nvSpPr>
              <p:cNvPr id="22" name="任意多边形: 形状 21"/>
              <p:cNvSpPr/>
              <p:nvPr/>
            </p:nvSpPr>
            <p:spPr>
              <a:xfrm rot="21226578">
                <a:off x="4818853" y="3751252"/>
                <a:ext cx="69558" cy="185567"/>
              </a:xfrm>
              <a:custGeom>
                <a:avLst/>
                <a:gdLst>
                  <a:gd name="connsiteX0" fmla="*/ 55436 w 55436"/>
                  <a:gd name="connsiteY0" fmla="*/ 0 h 140494"/>
                  <a:gd name="connsiteX1" fmla="*/ 5430 w 55436"/>
                  <a:gd name="connsiteY1" fmla="*/ 66675 h 140494"/>
                  <a:gd name="connsiteX2" fmla="*/ 10192 w 55436"/>
                  <a:gd name="connsiteY2" fmla="*/ 140494 h 140494"/>
                  <a:gd name="connsiteX0-1" fmla="*/ 53119 w 53119"/>
                  <a:gd name="connsiteY0-2" fmla="*/ 0 h 140494"/>
                  <a:gd name="connsiteX1-3" fmla="*/ 7876 w 53119"/>
                  <a:gd name="connsiteY1-4" fmla="*/ 54768 h 140494"/>
                  <a:gd name="connsiteX2-5" fmla="*/ 7875 w 53119"/>
                  <a:gd name="connsiteY2-6" fmla="*/ 140494 h 14049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53119" h="140494">
                    <a:moveTo>
                      <a:pt x="53119" y="0"/>
                    </a:moveTo>
                    <a:cubicBezTo>
                      <a:pt x="31886" y="21629"/>
                      <a:pt x="15417" y="31352"/>
                      <a:pt x="7876" y="54768"/>
                    </a:cubicBezTo>
                    <a:cubicBezTo>
                      <a:pt x="335" y="78184"/>
                      <a:pt x="-5222" y="102791"/>
                      <a:pt x="7875" y="14049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490083" y="3488357"/>
                <a:ext cx="340519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714944" y="3032520"/>
              <a:ext cx="388772" cy="524567"/>
              <a:chOff x="5235224" y="3677759"/>
              <a:chExt cx="388772" cy="524567"/>
            </a:xfrm>
          </p:grpSpPr>
          <p:sp>
            <p:nvSpPr>
              <p:cNvPr id="25" name="任意多边形: 形状 24"/>
              <p:cNvSpPr/>
              <p:nvPr/>
            </p:nvSpPr>
            <p:spPr>
              <a:xfrm rot="10248377">
                <a:off x="5235224" y="3862276"/>
                <a:ext cx="69558" cy="183571"/>
              </a:xfrm>
              <a:custGeom>
                <a:avLst/>
                <a:gdLst>
                  <a:gd name="connsiteX0" fmla="*/ 55436 w 55436"/>
                  <a:gd name="connsiteY0" fmla="*/ 0 h 140494"/>
                  <a:gd name="connsiteX1" fmla="*/ 5430 w 55436"/>
                  <a:gd name="connsiteY1" fmla="*/ 66675 h 140494"/>
                  <a:gd name="connsiteX2" fmla="*/ 10192 w 55436"/>
                  <a:gd name="connsiteY2" fmla="*/ 140494 h 140494"/>
                  <a:gd name="connsiteX0-1" fmla="*/ 53119 w 53119"/>
                  <a:gd name="connsiteY0-2" fmla="*/ 0 h 140494"/>
                  <a:gd name="connsiteX1-3" fmla="*/ 7876 w 53119"/>
                  <a:gd name="connsiteY1-4" fmla="*/ 54768 h 140494"/>
                  <a:gd name="connsiteX2-5" fmla="*/ 7875 w 53119"/>
                  <a:gd name="connsiteY2-6" fmla="*/ 140494 h 14049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53119" h="140494">
                    <a:moveTo>
                      <a:pt x="53119" y="0"/>
                    </a:moveTo>
                    <a:cubicBezTo>
                      <a:pt x="31886" y="21629"/>
                      <a:pt x="15417" y="31352"/>
                      <a:pt x="7876" y="54768"/>
                    </a:cubicBezTo>
                    <a:cubicBezTo>
                      <a:pt x="335" y="78184"/>
                      <a:pt x="-5222" y="102791"/>
                      <a:pt x="7875" y="14049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283477" y="3677759"/>
                <a:ext cx="340519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79154" y="2740286"/>
              <a:ext cx="3223767" cy="1183321"/>
              <a:chOff x="2999434" y="3385525"/>
              <a:chExt cx="3223767" cy="1183321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3364138" y="3744389"/>
                <a:ext cx="2287982" cy="59978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本框 28"/>
              <p:cNvSpPr txBox="1"/>
              <p:nvPr/>
            </p:nvSpPr>
            <p:spPr>
              <a:xfrm>
                <a:off x="2999434" y="4044279"/>
                <a:ext cx="518796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704405" y="3385525"/>
                <a:ext cx="518796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818586" y="1609124"/>
              <a:ext cx="5187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664536" y="358484"/>
            <a:ext cx="7347790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尝试找出下图</a:t>
            </a:r>
            <a:r>
              <a:rPr kumimoji="0" lang="zh-CN" altLang="en-US" sz="2800" b="1" i="0" u="none" strike="noStrike" kern="1200" cap="none" spc="0" normalizeH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中内错角，并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观察内错角的图形有什么特征。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02777" y="4011910"/>
            <a:ext cx="3503437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305963" y="2313035"/>
            <a:ext cx="1836695" cy="1002973"/>
            <a:chOff x="1305963" y="2313035"/>
            <a:chExt cx="1836695" cy="1002973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802847" y="2313035"/>
              <a:ext cx="133981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783213" y="2313073"/>
              <a:ext cx="748392" cy="68778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1305963" y="2980525"/>
              <a:ext cx="1225642" cy="33548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750317" y="2305045"/>
            <a:ext cx="2330483" cy="687781"/>
            <a:chOff x="750673" y="2313073"/>
            <a:chExt cx="2330483" cy="687781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750673" y="2326657"/>
              <a:ext cx="106722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1783213" y="2313073"/>
              <a:ext cx="748392" cy="68778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V="1">
              <a:off x="2503791" y="2855805"/>
              <a:ext cx="577365" cy="13699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4538171" y="2388602"/>
            <a:ext cx="1466850" cy="1409700"/>
            <a:chOff x="5238750" y="1968535"/>
            <a:chExt cx="1466850" cy="1409700"/>
          </a:xfrm>
        </p:grpSpPr>
        <p:sp>
          <p:nvSpPr>
            <p:cNvPr id="91" name="任意多边形: 形状 90"/>
            <p:cNvSpPr/>
            <p:nvPr/>
          </p:nvSpPr>
          <p:spPr>
            <a:xfrm>
              <a:off x="5238750" y="1968535"/>
              <a:ext cx="1466850" cy="1409700"/>
            </a:xfrm>
            <a:custGeom>
              <a:avLst/>
              <a:gdLst>
                <a:gd name="connsiteX0" fmla="*/ 0 w 1466850"/>
                <a:gd name="connsiteY0" fmla="*/ 1352550 h 1409700"/>
                <a:gd name="connsiteX1" fmla="*/ 457200 w 1466850"/>
                <a:gd name="connsiteY1" fmla="*/ 0 h 1409700"/>
                <a:gd name="connsiteX2" fmla="*/ 628650 w 1466850"/>
                <a:gd name="connsiteY2" fmla="*/ 1409700 h 1409700"/>
                <a:gd name="connsiteX3" fmla="*/ 1466850 w 1466850"/>
                <a:gd name="connsiteY3" fmla="*/ 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850" h="1409700">
                  <a:moveTo>
                    <a:pt x="0" y="1352550"/>
                  </a:moveTo>
                  <a:lnTo>
                    <a:pt x="457200" y="0"/>
                  </a:lnTo>
                  <a:lnTo>
                    <a:pt x="628650" y="1409700"/>
                  </a:lnTo>
                  <a:lnTo>
                    <a:pt x="1466850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5632450" y="2187610"/>
              <a:ext cx="79375" cy="26132"/>
            </a:xfrm>
            <a:custGeom>
              <a:avLst/>
              <a:gdLst>
                <a:gd name="connsiteX0" fmla="*/ 0 w 79375"/>
                <a:gd name="connsiteY0" fmla="*/ 0 h 26132"/>
                <a:gd name="connsiteX1" fmla="*/ 79375 w 79375"/>
                <a:gd name="connsiteY1" fmla="*/ 12700 h 2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375" h="26132">
                  <a:moveTo>
                    <a:pt x="0" y="0"/>
                  </a:moveTo>
                  <a:cubicBezTo>
                    <a:pt x="12435" y="20108"/>
                    <a:pt x="24871" y="40217"/>
                    <a:pt x="79375" y="1270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>
              <a:off x="5842000" y="3149202"/>
              <a:ext cx="130175" cy="38533"/>
            </a:xfrm>
            <a:custGeom>
              <a:avLst/>
              <a:gdLst>
                <a:gd name="connsiteX0" fmla="*/ 0 w 130175"/>
                <a:gd name="connsiteY0" fmla="*/ 16308 h 38533"/>
                <a:gd name="connsiteX1" fmla="*/ 130175 w 130175"/>
                <a:gd name="connsiteY1" fmla="*/ 38533 h 3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175" h="38533">
                  <a:moveTo>
                    <a:pt x="0" y="16308"/>
                  </a:moveTo>
                  <a:cubicBezTo>
                    <a:pt x="35189" y="-626"/>
                    <a:pt x="70379" y="-17559"/>
                    <a:pt x="130175" y="38533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5489222" y="2228868"/>
              <a:ext cx="271251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α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5783859" y="2663168"/>
              <a:ext cx="271251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β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917171" y="2495415"/>
            <a:ext cx="1171575" cy="1400175"/>
            <a:chOff x="7210425" y="2006635"/>
            <a:chExt cx="1171575" cy="1400175"/>
          </a:xfrm>
        </p:grpSpPr>
        <p:sp>
          <p:nvSpPr>
            <p:cNvPr id="97" name="任意多边形: 形状 96"/>
            <p:cNvSpPr/>
            <p:nvPr/>
          </p:nvSpPr>
          <p:spPr>
            <a:xfrm>
              <a:off x="7210425" y="2006635"/>
              <a:ext cx="1171575" cy="1400175"/>
            </a:xfrm>
            <a:custGeom>
              <a:avLst/>
              <a:gdLst>
                <a:gd name="connsiteX0" fmla="*/ 0 w 1171575"/>
                <a:gd name="connsiteY0" fmla="*/ 47625 h 1400175"/>
                <a:gd name="connsiteX1" fmla="*/ 333375 w 1171575"/>
                <a:gd name="connsiteY1" fmla="*/ 1400175 h 1400175"/>
                <a:gd name="connsiteX2" fmla="*/ 647700 w 1171575"/>
                <a:gd name="connsiteY2" fmla="*/ 0 h 1400175"/>
                <a:gd name="connsiteX3" fmla="*/ 1171575 w 1171575"/>
                <a:gd name="connsiteY3" fmla="*/ 485775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1575" h="1400175">
                  <a:moveTo>
                    <a:pt x="0" y="47625"/>
                  </a:moveTo>
                  <a:lnTo>
                    <a:pt x="333375" y="1400175"/>
                  </a:lnTo>
                  <a:lnTo>
                    <a:pt x="647700" y="0"/>
                  </a:lnTo>
                  <a:lnTo>
                    <a:pt x="1171575" y="485775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7493000" y="3137992"/>
              <a:ext cx="107950" cy="27518"/>
            </a:xfrm>
            <a:custGeom>
              <a:avLst/>
              <a:gdLst>
                <a:gd name="connsiteX0" fmla="*/ 0 w 107950"/>
                <a:gd name="connsiteY0" fmla="*/ 27518 h 27518"/>
                <a:gd name="connsiteX1" fmla="*/ 107950 w 107950"/>
                <a:gd name="connsiteY1" fmla="*/ 24343 h 2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950" h="27518">
                  <a:moveTo>
                    <a:pt x="0" y="27518"/>
                  </a:moveTo>
                  <a:cubicBezTo>
                    <a:pt x="27781" y="4234"/>
                    <a:pt x="55563" y="-19049"/>
                    <a:pt x="107950" y="24343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 rot="21300787">
              <a:off x="7835900" y="2124110"/>
              <a:ext cx="139700" cy="50205"/>
            </a:xfrm>
            <a:custGeom>
              <a:avLst/>
              <a:gdLst>
                <a:gd name="connsiteX0" fmla="*/ 0 w 139700"/>
                <a:gd name="connsiteY0" fmla="*/ 25400 h 50205"/>
                <a:gd name="connsiteX1" fmla="*/ 139700 w 139700"/>
                <a:gd name="connsiteY1" fmla="*/ 0 h 5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700" h="50205">
                  <a:moveTo>
                    <a:pt x="0" y="25400"/>
                  </a:moveTo>
                  <a:cubicBezTo>
                    <a:pt x="35719" y="50271"/>
                    <a:pt x="71438" y="75142"/>
                    <a:pt x="139700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7369437" y="2568610"/>
              <a:ext cx="271251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α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787977" y="2030448"/>
              <a:ext cx="271251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β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124657" y="1209820"/>
            <a:ext cx="1836695" cy="1095363"/>
            <a:chOff x="4124657" y="1209820"/>
            <a:chExt cx="1836695" cy="1095363"/>
          </a:xfrm>
        </p:grpSpPr>
        <p:grpSp>
          <p:nvGrpSpPr>
            <p:cNvPr id="76" name="组合 75"/>
            <p:cNvGrpSpPr/>
            <p:nvPr/>
          </p:nvGrpSpPr>
          <p:grpSpPr>
            <a:xfrm>
              <a:off x="4124657" y="1302210"/>
              <a:ext cx="1836695" cy="1002973"/>
              <a:chOff x="1305963" y="2313035"/>
              <a:chExt cx="1836695" cy="1002973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802847" y="2313035"/>
                <a:ext cx="1339811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1783213" y="2313073"/>
                <a:ext cx="748392" cy="68778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V="1">
                <a:off x="1305963" y="2980525"/>
                <a:ext cx="1225642" cy="335483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任意多边形: 形状 101"/>
            <p:cNvSpPr/>
            <p:nvPr/>
          </p:nvSpPr>
          <p:spPr>
            <a:xfrm rot="6652397" flipV="1">
              <a:off x="4840857" y="1382405"/>
              <a:ext cx="216963" cy="135601"/>
            </a:xfrm>
            <a:custGeom>
              <a:avLst/>
              <a:gdLst>
                <a:gd name="connsiteX0" fmla="*/ 0 w 79375"/>
                <a:gd name="connsiteY0" fmla="*/ 0 h 26132"/>
                <a:gd name="connsiteX1" fmla="*/ 79375 w 79375"/>
                <a:gd name="connsiteY1" fmla="*/ 12700 h 2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375" h="26132">
                  <a:moveTo>
                    <a:pt x="0" y="0"/>
                  </a:moveTo>
                  <a:cubicBezTo>
                    <a:pt x="12435" y="20108"/>
                    <a:pt x="24871" y="40217"/>
                    <a:pt x="79375" y="1270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070976" y="1209820"/>
              <a:ext cx="271251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4" name="任意多边形: 形状 103"/>
            <p:cNvSpPr/>
            <p:nvPr/>
          </p:nvSpPr>
          <p:spPr>
            <a:xfrm rot="17120285" flipV="1">
              <a:off x="4941144" y="1818480"/>
              <a:ext cx="216963" cy="135601"/>
            </a:xfrm>
            <a:custGeom>
              <a:avLst/>
              <a:gdLst>
                <a:gd name="connsiteX0" fmla="*/ 0 w 79375"/>
                <a:gd name="connsiteY0" fmla="*/ 0 h 26132"/>
                <a:gd name="connsiteX1" fmla="*/ 79375 w 79375"/>
                <a:gd name="connsiteY1" fmla="*/ 12700 h 2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375" h="26132">
                  <a:moveTo>
                    <a:pt x="0" y="0"/>
                  </a:moveTo>
                  <a:cubicBezTo>
                    <a:pt x="12435" y="20108"/>
                    <a:pt x="24871" y="40217"/>
                    <a:pt x="79375" y="1270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4621541" y="1556809"/>
              <a:ext cx="271251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399422" y="1368847"/>
            <a:ext cx="2330483" cy="687781"/>
            <a:chOff x="6399422" y="1368847"/>
            <a:chExt cx="2330483" cy="687781"/>
          </a:xfrm>
        </p:grpSpPr>
        <p:grpSp>
          <p:nvGrpSpPr>
            <p:cNvPr id="86" name="组合 85"/>
            <p:cNvGrpSpPr/>
            <p:nvPr/>
          </p:nvGrpSpPr>
          <p:grpSpPr>
            <a:xfrm>
              <a:off x="6399422" y="1368847"/>
              <a:ext cx="2330483" cy="687781"/>
              <a:chOff x="750673" y="2313073"/>
              <a:chExt cx="2330483" cy="687781"/>
            </a:xfrm>
          </p:grpSpPr>
          <p:cxnSp>
            <p:nvCxnSpPr>
              <p:cNvPr id="87" name="直接连接符 86"/>
              <p:cNvCxnSpPr/>
              <p:nvPr/>
            </p:nvCxnSpPr>
            <p:spPr>
              <a:xfrm>
                <a:off x="750673" y="2326657"/>
                <a:ext cx="1067221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1783213" y="2313073"/>
                <a:ext cx="748392" cy="68778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V="1">
                <a:off x="2503791" y="2855805"/>
                <a:ext cx="577365" cy="136995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6" name="任意多边形: 形状 105"/>
            <p:cNvSpPr/>
            <p:nvPr/>
          </p:nvSpPr>
          <p:spPr>
            <a:xfrm rot="13248549" flipV="1">
              <a:off x="7304491" y="1440773"/>
              <a:ext cx="251514" cy="112092"/>
            </a:xfrm>
            <a:custGeom>
              <a:avLst/>
              <a:gdLst>
                <a:gd name="connsiteX0" fmla="*/ 0 w 79375"/>
                <a:gd name="connsiteY0" fmla="*/ 0 h 26132"/>
                <a:gd name="connsiteX1" fmla="*/ 79375 w 79375"/>
                <a:gd name="connsiteY1" fmla="*/ 12700 h 2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375" h="26132">
                  <a:moveTo>
                    <a:pt x="0" y="0"/>
                  </a:moveTo>
                  <a:cubicBezTo>
                    <a:pt x="12435" y="20108"/>
                    <a:pt x="24871" y="40217"/>
                    <a:pt x="79375" y="1270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7107476" y="1386915"/>
              <a:ext cx="271251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8" name="任意多边形: 形状 107"/>
            <p:cNvSpPr/>
            <p:nvPr/>
          </p:nvSpPr>
          <p:spPr>
            <a:xfrm rot="1357501" flipV="1">
              <a:off x="8091817" y="1863157"/>
              <a:ext cx="251514" cy="112092"/>
            </a:xfrm>
            <a:custGeom>
              <a:avLst/>
              <a:gdLst>
                <a:gd name="connsiteX0" fmla="*/ 0 w 79375"/>
                <a:gd name="connsiteY0" fmla="*/ 0 h 26132"/>
                <a:gd name="connsiteX1" fmla="*/ 79375 w 79375"/>
                <a:gd name="connsiteY1" fmla="*/ 12700 h 2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375" h="26132">
                  <a:moveTo>
                    <a:pt x="0" y="0"/>
                  </a:moveTo>
                  <a:cubicBezTo>
                    <a:pt x="12435" y="20108"/>
                    <a:pt x="24871" y="40217"/>
                    <a:pt x="79375" y="1270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8097265" y="1435445"/>
              <a:ext cx="271251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56238" y="3699958"/>
            <a:ext cx="8364234" cy="1058954"/>
            <a:chOff x="502208" y="3555834"/>
            <a:chExt cx="8364234" cy="1058954"/>
          </a:xfrm>
        </p:grpSpPr>
        <p:grpSp>
          <p:nvGrpSpPr>
            <p:cNvPr id="113" name="组合 112"/>
            <p:cNvGrpSpPr/>
            <p:nvPr/>
          </p:nvGrpSpPr>
          <p:grpSpPr>
            <a:xfrm>
              <a:off x="502208" y="3555834"/>
              <a:ext cx="8137167" cy="1058954"/>
              <a:chOff x="502208" y="3774256"/>
              <a:chExt cx="8137167" cy="1058954"/>
            </a:xfrm>
          </p:grpSpPr>
          <p:sp>
            <p:nvSpPr>
              <p:cNvPr id="115" name="对角圆角矩形 25"/>
              <p:cNvSpPr/>
              <p:nvPr/>
            </p:nvSpPr>
            <p:spPr>
              <a:xfrm>
                <a:off x="578062" y="4132364"/>
                <a:ext cx="8061313" cy="700846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254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箭头: 五边形 115"/>
              <p:cNvSpPr/>
              <p:nvPr/>
            </p:nvSpPr>
            <p:spPr>
              <a:xfrm>
                <a:off x="502208" y="3791594"/>
                <a:ext cx="1310741" cy="527935"/>
              </a:xfrm>
              <a:prstGeom prst="homePlate">
                <a:avLst/>
              </a:prstGeom>
              <a:solidFill>
                <a:srgbClr val="FF53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584297" y="3774256"/>
                <a:ext cx="98582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800" b="1" dirty="0">
                    <a:solidFill>
                      <a:schemeClr val="bg1"/>
                    </a:solidFill>
                    <a:latin typeface="小单纯体" panose="02010601030101010101" pitchFamily="2" charset="-122"/>
                    <a:ea typeface="小单纯体" panose="02010601030101010101" pitchFamily="2" charset="-122"/>
                    <a:cs typeface="有爱魔兽圆体 CN Medium" panose="020B0602040504020204" pitchFamily="34" charset="-122"/>
                    <a:sym typeface="思源黑体" panose="020B0500000000000000" pitchFamily="34" charset="-122"/>
                  </a:rPr>
                  <a:t>总结</a:t>
                </a:r>
                <a:endParaRPr lang="zh-CN" altLang="en-US" sz="2800" b="1" dirty="0">
                  <a:solidFill>
                    <a:schemeClr val="bg1"/>
                  </a:solidFill>
                  <a:latin typeface="小单纯体" panose="02010601030101010101" pitchFamily="2" charset="-122"/>
                  <a:ea typeface="小单纯体" panose="02010601030101010101" pitchFamily="2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endParaRPr>
              </a:p>
            </p:txBody>
          </p:sp>
        </p:grpSp>
        <p:sp>
          <p:nvSpPr>
            <p:cNvPr id="114" name="Text Box 18"/>
            <p:cNvSpPr txBox="1"/>
            <p:nvPr/>
          </p:nvSpPr>
          <p:spPr>
            <a:xfrm>
              <a:off x="600068" y="3944174"/>
              <a:ext cx="826637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图形特征：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在形如字母“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3600" b="1" i="1" dirty="0">
                  <a:solidFill>
                    <a:srgbClr val="F8081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Z</a:t>
              </a:r>
              <a:r>
                <a:rPr lang="en-US" altLang="zh-CN" sz="2800" b="1" i="1" dirty="0">
                  <a:solidFill>
                    <a:srgbClr val="F8081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”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的图形中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有内错角。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08256 -0.205506 E" pathEditMode="relative" ptsTypes="">
                                      <p:cBhvr>
                                        <p:cTn id="2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8256 0.205506 L 0 0 E" pathEditMode="relative" ptsTypes="">
                                      <p:cBhvr>
                                        <p:cTn id="24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7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9212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50000" y="150000"/>
                                      <p:from x="100000" y="9156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17794 -0.182016 E" pathEditMode="relative" ptsTypes="">
                                      <p:cBhvr>
                                        <p:cTn id="43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7794 0.182016 L 0 0 E" pathEditMode="relative" ptsTypes="">
                                      <p:cBhvr>
                                        <p:cTn id="45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8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1478723"/>
            <a:ext cx="7920880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如图，下列各组角中，是内错角的是（        ）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             B.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   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             D.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8184" y="2224535"/>
            <a:ext cx="2135793" cy="178094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64288" y="1500452"/>
            <a:ext cx="394365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7544" y="267494"/>
            <a:ext cx="2664296" cy="792088"/>
            <a:chOff x="251520" y="138345"/>
            <a:chExt cx="2664296" cy="79208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881"/>
            <a:stretch>
              <a:fillRect/>
            </a:stretch>
          </p:blipFill>
          <p:spPr>
            <a:xfrm>
              <a:off x="251520" y="138345"/>
              <a:ext cx="2664296" cy="79208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43595" y="211533"/>
              <a:ext cx="2280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针对训练</a:t>
              </a:r>
              <a:endParaRPr lang="zh-CN" altLang="en-US" sz="2800" b="1" dirty="0"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7564" y="1059582"/>
            <a:ext cx="7848872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marR="0" lvl="0" indent="-2667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是由直线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被直线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所截形成的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9402" y="2571750"/>
            <a:ext cx="2825195" cy="169511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70197" y="1091605"/>
            <a:ext cx="914400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43167" y="1091605"/>
            <a:ext cx="914400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CD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7624" y="1726450"/>
            <a:ext cx="914400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3928" y="1726450"/>
            <a:ext cx="114626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内错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86640" y="987574"/>
            <a:ext cx="2734472" cy="2028990"/>
            <a:chOff x="5962305" y="2688286"/>
            <a:chExt cx="2734472" cy="202899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6389519" y="4224696"/>
              <a:ext cx="194421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6352719" y="3241072"/>
              <a:ext cx="1981016" cy="41079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7127018" y="2987128"/>
              <a:ext cx="650134" cy="17301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5998547" y="3982157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363567" y="4022370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62305" y="296122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341859" y="3437583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881641" y="2688286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l</a:t>
              </a:r>
              <a:endParaRPr lang="zh-CN" altLang="en-US" sz="20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9684220" flipV="1">
              <a:off x="7092561" y="4038362"/>
              <a:ext cx="515847" cy="304674"/>
            </a:xfrm>
            <a:prstGeom prst="arc">
              <a:avLst>
                <a:gd name="adj1" fmla="val 14471748"/>
                <a:gd name="adj2" fmla="val 2065863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 rot="3635448" flipV="1">
              <a:off x="7344897" y="3259744"/>
              <a:ext cx="415766" cy="520655"/>
            </a:xfrm>
            <a:prstGeom prst="arc">
              <a:avLst>
                <a:gd name="adj1" fmla="val 12968636"/>
                <a:gd name="adj2" fmla="val 18873141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弧形 12"/>
            <p:cNvSpPr/>
            <p:nvPr/>
          </p:nvSpPr>
          <p:spPr>
            <a:xfrm rot="13459615" flipV="1">
              <a:off x="7135344" y="3950071"/>
              <a:ext cx="415766" cy="520655"/>
            </a:xfrm>
            <a:prstGeom prst="arc">
              <a:avLst>
                <a:gd name="adj1" fmla="val 12968636"/>
                <a:gd name="adj2" fmla="val 17644907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011494" y="342729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884276" y="3747827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574236" y="3828998"/>
              <a:ext cx="333210" cy="452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15111" y="802230"/>
            <a:ext cx="5442141" cy="10066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观察右图中的∠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和∠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，你能发现它们有什么样的位置关系吗？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7020" y="1925353"/>
            <a:ext cx="6135268" cy="49654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都在被截直线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AB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CD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___________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1078" y="2557982"/>
            <a:ext cx="5272726" cy="49654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都在截线 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l 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______________</a:t>
            </a:r>
            <a:r>
              <a:rPr kumimoji="0" lang="zh-CN" altLang="en-US" sz="2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6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30673" y="1847728"/>
            <a:ext cx="1944216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之内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56333" y="2473528"/>
            <a:ext cx="2212884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同一旁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同侧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95381" y="3236873"/>
            <a:ext cx="8153237" cy="905438"/>
            <a:chOff x="602050" y="1097381"/>
            <a:chExt cx="5594236" cy="1352965"/>
          </a:xfrm>
        </p:grpSpPr>
        <p:grpSp>
          <p:nvGrpSpPr>
            <p:cNvPr id="23" name="组合 22"/>
            <p:cNvGrpSpPr/>
            <p:nvPr/>
          </p:nvGrpSpPr>
          <p:grpSpPr>
            <a:xfrm>
              <a:off x="602050" y="1097381"/>
              <a:ext cx="5594236" cy="1352965"/>
              <a:chOff x="660401" y="2313470"/>
              <a:chExt cx="3349035" cy="10800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696918" y="2349470"/>
                <a:ext cx="3276000" cy="1008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50"/>
              <p:cNvSpPr>
                <a:spLocks noChangeAspect="1"/>
              </p:cNvSpPr>
              <p:nvPr/>
            </p:nvSpPr>
            <p:spPr>
              <a:xfrm>
                <a:off x="660401" y="2313470"/>
                <a:ext cx="3349035" cy="1080000"/>
              </a:xfrm>
              <a:custGeom>
                <a:avLst/>
                <a:gdLst>
                  <a:gd name="connsiteX0" fmla="*/ 5228273 w 5228272"/>
                  <a:gd name="connsiteY0" fmla="*/ 1473994 h 1686020"/>
                  <a:gd name="connsiteX1" fmla="*/ 5228273 w 5228272"/>
                  <a:gd name="connsiteY1" fmla="*/ 211931 h 1686020"/>
                  <a:gd name="connsiteX2" fmla="*/ 5019294 w 5228272"/>
                  <a:gd name="connsiteY2" fmla="*/ 0 h 1686020"/>
                  <a:gd name="connsiteX3" fmla="*/ 212027 w 5228272"/>
                  <a:gd name="connsiteY3" fmla="*/ 0 h 1686020"/>
                  <a:gd name="connsiteX4" fmla="*/ 0 w 5228272"/>
                  <a:gd name="connsiteY4" fmla="*/ 212027 h 1686020"/>
                  <a:gd name="connsiteX5" fmla="*/ 0 w 5228272"/>
                  <a:gd name="connsiteY5" fmla="*/ 1473994 h 1686020"/>
                  <a:gd name="connsiteX6" fmla="*/ 212027 w 5228272"/>
                  <a:gd name="connsiteY6" fmla="*/ 1686020 h 1686020"/>
                  <a:gd name="connsiteX7" fmla="*/ 5019389 w 5228272"/>
                  <a:gd name="connsiteY7" fmla="*/ 1686020 h 1686020"/>
                  <a:gd name="connsiteX8" fmla="*/ 5228273 w 5228272"/>
                  <a:gd name="connsiteY8" fmla="*/ 1473994 h 16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28272" h="1686020">
                    <a:moveTo>
                      <a:pt x="5228273" y="1473994"/>
                    </a:moveTo>
                    <a:lnTo>
                      <a:pt x="5228273" y="211931"/>
                    </a:lnTo>
                    <a:cubicBezTo>
                      <a:pt x="5112639" y="210312"/>
                      <a:pt x="5019294" y="116015"/>
                      <a:pt x="5019294" y="0"/>
                    </a:cubicBezTo>
                    <a:lnTo>
                      <a:pt x="212027" y="0"/>
                    </a:lnTo>
                    <a:cubicBezTo>
                      <a:pt x="212027" y="117062"/>
                      <a:pt x="117158" y="212027"/>
                      <a:pt x="0" y="212027"/>
                    </a:cubicBezTo>
                    <a:lnTo>
                      <a:pt x="0" y="1473994"/>
                    </a:lnTo>
                    <a:cubicBezTo>
                      <a:pt x="117062" y="1473994"/>
                      <a:pt x="212027" y="1568863"/>
                      <a:pt x="212027" y="1686020"/>
                    </a:cubicBezTo>
                    <a:lnTo>
                      <a:pt x="5019389" y="1686020"/>
                    </a:lnTo>
                    <a:cubicBezTo>
                      <a:pt x="5019294" y="1569911"/>
                      <a:pt x="5112639" y="1475613"/>
                      <a:pt x="5228273" y="1473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656716" y="1352249"/>
              <a:ext cx="5455031" cy="8849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3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具有∠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与∠</a:t>
              </a:r>
              <a:r>
                <a:rPr kumimoji="0" lang="en-US" altLang="zh-CN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3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这样位置关系的角称为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同旁内</a:t>
              </a:r>
              <a:r>
                <a:rPr kumimoji="0" lang="zh-CN" altLang="en-US" sz="28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</a:rPr>
                <a:t>角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kumimoji="0" lang="zh-CN" altLang="en-US" sz="2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7" name="弧形 26"/>
          <p:cNvSpPr/>
          <p:nvPr/>
        </p:nvSpPr>
        <p:spPr>
          <a:xfrm rot="5674490" flipV="1">
            <a:off x="7523175" y="1560181"/>
            <a:ext cx="532640" cy="497494"/>
          </a:xfrm>
          <a:prstGeom prst="arc">
            <a:avLst>
              <a:gd name="adj1" fmla="val 15575992"/>
              <a:gd name="adj2" fmla="val 20708595"/>
            </a:avLst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/>
          <p:cNvSpPr/>
          <p:nvPr/>
        </p:nvSpPr>
        <p:spPr>
          <a:xfrm rot="8890653" flipV="1">
            <a:off x="7269928" y="2254196"/>
            <a:ext cx="532640" cy="515165"/>
          </a:xfrm>
          <a:prstGeom prst="arc">
            <a:avLst>
              <a:gd name="adj1" fmla="val 13092769"/>
              <a:gd name="adj2" fmla="val 19813339"/>
            </a:avLst>
          </a:pr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6590649" y="1540360"/>
            <a:ext cx="1981016" cy="41079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613854" y="2523984"/>
            <a:ext cx="1944216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7351353" y="1286416"/>
            <a:ext cx="650134" cy="1730148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529828" y="4149438"/>
            <a:ext cx="3542880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和∠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67544" y="1491630"/>
            <a:ext cx="3356477" cy="2596664"/>
            <a:chOff x="346444" y="1609124"/>
            <a:chExt cx="3356477" cy="2596664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755576" y="2574583"/>
              <a:ext cx="237626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346444" y="2280399"/>
              <a:ext cx="5187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083809" y="2263803"/>
              <a:ext cx="5187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086982" y="1905418"/>
              <a:ext cx="2058958" cy="190361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3165574" y="3681221"/>
              <a:ext cx="5187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768459" y="1961866"/>
              <a:ext cx="34051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1574491" y="2421315"/>
              <a:ext cx="53119" cy="140494"/>
            </a:xfrm>
            <a:custGeom>
              <a:avLst/>
              <a:gdLst>
                <a:gd name="connsiteX0" fmla="*/ 55436 w 55436"/>
                <a:gd name="connsiteY0" fmla="*/ 0 h 140494"/>
                <a:gd name="connsiteX1" fmla="*/ 5430 w 55436"/>
                <a:gd name="connsiteY1" fmla="*/ 66675 h 140494"/>
                <a:gd name="connsiteX2" fmla="*/ 10192 w 55436"/>
                <a:gd name="connsiteY2" fmla="*/ 140494 h 140494"/>
                <a:gd name="connsiteX0-1" fmla="*/ 53119 w 53119"/>
                <a:gd name="connsiteY0-2" fmla="*/ 0 h 140494"/>
                <a:gd name="connsiteX1-3" fmla="*/ 7876 w 53119"/>
                <a:gd name="connsiteY1-4" fmla="*/ 54768 h 140494"/>
                <a:gd name="connsiteX2-5" fmla="*/ 7875 w 53119"/>
                <a:gd name="connsiteY2-6" fmla="*/ 140494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3119" h="140494">
                  <a:moveTo>
                    <a:pt x="53119" y="0"/>
                  </a:moveTo>
                  <a:cubicBezTo>
                    <a:pt x="31886" y="21629"/>
                    <a:pt x="15417" y="31352"/>
                    <a:pt x="7876" y="54768"/>
                  </a:cubicBezTo>
                  <a:cubicBezTo>
                    <a:pt x="335" y="78184"/>
                    <a:pt x="-5222" y="102791"/>
                    <a:pt x="7875" y="140494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246444" y="2125545"/>
              <a:ext cx="34051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1571254" y="2592765"/>
              <a:ext cx="396875" cy="157411"/>
            </a:xfrm>
            <a:custGeom>
              <a:avLst/>
              <a:gdLst>
                <a:gd name="connsiteX0" fmla="*/ 0 w 396875"/>
                <a:gd name="connsiteY0" fmla="*/ 0 h 148680"/>
                <a:gd name="connsiteX1" fmla="*/ 101600 w 396875"/>
                <a:gd name="connsiteY1" fmla="*/ 101600 h 148680"/>
                <a:gd name="connsiteX2" fmla="*/ 254000 w 396875"/>
                <a:gd name="connsiteY2" fmla="*/ 146050 h 148680"/>
                <a:gd name="connsiteX3" fmla="*/ 396875 w 396875"/>
                <a:gd name="connsiteY3" fmla="*/ 139700 h 148680"/>
                <a:gd name="connsiteX0-1" fmla="*/ 0 w 396875"/>
                <a:gd name="connsiteY0-2" fmla="*/ 0 h 148680"/>
                <a:gd name="connsiteX1-3" fmla="*/ 101600 w 396875"/>
                <a:gd name="connsiteY1-4" fmla="*/ 101600 h 148680"/>
                <a:gd name="connsiteX2-5" fmla="*/ 225425 w 396875"/>
                <a:gd name="connsiteY2-6" fmla="*/ 146050 h 148680"/>
                <a:gd name="connsiteX3-7" fmla="*/ 396875 w 396875"/>
                <a:gd name="connsiteY3-8" fmla="*/ 139700 h 148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96875" h="148680">
                  <a:moveTo>
                    <a:pt x="0" y="0"/>
                  </a:moveTo>
                  <a:cubicBezTo>
                    <a:pt x="29633" y="38629"/>
                    <a:pt x="64029" y="77258"/>
                    <a:pt x="101600" y="101600"/>
                  </a:cubicBezTo>
                  <a:cubicBezTo>
                    <a:pt x="139171" y="125942"/>
                    <a:pt x="176212" y="139700"/>
                    <a:pt x="225425" y="146050"/>
                  </a:cubicBezTo>
                  <a:cubicBezTo>
                    <a:pt x="274638" y="152400"/>
                    <a:pt x="350044" y="146050"/>
                    <a:pt x="396875" y="13970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479794" y="2552086"/>
              <a:ext cx="34051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 rot="11011050">
              <a:off x="2003481" y="2587187"/>
              <a:ext cx="53119" cy="140494"/>
            </a:xfrm>
            <a:custGeom>
              <a:avLst/>
              <a:gdLst>
                <a:gd name="connsiteX0" fmla="*/ 55436 w 55436"/>
                <a:gd name="connsiteY0" fmla="*/ 0 h 140494"/>
                <a:gd name="connsiteX1" fmla="*/ 5430 w 55436"/>
                <a:gd name="connsiteY1" fmla="*/ 66675 h 140494"/>
                <a:gd name="connsiteX2" fmla="*/ 10192 w 55436"/>
                <a:gd name="connsiteY2" fmla="*/ 140494 h 140494"/>
                <a:gd name="connsiteX0-1" fmla="*/ 53119 w 53119"/>
                <a:gd name="connsiteY0-2" fmla="*/ 0 h 140494"/>
                <a:gd name="connsiteX1-3" fmla="*/ 7876 w 53119"/>
                <a:gd name="connsiteY1-4" fmla="*/ 54768 h 140494"/>
                <a:gd name="connsiteX2-5" fmla="*/ 7875 w 53119"/>
                <a:gd name="connsiteY2-6" fmla="*/ 140494 h 1404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3119" h="140494">
                  <a:moveTo>
                    <a:pt x="53119" y="0"/>
                  </a:moveTo>
                  <a:cubicBezTo>
                    <a:pt x="31886" y="21629"/>
                    <a:pt x="15417" y="31352"/>
                    <a:pt x="7876" y="54768"/>
                  </a:cubicBezTo>
                  <a:cubicBezTo>
                    <a:pt x="335" y="78184"/>
                    <a:pt x="-5222" y="102791"/>
                    <a:pt x="7875" y="140494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C00CC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009909" y="2418544"/>
              <a:ext cx="340519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 rot="10988711">
              <a:off x="1642017" y="2392117"/>
              <a:ext cx="396875" cy="157411"/>
            </a:xfrm>
            <a:custGeom>
              <a:avLst/>
              <a:gdLst>
                <a:gd name="connsiteX0" fmla="*/ 0 w 396875"/>
                <a:gd name="connsiteY0" fmla="*/ 0 h 148680"/>
                <a:gd name="connsiteX1" fmla="*/ 101600 w 396875"/>
                <a:gd name="connsiteY1" fmla="*/ 101600 h 148680"/>
                <a:gd name="connsiteX2" fmla="*/ 254000 w 396875"/>
                <a:gd name="connsiteY2" fmla="*/ 146050 h 148680"/>
                <a:gd name="connsiteX3" fmla="*/ 396875 w 396875"/>
                <a:gd name="connsiteY3" fmla="*/ 139700 h 148680"/>
                <a:gd name="connsiteX0-1" fmla="*/ 0 w 396875"/>
                <a:gd name="connsiteY0-2" fmla="*/ 0 h 148680"/>
                <a:gd name="connsiteX1-3" fmla="*/ 101600 w 396875"/>
                <a:gd name="connsiteY1-4" fmla="*/ 101600 h 148680"/>
                <a:gd name="connsiteX2-5" fmla="*/ 225425 w 396875"/>
                <a:gd name="connsiteY2-6" fmla="*/ 146050 h 148680"/>
                <a:gd name="connsiteX3-7" fmla="*/ 396875 w 396875"/>
                <a:gd name="connsiteY3-8" fmla="*/ 139700 h 148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96875" h="148680">
                  <a:moveTo>
                    <a:pt x="0" y="0"/>
                  </a:moveTo>
                  <a:cubicBezTo>
                    <a:pt x="29633" y="38629"/>
                    <a:pt x="64029" y="77258"/>
                    <a:pt x="101600" y="101600"/>
                  </a:cubicBezTo>
                  <a:cubicBezTo>
                    <a:pt x="139171" y="125942"/>
                    <a:pt x="176212" y="139700"/>
                    <a:pt x="225425" y="146050"/>
                  </a:cubicBezTo>
                  <a:cubicBezTo>
                    <a:pt x="274638" y="152400"/>
                    <a:pt x="350044" y="146050"/>
                    <a:pt x="396875" y="13970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2382456" y="2603913"/>
              <a:ext cx="412520" cy="606424"/>
              <a:chOff x="4902736" y="3249152"/>
              <a:chExt cx="412520" cy="606424"/>
            </a:xfrm>
          </p:grpSpPr>
          <p:sp>
            <p:nvSpPr>
              <p:cNvPr id="62" name="任意多边形: 形状 61"/>
              <p:cNvSpPr/>
              <p:nvPr/>
            </p:nvSpPr>
            <p:spPr>
              <a:xfrm rot="10410841">
                <a:off x="4902736" y="3685807"/>
                <a:ext cx="344130" cy="169769"/>
              </a:xfrm>
              <a:custGeom>
                <a:avLst/>
                <a:gdLst>
                  <a:gd name="connsiteX0" fmla="*/ 0 w 396875"/>
                  <a:gd name="connsiteY0" fmla="*/ 0 h 148680"/>
                  <a:gd name="connsiteX1" fmla="*/ 101600 w 396875"/>
                  <a:gd name="connsiteY1" fmla="*/ 101600 h 148680"/>
                  <a:gd name="connsiteX2" fmla="*/ 254000 w 396875"/>
                  <a:gd name="connsiteY2" fmla="*/ 146050 h 148680"/>
                  <a:gd name="connsiteX3" fmla="*/ 396875 w 396875"/>
                  <a:gd name="connsiteY3" fmla="*/ 139700 h 148680"/>
                  <a:gd name="connsiteX0-1" fmla="*/ 0 w 396875"/>
                  <a:gd name="connsiteY0-2" fmla="*/ 0 h 148680"/>
                  <a:gd name="connsiteX1-3" fmla="*/ 101600 w 396875"/>
                  <a:gd name="connsiteY1-4" fmla="*/ 101600 h 148680"/>
                  <a:gd name="connsiteX2-5" fmla="*/ 225425 w 396875"/>
                  <a:gd name="connsiteY2-6" fmla="*/ 146050 h 148680"/>
                  <a:gd name="connsiteX3-7" fmla="*/ 396875 w 396875"/>
                  <a:gd name="connsiteY3-8" fmla="*/ 139700 h 148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96875" h="148680">
                    <a:moveTo>
                      <a:pt x="0" y="0"/>
                    </a:moveTo>
                    <a:cubicBezTo>
                      <a:pt x="29633" y="38629"/>
                      <a:pt x="64029" y="77258"/>
                      <a:pt x="101600" y="101600"/>
                    </a:cubicBezTo>
                    <a:cubicBezTo>
                      <a:pt x="139171" y="125942"/>
                      <a:pt x="176212" y="139700"/>
                      <a:pt x="225425" y="146050"/>
                    </a:cubicBezTo>
                    <a:cubicBezTo>
                      <a:pt x="274638" y="152400"/>
                      <a:pt x="350044" y="146050"/>
                      <a:pt x="396875" y="139700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4974737" y="3249152"/>
                <a:ext cx="340519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2300732" y="3293156"/>
              <a:ext cx="379033" cy="545206"/>
              <a:chOff x="4821012" y="3938395"/>
              <a:chExt cx="379033" cy="545206"/>
            </a:xfrm>
          </p:grpSpPr>
          <p:sp>
            <p:nvSpPr>
              <p:cNvPr id="60" name="任意多边形: 形状 59"/>
              <p:cNvSpPr/>
              <p:nvPr/>
            </p:nvSpPr>
            <p:spPr>
              <a:xfrm rot="20929274">
                <a:off x="4866987" y="3938395"/>
                <a:ext cx="333058" cy="157411"/>
              </a:xfrm>
              <a:custGeom>
                <a:avLst/>
                <a:gdLst>
                  <a:gd name="connsiteX0" fmla="*/ 0 w 396875"/>
                  <a:gd name="connsiteY0" fmla="*/ 0 h 148680"/>
                  <a:gd name="connsiteX1" fmla="*/ 101600 w 396875"/>
                  <a:gd name="connsiteY1" fmla="*/ 101600 h 148680"/>
                  <a:gd name="connsiteX2" fmla="*/ 254000 w 396875"/>
                  <a:gd name="connsiteY2" fmla="*/ 146050 h 148680"/>
                  <a:gd name="connsiteX3" fmla="*/ 396875 w 396875"/>
                  <a:gd name="connsiteY3" fmla="*/ 139700 h 148680"/>
                  <a:gd name="connsiteX0-1" fmla="*/ 0 w 396875"/>
                  <a:gd name="connsiteY0-2" fmla="*/ 0 h 148680"/>
                  <a:gd name="connsiteX1-3" fmla="*/ 101600 w 396875"/>
                  <a:gd name="connsiteY1-4" fmla="*/ 101600 h 148680"/>
                  <a:gd name="connsiteX2-5" fmla="*/ 225425 w 396875"/>
                  <a:gd name="connsiteY2-6" fmla="*/ 146050 h 148680"/>
                  <a:gd name="connsiteX3-7" fmla="*/ 396875 w 396875"/>
                  <a:gd name="connsiteY3-8" fmla="*/ 139700 h 148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96875" h="148680">
                    <a:moveTo>
                      <a:pt x="0" y="0"/>
                    </a:moveTo>
                    <a:cubicBezTo>
                      <a:pt x="29633" y="38629"/>
                      <a:pt x="64029" y="77258"/>
                      <a:pt x="101600" y="101600"/>
                    </a:cubicBezTo>
                    <a:cubicBezTo>
                      <a:pt x="139171" y="125942"/>
                      <a:pt x="176212" y="139700"/>
                      <a:pt x="225425" y="146050"/>
                    </a:cubicBezTo>
                    <a:cubicBezTo>
                      <a:pt x="274638" y="152400"/>
                      <a:pt x="350044" y="146050"/>
                      <a:pt x="396875" y="139700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4821012" y="3959034"/>
                <a:ext cx="340519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969803" y="2843118"/>
              <a:ext cx="398328" cy="524567"/>
              <a:chOff x="4490083" y="3488357"/>
              <a:chExt cx="398328" cy="524567"/>
            </a:xfrm>
          </p:grpSpPr>
          <p:sp>
            <p:nvSpPr>
              <p:cNvPr id="58" name="任意多边形: 形状 57"/>
              <p:cNvSpPr/>
              <p:nvPr/>
            </p:nvSpPr>
            <p:spPr>
              <a:xfrm rot="21226578">
                <a:off x="4818853" y="3751252"/>
                <a:ext cx="69558" cy="185567"/>
              </a:xfrm>
              <a:custGeom>
                <a:avLst/>
                <a:gdLst>
                  <a:gd name="connsiteX0" fmla="*/ 55436 w 55436"/>
                  <a:gd name="connsiteY0" fmla="*/ 0 h 140494"/>
                  <a:gd name="connsiteX1" fmla="*/ 5430 w 55436"/>
                  <a:gd name="connsiteY1" fmla="*/ 66675 h 140494"/>
                  <a:gd name="connsiteX2" fmla="*/ 10192 w 55436"/>
                  <a:gd name="connsiteY2" fmla="*/ 140494 h 140494"/>
                  <a:gd name="connsiteX0-1" fmla="*/ 53119 w 53119"/>
                  <a:gd name="connsiteY0-2" fmla="*/ 0 h 140494"/>
                  <a:gd name="connsiteX1-3" fmla="*/ 7876 w 53119"/>
                  <a:gd name="connsiteY1-4" fmla="*/ 54768 h 140494"/>
                  <a:gd name="connsiteX2-5" fmla="*/ 7875 w 53119"/>
                  <a:gd name="connsiteY2-6" fmla="*/ 140494 h 14049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53119" h="140494">
                    <a:moveTo>
                      <a:pt x="53119" y="0"/>
                    </a:moveTo>
                    <a:cubicBezTo>
                      <a:pt x="31886" y="21629"/>
                      <a:pt x="15417" y="31352"/>
                      <a:pt x="7876" y="54768"/>
                    </a:cubicBezTo>
                    <a:cubicBezTo>
                      <a:pt x="335" y="78184"/>
                      <a:pt x="-5222" y="102791"/>
                      <a:pt x="7875" y="14049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4490083" y="3488357"/>
                <a:ext cx="340519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714944" y="3032520"/>
              <a:ext cx="388772" cy="524567"/>
              <a:chOff x="5235224" y="3677759"/>
              <a:chExt cx="388772" cy="524567"/>
            </a:xfrm>
          </p:grpSpPr>
          <p:sp>
            <p:nvSpPr>
              <p:cNvPr id="56" name="任意多边形: 形状 55"/>
              <p:cNvSpPr/>
              <p:nvPr/>
            </p:nvSpPr>
            <p:spPr>
              <a:xfrm rot="10248377">
                <a:off x="5235224" y="3862276"/>
                <a:ext cx="69558" cy="183571"/>
              </a:xfrm>
              <a:custGeom>
                <a:avLst/>
                <a:gdLst>
                  <a:gd name="connsiteX0" fmla="*/ 55436 w 55436"/>
                  <a:gd name="connsiteY0" fmla="*/ 0 h 140494"/>
                  <a:gd name="connsiteX1" fmla="*/ 5430 w 55436"/>
                  <a:gd name="connsiteY1" fmla="*/ 66675 h 140494"/>
                  <a:gd name="connsiteX2" fmla="*/ 10192 w 55436"/>
                  <a:gd name="connsiteY2" fmla="*/ 140494 h 140494"/>
                  <a:gd name="connsiteX0-1" fmla="*/ 53119 w 53119"/>
                  <a:gd name="connsiteY0-2" fmla="*/ 0 h 140494"/>
                  <a:gd name="connsiteX1-3" fmla="*/ 7876 w 53119"/>
                  <a:gd name="connsiteY1-4" fmla="*/ 54768 h 140494"/>
                  <a:gd name="connsiteX2-5" fmla="*/ 7875 w 53119"/>
                  <a:gd name="connsiteY2-6" fmla="*/ 140494 h 14049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53119" h="140494">
                    <a:moveTo>
                      <a:pt x="53119" y="0"/>
                    </a:moveTo>
                    <a:cubicBezTo>
                      <a:pt x="31886" y="21629"/>
                      <a:pt x="15417" y="31352"/>
                      <a:pt x="7876" y="54768"/>
                    </a:cubicBezTo>
                    <a:cubicBezTo>
                      <a:pt x="335" y="78184"/>
                      <a:pt x="-5222" y="102791"/>
                      <a:pt x="7875" y="14049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5283477" y="3677759"/>
                <a:ext cx="340519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479154" y="2740286"/>
              <a:ext cx="3223767" cy="1183321"/>
              <a:chOff x="2999434" y="3385525"/>
              <a:chExt cx="3223767" cy="1183321"/>
            </a:xfrm>
          </p:grpSpPr>
          <p:cxnSp>
            <p:nvCxnSpPr>
              <p:cNvPr id="53" name="直接连接符 52"/>
              <p:cNvCxnSpPr/>
              <p:nvPr/>
            </p:nvCxnSpPr>
            <p:spPr>
              <a:xfrm flipV="1">
                <a:off x="3364138" y="3744389"/>
                <a:ext cx="2287982" cy="59978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文本框 53"/>
              <p:cNvSpPr txBox="1"/>
              <p:nvPr/>
            </p:nvSpPr>
            <p:spPr>
              <a:xfrm>
                <a:off x="2999434" y="4044279"/>
                <a:ext cx="518796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5704405" y="3385525"/>
                <a:ext cx="518796" cy="524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eaLnBrk="1" hangingPunct="1">
                  <a:lnSpc>
                    <a:spcPct val="130000"/>
                  </a:lnSpc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endPara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818586" y="1609124"/>
              <a:ext cx="518796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664536" y="358484"/>
            <a:ext cx="7347790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问题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006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尝试找出下图中同旁内角并观察同旁内角的图形有什么特征。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935732" y="2457126"/>
            <a:ext cx="1359445" cy="691242"/>
            <a:chOff x="1783213" y="2313035"/>
            <a:chExt cx="1359445" cy="69124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1802847" y="2313035"/>
              <a:ext cx="133981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783213" y="2313073"/>
              <a:ext cx="748392" cy="68778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2503803" y="2841204"/>
              <a:ext cx="568494" cy="16307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859652" y="2451473"/>
            <a:ext cx="1810761" cy="842775"/>
            <a:chOff x="741594" y="2313073"/>
            <a:chExt cx="1810761" cy="842775"/>
          </a:xfrm>
        </p:grpSpPr>
        <p:cxnSp>
          <p:nvCxnSpPr>
            <p:cNvPr id="70" name="直接连接符 69"/>
            <p:cNvCxnSpPr/>
            <p:nvPr/>
          </p:nvCxnSpPr>
          <p:spPr>
            <a:xfrm flipV="1">
              <a:off x="741594" y="2313073"/>
              <a:ext cx="1085931" cy="1672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1783213" y="2313073"/>
              <a:ext cx="748392" cy="68778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1983861" y="2992775"/>
              <a:ext cx="568494" cy="16307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4576532" y="2759776"/>
            <a:ext cx="1524000" cy="1174044"/>
            <a:chOff x="5050662" y="1951890"/>
            <a:chExt cx="1524000" cy="1174044"/>
          </a:xfrm>
        </p:grpSpPr>
        <p:sp>
          <p:nvSpPr>
            <p:cNvPr id="82" name="任意多边形: 形状 81"/>
            <p:cNvSpPr/>
            <p:nvPr/>
          </p:nvSpPr>
          <p:spPr>
            <a:xfrm>
              <a:off x="5050662" y="1951890"/>
              <a:ext cx="1524000" cy="1104900"/>
            </a:xfrm>
            <a:custGeom>
              <a:avLst/>
              <a:gdLst>
                <a:gd name="connsiteX0" fmla="*/ 0 w 1524000"/>
                <a:gd name="connsiteY0" fmla="*/ 0 h 1104900"/>
                <a:gd name="connsiteX1" fmla="*/ 247650 w 1524000"/>
                <a:gd name="connsiteY1" fmla="*/ 1104900 h 1104900"/>
                <a:gd name="connsiteX2" fmla="*/ 1524000 w 1524000"/>
                <a:gd name="connsiteY2" fmla="*/ 1095375 h 1104900"/>
                <a:gd name="connsiteX3" fmla="*/ 590550 w 1524000"/>
                <a:gd name="connsiteY3" fmla="*/ 38100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0" h="1104900">
                  <a:moveTo>
                    <a:pt x="0" y="0"/>
                  </a:moveTo>
                  <a:lnTo>
                    <a:pt x="247650" y="1104900"/>
                  </a:lnTo>
                  <a:lnTo>
                    <a:pt x="1524000" y="1095375"/>
                  </a:lnTo>
                  <a:lnTo>
                    <a:pt x="590550" y="381000"/>
                  </a:ln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5266140" y="2895882"/>
              <a:ext cx="234950" cy="171450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6277742" y="2864132"/>
              <a:ext cx="67898" cy="190500"/>
            </a:xfrm>
            <a:custGeom>
              <a:avLst/>
              <a:gdLst>
                <a:gd name="connsiteX0" fmla="*/ 67898 w 67898"/>
                <a:gd name="connsiteY0" fmla="*/ 0 h 190500"/>
                <a:gd name="connsiteX1" fmla="*/ 10748 w 67898"/>
                <a:gd name="connsiteY1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898" h="190500">
                  <a:moveTo>
                    <a:pt x="67898" y="0"/>
                  </a:moveTo>
                  <a:cubicBezTo>
                    <a:pt x="23448" y="28575"/>
                    <a:pt x="-21002" y="57150"/>
                    <a:pt x="10748" y="19050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5345089" y="2473659"/>
              <a:ext cx="25186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α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962332" y="2601367"/>
              <a:ext cx="25186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β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671127" y="2677891"/>
            <a:ext cx="1657350" cy="1348704"/>
            <a:chOff x="6958638" y="1808098"/>
            <a:chExt cx="1657350" cy="1348704"/>
          </a:xfrm>
        </p:grpSpPr>
        <p:sp>
          <p:nvSpPr>
            <p:cNvPr id="88" name="任意多边形: 形状 87"/>
            <p:cNvSpPr/>
            <p:nvPr/>
          </p:nvSpPr>
          <p:spPr>
            <a:xfrm>
              <a:off x="6958638" y="1851877"/>
              <a:ext cx="1657350" cy="1304925"/>
            </a:xfrm>
            <a:custGeom>
              <a:avLst/>
              <a:gdLst>
                <a:gd name="connsiteX0" fmla="*/ 447675 w 1657350"/>
                <a:gd name="connsiteY0" fmla="*/ 1200150 h 1304925"/>
                <a:gd name="connsiteX1" fmla="*/ 0 w 1657350"/>
                <a:gd name="connsiteY1" fmla="*/ 76200 h 1304925"/>
                <a:gd name="connsiteX2" fmla="*/ 1657350 w 1657350"/>
                <a:gd name="connsiteY2" fmla="*/ 0 h 1304925"/>
                <a:gd name="connsiteX3" fmla="*/ 1095375 w 1657350"/>
                <a:gd name="connsiteY3" fmla="*/ 1304925 h 13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7350" h="1304925">
                  <a:moveTo>
                    <a:pt x="447675" y="1200150"/>
                  </a:moveTo>
                  <a:lnTo>
                    <a:pt x="0" y="76200"/>
                  </a:lnTo>
                  <a:lnTo>
                    <a:pt x="1657350" y="0"/>
                  </a:lnTo>
                  <a:lnTo>
                    <a:pt x="1095375" y="1304925"/>
                  </a:ln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7044140" y="1930682"/>
              <a:ext cx="139764" cy="209550"/>
            </a:xfrm>
            <a:custGeom>
              <a:avLst/>
              <a:gdLst>
                <a:gd name="connsiteX0" fmla="*/ 139700 w 139764"/>
                <a:gd name="connsiteY0" fmla="*/ 0 h 209550"/>
                <a:gd name="connsiteX1" fmla="*/ 0 w 139764"/>
                <a:gd name="connsiteY1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764" h="209550">
                  <a:moveTo>
                    <a:pt x="139700" y="0"/>
                  </a:moveTo>
                  <a:cubicBezTo>
                    <a:pt x="140229" y="82550"/>
                    <a:pt x="140758" y="165100"/>
                    <a:pt x="0" y="20955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7121775" y="1825215"/>
              <a:ext cx="25186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α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8396690" y="1867182"/>
              <a:ext cx="139700" cy="203200"/>
            </a:xfrm>
            <a:custGeom>
              <a:avLst/>
              <a:gdLst>
                <a:gd name="connsiteX0" fmla="*/ 0 w 139700"/>
                <a:gd name="connsiteY0" fmla="*/ 0 h 203200"/>
                <a:gd name="connsiteX1" fmla="*/ 139700 w 139700"/>
                <a:gd name="connsiteY1" fmla="*/ 20320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700" h="203200">
                  <a:moveTo>
                    <a:pt x="0" y="0"/>
                  </a:moveTo>
                  <a:cubicBezTo>
                    <a:pt x="10054" y="48154"/>
                    <a:pt x="20109" y="96308"/>
                    <a:pt x="139700" y="20320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148321" y="1808098"/>
              <a:ext cx="25186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β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072708" y="1592812"/>
            <a:ext cx="1359445" cy="760516"/>
            <a:chOff x="4072708" y="1592812"/>
            <a:chExt cx="1359445" cy="760516"/>
          </a:xfrm>
        </p:grpSpPr>
        <p:grpSp>
          <p:nvGrpSpPr>
            <p:cNvPr id="73" name="组合 72"/>
            <p:cNvGrpSpPr/>
            <p:nvPr/>
          </p:nvGrpSpPr>
          <p:grpSpPr>
            <a:xfrm>
              <a:off x="4072708" y="1662086"/>
              <a:ext cx="1359445" cy="691242"/>
              <a:chOff x="1783213" y="2313035"/>
              <a:chExt cx="1359445" cy="691242"/>
            </a:xfrm>
          </p:grpSpPr>
          <p:cxnSp>
            <p:nvCxnSpPr>
              <p:cNvPr id="74" name="直接连接符 73"/>
              <p:cNvCxnSpPr/>
              <p:nvPr/>
            </p:nvCxnSpPr>
            <p:spPr>
              <a:xfrm>
                <a:off x="1802847" y="2313035"/>
                <a:ext cx="1339811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1783213" y="2313073"/>
                <a:ext cx="748392" cy="68778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V="1">
                <a:off x="2503803" y="2841204"/>
                <a:ext cx="568494" cy="163073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任意多边形: 形状 92"/>
            <p:cNvSpPr/>
            <p:nvPr/>
          </p:nvSpPr>
          <p:spPr>
            <a:xfrm rot="5060223">
              <a:off x="4279539" y="1739019"/>
              <a:ext cx="214465" cy="103715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4430741" y="1592812"/>
              <a:ext cx="25186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5" name="任意多边形: 形状 94"/>
            <p:cNvSpPr/>
            <p:nvPr/>
          </p:nvSpPr>
          <p:spPr>
            <a:xfrm rot="20278475">
              <a:off x="4733698" y="2154433"/>
              <a:ext cx="264713" cy="198331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762247" y="1739287"/>
              <a:ext cx="25186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69055" y="1521621"/>
            <a:ext cx="1810761" cy="886971"/>
            <a:chOff x="5969055" y="1521621"/>
            <a:chExt cx="1810761" cy="886971"/>
          </a:xfrm>
        </p:grpSpPr>
        <p:grpSp>
          <p:nvGrpSpPr>
            <p:cNvPr id="77" name="组合 76"/>
            <p:cNvGrpSpPr/>
            <p:nvPr/>
          </p:nvGrpSpPr>
          <p:grpSpPr>
            <a:xfrm>
              <a:off x="5969055" y="1565817"/>
              <a:ext cx="1810761" cy="842775"/>
              <a:chOff x="741594" y="2313073"/>
              <a:chExt cx="1810761" cy="842775"/>
            </a:xfrm>
          </p:grpSpPr>
          <p:cxnSp>
            <p:nvCxnSpPr>
              <p:cNvPr id="78" name="直接连接符 77"/>
              <p:cNvCxnSpPr/>
              <p:nvPr/>
            </p:nvCxnSpPr>
            <p:spPr>
              <a:xfrm flipV="1">
                <a:off x="741594" y="2313073"/>
                <a:ext cx="1085931" cy="1672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1783213" y="2313073"/>
                <a:ext cx="748392" cy="68778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V="1">
                <a:off x="1983861" y="2992775"/>
                <a:ext cx="568494" cy="163073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任意多边形: 形状 96"/>
            <p:cNvSpPr/>
            <p:nvPr/>
          </p:nvSpPr>
          <p:spPr>
            <a:xfrm rot="10360902">
              <a:off x="6858497" y="1575936"/>
              <a:ext cx="232717" cy="152314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6667341" y="1521621"/>
              <a:ext cx="25186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9" name="任意多边形: 形状 98"/>
            <p:cNvSpPr/>
            <p:nvPr/>
          </p:nvSpPr>
          <p:spPr>
            <a:xfrm rot="14047274">
              <a:off x="7360068" y="2108945"/>
              <a:ext cx="232717" cy="152314"/>
            </a:xfrm>
            <a:custGeom>
              <a:avLst/>
              <a:gdLst>
                <a:gd name="connsiteX0" fmla="*/ 0 w 234950"/>
                <a:gd name="connsiteY0" fmla="*/ 0 h 171450"/>
                <a:gd name="connsiteX1" fmla="*/ 234950 w 234950"/>
                <a:gd name="connsiteY1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950" h="171450">
                  <a:moveTo>
                    <a:pt x="0" y="0"/>
                  </a:moveTo>
                  <a:cubicBezTo>
                    <a:pt x="95779" y="21166"/>
                    <a:pt x="191558" y="42333"/>
                    <a:pt x="234950" y="1714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7148117" y="1835327"/>
              <a:ext cx="251867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67544" y="3709812"/>
            <a:ext cx="8534288" cy="1058954"/>
            <a:chOff x="502208" y="3555834"/>
            <a:chExt cx="8534288" cy="1058954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02208" y="3555834"/>
              <a:ext cx="8390272" cy="1058954"/>
              <a:chOff x="502208" y="3774256"/>
              <a:chExt cx="8390272" cy="1058954"/>
            </a:xfrm>
          </p:grpSpPr>
          <p:sp>
            <p:nvSpPr>
              <p:cNvPr id="105" name="对角圆角矩形 25"/>
              <p:cNvSpPr/>
              <p:nvPr/>
            </p:nvSpPr>
            <p:spPr>
              <a:xfrm>
                <a:off x="578062" y="4132364"/>
                <a:ext cx="8314418" cy="700846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254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箭头: 五边形 105"/>
              <p:cNvSpPr/>
              <p:nvPr/>
            </p:nvSpPr>
            <p:spPr>
              <a:xfrm>
                <a:off x="502208" y="3791594"/>
                <a:ext cx="1310741" cy="527935"/>
              </a:xfrm>
              <a:prstGeom prst="homePlate">
                <a:avLst/>
              </a:prstGeom>
              <a:solidFill>
                <a:srgbClr val="FF53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584297" y="3774256"/>
                <a:ext cx="98582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2800" b="1" dirty="0">
                    <a:solidFill>
                      <a:schemeClr val="bg1"/>
                    </a:solidFill>
                    <a:latin typeface="小单纯体" panose="02010601030101010101" pitchFamily="2" charset="-122"/>
                    <a:ea typeface="小单纯体" panose="02010601030101010101" pitchFamily="2" charset="-122"/>
                    <a:cs typeface="有爱魔兽圆体 CN Medium" panose="020B0602040504020204" pitchFamily="34" charset="-122"/>
                    <a:sym typeface="思源黑体" panose="020B0500000000000000" pitchFamily="34" charset="-122"/>
                  </a:rPr>
                  <a:t>总结</a:t>
                </a:r>
                <a:endParaRPr lang="zh-CN" altLang="en-US" sz="2800" b="1" dirty="0">
                  <a:solidFill>
                    <a:schemeClr val="bg1"/>
                  </a:solidFill>
                  <a:latin typeface="小单纯体" panose="02010601030101010101" pitchFamily="2" charset="-122"/>
                  <a:ea typeface="小单纯体" panose="02010601030101010101" pitchFamily="2" charset="-122"/>
                  <a:cs typeface="有爱魔兽圆体 CN Medium" panose="020B0602040504020204" pitchFamily="34" charset="-122"/>
                  <a:sym typeface="思源黑体" panose="020B0500000000000000" pitchFamily="34" charset="-122"/>
                </a:endParaRPr>
              </a:p>
            </p:txBody>
          </p:sp>
        </p:grpSp>
        <p:sp>
          <p:nvSpPr>
            <p:cNvPr id="104" name="Text Box 18"/>
            <p:cNvSpPr txBox="1"/>
            <p:nvPr/>
          </p:nvSpPr>
          <p:spPr>
            <a:xfrm>
              <a:off x="600068" y="3955912"/>
              <a:ext cx="843642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eaLnBrk="0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图形特征：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在形如字母“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3600" b="1" i="1" dirty="0">
                  <a:solidFill>
                    <a:srgbClr val="F8081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U</a:t>
              </a:r>
              <a:r>
                <a:rPr lang="en-US" altLang="zh-CN" sz="2800" b="1" i="1" dirty="0">
                  <a:solidFill>
                    <a:srgbClr val="F8081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”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的图形中有同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旁内角。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3703 -0.161306 E" pathEditMode="relative" ptsTypes="">
                                      <p:cBhvr>
                                        <p:cTn id="2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3703 0.161306 L 0 0 E" pathEditMode="relative" ptsTypes="">
                                      <p:cBhvr>
                                        <p:cTn id="24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6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10022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01"/>
                                        </p:tgtEl>
                                      </p:cBhvr>
                                      <p:by x="150000" y="150000"/>
                                      <p:from x="100000" y="9089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58771 -0.176486 E" pathEditMode="relative" ptsTypes="">
                                      <p:cBhvr>
                                        <p:cTn id="4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8771 0.176486 L 0 0 E" pathEditMode="relative" ptsTypes="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6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5244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100000" y="9501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DOCER_TEMPLATE_OPEN_ONCE_MARK" val="1"/>
  <p:tag name="COMMONDATA" val="eyJoZGlkIjoiMjE3MGZlOWM0YjUxY2M3MWI4YzI3MDMxNTIyMDU2NmQifQ=="/>
  <p:tag name="KSO_WPP_MARK_KEY" val="8ce77a4d-9853-4a3c-abba-0f5fea08bc5c"/>
</p:tagLst>
</file>

<file path=ppt/theme/theme1.xml><?xml version="1.0" encoding="utf-8"?>
<a:theme xmlns:a="http://schemas.openxmlformats.org/drawingml/2006/main" name="4_自定义设计方案">
  <a:themeElements>
    <a:clrScheme name="新版空白演示配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C395B"/>
      </a:accent1>
      <a:accent2>
        <a:srgbClr val="FB7545"/>
      </a:accent2>
      <a:accent3>
        <a:srgbClr val="E9C944"/>
      </a:accent3>
      <a:accent4>
        <a:srgbClr val="90D049"/>
      </a:accent4>
      <a:accent5>
        <a:srgbClr val="18B96E"/>
      </a:accent5>
      <a:accent6>
        <a:srgbClr val="19C0B4"/>
      </a:accent6>
      <a:hlink>
        <a:srgbClr val="FC395B"/>
      </a:hlink>
      <a:folHlink>
        <a:srgbClr val="BFBFBF"/>
      </a:folHlink>
    </a:clrScheme>
    <a:fontScheme name="6c8d913d-8e81-43d6-b72d-c7942b38a6a5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778495"/>
    </a:dk2>
    <a:lt2>
      <a:srgbClr val="F0F0F0"/>
    </a:lt2>
    <a:accent1>
      <a:srgbClr val="FC395B"/>
    </a:accent1>
    <a:accent2>
      <a:srgbClr val="FB7545"/>
    </a:accent2>
    <a:accent3>
      <a:srgbClr val="E9C944"/>
    </a:accent3>
    <a:accent4>
      <a:srgbClr val="90D049"/>
    </a:accent4>
    <a:accent5>
      <a:srgbClr val="18B96E"/>
    </a:accent5>
    <a:accent6>
      <a:srgbClr val="19C0B4"/>
    </a:accent6>
    <a:hlink>
      <a:srgbClr val="FC395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4237</Words>
  <Application>WPS 演示</Application>
  <PresentationFormat>全屏显示(16:9)</PresentationFormat>
  <Paragraphs>863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Times New Roman</vt:lpstr>
      <vt:lpstr>黑体</vt:lpstr>
      <vt:lpstr>Wingdings</vt:lpstr>
      <vt:lpstr>等线</vt:lpstr>
      <vt:lpstr>Arial</vt:lpstr>
      <vt:lpstr>微软雅黑</vt:lpstr>
      <vt:lpstr>楷体</vt:lpstr>
      <vt:lpstr>小单纯体</vt:lpstr>
      <vt:lpstr>有爱魔兽圆体 CN Medium</vt:lpstr>
      <vt:lpstr>思源黑体</vt:lpstr>
      <vt:lpstr>Arial Unicode MS</vt:lpstr>
      <vt:lpstr>Times New Roman</vt:lpstr>
      <vt:lpstr>4_自定义设计方案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慢慢来</cp:lastModifiedBy>
  <cp:revision>689</cp:revision>
  <dcterms:created xsi:type="dcterms:W3CDTF">2015-07-09T08:14:00Z</dcterms:created>
  <dcterms:modified xsi:type="dcterms:W3CDTF">2025-01-20T00:16:32Z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62D58412F8444092A92FF5CB7B63EDC1</vt:lpwstr>
  </property>
</Properties>
</file>