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384" r:id="rId4"/>
    <p:sldId id="381" r:id="rId5"/>
    <p:sldId id="385" r:id="rId6"/>
    <p:sldId id="386" r:id="rId7"/>
    <p:sldId id="388" r:id="rId8"/>
    <p:sldId id="387" r:id="rId9"/>
    <p:sldId id="389" r:id="rId10"/>
    <p:sldId id="390" r:id="rId11"/>
    <p:sldId id="391" r:id="rId12"/>
    <p:sldId id="382" r:id="rId13"/>
    <p:sldId id="403" r:id="rId14"/>
    <p:sldId id="404" r:id="rId15"/>
    <p:sldId id="405" r:id="rId16"/>
    <p:sldId id="393" r:id="rId17"/>
    <p:sldId id="392" r:id="rId18"/>
    <p:sldId id="383" r:id="rId19"/>
    <p:sldId id="394" r:id="rId20"/>
    <p:sldId id="395" r:id="rId21"/>
    <p:sldId id="397" r:id="rId22"/>
    <p:sldId id="396" r:id="rId23"/>
    <p:sldId id="398" r:id="rId24"/>
    <p:sldId id="401" r:id="rId25"/>
    <p:sldId id="399" r:id="rId26"/>
    <p:sldId id="400" r:id="rId27"/>
    <p:sldId id="402" r:id="rId28"/>
    <p:sldId id="283" r:id="rId2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0066FF"/>
    <a:srgbClr val="FFFFD5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8" y="9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3131" y="1818944"/>
            <a:ext cx="4750594" cy="1505611"/>
            <a:chOff x="2193131" y="2074202"/>
            <a:chExt cx="4750594" cy="150561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3131" y="2960688"/>
              <a:ext cx="47505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3117850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32113" y="2074202"/>
              <a:ext cx="3158265" cy="807905"/>
              <a:chOff x="2628173" y="2074202"/>
              <a:chExt cx="3158265" cy="8079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173" y="2074202"/>
                <a:ext cx="807905" cy="807905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436078" y="2131392"/>
                <a:ext cx="2350360" cy="693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600" b="1" dirty="0">
                    <a:latin typeface="+mj-lt"/>
                    <a:ea typeface="黑体" panose="02010609060101010101" pitchFamily="49" charset="-122"/>
                  </a:rPr>
                  <a:t>习题   </a:t>
                </a:r>
                <a:r>
                  <a:rPr lang="en-US" altLang="zh-CN" sz="3600" b="1" dirty="0">
                    <a:latin typeface="+mj-lt"/>
                    <a:ea typeface="黑体" panose="02010609060101010101" pitchFamily="49" charset="-122"/>
                  </a:rPr>
                  <a:t>1.1</a:t>
                </a:r>
                <a:endParaRPr lang="zh-CN" altLang="en-US" sz="3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541292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用科学记数法表示下列各数：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298710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0.007 398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2207097"/>
            <a:ext cx="436687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0.000 000 000 054 2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208" y="1657189"/>
            <a:ext cx="415765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0.000 022 6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7208" y="2757006"/>
            <a:ext cx="696974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0.000 000 000 000 000 000 000 199 4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2130" y="3389118"/>
            <a:ext cx="379715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7.398×10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58130" y="3389118"/>
            <a:ext cx="379715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2.26×10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6929" y="4021231"/>
            <a:ext cx="379715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5.42×10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58130" y="4021231"/>
            <a:ext cx="379715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1.994×10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下面的计算是否正确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如有错误请改正。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10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0" y="1107281"/>
            <a:ext cx="435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4" y="168079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prstClr val="black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3" y="2242451"/>
            <a:ext cx="311365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>
                <a:latin typeface="+mj-lt"/>
                <a:ea typeface="黑体" panose="02010609060101010101" pitchFamily="49" charset="-122"/>
              </a:rPr>
              <a:t>24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6" y="2771104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8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9132" y="2780932"/>
            <a:ext cx="382394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pq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q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8684" y="3307442"/>
            <a:ext cx="58943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）错误，应改成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22719" y="3954953"/>
            <a:ext cx="58943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）错误，应改成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下面的计算是否正确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如有错误请改正。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10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0" y="1107281"/>
            <a:ext cx="435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4" y="168079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prstClr val="black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3" y="2242451"/>
            <a:ext cx="311365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>
                <a:latin typeface="+mj-lt"/>
                <a:ea typeface="黑体" panose="02010609060101010101" pitchFamily="49" charset="-122"/>
              </a:rPr>
              <a:t>24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6" y="2771104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8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9132" y="2780932"/>
            <a:ext cx="382394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pq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q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4753" y="3340829"/>
            <a:ext cx="58943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）错误，应改成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22719" y="3954953"/>
            <a:ext cx="58943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）正确；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下面的计算是否正确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如有错误请改正。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10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0" y="1107281"/>
            <a:ext cx="435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4" y="168079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prstClr val="black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3" y="2242451"/>
            <a:ext cx="311365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24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6" y="2771104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8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9132" y="2780932"/>
            <a:ext cx="382394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pq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q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4753" y="3340829"/>
            <a:ext cx="58943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）错误，应改成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22719" y="3954953"/>
            <a:ext cx="58943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）错误，应改成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10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下面的计算是否正确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如有错误请改正。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10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0" y="1107281"/>
            <a:ext cx="435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4" y="168079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prstClr val="black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3" y="2242451"/>
            <a:ext cx="311365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24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6" y="2771104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8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9132" y="2780932"/>
            <a:ext cx="382394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pq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q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4753" y="3340829"/>
            <a:ext cx="58943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）错误，应改成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16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22719" y="3954953"/>
            <a:ext cx="58943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）错误，应改成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pq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p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q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请你用几何图形直观地解释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=9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1650" y="1188547"/>
            <a:ext cx="7302350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如图，大正方形的边长为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，其中每个小正方形的边长都为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。大正方形的面积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个小正方形的面积之和。 故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=9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2305" y="2782573"/>
            <a:ext cx="1759695" cy="180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下面的计算是否正确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如有错误请改正。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10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9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0" y="1107281"/>
            <a:ext cx="4351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680794"/>
            <a:ext cx="456326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8684" y="2291801"/>
            <a:ext cx="559971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）错误，应改为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8684" y="2959813"/>
            <a:ext cx="559971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）错误，应改为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8684" y="3627825"/>
            <a:ext cx="559971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）正确；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8684" y="4295838"/>
            <a:ext cx="807875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）错误，应改为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÷(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992110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在我国，平均每平方千米的陆地一年从太阳得到的能量，相当于燃烧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1.3×10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kg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的煤所产生的能量。我国约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960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万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km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的陆地，一年从太阳得到的能量相当于燃烧多少千克的煤所产生的能量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结果用科学记数法表示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)? 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530" y="3176508"/>
            <a:ext cx="6363566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1.3×10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9.6×10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=1.248×10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(kg)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所以一年从太阳得到的能量相当于燃烧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1.248×10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kg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的煤所产生的能量。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某种细菌每分钟由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个分裂成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）经过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5min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个细菌分裂成多少个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这些细菌再继续分裂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t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min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，共分裂成多少个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）你还能提出什么问题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  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529" y="2800588"/>
            <a:ext cx="557227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t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7850" y="3421332"/>
            <a:ext cx="743089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）经过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10min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个细菌分裂成多少个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把一张正方形纸片对折、再对折（两条折痕垂直），将此视为一次操作。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次操作后这张正方形纸片变为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层，那么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次操作后，这张正方形纸片变为多少层？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530" y="2800588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:4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层。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+1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＞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117109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×10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8079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9133" y="2240691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0530" y="2800588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05463" y="2780932"/>
            <a:ext cx="197221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6986" y="3381533"/>
            <a:ext cx="23719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8981" y="3381533"/>
            <a:ext cx="23719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5690" y="3970519"/>
            <a:ext cx="23719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05463" y="3982134"/>
            <a:ext cx="23719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请根据本节的数据计算出太阳的体积大约是多少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(π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取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3.14)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60164" y="1816614"/>
                <a:ext cx="8444688" cy="8872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n-NO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×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3.14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×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(10</a:t>
                </a:r>
                <a:r>
                  <a:rPr lang="nn-NO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×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6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×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10</a:t>
                </a:r>
                <a:r>
                  <a:rPr lang="nn-NO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nn-NO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=9.043 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×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10</a:t>
                </a:r>
                <a:r>
                  <a:rPr lang="nn-NO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17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(km</a:t>
                </a:r>
                <a:r>
                  <a:rPr lang="nn-NO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nn-NO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zh-CN" altLang="nn-NO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164" y="1816614"/>
                <a:ext cx="8444688" cy="887294"/>
              </a:xfrm>
              <a:prstGeom prst="rect">
                <a:avLst/>
              </a:prstGeom>
              <a:blipFill rotWithShape="1">
                <a:blip r:embed="rId1"/>
                <a:stretch>
                  <a:fillRect l="-1" t="-4924" r="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某种细胞分裂时，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个细胞分裂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次变为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个，分裂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次变为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个，分裂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次变为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你能由此说明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0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的合理性吗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5895" y="2222676"/>
            <a:ext cx="7778055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，即分裂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次变为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个；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，即分裂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次变为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个；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，即分裂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次变为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……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表示没有分裂，即有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个细胞，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海豚能听到声音的最高频率是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1.5×10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Hz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，人类能听到声音的最高频率是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Hz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，海豚能听到声音的最高频率是人类能听到的多少倍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656" y="2291801"/>
            <a:ext cx="84446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:1.5×10</a:t>
            </a:r>
            <a:r>
              <a:rPr lang="nn-NO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÷2×10</a:t>
            </a:r>
            <a:r>
              <a:rPr lang="nn-NO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=7.5(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倍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219694" cy="314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芯片是指封装好的、包含完整电路的半导体微小基片（通常是硅片），广泛应用于电子设备。近几年我国一直在芯片的工艺上进行技术攻坚，其中某芯片内核面积仅有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74.13 mm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，集成了约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69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亿个晶体管，平均每个晶体管占有面积约为多少平方毫米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结果采用科学记数法表示，保留两位小数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092" y="3954953"/>
            <a:ext cx="638506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:74.13÷69×10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1.07×10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-8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(mm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地球表面平均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1cm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上的空气质量约为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1kg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，地球表面的面积大约是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km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，地球表面全部空气的质量约为多少千克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已知地球的质量约为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kg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，它的质量大约是地球表面全部空气质量的多少倍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547" y="3256805"/>
            <a:ext cx="7291749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地球表面全部空气的质量约为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18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kg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，地球的质量大约是地球表面全部空气质量的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1.2×10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倍。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185150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不使用计算器，如何快速求出下列各式的结果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br>
              <a:rPr lang="en-US" altLang="zh-CN" sz="2800" b="1" dirty="0">
                <a:latin typeface="+mj-lt"/>
                <a:ea typeface="黑体" panose="02010609060101010101" pitchFamily="49" charset="-122"/>
              </a:rPr>
            </a:b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2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×3×5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×3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×5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0.125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100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×8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100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50" y="1827974"/>
            <a:ext cx="84446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×3×5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=(2×5)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×3=10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×3=300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9743" y="2510234"/>
            <a:ext cx="84446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×5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=(2×5)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×2×9=1000×18=18000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9743" y="3192494"/>
            <a:ext cx="591862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0.125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100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×8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100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=(0.125×8)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100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=1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100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18515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22.(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等于什么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9312" y="1462118"/>
            <a:ext cx="343536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572214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已知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m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，求</a:t>
            </a:r>
            <a:r>
              <a:rPr lang="en-US" altLang="zh-CN" sz="2800" b="1" i="1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baseline="30000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826" y="1276588"/>
            <a:ext cx="474381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=2×8=16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07208" y="1107281"/>
                <a:ext cx="2771773" cy="8872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 [(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]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8" y="1107281"/>
                <a:ext cx="2771773" cy="887294"/>
              </a:xfrm>
              <a:prstGeom prst="rect">
                <a:avLst/>
              </a:prstGeom>
              <a:blipFill rotWithShape="1">
                <a:blip r:embed="rId1"/>
                <a:stretch>
                  <a:fillRect l="-17" t="-4920" r="1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507208" y="2002025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4" y="1331421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2011853"/>
            <a:ext cx="295036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3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n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506256" y="2569372"/>
                <a:ext cx="2630296" cy="8872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256" y="2569372"/>
                <a:ext cx="2630296" cy="887294"/>
              </a:xfrm>
              <a:prstGeom prst="rect">
                <a:avLst/>
              </a:prstGeom>
              <a:blipFill rotWithShape="1">
                <a:blip r:embed="rId2"/>
                <a:stretch>
                  <a:fillRect l="-6" t="-4885" r="1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3377154" y="2733070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9421" y="3574822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7154" y="3574821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332184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t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t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117109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80794"/>
            <a:ext cx="39862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8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8" y="2352741"/>
            <a:ext cx="31300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p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9133" y="2352741"/>
            <a:ext cx="31300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12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4573" y="3206181"/>
            <a:ext cx="31300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t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79133" y="3206181"/>
            <a:ext cx="31300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332184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107281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70966"/>
            <a:ext cx="39862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8" y="2318979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70504" y="2318979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9421" y="2953550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0504" y="2912638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332184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107281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q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70966"/>
            <a:ext cx="39862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-[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8" y="2352741"/>
            <a:ext cx="29979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x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9806" y="2352740"/>
            <a:ext cx="29979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p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q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0050" y="3114740"/>
            <a:ext cx="332184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39806" y="3114740"/>
            <a:ext cx="332184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55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107281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÷2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4479133" y="910509"/>
                <a:ext cx="4157659" cy="8835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6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÷(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133" y="910509"/>
                <a:ext cx="4157659" cy="883512"/>
              </a:xfrm>
              <a:prstGeom prst="rect">
                <a:avLst/>
              </a:prstGeom>
              <a:blipFill rotWithShape="1">
                <a:blip r:embed="rId1"/>
                <a:stretch>
                  <a:fillRect l="-11" t="-4950" r="4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4479134" y="1680794"/>
            <a:ext cx="31146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9133" y="2240691"/>
            <a:ext cx="32861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6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+1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÷6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206" y="2794786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+1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÷5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+1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79133" y="2804614"/>
            <a:ext cx="32861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9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÷9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+2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9052" y="3403991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64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2714732" y="3243242"/>
                <a:ext cx="2630296" cy="881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81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16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4732" y="3243242"/>
                <a:ext cx="2630296" cy="881395"/>
              </a:xfrm>
              <a:prstGeom prst="rect">
                <a:avLst/>
              </a:prstGeom>
              <a:blipFill rotWithShape="1">
                <a:blip r:embed="rId2"/>
                <a:stretch>
                  <a:fillRect l="-4" t="-34" r="9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/>
          <p:cNvSpPr txBox="1"/>
          <p:nvPr/>
        </p:nvSpPr>
        <p:spPr>
          <a:xfrm>
            <a:off x="4350239" y="3403991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49764" y="3403991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7044" y="4155319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41570" y="4155319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86096" y="4155319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6130621" y="3985721"/>
                <a:ext cx="2630296" cy="899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8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81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0621" y="3985721"/>
                <a:ext cx="2630296" cy="899092"/>
              </a:xfrm>
              <a:prstGeom prst="rect">
                <a:avLst/>
              </a:prstGeom>
              <a:blipFill rotWithShape="1">
                <a:blip r:embed="rId3"/>
                <a:stretch>
                  <a:fillRect l="-13" t="-51" r="17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03637" y="911567"/>
                <a:ext cx="2771773" cy="881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0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37" y="911567"/>
                <a:ext cx="2771773" cy="881395"/>
              </a:xfrm>
              <a:prstGeom prst="rect">
                <a:avLst/>
              </a:prstGeom>
              <a:blipFill rotWithShape="1">
                <a:blip r:embed="rId1"/>
                <a:stretch>
                  <a:fillRect l="-3" t="-4938" r="3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baseline="30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baseline="30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÷7</a:t>
            </a:r>
            <a:r>
              <a:rPr lang="en-US" altLang="zh-CN" sz="2800" b="1" baseline="30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2705" y="1072315"/>
            <a:ext cx="196708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baseline="30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80794"/>
            <a:ext cx="31146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1.3×10</a:t>
            </a:r>
            <a:r>
              <a:rPr lang="en-US" altLang="zh-CN" sz="2800" b="1" baseline="30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9133" y="2240691"/>
            <a:ext cx="32861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÷3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503637" y="2643864"/>
                <a:ext cx="4257675" cy="881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7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)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÷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37" y="2643864"/>
                <a:ext cx="4257675" cy="881395"/>
              </a:xfrm>
              <a:prstGeom prst="rect">
                <a:avLst/>
              </a:prstGeom>
              <a:blipFill rotWithShape="1">
                <a:blip r:embed="rId2"/>
                <a:stretch>
                  <a:fillRect l="-2" t="-4940" r="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/>
          <p:cNvSpPr txBox="1"/>
          <p:nvPr/>
        </p:nvSpPr>
        <p:spPr>
          <a:xfrm>
            <a:off x="4479133" y="2804614"/>
            <a:ext cx="366882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0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8)</a:t>
            </a:r>
            <a:r>
              <a:rPr lang="en-US" altLang="zh-CN" sz="2800" b="1" baseline="30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0051" y="3626054"/>
            <a:ext cx="263029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2349977" y="3422835"/>
                <a:ext cx="2630296" cy="881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27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977" y="3422835"/>
                <a:ext cx="2630296" cy="881395"/>
              </a:xfrm>
              <a:prstGeom prst="rect">
                <a:avLst/>
              </a:prstGeom>
              <a:blipFill rotWithShape="1">
                <a:blip r:embed="rId3"/>
                <a:stretch>
                  <a:fillRect l="-18" t="-21" r="23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4151098" y="3445856"/>
                <a:ext cx="2630296" cy="881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098" y="3445856"/>
                <a:ext cx="2630296" cy="881395"/>
              </a:xfrm>
              <a:prstGeom prst="rect">
                <a:avLst/>
              </a:prstGeom>
              <a:blipFill rotWithShape="1">
                <a:blip r:embed="rId4"/>
                <a:stretch>
                  <a:fillRect l="-4" t="-39" r="9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/>
          <p:cNvSpPr txBox="1"/>
          <p:nvPr/>
        </p:nvSpPr>
        <p:spPr>
          <a:xfrm>
            <a:off x="6006498" y="3636583"/>
            <a:ext cx="286318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0.000 013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1947" y="4290622"/>
            <a:ext cx="178965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49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2349977" y="4101010"/>
                <a:ext cx="2630296" cy="881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2187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977" y="4101010"/>
                <a:ext cx="2630296" cy="881395"/>
              </a:xfrm>
              <a:prstGeom prst="rect">
                <a:avLst/>
              </a:prstGeom>
              <a:blipFill rotWithShape="1">
                <a:blip r:embed="rId5"/>
                <a:stretch>
                  <a:fillRect l="-18" t="-20" r="23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/>
          <p:cNvSpPr txBox="1"/>
          <p:nvPr/>
        </p:nvSpPr>
        <p:spPr>
          <a:xfrm>
            <a:off x="4216845" y="4364707"/>
            <a:ext cx="20112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128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44817" y="4371891"/>
            <a:ext cx="20112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3352</Words>
  <Application>WPS 演示</Application>
  <PresentationFormat>全屏显示(16:9)</PresentationFormat>
  <Paragraphs>358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黑体</vt:lpstr>
      <vt:lpstr>Times New Roman</vt:lpstr>
      <vt:lpstr>Times New Roman</vt:lpstr>
      <vt:lpstr>Cambria Math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391</cp:revision>
  <dcterms:created xsi:type="dcterms:W3CDTF">2016-01-14T07:05:00Z</dcterms:created>
  <dcterms:modified xsi:type="dcterms:W3CDTF">2025-01-18T09:24:18Z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