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6" r:id="rId4"/>
  </p:sldMasterIdLst>
  <p:notesMasterIdLst>
    <p:notesMasterId r:id="rId22"/>
  </p:notesMasterIdLst>
  <p:sldIdLst>
    <p:sldId id="256" r:id="rId5"/>
    <p:sldId id="362" r:id="rId6"/>
    <p:sldId id="376" r:id="rId7"/>
    <p:sldId id="350" r:id="rId8"/>
    <p:sldId id="377" r:id="rId9"/>
    <p:sldId id="378" r:id="rId10"/>
    <p:sldId id="379" r:id="rId11"/>
    <p:sldId id="351" r:id="rId12"/>
    <p:sldId id="363" r:id="rId13"/>
    <p:sldId id="380" r:id="rId14"/>
    <p:sldId id="381" r:id="rId15"/>
    <p:sldId id="342" r:id="rId16"/>
    <p:sldId id="382" r:id="rId17"/>
    <p:sldId id="383" r:id="rId18"/>
    <p:sldId id="384" r:id="rId19"/>
    <p:sldId id="344" r:id="rId20"/>
    <p:sldId id="343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9" userDrawn="1">
          <p15:clr>
            <a:srgbClr val="A4A3A4"/>
          </p15:clr>
        </p15:guide>
        <p15:guide id="2" pos="29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9679"/>
    <a:srgbClr val="0000FF"/>
    <a:srgbClr val="FF00FF"/>
    <a:srgbClr val="FFFFFF"/>
    <a:srgbClr val="C59EE2"/>
    <a:srgbClr val="F5B395"/>
    <a:srgbClr val="F29B76"/>
    <a:srgbClr val="4877C4"/>
    <a:srgbClr val="000000"/>
    <a:srgbClr val="FF2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/>
    <p:restoredTop sz="95250"/>
  </p:normalViewPr>
  <p:slideViewPr>
    <p:cSldViewPr snapToGrid="0" showGuides="1">
      <p:cViewPr varScale="1">
        <p:scale>
          <a:sx n="101" d="100"/>
          <a:sy n="101" d="100"/>
        </p:scale>
        <p:origin x="108" y="846"/>
      </p:cViewPr>
      <p:guideLst>
        <p:guide orient="horz" pos="1599"/>
        <p:guide pos="29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26.emf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</a:rPr>
            </a:fld>
            <a:endParaRPr lang="zh-CN" altLang="en-US" sz="1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h13"/>
          <p:cNvPicPr>
            <a:picLocks noChangeAspect="1"/>
          </p:cNvPicPr>
          <p:nvPr userDrawn="1"/>
        </p:nvPicPr>
        <p:blipFill>
          <a:blip r:embed="rId2"/>
          <a:srcRect t="27060" r="66656"/>
          <a:stretch>
            <a:fillRect/>
          </a:stretch>
        </p:blipFill>
        <p:spPr>
          <a:xfrm>
            <a:off x="0" y="2941638"/>
            <a:ext cx="2147888" cy="2201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h233"/>
          <p:cNvPicPr>
            <a:picLocks noChangeAspect="1"/>
          </p:cNvPicPr>
          <p:nvPr userDrawn="1"/>
        </p:nvPicPr>
        <p:blipFill>
          <a:blip r:embed="rId3"/>
          <a:srcRect l="81303" b="70255"/>
          <a:stretch>
            <a:fillRect/>
          </a:stretch>
        </p:blipFill>
        <p:spPr>
          <a:xfrm>
            <a:off x="7027863" y="0"/>
            <a:ext cx="2116137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 descr="h233"/>
          <p:cNvPicPr>
            <a:picLocks noChangeAspect="1"/>
          </p:cNvPicPr>
          <p:nvPr userDrawn="1"/>
        </p:nvPicPr>
        <p:blipFill>
          <a:blip r:embed="rId3"/>
          <a:srcRect l="69957" t="62254" b="-449"/>
          <a:stretch>
            <a:fillRect/>
          </a:stretch>
        </p:blipFill>
        <p:spPr>
          <a:xfrm>
            <a:off x="5970588" y="3267075"/>
            <a:ext cx="3173412" cy="1890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 descr="h233"/>
          <p:cNvPicPr>
            <a:picLocks noChangeAspect="1"/>
          </p:cNvPicPr>
          <p:nvPr userDrawn="1"/>
        </p:nvPicPr>
        <p:blipFill>
          <a:blip r:embed="rId3"/>
          <a:srcRect l="9528" r="41428" b="61018"/>
          <a:stretch>
            <a:fillRect/>
          </a:stretch>
        </p:blipFill>
        <p:spPr>
          <a:xfrm>
            <a:off x="125413" y="0"/>
            <a:ext cx="3683000" cy="137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38625" y="125413"/>
            <a:ext cx="51435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4"/>
          <a:srcRect l="18167" r="45837" b="68622"/>
          <a:stretch>
            <a:fillRect/>
          </a:stretch>
        </p:blipFill>
        <p:spPr>
          <a:xfrm>
            <a:off x="115888" y="3543300"/>
            <a:ext cx="1851025" cy="1614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7"/>
          <p:cNvPicPr>
            <a:picLocks noChangeAspect="1"/>
          </p:cNvPicPr>
          <p:nvPr userDrawn="1"/>
        </p:nvPicPr>
        <p:blipFill>
          <a:blip r:embed="rId4"/>
          <a:srcRect l="40750" r="44295" b="67458"/>
          <a:stretch>
            <a:fillRect/>
          </a:stretch>
        </p:blipFill>
        <p:spPr>
          <a:xfrm rot="-2601789">
            <a:off x="960438" y="161925"/>
            <a:ext cx="769937" cy="167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图片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502025" y="1752600"/>
            <a:ext cx="2139950" cy="163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"/>
          <p:cNvGrpSpPr/>
          <p:nvPr userDrawn="1"/>
        </p:nvGrpSpPr>
        <p:grpSpPr>
          <a:xfrm>
            <a:off x="0" y="0"/>
            <a:ext cx="9144000" cy="5226050"/>
            <a:chOff x="0" y="0"/>
            <a:chExt cx="12192000" cy="6968490"/>
          </a:xfrm>
        </p:grpSpPr>
        <p:sp>
          <p:nvSpPr>
            <p:cNvPr id="3" name="矩形 2"/>
            <p:cNvSpPr/>
            <p:nvPr/>
          </p:nvSpPr>
          <p:spPr>
            <a:xfrm>
              <a:off x="372533" y="336571"/>
              <a:ext cx="11449051" cy="61852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079" name="图片 3" descr="h233"/>
            <p:cNvPicPr>
              <a:picLocks noChangeAspect="1"/>
            </p:cNvPicPr>
            <p:nvPr userDrawn="1"/>
          </p:nvPicPr>
          <p:blipFill>
            <a:blip r:embed="rId2"/>
            <a:srcRect l="34192" r="41428" b="61018"/>
            <a:stretch>
              <a:fillRect/>
            </a:stretch>
          </p:blipFill>
          <p:spPr>
            <a:xfrm>
              <a:off x="0" y="0"/>
              <a:ext cx="2069465" cy="15513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0" name="图片 4" descr="h233"/>
            <p:cNvPicPr>
              <a:picLocks noChangeAspect="1"/>
            </p:cNvPicPr>
            <p:nvPr userDrawn="1"/>
          </p:nvPicPr>
          <p:blipFill>
            <a:blip r:embed="rId3"/>
            <a:srcRect l="70787" t="62704" r="8138" b="-899"/>
            <a:stretch>
              <a:fillRect/>
            </a:stretch>
          </p:blipFill>
          <p:spPr>
            <a:xfrm>
              <a:off x="10224135" y="5296535"/>
              <a:ext cx="1967865" cy="167195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75" name="图片 5" descr="h30"/>
          <p:cNvPicPr>
            <a:picLocks noChangeAspect="1"/>
          </p:cNvPicPr>
          <p:nvPr userDrawn="1"/>
        </p:nvPicPr>
        <p:blipFill>
          <a:blip r:embed="rId4"/>
          <a:srcRect l="43230" t="49467" r="23219" b="15163"/>
          <a:stretch>
            <a:fillRect/>
          </a:stretch>
        </p:blipFill>
        <p:spPr>
          <a:xfrm rot="-7613506" flipH="1">
            <a:off x="7424738" y="4203700"/>
            <a:ext cx="1577975" cy="779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02025" y="1752600"/>
            <a:ext cx="2139950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1588"/>
            <a:ext cx="91313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241300"/>
            <a:ext cx="8429625" cy="466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63500"/>
            <a:ext cx="9009062" cy="503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63500"/>
            <a:ext cx="9009062" cy="503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175"/>
            <a:ext cx="9144000" cy="513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2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21.wmf"/><Relationship Id="rId1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26.e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23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30.wmf"/><Relationship Id="rId7" Type="http://schemas.openxmlformats.org/officeDocument/2006/relationships/oleObject" Target="../embeddings/oleObject11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27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8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9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4"/>
          <p:cNvSpPr txBox="1"/>
          <p:nvPr/>
        </p:nvSpPr>
        <p:spPr>
          <a:xfrm>
            <a:off x="2846388" y="3651250"/>
            <a:ext cx="34512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北师版七年级数学下册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983256" y="1072222"/>
            <a:ext cx="7177488" cy="2613953"/>
          </a:xfrm>
          <a:prstGeom prst="rect">
            <a:avLst/>
          </a:prstGeom>
          <a:noFill/>
          <a:ln>
            <a:noFill/>
          </a:ln>
        </p:spPr>
        <p:txBody>
          <a:bodyPr anchor="t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3 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等可能事件的概率</a:t>
            </a:r>
            <a:endParaRPr kumimoji="0" lang="en-US" altLang="zh-CN" sz="4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4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4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sym typeface="+mn-ea"/>
              </a:rPr>
              <a:t>课时 </a:t>
            </a:r>
            <a:endParaRPr lang="en-US" altLang="zh-CN" sz="4400" b="1">
              <a:solidFill>
                <a:srgbClr val="000000"/>
              </a:solidFill>
              <a:latin typeface="+mn-lt"/>
              <a:ea typeface="黑体" panose="02010609060101010101" pitchFamily="49" charset="-122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计算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简单事件发生的概率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0594" y="225714"/>
            <a:ext cx="2575693" cy="659784"/>
            <a:chOff x="1455353" y="2389568"/>
            <a:chExt cx="2575693" cy="65978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536883" y="2410236"/>
              <a:ext cx="89497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例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01854" y="816397"/>
            <a:ext cx="6745458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任意掷一枚质地均匀的骰子。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 掷出的点数大于 </a:t>
            </a:r>
            <a:r>
              <a:rPr lang="en-US" altLang="zh-CN" dirty="0"/>
              <a:t>4 </a:t>
            </a:r>
            <a:r>
              <a:rPr lang="zh-CN" altLang="en-US" dirty="0"/>
              <a:t>的概率是多少？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 掷出的点数是偶数的概率是多少？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0817" y="1145297"/>
            <a:ext cx="2073275" cy="148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752618" y="2731619"/>
            <a:ext cx="7603591" cy="2116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       解：任意掷一枚质地均匀的骰子， 所有可能的结果有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6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种：掷出的点数分别是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，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，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3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，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4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，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5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，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6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。 因为骰子是质地均匀的，所以每种结果出现的可能性相同。</a:t>
            </a:r>
            <a:endParaRPr lang="zh-CN" altLang="en-US" sz="2600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7501" y="403690"/>
            <a:ext cx="6621509" cy="1816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（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） 掷出的点数大于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4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的结果只有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2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种：掷出的点数分别是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5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，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6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，所以 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P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（掷出的点数大于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4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）             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693032" y="1528657"/>
          <a:ext cx="1064856" cy="8120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1" imgW="533400" imgH="406400" progId="Equation.DSMT4">
                  <p:embed/>
                </p:oleObj>
              </mc:Choice>
              <mc:Fallback>
                <p:oleObj name="" r:id="rId1" imgW="533400" imgH="4064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93032" y="1528657"/>
                        <a:ext cx="1064856" cy="81207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1319705" y="2571750"/>
            <a:ext cx="6248715" cy="1965741"/>
            <a:chOff x="1001652" y="697400"/>
            <a:chExt cx="6248658" cy="1965539"/>
          </a:xfrm>
        </p:grpSpPr>
        <p:sp>
          <p:nvSpPr>
            <p:cNvPr id="5" name="矩形 4"/>
            <p:cNvSpPr/>
            <p:nvPr/>
          </p:nvSpPr>
          <p:spPr>
            <a:xfrm>
              <a:off x="1001652" y="697400"/>
              <a:ext cx="6248658" cy="18167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4572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（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2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）掷出的点数是偶数的结果有 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3 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种： 掷出的点数分别是 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2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，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4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，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6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，所以</a:t>
              </a:r>
              <a:endPara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  <a:p>
              <a:pPr marL="0" marR="0" lvl="0" indent="0" algn="l" defTabSz="4572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P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rPr>
                <a:t>（掷出的点数是偶数）</a:t>
              </a:r>
              <a:endPara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endParaRPr>
            </a:p>
          </p:txBody>
        </p:sp>
        <p:graphicFrame>
          <p:nvGraphicFramePr>
            <p:cNvPr id="6" name="对象 6"/>
            <p:cNvGraphicFramePr>
              <a:graphicFrameLocks noChangeAspect="1"/>
            </p:cNvGraphicFramePr>
            <p:nvPr/>
          </p:nvGraphicFramePr>
          <p:xfrm>
            <a:off x="4535055" y="1850992"/>
            <a:ext cx="1064958" cy="8119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3" name="" r:id="rId3" imgW="533400" imgH="406400" progId="Equation.DSMT4">
                    <p:embed/>
                  </p:oleObj>
                </mc:Choice>
                <mc:Fallback>
                  <p:oleObj name="" r:id="rId3" imgW="533400" imgH="406400" progId="Equation.DSMT4">
                    <p:embed/>
                    <p:pic>
                      <p:nvPicPr>
                        <p:cNvPr id="0" name="对象 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535055" y="1850992"/>
                          <a:ext cx="1064958" cy="8119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274" y="78003"/>
            <a:ext cx="2575693" cy="659784"/>
            <a:chOff x="1455353" y="2389568"/>
            <a:chExt cx="2575693" cy="6597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随堂练习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74316" y="638877"/>
            <a:ext cx="8757140" cy="24170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        1. </a:t>
            </a:r>
            <a:r>
              <a:rPr lang="zh-CN" altLang="en-US" dirty="0"/>
              <a:t>将 </a:t>
            </a:r>
            <a:r>
              <a:rPr lang="en-US" altLang="zh-CN" dirty="0"/>
              <a:t>A</a:t>
            </a:r>
            <a:r>
              <a:rPr lang="zh-CN" altLang="en-US" dirty="0"/>
              <a:t>，</a:t>
            </a:r>
            <a:r>
              <a:rPr lang="en-US" altLang="zh-CN" dirty="0"/>
              <a:t>B</a:t>
            </a:r>
            <a:r>
              <a:rPr lang="zh-CN" altLang="en-US" dirty="0"/>
              <a:t>，</a:t>
            </a:r>
            <a:r>
              <a:rPr lang="en-US" altLang="zh-CN" dirty="0"/>
              <a:t>C</a:t>
            </a:r>
            <a:r>
              <a:rPr lang="zh-CN" altLang="en-US" dirty="0"/>
              <a:t>，</a:t>
            </a:r>
            <a:r>
              <a:rPr lang="en-US" altLang="zh-CN" dirty="0"/>
              <a:t>D</a:t>
            </a:r>
            <a:r>
              <a:rPr lang="zh-CN" altLang="en-US" dirty="0"/>
              <a:t>，</a:t>
            </a:r>
            <a:r>
              <a:rPr lang="en-US" altLang="zh-CN" dirty="0"/>
              <a:t>E </a:t>
            </a:r>
            <a:r>
              <a:rPr lang="zh-CN" altLang="en-US" dirty="0"/>
              <a:t>这五个字母分别写在 </a:t>
            </a:r>
            <a:r>
              <a:rPr lang="en-US" altLang="zh-CN" dirty="0"/>
              <a:t>5 </a:t>
            </a:r>
            <a:r>
              <a:rPr lang="zh-CN" altLang="en-US" dirty="0"/>
              <a:t>张同样的纸条上，并将这些纸条放在一个盒子中。混合均匀后</a:t>
            </a:r>
            <a:r>
              <a:rPr lang="zh-CN" altLang="en-US"/>
              <a:t>从中任意抽取一</a:t>
            </a:r>
            <a:r>
              <a:rPr lang="zh-CN" altLang="en-US" dirty="0"/>
              <a:t>张，会出现哪些可能的结果？它们是等可能的吗？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181685" y="3147390"/>
            <a:ext cx="7237826" cy="1216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lang="zh-CN" altLang="en-US" sz="26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可能出现的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结果是：摸出的纸条上写有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A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或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B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或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C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或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D 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或 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E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。它们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是等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可能的。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5077" y="385656"/>
            <a:ext cx="8525027" cy="17068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40000"/>
              </a:lnSpc>
            </a:pPr>
            <a:r>
              <a:rPr lang="en-US" altLang="zh-CN" dirty="0"/>
              <a:t>        2. </a:t>
            </a:r>
            <a:r>
              <a:rPr lang="zh-CN" altLang="en-US" dirty="0"/>
              <a:t>一副扑克牌，任意抽取其中的一张，抽到大王的</a:t>
            </a:r>
            <a:endParaRPr lang="en-US" altLang="zh-CN" dirty="0"/>
          </a:p>
          <a:p>
            <a:pPr>
              <a:lnSpc>
                <a:spcPct val="140000"/>
              </a:lnSpc>
            </a:pPr>
            <a:r>
              <a:rPr lang="zh-CN" altLang="en-US" dirty="0"/>
              <a:t>概率是多少？抽到 </a:t>
            </a:r>
            <a:r>
              <a:rPr lang="en-US" altLang="zh-CN" dirty="0"/>
              <a:t>3 </a:t>
            </a:r>
            <a:r>
              <a:rPr lang="zh-CN" altLang="en-US" dirty="0"/>
              <a:t>的概率是多少？抽到方块的概率是</a:t>
            </a:r>
            <a:endParaRPr lang="en-US" altLang="zh-CN" dirty="0"/>
          </a:p>
          <a:p>
            <a:pPr>
              <a:lnSpc>
                <a:spcPct val="140000"/>
              </a:lnSpc>
            </a:pPr>
            <a:r>
              <a:rPr lang="zh-CN" altLang="en-US" dirty="0"/>
              <a:t>多少？请你解释一下，抽到大王的</a:t>
            </a:r>
            <a:r>
              <a:rPr lang="zh-CN" altLang="en-US"/>
              <a:t>机会比抽到 </a:t>
            </a:r>
            <a:r>
              <a:rPr lang="en-US" altLang="zh-CN" dirty="0"/>
              <a:t>3 </a:t>
            </a:r>
            <a:r>
              <a:rPr lang="zh-CN" altLang="en-US" dirty="0"/>
              <a:t>的机会小。</a:t>
            </a:r>
            <a:endParaRPr lang="en-US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513472" y="2047820"/>
            <a:ext cx="7934178" cy="11467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defTabSz="457200">
              <a:lnSpc>
                <a:spcPct val="150000"/>
              </a:lnSpc>
              <a:buClrTx/>
              <a:buSzTx/>
              <a:buFontTx/>
              <a:defRPr kumimoji="0" sz="2600" b="1" strike="noStrike" cap="none" spc="0" normalizeH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defRPr>
            </a:lvl1pPr>
          </a:lstStyle>
          <a:p>
            <a:pPr>
              <a:lnSpc>
                <a:spcPct val="140000"/>
              </a:lnSpc>
            </a:pPr>
            <a:r>
              <a:rPr lang="zh-CN" altLang="en-US" dirty="0"/>
              <a:t>        一副扑克牌共 </a:t>
            </a:r>
            <a:r>
              <a:rPr lang="en-US" altLang="zh-CN" dirty="0"/>
              <a:t>54 </a:t>
            </a:r>
            <a:r>
              <a:rPr lang="zh-CN" altLang="en-US" dirty="0"/>
              <a:t>张，大王只有一张，</a:t>
            </a:r>
            <a:r>
              <a:rPr lang="en-US" altLang="zh-CN" dirty="0"/>
              <a:t>3 </a:t>
            </a:r>
            <a:r>
              <a:rPr lang="zh-CN" altLang="en-US" dirty="0"/>
              <a:t>有</a:t>
            </a:r>
            <a:r>
              <a:rPr lang="en-US" altLang="zh-CN" dirty="0"/>
              <a:t>4 </a:t>
            </a:r>
            <a:r>
              <a:rPr lang="zh-CN" altLang="en-US" dirty="0"/>
              <a:t>张，方块有 </a:t>
            </a:r>
            <a:r>
              <a:rPr lang="en-US" altLang="zh-CN" dirty="0"/>
              <a:t>13 </a:t>
            </a:r>
            <a:r>
              <a:rPr lang="zh-CN" altLang="en-US" dirty="0"/>
              <a:t>张，因此</a:t>
            </a:r>
            <a:endParaRPr lang="zh-CN" altLang="en-US" dirty="0"/>
          </a:p>
        </p:txBody>
      </p:sp>
      <p:grpSp>
        <p:nvGrpSpPr>
          <p:cNvPr id="20" name="组合 19"/>
          <p:cNvGrpSpPr/>
          <p:nvPr/>
        </p:nvGrpSpPr>
        <p:grpSpPr>
          <a:xfrm>
            <a:off x="464233" y="3185789"/>
            <a:ext cx="7972618" cy="791958"/>
            <a:chOff x="464233" y="3185789"/>
            <a:chExt cx="7972618" cy="791958"/>
          </a:xfrm>
        </p:grpSpPr>
        <p:sp>
          <p:nvSpPr>
            <p:cNvPr id="6" name="文本框 5"/>
            <p:cNvSpPr txBox="1"/>
            <p:nvPr/>
          </p:nvSpPr>
          <p:spPr>
            <a:xfrm>
              <a:off x="464233" y="3358578"/>
              <a:ext cx="234930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P 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(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抽到大王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) =</a:t>
              </a:r>
              <a:endPara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533541" y="3185789"/>
            <a:ext cx="420728" cy="7919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Equation" r:id="rId1" imgW="5181600" imgH="9753600" progId="Equation.DSMT4">
                    <p:embed/>
                  </p:oleObj>
                </mc:Choice>
                <mc:Fallback>
                  <p:oleObj name="Equation" r:id="rId1" imgW="5181600" imgH="9753600" progId="Equation.DSMT4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533541" y="3185789"/>
                          <a:ext cx="420728" cy="79195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文本框 12"/>
            <p:cNvSpPr txBox="1"/>
            <p:nvPr/>
          </p:nvSpPr>
          <p:spPr>
            <a:xfrm>
              <a:off x="3172263" y="3358578"/>
              <a:ext cx="234930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P 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(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抽到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3) =</a:t>
              </a:r>
              <a:endPara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4776973" y="3217492"/>
            <a:ext cx="993153" cy="756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Equation" r:id="rId3" imgW="12801600" imgH="9753600" progId="Equation.DSMT4">
                    <p:embed/>
                  </p:oleObj>
                </mc:Choice>
                <mc:Fallback>
                  <p:oleObj name="Equation" r:id="rId3" imgW="12801600" imgH="97536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776973" y="3217492"/>
                          <a:ext cx="993153" cy="7566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5952950" y="3358578"/>
              <a:ext cx="234930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P 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(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抽到方块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) =</a:t>
              </a:r>
              <a:endPara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8035214" y="3216960"/>
            <a:ext cx="401637" cy="757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8" name="Equation" r:id="rId5" imgW="5181600" imgH="9753600" progId="Equation.DSMT4">
                    <p:embed/>
                  </p:oleObj>
                </mc:Choice>
                <mc:Fallback>
                  <p:oleObj name="Equation" r:id="rId5" imgW="5181600" imgH="9753600" progId="Equation.DSMT4">
                    <p:embed/>
                    <p:pic>
                      <p:nvPicPr>
                        <p:cNvPr id="0" name="对象 1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035214" y="3216960"/>
                          <a:ext cx="401637" cy="757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" name="组合 20"/>
          <p:cNvGrpSpPr/>
          <p:nvPr/>
        </p:nvGrpSpPr>
        <p:grpSpPr>
          <a:xfrm>
            <a:off x="1051224" y="3904144"/>
            <a:ext cx="7818456" cy="764858"/>
            <a:chOff x="1051224" y="3904144"/>
            <a:chExt cx="7818456" cy="764858"/>
          </a:xfrm>
        </p:grpSpPr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1051224" y="3904144"/>
            <a:ext cx="1051243" cy="7648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Equation" r:id="rId7" imgW="956945" imgH="696595" progId="Equation.DSMT4">
                    <p:embed/>
                  </p:oleObj>
                </mc:Choice>
                <mc:Fallback>
                  <p:oleObj name="Equation" r:id="rId7" imgW="956945" imgH="696595" progId="Equation.DSMT4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51224" y="3904144"/>
                          <a:ext cx="1051243" cy="76485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文本框 18"/>
            <p:cNvSpPr txBox="1"/>
            <p:nvPr/>
          </p:nvSpPr>
          <p:spPr>
            <a:xfrm>
              <a:off x="2039813" y="4021165"/>
              <a:ext cx="6829867" cy="6165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defTabSz="457200">
                <a:lnSpc>
                  <a:spcPct val="150000"/>
                </a:lnSpc>
                <a:buClrTx/>
                <a:buSzTx/>
                <a:buFontTx/>
                <a:defRPr kumimoji="0" sz="2600" b="1" strike="noStrike" cap="none" spc="0" normalizeH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/>
                <a:t>，所以抽到</a:t>
              </a:r>
              <a:r>
                <a:rPr lang="zh-CN" altLang="en-US" dirty="0"/>
                <a:t>大王的</a:t>
              </a:r>
              <a:r>
                <a:rPr lang="zh-CN" altLang="en-US"/>
                <a:t>机会比抽到 </a:t>
              </a:r>
              <a:r>
                <a:rPr lang="en-US" altLang="zh-CN" dirty="0"/>
                <a:t>3 </a:t>
              </a:r>
              <a:r>
                <a:rPr lang="zh-CN" altLang="en-US" dirty="0"/>
                <a:t>的机会小。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274" y="78003"/>
            <a:ext cx="2575693" cy="659784"/>
            <a:chOff x="1455353" y="2389568"/>
            <a:chExt cx="2575693" cy="6597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拓展练习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217930" y="1063454"/>
            <a:ext cx="6856413" cy="2875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任意掷一枚质地均匀</a:t>
            </a:r>
            <a:r>
              <a:rPr lang="zh-CN" altLang="en-US" sz="2600" b="1">
                <a:latin typeface="+mn-lt"/>
                <a:ea typeface="黑体" panose="02010609060101010101" pitchFamily="49" charset="-122"/>
              </a:rPr>
              <a:t>的骰子。</a:t>
            </a:r>
            <a:endParaRPr lang="en-US" altLang="zh-CN" sz="2600" b="1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600" b="1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）掷出的点数小于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4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的概率是多少？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）掷出的点数是奇数的概率是多少？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）掷出的点数是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7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的概率是多少？</a:t>
            </a:r>
            <a:endParaRPr lang="en-US" altLang="zh-CN" sz="26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）掷出的点数小于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7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的概率是多少？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6"/>
          <p:cNvGraphicFramePr>
            <a:graphicFrameLocks noChangeAspect="1"/>
          </p:cNvGraphicFramePr>
          <p:nvPr/>
        </p:nvGraphicFramePr>
        <p:xfrm>
          <a:off x="2506776" y="787283"/>
          <a:ext cx="3895320" cy="748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" r:id="rId1" imgW="2120900" imgH="406400" progId="Equation.DSMT4">
                  <p:embed/>
                </p:oleObj>
              </mc:Choice>
              <mc:Fallback>
                <p:oleObj name="" r:id="rId1" imgW="2120900" imgH="4064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6776" y="787283"/>
                        <a:ext cx="3895320" cy="74833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6"/>
          <p:cNvGraphicFramePr>
            <a:graphicFrameLocks noChangeAspect="1"/>
          </p:cNvGraphicFramePr>
          <p:nvPr/>
        </p:nvGraphicFramePr>
        <p:xfrm>
          <a:off x="2506776" y="1850144"/>
          <a:ext cx="4058864" cy="748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" r:id="rId3" imgW="2209800" imgH="406400" progId="Equation.DSMT4">
                  <p:embed/>
                </p:oleObj>
              </mc:Choice>
              <mc:Fallback>
                <p:oleObj name="" r:id="rId3" imgW="2209800" imgH="4064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6776" y="1850144"/>
                        <a:ext cx="4058864" cy="74833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6"/>
          <p:cNvGraphicFramePr>
            <a:graphicFrameLocks noChangeAspect="1"/>
          </p:cNvGraphicFramePr>
          <p:nvPr/>
        </p:nvGraphicFramePr>
        <p:xfrm>
          <a:off x="2506776" y="2913005"/>
          <a:ext cx="3148634" cy="467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" r:id="rId5" imgW="1714500" imgH="254000" progId="Equation.DSMT4">
                  <p:embed/>
                </p:oleObj>
              </mc:Choice>
              <mc:Fallback>
                <p:oleObj name="" r:id="rId5" imgW="1714500" imgH="2540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06776" y="2913005"/>
                        <a:ext cx="3148634" cy="4675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506776" y="3695036"/>
          <a:ext cx="3404687" cy="465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" r:id="rId7" imgW="1854200" imgH="254000" progId="Equation.DSMT4">
                  <p:embed/>
                </p:oleObj>
              </mc:Choice>
              <mc:Fallback>
                <p:oleObj name="" r:id="rId7" imgW="1854200" imgH="2540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06776" y="3695036"/>
                        <a:ext cx="3404687" cy="46585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3031" y="296050"/>
            <a:ext cx="2575693" cy="659784"/>
            <a:chOff x="1455353" y="2389568"/>
            <a:chExt cx="2575693" cy="6597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91772" y="1209827"/>
            <a:ext cx="7202659" cy="3059305"/>
            <a:chOff x="991772" y="1209827"/>
            <a:chExt cx="7202659" cy="3059305"/>
          </a:xfrm>
        </p:grpSpPr>
        <p:sp>
          <p:nvSpPr>
            <p:cNvPr id="6" name="文本框 5"/>
            <p:cNvSpPr txBox="1"/>
            <p:nvPr/>
          </p:nvSpPr>
          <p:spPr>
            <a:xfrm>
              <a:off x="1701995" y="1373782"/>
              <a:ext cx="6225150" cy="24170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一般地，</a:t>
              </a:r>
              <a:endPara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600" b="1" dirty="0">
                  <a:solidFill>
                    <a:srgbClr val="FF0000"/>
                  </a:solidFill>
                  <a:latin typeface="+mj-lt"/>
                  <a:ea typeface="+mj-ea"/>
                </a:rPr>
                <a:t>       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 如果一个试验有 </a:t>
              </a:r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n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 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种等可能的结果， 事件 </a:t>
              </a:r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 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包含其中的 </a:t>
              </a:r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m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 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种结果， 那么事件 </a:t>
              </a:r>
              <a:r>
                <a:rPr kumimoji="0" lang="en-US" altLang="zh-CN" sz="26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</a:t>
              </a:r>
              <a:r>
                <a:rPr kumimoji="0" lang="en-US" altLang="zh-CN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 </a:t>
              </a: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发生的概率为                  。</a:t>
              </a:r>
              <a:endParaRPr lang="zh-CN" altLang="en-US" sz="2600" dirty="0">
                <a:latin typeface="+mj-lt"/>
                <a:ea typeface="+mj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164079" y="3180658"/>
              <a:ext cx="1308210" cy="734434"/>
              <a:chOff x="3917895" y="3574546"/>
              <a:chExt cx="1308210" cy="73443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471852" y="3831263"/>
                <a:ext cx="312447" cy="220999"/>
              </a:xfrm>
              <a:prstGeom prst="rect">
                <a:avLst/>
              </a:prstGeom>
            </p:spPr>
          </p:pic>
          <p:graphicFrame>
            <p:nvGraphicFramePr>
              <p:cNvPr id="12" name="对象 11"/>
              <p:cNvGraphicFramePr>
                <a:graphicFrameLocks noChangeAspect="1"/>
              </p:cNvGraphicFramePr>
              <p:nvPr/>
            </p:nvGraphicFramePr>
            <p:xfrm>
              <a:off x="3917895" y="3574546"/>
              <a:ext cx="1308210" cy="73443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23" name="Equation" r:id="rId3" imgW="17373600" imgH="9753600" progId="Equation.DSMT4">
                      <p:embed/>
                    </p:oleObj>
                  </mc:Choice>
                  <mc:Fallback>
                    <p:oleObj name="Equation" r:id="rId3" imgW="17373600" imgH="9753600" progId="Equation.DSMT4">
                      <p:embed/>
                      <p:pic>
                        <p:nvPicPr>
                          <p:cNvPr id="0" name="对象 6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3917895" y="3574546"/>
                            <a:ext cx="1308210" cy="734434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3" name="矩形: 圆角 12"/>
            <p:cNvSpPr/>
            <p:nvPr/>
          </p:nvSpPr>
          <p:spPr>
            <a:xfrm>
              <a:off x="991772" y="1209827"/>
              <a:ext cx="7202659" cy="3059305"/>
            </a:xfrm>
            <a:prstGeom prst="roundRect">
              <a:avLst>
                <a:gd name="adj" fmla="val 7240"/>
              </a:avLst>
            </a:prstGeom>
            <a:noFill/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835943" y="1648557"/>
            <a:ext cx="5472113" cy="1657350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1.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从教材习题</a:t>
            </a:r>
            <a:r>
              <a:rPr kumimoji="0" lang="zh-CN" altLang="en-US" sz="3200" b="1" kern="0" cap="none" spc="0" normalizeH="0" baseline="0" noProof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中选取；</a:t>
            </a:r>
            <a:endParaRPr kumimoji="0" lang="zh-CN" altLang="en-US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2.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完成练习册本课时</a:t>
            </a:r>
            <a:r>
              <a:rPr kumimoji="0" lang="zh-CN" altLang="en-US" sz="3200" b="1" kern="0" cap="none" spc="0" normalizeH="0" baseline="0" noProof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的习题。</a:t>
            </a:r>
            <a:endParaRPr kumimoji="0" lang="en-US" altLang="zh-CN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23031" y="605541"/>
            <a:ext cx="2575693" cy="659784"/>
            <a:chOff x="1455353" y="2389568"/>
            <a:chExt cx="2575693" cy="6597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课后练习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新课导入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59656" y="997859"/>
            <a:ext cx="7469944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        任意掷一枚均匀的硬币，可能出现哪些结果？每种结果出现的可能性相同吗？正面朝上的概率是多少？</a:t>
            </a:r>
            <a:endParaRPr lang="zh-CN" altLang="en-US" dirty="0"/>
          </a:p>
        </p:txBody>
      </p:sp>
      <p:pic>
        <p:nvPicPr>
          <p:cNvPr id="1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8787" y="2677257"/>
            <a:ext cx="2016125" cy="1677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2198" y="1391755"/>
            <a:ext cx="7617654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        前面我们用事件发生的频率来估计该事件发生的概率，但得到的往往只是概率的估计值。那么，还有没有其他求概率的方法呢？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思考交流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8" name="文本框 13"/>
          <p:cNvSpPr txBox="1"/>
          <p:nvPr/>
        </p:nvSpPr>
        <p:spPr>
          <a:xfrm>
            <a:off x="696350" y="829229"/>
            <a:ext cx="7962315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       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1.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一个袋中装有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5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个球， 分别标有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，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5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这五个号码，这些球除号码外都相同， 混合均匀后任意摸出一个球。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8316" y="2681307"/>
            <a:ext cx="7830349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   （</a:t>
            </a:r>
            <a:r>
              <a:rPr lang="en-US" altLang="zh-CN" dirty="0"/>
              <a:t>1</a:t>
            </a:r>
            <a:r>
              <a:rPr lang="zh-CN" altLang="en-US" dirty="0"/>
              <a:t>）会出现哪些可能的结果？</a:t>
            </a:r>
            <a:br>
              <a:rPr lang="zh-CN" altLang="en-US" dirty="0"/>
            </a:br>
            <a:r>
              <a:rPr lang="zh-CN" altLang="en-US" dirty="0"/>
              <a:t>    （</a:t>
            </a:r>
            <a:r>
              <a:rPr lang="en-US" altLang="zh-CN" dirty="0"/>
              <a:t>2</a:t>
            </a:r>
            <a:r>
              <a:rPr lang="zh-CN" altLang="en-US" dirty="0"/>
              <a:t>）每种结果出现的可能性相同吗？ 猜一猜它们的概率分别是多少。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3"/>
          <p:cNvSpPr txBox="1"/>
          <p:nvPr/>
        </p:nvSpPr>
        <p:spPr>
          <a:xfrm>
            <a:off x="689316" y="730757"/>
            <a:ext cx="7962315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        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2.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前面我们提到的掷硬币、掷骰子和摸球的游戏有什么共同的特点？与同伴进行交流。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76886" y="2130758"/>
          <a:ext cx="7261275" cy="21272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2255"/>
                <a:gridCol w="2904510"/>
                <a:gridCol w="2904510"/>
              </a:tblGrid>
              <a:tr h="531809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n-lt"/>
                          <a:ea typeface="+mn-ea"/>
                        </a:rPr>
                        <a:t>结果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n-lt"/>
                          <a:ea typeface="+mn-ea"/>
                        </a:rPr>
                        <a:t>共同点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/>
                </a:tc>
              </a:tr>
              <a:tr h="5318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n-lt"/>
                          <a:ea typeface="+mn-ea"/>
                        </a:rPr>
                        <a:t>掷硬币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正面、反面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+mn-lt"/>
                        <a:ea typeface="+mn-ea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endParaRPr lang="en-US" altLang="zh-CN" sz="2400" b="1" dirty="0">
                        <a:solidFill>
                          <a:srgbClr val="FF0000"/>
                        </a:solidFill>
                        <a:latin typeface="+mn-lt"/>
                        <a:ea typeface="+mn-ea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每一种结果出现的可能性相同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+mn-lt"/>
                        <a:ea typeface="+mn-ea"/>
                      </a:endParaRPr>
                    </a:p>
                  </a:txBody>
                  <a:tcPr/>
                </a:tc>
              </a:tr>
              <a:tr h="5318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n-lt"/>
                          <a:ea typeface="+mn-ea"/>
                        </a:rPr>
                        <a:t>掷骰子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1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，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2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，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3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，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4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，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5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，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6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+mn-lt"/>
                        <a:ea typeface="+mn-ea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5318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+mn-lt"/>
                          <a:ea typeface="+mn-ea"/>
                        </a:rPr>
                        <a:t>摸球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1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，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2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，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3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，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4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，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5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+mn-lt"/>
                        <a:ea typeface="+mn-ea"/>
                      </a:endParaRPr>
                    </a:p>
                  </a:txBody>
                  <a:tcPr/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3"/>
          <p:cNvSpPr txBox="1"/>
          <p:nvPr/>
        </p:nvSpPr>
        <p:spPr>
          <a:xfrm>
            <a:off x="970673" y="1258295"/>
            <a:ext cx="7364437" cy="24170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        设一个试验的所有可能的结果有 </a:t>
            </a:r>
            <a:r>
              <a:rPr lang="en-US" altLang="zh-CN" sz="2600" b="1" i="1" dirty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6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种，每次试验有且只有其中的一种结果出现。</a:t>
            </a:r>
            <a:r>
              <a:rPr lang="zh-CN" altLang="en-US" sz="2600" b="1">
                <a:latin typeface="+mn-lt"/>
                <a:ea typeface="黑体" panose="02010609060101010101" pitchFamily="49" charset="-122"/>
              </a:rPr>
              <a:t>如果每种结果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出现的可能性相同，那么我们就称这个试验的结果是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等可能</a:t>
            </a: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的。 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3"/>
          <p:cNvSpPr txBox="1"/>
          <p:nvPr/>
        </p:nvSpPr>
        <p:spPr>
          <a:xfrm>
            <a:off x="794822" y="611181"/>
            <a:ext cx="7026812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        你还能举出一些结果是等可能的试验吗？你是如何判断试验结果是等可能的？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9" t="7248" r="11436" b="6052"/>
          <a:stretch>
            <a:fillRect/>
          </a:stretch>
        </p:blipFill>
        <p:spPr bwMode="auto">
          <a:xfrm>
            <a:off x="6870621" y="2107743"/>
            <a:ext cx="1648805" cy="171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1366070" y="2010149"/>
            <a:ext cx="5294983" cy="1816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将大小、材质完全相同的 </a:t>
            </a: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个黑球和 </a:t>
            </a: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个红球放进箱子里，混合均匀后任意摸出一个球。</a:t>
            </a:r>
            <a:endParaRPr lang="zh-CN" altLang="en-US" sz="2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53224" y="190547"/>
            <a:ext cx="2575693" cy="659784"/>
            <a:chOff x="1455353" y="2389568"/>
            <a:chExt cx="2575693" cy="6597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尝试思考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59511" y="2282466"/>
            <a:ext cx="7810915" cy="10066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      你认为“摸出的球的号码不超过 </a:t>
            </a:r>
            <a:r>
              <a:rPr lang="en-US" altLang="zh-CN" dirty="0"/>
              <a:t>3</a:t>
            </a:r>
            <a:r>
              <a:rPr lang="zh-CN" altLang="en-US" dirty="0"/>
              <a:t>”这个事件的概率是多少？你是怎样想的？</a:t>
            </a:r>
            <a:endParaRPr lang="zh-CN" altLang="en-US" dirty="0"/>
          </a:p>
        </p:txBody>
      </p:sp>
      <p:sp>
        <p:nvSpPr>
          <p:cNvPr id="2" name="文本框 13"/>
          <p:cNvSpPr txBox="1"/>
          <p:nvPr/>
        </p:nvSpPr>
        <p:spPr>
          <a:xfrm>
            <a:off x="696350" y="843297"/>
            <a:ext cx="7962315" cy="1379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+mn-ea"/>
              </a:rPr>
              <a:t>        </a:t>
            </a:r>
            <a:r>
              <a:rPr lang="en-US" altLang="zh-CN" sz="2400" b="1" dirty="0">
                <a:latin typeface="+mn-lt"/>
                <a:ea typeface="+mn-ea"/>
              </a:rPr>
              <a:t>1. </a:t>
            </a:r>
            <a:r>
              <a:rPr lang="zh-CN" altLang="en-US" sz="2400" b="1" dirty="0">
                <a:latin typeface="+mn-lt"/>
                <a:ea typeface="+mn-ea"/>
              </a:rPr>
              <a:t>一个袋中装有 </a:t>
            </a:r>
            <a:r>
              <a:rPr lang="en-US" altLang="zh-CN" sz="2400" b="1" dirty="0">
                <a:latin typeface="+mn-lt"/>
                <a:ea typeface="+mn-ea"/>
              </a:rPr>
              <a:t>5 </a:t>
            </a:r>
            <a:r>
              <a:rPr lang="zh-CN" altLang="en-US" sz="2400" b="1" dirty="0">
                <a:latin typeface="+mn-lt"/>
                <a:ea typeface="+mn-ea"/>
              </a:rPr>
              <a:t>个球， 分别标有 </a:t>
            </a:r>
            <a:r>
              <a:rPr lang="en-US" altLang="zh-CN" sz="2400" b="1" dirty="0">
                <a:latin typeface="+mn-lt"/>
                <a:ea typeface="+mn-ea"/>
              </a:rPr>
              <a:t>1</a:t>
            </a:r>
            <a:r>
              <a:rPr lang="zh-CN" altLang="en-US" sz="2400" b="1" dirty="0">
                <a:latin typeface="+mn-lt"/>
                <a:ea typeface="+mn-ea"/>
              </a:rPr>
              <a:t>， </a:t>
            </a:r>
            <a:r>
              <a:rPr lang="en-US" altLang="zh-CN" sz="2400" b="1" dirty="0">
                <a:latin typeface="+mn-lt"/>
                <a:ea typeface="+mn-ea"/>
              </a:rPr>
              <a:t>2</a:t>
            </a:r>
            <a:r>
              <a:rPr lang="zh-CN" altLang="en-US" sz="2400" b="1" dirty="0">
                <a:latin typeface="+mn-lt"/>
                <a:ea typeface="+mn-ea"/>
              </a:rPr>
              <a:t>， </a:t>
            </a:r>
            <a:r>
              <a:rPr lang="en-US" altLang="zh-CN" sz="2400" b="1" dirty="0">
                <a:latin typeface="+mn-lt"/>
                <a:ea typeface="+mn-ea"/>
              </a:rPr>
              <a:t>3</a:t>
            </a:r>
            <a:r>
              <a:rPr lang="zh-CN" altLang="en-US" sz="2400" b="1" dirty="0">
                <a:latin typeface="+mn-lt"/>
                <a:ea typeface="+mn-ea"/>
              </a:rPr>
              <a:t>， </a:t>
            </a:r>
            <a:r>
              <a:rPr lang="en-US" altLang="zh-CN" sz="2400" b="1" dirty="0">
                <a:latin typeface="+mn-lt"/>
                <a:ea typeface="+mn-ea"/>
              </a:rPr>
              <a:t>4</a:t>
            </a:r>
            <a:r>
              <a:rPr lang="zh-CN" altLang="en-US" sz="2400" b="1" dirty="0">
                <a:latin typeface="+mn-lt"/>
                <a:ea typeface="+mn-ea"/>
              </a:rPr>
              <a:t>， </a:t>
            </a:r>
            <a:r>
              <a:rPr lang="en-US" altLang="zh-CN" sz="2400" b="1" dirty="0">
                <a:latin typeface="+mn-lt"/>
                <a:ea typeface="+mn-ea"/>
              </a:rPr>
              <a:t>5 </a:t>
            </a:r>
            <a:r>
              <a:rPr lang="zh-CN" altLang="en-US" sz="2400" b="1" dirty="0">
                <a:latin typeface="+mn-lt"/>
                <a:ea typeface="+mn-ea"/>
              </a:rPr>
              <a:t>这五个号码，这些球除号码外都相同， 混合均匀后任意摸出一个球。</a:t>
            </a:r>
            <a:endParaRPr lang="zh-CN" altLang="en-US" sz="2400" b="1" dirty="0">
              <a:latin typeface="+mn-lt"/>
              <a:ea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66689" y="3509886"/>
            <a:ext cx="471268" cy="4712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14" name="椭圆 13"/>
          <p:cNvSpPr/>
          <p:nvPr/>
        </p:nvSpPr>
        <p:spPr>
          <a:xfrm>
            <a:off x="1399735" y="3509886"/>
            <a:ext cx="471268" cy="4712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15" name="椭圆 14"/>
          <p:cNvSpPr/>
          <p:nvPr/>
        </p:nvSpPr>
        <p:spPr>
          <a:xfrm>
            <a:off x="2032781" y="3509886"/>
            <a:ext cx="471268" cy="4712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  <p:sp>
        <p:nvSpPr>
          <p:cNvPr id="16" name="椭圆 15"/>
          <p:cNvSpPr/>
          <p:nvPr/>
        </p:nvSpPr>
        <p:spPr>
          <a:xfrm>
            <a:off x="2665827" y="3509886"/>
            <a:ext cx="471268" cy="4712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4</a:t>
            </a:r>
            <a:endParaRPr lang="zh-CN" altLang="en-US" sz="2400" b="1" dirty="0"/>
          </a:p>
        </p:txBody>
      </p:sp>
      <p:sp>
        <p:nvSpPr>
          <p:cNvPr id="17" name="椭圆 16"/>
          <p:cNvSpPr/>
          <p:nvPr/>
        </p:nvSpPr>
        <p:spPr>
          <a:xfrm>
            <a:off x="3298873" y="3509886"/>
            <a:ext cx="471268" cy="4712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5</a:t>
            </a:r>
            <a:endParaRPr lang="zh-CN" altLang="en-US" sz="2400" b="1" dirty="0"/>
          </a:p>
        </p:txBody>
      </p:sp>
      <p:sp>
        <p:nvSpPr>
          <p:cNvPr id="18" name="左大括号 17"/>
          <p:cNvSpPr/>
          <p:nvPr/>
        </p:nvSpPr>
        <p:spPr>
          <a:xfrm rot="16200000">
            <a:off x="1524586" y="3325247"/>
            <a:ext cx="232117" cy="1726812"/>
          </a:xfrm>
          <a:prstGeom prst="leftBrace">
            <a:avLst>
              <a:gd name="adj1" fmla="val 20454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31986" y="4372145"/>
            <a:ext cx="14278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不超过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931920" y="3586482"/>
            <a:ext cx="4589835" cy="785222"/>
            <a:chOff x="3889716" y="3586482"/>
            <a:chExt cx="4589835" cy="785222"/>
          </a:xfrm>
        </p:grpSpPr>
        <p:sp>
          <p:nvSpPr>
            <p:cNvPr id="21" name="文本框 20"/>
            <p:cNvSpPr txBox="1"/>
            <p:nvPr/>
          </p:nvSpPr>
          <p:spPr>
            <a:xfrm>
              <a:off x="3889716" y="3743796"/>
              <a:ext cx="43258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P 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(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摸出的球的号码不超过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3) =</a:t>
              </a:r>
              <a:endPara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011551" y="3586482"/>
              <a:ext cx="468000" cy="785222"/>
              <a:chOff x="6886135" y="4043680"/>
              <a:chExt cx="468000" cy="785222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6956475" y="4043680"/>
                <a:ext cx="38686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</a:rPr>
                  <a:t>3</a:t>
                </a:r>
                <a:endParaRPr lang="zh-CN" altLang="en-US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6956475" y="4367237"/>
                <a:ext cx="38686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</a:rPr>
                  <a:t>5</a:t>
                </a:r>
                <a:endParaRPr lang="zh-CN" altLang="en-US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6886135" y="4435007"/>
                <a:ext cx="468000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01995" y="1240136"/>
            <a:ext cx="6225150" cy="2417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一般地，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      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如果一个试验有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n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种等可能的结果， 事件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包含其中的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m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种结果， 那么事件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发生的概率为                  。</a:t>
            </a:r>
            <a:endParaRPr lang="zh-CN" altLang="en-US" sz="2600" dirty="0">
              <a:latin typeface="+mj-lt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164079" y="3047012"/>
            <a:ext cx="1308210" cy="734434"/>
            <a:chOff x="3917895" y="3574546"/>
            <a:chExt cx="1308210" cy="73443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471852" y="3831263"/>
              <a:ext cx="312447" cy="220999"/>
            </a:xfrm>
            <a:prstGeom prst="rect">
              <a:avLst/>
            </a:prstGeom>
          </p:spPr>
        </p:pic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917895" y="3574546"/>
            <a:ext cx="1308210" cy="7344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name="Equation" r:id="rId2" imgW="17373600" imgH="9753600" progId="Equation.DSMT4">
                    <p:embed/>
                  </p:oleObj>
                </mc:Choice>
                <mc:Fallback>
                  <p:oleObj name="Equation" r:id="rId2" imgW="17373600" imgH="9753600" progId="Equation.DSMT4">
                    <p:embed/>
                    <p:pic>
                      <p:nvPicPr>
                        <p:cNvPr id="0" name="图片 1026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3917895" y="3574546"/>
                          <a:ext cx="1308210" cy="73443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矩形: 圆角 9"/>
          <p:cNvSpPr/>
          <p:nvPr/>
        </p:nvSpPr>
        <p:spPr>
          <a:xfrm>
            <a:off x="991772" y="1076181"/>
            <a:ext cx="7202659" cy="3059305"/>
          </a:xfrm>
          <a:prstGeom prst="roundRect">
            <a:avLst>
              <a:gd name="adj" fmla="val 7240"/>
            </a:avLst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jlmNzU0NmQ1YjY2ZDkyM2MwOTlkZWZkZDdlZGQ0MTc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上课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40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上课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40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1600</Words>
  <Application>WPS 演示</Application>
  <PresentationFormat>全屏显示(16:9)</PresentationFormat>
  <Paragraphs>127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17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黑体</vt:lpstr>
      <vt:lpstr>楷体</vt:lpstr>
      <vt:lpstr>Calibri</vt:lpstr>
      <vt:lpstr>幼圆</vt:lpstr>
      <vt:lpstr>Times New Roman</vt:lpstr>
      <vt:lpstr>微软雅黑</vt:lpstr>
      <vt:lpstr>Arial Unicode MS</vt:lpstr>
      <vt:lpstr>1_Office 主题​​</vt:lpstr>
      <vt:lpstr>2_自定义设计方案</vt:lpstr>
      <vt:lpstr>1_自定义设计方案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lastModifiedBy>慢慢来</cp:lastModifiedBy>
  <cp:revision>392</cp:revision>
  <dcterms:created xsi:type="dcterms:W3CDTF">2016-01-14T05:53:00Z</dcterms:created>
  <dcterms:modified xsi:type="dcterms:W3CDTF">2025-01-20T00:18:42Z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3A0ABFCD91454FEA838ADAB4605318BF</vt:lpwstr>
  </property>
</Properties>
</file>