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99" r:id="rId4"/>
    <p:sldId id="309" r:id="rId5"/>
    <p:sldId id="373" r:id="rId6"/>
    <p:sldId id="374" r:id="rId7"/>
    <p:sldId id="375" r:id="rId8"/>
    <p:sldId id="376" r:id="rId9"/>
    <p:sldId id="377" r:id="rId10"/>
    <p:sldId id="378" r:id="rId11"/>
    <p:sldId id="368" r:id="rId12"/>
    <p:sldId id="386" r:id="rId13"/>
    <p:sldId id="379" r:id="rId14"/>
    <p:sldId id="387" r:id="rId15"/>
    <p:sldId id="380" r:id="rId16"/>
    <p:sldId id="381" r:id="rId17"/>
    <p:sldId id="279" r:id="rId18"/>
    <p:sldId id="366" r:id="rId19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80"/>
    <a:srgbClr val="DDFFFF"/>
    <a:srgbClr val="0000FF"/>
    <a:srgbClr val="58D2B4"/>
    <a:srgbClr val="FF0066"/>
    <a:srgbClr val="66CCFF"/>
    <a:srgbClr val="CCFF99"/>
    <a:srgbClr val="93DBFF"/>
    <a:srgbClr val="F263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0"/>
    <p:restoredTop sz="96370"/>
  </p:normalViewPr>
  <p:slideViewPr>
    <p:cSldViewPr snapToGrid="0" showGuides="1">
      <p:cViewPr varScale="1">
        <p:scale>
          <a:sx n="137" d="100"/>
          <a:sy n="137" d="100"/>
        </p:scale>
        <p:origin x="120" y="2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F6B54CBE-F779-40AC-89D6-D7507FB7CC3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C7534799-6BBF-4B06-81D3-F8E0DB37B4BB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wmf"/><Relationship Id="rId1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oleObject" Target="../embeddings/oleObject12.bin"/><Relationship Id="rId7" Type="http://schemas.openxmlformats.org/officeDocument/2006/relationships/oleObject" Target="../embeddings/oleObject11.bin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Relationship Id="rId3" Type="http://schemas.openxmlformats.org/officeDocument/2006/relationships/oleObject" Target="../embeddings/oleObject7.bin"/><Relationship Id="rId2" Type="http://schemas.openxmlformats.org/officeDocument/2006/relationships/image" Target="../media/image13.wmf"/><Relationship Id="rId15" Type="http://schemas.openxmlformats.org/officeDocument/2006/relationships/vmlDrawing" Target="../drawings/vmlDrawing6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5.png"/><Relationship Id="rId12" Type="http://schemas.openxmlformats.org/officeDocument/2006/relationships/oleObject" Target="../embeddings/oleObject16.bin"/><Relationship Id="rId11" Type="http://schemas.openxmlformats.org/officeDocument/2006/relationships/oleObject" Target="../embeddings/oleObject15.bin"/><Relationship Id="rId10" Type="http://schemas.openxmlformats.org/officeDocument/2006/relationships/oleObject" Target="../embeddings/oleObject14.bin"/><Relationship Id="rId1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oleObject" Target="../embeddings/oleObject21.bin"/><Relationship Id="rId7" Type="http://schemas.openxmlformats.org/officeDocument/2006/relationships/image" Target="../media/image18.wmf"/><Relationship Id="rId6" Type="http://schemas.openxmlformats.org/officeDocument/2006/relationships/oleObject" Target="../embeddings/oleObject20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9.bin"/><Relationship Id="rId3" Type="http://schemas.openxmlformats.org/officeDocument/2006/relationships/oleObject" Target="../embeddings/oleObject18.bin"/><Relationship Id="rId2" Type="http://schemas.openxmlformats.org/officeDocument/2006/relationships/image" Target="../media/image16.wmf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17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7942" y="1911350"/>
            <a:ext cx="53609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lt"/>
                <a:ea typeface="+mj-ea"/>
                <a:cs typeface="+mn-cs"/>
              </a:rPr>
              <a:t>问题解决策略：特殊化</a:t>
            </a:r>
            <a:endParaRPr kumimoji="0" lang="zh-CN" altLang="en-US" sz="3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062163" y="2635250"/>
            <a:ext cx="52197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160713" y="2803525"/>
            <a:ext cx="30226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499" y="2535985"/>
            <a:ext cx="2691591" cy="2399480"/>
          </a:xfrm>
          <a:prstGeom prst="rect">
            <a:avLst/>
          </a:prstGeom>
        </p:spPr>
      </p:pic>
      <p:grpSp>
        <p:nvGrpSpPr>
          <p:cNvPr id="5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6" name="矩形 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5941" y="928688"/>
            <a:ext cx="8252117" cy="2162002"/>
            <a:chOff x="445941" y="841375"/>
            <a:chExt cx="8252117" cy="2162002"/>
          </a:xfrm>
        </p:grpSpPr>
        <p:sp>
          <p:nvSpPr>
            <p:cNvPr id="3" name="矩形 15"/>
            <p:cNvSpPr>
              <a:spLocks noChangeArrowheads="1"/>
            </p:cNvSpPr>
            <p:nvPr/>
          </p:nvSpPr>
          <p:spPr bwMode="auto">
            <a:xfrm>
              <a:off x="445941" y="841375"/>
              <a:ext cx="8252117" cy="216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3000"/>
                </a:lnSpc>
              </a:pPr>
              <a:r>
                <a:rPr lang="en-US" altLang="zh-CN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如图，点</a:t>
              </a:r>
              <a:r>
                <a:rPr lang="en-US" altLang="zh-CN" sz="26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是等边三角形</a:t>
              </a:r>
              <a:r>
                <a:rPr lang="en-US" altLang="zh-CN" sz="26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ABC</a:t>
              </a:r>
              <a:r>
                <a:rPr lang="en-US" altLang="zh-CN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内的任意一点，过点 </a:t>
              </a:r>
              <a:r>
                <a:rPr lang="en-US" altLang="zh-CN" sz="26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向三边作垂线，垂足分别为 </a:t>
              </a:r>
              <a:r>
                <a:rPr lang="en-US" altLang="zh-CN" sz="26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6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6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。小颖从特殊情形入手，认为 </a:t>
              </a:r>
              <a:r>
                <a:rPr lang="en-US" altLang="zh-CN" sz="26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AF</a:t>
              </a:r>
              <a:r>
                <a:rPr lang="en-US" altLang="zh-CN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+</a:t>
              </a:r>
              <a:r>
                <a:rPr lang="en-US" altLang="zh-CN" sz="26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BD</a:t>
              </a:r>
              <a:r>
                <a:rPr lang="en-US" altLang="zh-CN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+</a:t>
              </a:r>
              <a:r>
                <a:rPr lang="en-US" altLang="zh-CN" sz="26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CE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等于△</a:t>
              </a:r>
              <a:r>
                <a:rPr lang="en-US" altLang="zh-CN" sz="26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ABC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周长的</a:t>
              </a:r>
              <a:r>
                <a:rPr lang="zh-CN" altLang="en-US" sz="2600" b="1" dirty="0"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。你知道她是怎么做的吗</a:t>
              </a:r>
              <a:r>
                <a:rPr lang="en-US" altLang="zh-CN" sz="26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6653297" y="1895615"/>
            <a:ext cx="270409" cy="6985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2" imgW="3657600" imgH="9448800" progId="Equation.DSMT4">
                    <p:embed/>
                  </p:oleObj>
                </mc:Choice>
                <mc:Fallback>
                  <p:oleObj name="Equation" r:id="rId2" imgW="36576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6653297" y="1895615"/>
                          <a:ext cx="270409" cy="69855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>
            <a:spLocks noChangeArrowheads="1"/>
          </p:cNvSpPr>
          <p:nvPr/>
        </p:nvSpPr>
        <p:spPr bwMode="auto">
          <a:xfrm>
            <a:off x="137872" y="716428"/>
            <a:ext cx="5320607" cy="162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解：小颖是从以下特殊情形入手：点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为等边三角形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三条高的交点，如图所示。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15"/>
          <p:cNvSpPr>
            <a:spLocks noChangeArrowheads="1"/>
          </p:cNvSpPr>
          <p:nvPr/>
        </p:nvSpPr>
        <p:spPr bwMode="auto">
          <a:xfrm>
            <a:off x="137872" y="2358941"/>
            <a:ext cx="4099079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容易得到，△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ACD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15"/>
          <p:cNvSpPr>
            <a:spLocks noChangeArrowheads="1"/>
          </p:cNvSpPr>
          <p:nvPr/>
        </p:nvSpPr>
        <p:spPr bwMode="auto">
          <a:xfrm>
            <a:off x="137872" y="2925791"/>
            <a:ext cx="2584387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BD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15"/>
          <p:cNvSpPr>
            <a:spLocks noChangeArrowheads="1"/>
          </p:cNvSpPr>
          <p:nvPr/>
        </p:nvSpPr>
        <p:spPr bwMode="auto">
          <a:xfrm>
            <a:off x="137872" y="3434967"/>
            <a:ext cx="5004768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同理可得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AF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AE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7872" y="3979760"/>
            <a:ext cx="7980043" cy="712754"/>
            <a:chOff x="151833" y="3620412"/>
            <a:chExt cx="7980043" cy="712754"/>
          </a:xfrm>
        </p:grpSpPr>
        <p:sp>
          <p:nvSpPr>
            <p:cNvPr id="6" name="矩形 15"/>
            <p:cNvSpPr>
              <a:spLocks noChangeArrowheads="1"/>
            </p:cNvSpPr>
            <p:nvPr/>
          </p:nvSpPr>
          <p:spPr bwMode="auto">
            <a:xfrm>
              <a:off x="151833" y="3647389"/>
              <a:ext cx="7980043" cy="565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3000"/>
                </a:lnSpc>
              </a:pPr>
              <a:r>
                <a:rPr lang="zh-CN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因此，容易得到</a:t>
              </a:r>
              <a:r>
                <a:rPr lang="en-US" altLang="zh-CN" sz="2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AF</a:t>
              </a:r>
              <a:r>
                <a:rPr lang="en-US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r>
                <a:rPr lang="en-US" altLang="zh-CN" sz="2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BD</a:t>
              </a:r>
              <a:r>
                <a:rPr lang="en-US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r>
                <a:rPr lang="en-US" altLang="zh-CN" sz="2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CE</a:t>
              </a:r>
              <a:r>
                <a:rPr lang="zh-CN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等于△</a:t>
              </a:r>
              <a:r>
                <a:rPr lang="en-US" altLang="zh-CN" sz="2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ABC</a:t>
              </a:r>
              <a:r>
                <a:rPr lang="zh-CN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周长的</a:t>
              </a:r>
              <a:endPara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6955532" y="3620412"/>
            <a:ext cx="275905" cy="7127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1" imgW="3657600" imgH="9448800" progId="Equation.DSMT4">
                    <p:embed/>
                  </p:oleObj>
                </mc:Choice>
                <mc:Fallback>
                  <p:oleObj name="Equation" r:id="rId1" imgW="36576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955532" y="3620412"/>
                          <a:ext cx="275905" cy="7127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1391" y="1213021"/>
            <a:ext cx="2415898" cy="2221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>
            <a:spLocks noChangeArrowheads="1"/>
          </p:cNvSpPr>
          <p:nvPr/>
        </p:nvSpPr>
        <p:spPr bwMode="auto">
          <a:xfrm>
            <a:off x="470218" y="941880"/>
            <a:ext cx="7961684" cy="162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 ，四边形</a:t>
            </a: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ABCD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的面积是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，各边中点分别为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Q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MP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NQ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相交于点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，求图中阴影部分的面积。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6753" y="2048527"/>
            <a:ext cx="4139994" cy="287648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>
            <a:spLocks noChangeArrowheads="1"/>
          </p:cNvSpPr>
          <p:nvPr/>
        </p:nvSpPr>
        <p:spPr bwMode="auto">
          <a:xfrm>
            <a:off x="16184" y="327221"/>
            <a:ext cx="5971615" cy="52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解：如图，连接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15"/>
          <p:cNvSpPr>
            <a:spLocks noChangeArrowheads="1"/>
          </p:cNvSpPr>
          <p:nvPr/>
        </p:nvSpPr>
        <p:spPr bwMode="auto">
          <a:xfrm>
            <a:off x="1" y="745910"/>
            <a:ext cx="3057392" cy="52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" y="1188661"/>
            <a:ext cx="2257678" cy="695863"/>
            <a:chOff x="72830" y="1521891"/>
            <a:chExt cx="2257678" cy="695863"/>
          </a:xfrm>
        </p:grpSpPr>
        <p:sp>
          <p:nvSpPr>
            <p:cNvPr id="4" name="矩形 15"/>
            <p:cNvSpPr>
              <a:spLocks noChangeArrowheads="1"/>
            </p:cNvSpPr>
            <p:nvPr/>
          </p:nvSpPr>
          <p:spPr bwMode="auto">
            <a:xfrm>
              <a:off x="72830" y="1565253"/>
              <a:ext cx="2257678" cy="529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3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所以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AM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AB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557346" y="1521891"/>
            <a:ext cx="269367" cy="6958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1" imgW="3657600" imgH="9448800" progId="Equation.DSMT4">
                    <p:embed/>
                  </p:oleObj>
                </mc:Choice>
                <mc:Fallback>
                  <p:oleObj name="Equation" r:id="rId1" imgW="3657600" imgH="9448800" progId="Equation.DSMT4">
                    <p:embed/>
                    <p:pic>
                      <p:nvPicPr>
                        <p:cNvPr id="0" name="对象 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57346" y="1521891"/>
                          <a:ext cx="269367" cy="6958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0" y="1734044"/>
            <a:ext cx="3374071" cy="695865"/>
            <a:chOff x="72829" y="1543565"/>
            <a:chExt cx="3374071" cy="695865"/>
          </a:xfrm>
        </p:grpSpPr>
        <p:sp>
          <p:nvSpPr>
            <p:cNvPr id="8" name="矩形 15"/>
            <p:cNvSpPr>
              <a:spLocks noChangeArrowheads="1"/>
            </p:cNvSpPr>
            <p:nvPr/>
          </p:nvSpPr>
          <p:spPr bwMode="auto">
            <a:xfrm>
              <a:off x="72829" y="1565253"/>
              <a:ext cx="3374071" cy="529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3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所以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OAM 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OAB 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959261" y="1543565"/>
            <a:ext cx="269367" cy="695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Equation" r:id="rId3" imgW="3657600" imgH="9448800" progId="Equation.DSMT4">
                    <p:embed/>
                  </p:oleObj>
                </mc:Choice>
                <mc:Fallback>
                  <p:oleObj name="Equation" r:id="rId3" imgW="3657600" imgH="94488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959261" y="1543565"/>
                          <a:ext cx="269367" cy="6958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-56460" y="2384821"/>
            <a:ext cx="1569855" cy="52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同理可得，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64214" y="2312984"/>
            <a:ext cx="2827198" cy="709643"/>
            <a:chOff x="72829" y="1521892"/>
            <a:chExt cx="2324013" cy="709643"/>
          </a:xfrm>
        </p:grpSpPr>
        <p:sp>
          <p:nvSpPr>
            <p:cNvPr id="14" name="矩形 15"/>
            <p:cNvSpPr>
              <a:spLocks noChangeArrowheads="1"/>
            </p:cNvSpPr>
            <p:nvPr/>
          </p:nvSpPr>
          <p:spPr bwMode="auto">
            <a:xfrm>
              <a:off x="72829" y="1565253"/>
              <a:ext cx="2324013" cy="565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3000"/>
                </a:lnSpc>
              </a:pPr>
              <a:r>
                <a:rPr lang="en-US" altLang="zh-CN" sz="2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6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6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OAQ  </a:t>
              </a:r>
              <a:r>
                <a:rPr lang="en-US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   </a:t>
              </a:r>
              <a:r>
                <a:rPr lang="en-US" altLang="zh-CN" sz="2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6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6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OAD</a:t>
              </a:r>
              <a:r>
                <a:rPr lang="zh-CN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6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116684" y="1521892"/>
            <a:ext cx="274700" cy="7096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Equation" r:id="rId4" imgW="3657600" imgH="9448800" progId="Equation.DSMT4">
                    <p:embed/>
                  </p:oleObj>
                </mc:Choice>
                <mc:Fallback>
                  <p:oleObj name="Equation" r:id="rId4" imgW="3657600" imgH="9448800" progId="Equation.DSMT4">
                    <p:embed/>
                    <p:pic>
                      <p:nvPicPr>
                        <p:cNvPr id="0" name="对象 1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16684" y="1521892"/>
                          <a:ext cx="274700" cy="70964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3982943" y="2368867"/>
            <a:ext cx="2827198" cy="636380"/>
            <a:chOff x="72829" y="1556777"/>
            <a:chExt cx="2324013" cy="636380"/>
          </a:xfrm>
        </p:grpSpPr>
        <p:sp>
          <p:nvSpPr>
            <p:cNvPr id="17" name="矩形 15"/>
            <p:cNvSpPr>
              <a:spLocks noChangeArrowheads="1"/>
            </p:cNvSpPr>
            <p:nvPr/>
          </p:nvSpPr>
          <p:spPr bwMode="auto">
            <a:xfrm>
              <a:off x="72829" y="1565253"/>
              <a:ext cx="2324013" cy="532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3000"/>
                </a:lnSpc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OCN 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OBC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063470" y="1556777"/>
            <a:ext cx="246340" cy="636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" name="Equation" r:id="rId5" imgW="3657600" imgH="9448800" progId="Equation.DSMT4">
                    <p:embed/>
                  </p:oleObj>
                </mc:Choice>
                <mc:Fallback>
                  <p:oleObj name="Equation" r:id="rId5" imgW="3657600" imgH="9448800" progId="Equation.DSMT4">
                    <p:embed/>
                    <p:pic>
                      <p:nvPicPr>
                        <p:cNvPr id="0" name="对象 1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63470" y="1556777"/>
                          <a:ext cx="246340" cy="63638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6437840" y="2356345"/>
            <a:ext cx="2592117" cy="636380"/>
            <a:chOff x="72829" y="1556777"/>
            <a:chExt cx="2130772" cy="636380"/>
          </a:xfrm>
        </p:grpSpPr>
        <p:sp>
          <p:nvSpPr>
            <p:cNvPr id="21" name="矩形 15"/>
            <p:cNvSpPr>
              <a:spLocks noChangeArrowheads="1"/>
            </p:cNvSpPr>
            <p:nvPr/>
          </p:nvSpPr>
          <p:spPr bwMode="auto">
            <a:xfrm>
              <a:off x="72829" y="1565253"/>
              <a:ext cx="2130772" cy="532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3000"/>
                </a:lnSpc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OCP 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OCD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1063470" y="1556777"/>
            <a:ext cx="246340" cy="636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" name="Equation" r:id="rId6" imgW="3657600" imgH="9448800" progId="Equation.DSMT4">
                    <p:embed/>
                  </p:oleObj>
                </mc:Choice>
                <mc:Fallback>
                  <p:oleObj name="Equation" r:id="rId6" imgW="3657600" imgH="9448800" progId="Equation.DSMT4">
                    <p:embed/>
                    <p:pic>
                      <p:nvPicPr>
                        <p:cNvPr id="0" name="对象 1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63470" y="1556777"/>
                          <a:ext cx="246340" cy="63638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矩形 15"/>
          <p:cNvSpPr>
            <a:spLocks noChangeArrowheads="1"/>
          </p:cNvSpPr>
          <p:nvPr/>
        </p:nvSpPr>
        <p:spPr bwMode="auto">
          <a:xfrm>
            <a:off x="16184" y="3021272"/>
            <a:ext cx="54030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阴影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OAM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OAQ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OCN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OCP</a:t>
            </a:r>
            <a:endParaRPr lang="zh-CN" altLang="en-US" sz="2400" b="1" i="1" baseline="-25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61064" y="3486915"/>
            <a:ext cx="6201269" cy="711917"/>
            <a:chOff x="72829" y="1525111"/>
            <a:chExt cx="6201269" cy="711917"/>
          </a:xfrm>
        </p:grpSpPr>
        <p:sp>
          <p:nvSpPr>
            <p:cNvPr id="26" name="矩形 15"/>
            <p:cNvSpPr>
              <a:spLocks noChangeArrowheads="1"/>
            </p:cNvSpPr>
            <p:nvPr/>
          </p:nvSpPr>
          <p:spPr bwMode="auto">
            <a:xfrm>
              <a:off x="72829" y="1565253"/>
              <a:ext cx="6201269" cy="532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3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OAB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   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OAD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    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OBC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    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OCD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389406" y="1541163"/>
            <a:ext cx="269367" cy="695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" name="Equation" r:id="rId7" imgW="3657600" imgH="9448800" progId="Equation.DSMT4">
                    <p:embed/>
                  </p:oleObj>
                </mc:Choice>
                <mc:Fallback>
                  <p:oleObj name="Equation" r:id="rId7" imgW="3657600" imgH="9448800" progId="Equation.DSMT4">
                    <p:embed/>
                    <p:pic>
                      <p:nvPicPr>
                        <p:cNvPr id="0" name="对象 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9406" y="1541163"/>
                          <a:ext cx="269367" cy="6958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1684131" y="1525111"/>
            <a:ext cx="269367" cy="695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" name="Equation" r:id="rId8" imgW="3657600" imgH="9448800" progId="Equation.DSMT4">
                    <p:embed/>
                  </p:oleObj>
                </mc:Choice>
                <mc:Fallback>
                  <p:oleObj name="Equation" r:id="rId8" imgW="3657600" imgH="9448800" progId="Equation.DSMT4">
                    <p:embed/>
                    <p:pic>
                      <p:nvPicPr>
                        <p:cNvPr id="0" name="对象 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684131" y="1525111"/>
                          <a:ext cx="269367" cy="6958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2970765" y="1541162"/>
            <a:ext cx="269367" cy="695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" name="Equation" r:id="rId9" imgW="3657600" imgH="9448800" progId="Equation.DSMT4">
                    <p:embed/>
                  </p:oleObj>
                </mc:Choice>
                <mc:Fallback>
                  <p:oleObj name="Equation" r:id="rId9" imgW="3657600" imgH="9448800" progId="Equation.DSMT4">
                    <p:embed/>
                    <p:pic>
                      <p:nvPicPr>
                        <p:cNvPr id="0" name="对象 2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70765" y="1541162"/>
                          <a:ext cx="269367" cy="6958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4281675" y="1525111"/>
            <a:ext cx="269367" cy="695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" name="Equation" r:id="rId10" imgW="3657600" imgH="9448800" progId="Equation.DSMT4">
                    <p:embed/>
                  </p:oleObj>
                </mc:Choice>
                <mc:Fallback>
                  <p:oleObj name="Equation" r:id="rId10" imgW="3657600" imgH="9448800" progId="Equation.DSMT4">
                    <p:embed/>
                    <p:pic>
                      <p:nvPicPr>
                        <p:cNvPr id="0" name="对象 2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281675" y="1525111"/>
                          <a:ext cx="269367" cy="6958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" name="组合 34"/>
          <p:cNvGrpSpPr/>
          <p:nvPr/>
        </p:nvGrpSpPr>
        <p:grpSpPr>
          <a:xfrm>
            <a:off x="661064" y="4182780"/>
            <a:ext cx="2176573" cy="695865"/>
            <a:chOff x="72829" y="1541163"/>
            <a:chExt cx="2176573" cy="695865"/>
          </a:xfrm>
        </p:grpSpPr>
        <p:sp>
          <p:nvSpPr>
            <p:cNvPr id="36" name="矩形 15"/>
            <p:cNvSpPr>
              <a:spLocks noChangeArrowheads="1"/>
            </p:cNvSpPr>
            <p:nvPr/>
          </p:nvSpPr>
          <p:spPr bwMode="auto">
            <a:xfrm>
              <a:off x="72829" y="1565253"/>
              <a:ext cx="2176573" cy="532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3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四边形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ABCD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389406" y="1541163"/>
            <a:ext cx="269367" cy="695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" name="Equation" r:id="rId11" imgW="3657600" imgH="9448800" progId="Equation.DSMT4">
                    <p:embed/>
                  </p:oleObj>
                </mc:Choice>
                <mc:Fallback>
                  <p:oleObj name="Equation" r:id="rId11" imgW="3657600" imgH="9448800" progId="Equation.DSMT4">
                    <p:embed/>
                    <p:pic>
                      <p:nvPicPr>
                        <p:cNvPr id="0" name="对象 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9406" y="1541163"/>
                          <a:ext cx="269367" cy="6958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9" name="组合 38"/>
          <p:cNvGrpSpPr/>
          <p:nvPr/>
        </p:nvGrpSpPr>
        <p:grpSpPr>
          <a:xfrm>
            <a:off x="2605396" y="4238973"/>
            <a:ext cx="2176573" cy="695865"/>
            <a:chOff x="72829" y="1541163"/>
            <a:chExt cx="2176573" cy="695865"/>
          </a:xfrm>
        </p:grpSpPr>
        <p:sp>
          <p:nvSpPr>
            <p:cNvPr id="40" name="矩形 15"/>
            <p:cNvSpPr>
              <a:spLocks noChangeArrowheads="1"/>
            </p:cNvSpPr>
            <p:nvPr/>
          </p:nvSpPr>
          <p:spPr bwMode="auto">
            <a:xfrm>
              <a:off x="72829" y="1565253"/>
              <a:ext cx="2176573" cy="532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3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   ×16 =8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1" name="对象 40"/>
            <p:cNvGraphicFramePr>
              <a:graphicFrameLocks noChangeAspect="1"/>
            </p:cNvGraphicFramePr>
            <p:nvPr/>
          </p:nvGraphicFramePr>
          <p:xfrm>
            <a:off x="389406" y="1541163"/>
            <a:ext cx="269367" cy="695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" name="Equation" r:id="rId12" imgW="3657600" imgH="9448800" progId="Equation.DSMT4">
                    <p:embed/>
                  </p:oleObj>
                </mc:Choice>
                <mc:Fallback>
                  <p:oleObj name="Equation" r:id="rId12" imgW="3657600" imgH="9448800" progId="Equation.DSMT4">
                    <p:embed/>
                    <p:pic>
                      <p:nvPicPr>
                        <p:cNvPr id="0" name="对象 3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9406" y="1541163"/>
                          <a:ext cx="269367" cy="6958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9910" y="253868"/>
            <a:ext cx="3530110" cy="2452738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5293099" y="560561"/>
            <a:ext cx="2629022" cy="1713292"/>
            <a:chOff x="5156391" y="2212741"/>
            <a:chExt cx="3082204" cy="2008624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5156391" y="3272589"/>
              <a:ext cx="1663795" cy="948776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886486" y="2212741"/>
              <a:ext cx="933700" cy="1059848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6820187" y="2461317"/>
              <a:ext cx="1099575" cy="811272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 flipV="1">
              <a:off x="6820187" y="3293643"/>
              <a:ext cx="1418408" cy="927722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>
            <a:spLocks noChangeArrowheads="1"/>
          </p:cNvSpPr>
          <p:nvPr/>
        </p:nvSpPr>
        <p:spPr bwMode="auto">
          <a:xfrm>
            <a:off x="355618" y="474086"/>
            <a:ext cx="8252117" cy="216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甲、乙两人轮流在一张圆桌上放置同样大小的硬币，每人每次只能置一枚硬币，且放置过程中不允许重叠与倾斜，硬币不能超出桌面的边界。规定谁在桌上放下最后一枚便币，谁就获胜。你知道获胜的策略吗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15"/>
          <p:cNvSpPr>
            <a:spLocks noChangeArrowheads="1"/>
          </p:cNvSpPr>
          <p:nvPr/>
        </p:nvSpPr>
        <p:spPr bwMode="auto">
          <a:xfrm>
            <a:off x="445941" y="2826710"/>
            <a:ext cx="8252117" cy="162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解：甲有必胜策略，即先放置一枚硬币在桌面中心，之后每次在乙放置硬币位置的对称位置放置硬币，直到桌面无法再放置更多硬币，甲将获胜。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>
            <a:spLocks noChangeArrowheads="1"/>
          </p:cNvSpPr>
          <p:nvPr/>
        </p:nvSpPr>
        <p:spPr bwMode="auto">
          <a:xfrm>
            <a:off x="155066" y="393664"/>
            <a:ext cx="8252117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3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一个三位数除以它的各位数字之和，商最大是多少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5066" y="893085"/>
            <a:ext cx="8560495" cy="529184"/>
            <a:chOff x="340744" y="1256855"/>
            <a:chExt cx="8560495" cy="529184"/>
          </a:xfrm>
        </p:grpSpPr>
        <p:sp>
          <p:nvSpPr>
            <p:cNvPr id="9" name="矩形 15"/>
            <p:cNvSpPr>
              <a:spLocks noChangeArrowheads="1"/>
            </p:cNvSpPr>
            <p:nvPr/>
          </p:nvSpPr>
          <p:spPr bwMode="auto">
            <a:xfrm>
              <a:off x="340744" y="1256855"/>
              <a:ext cx="8560495" cy="529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3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解：设这个三位数是        ，它除以它的各位数字之和的商为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3184787" y="1296014"/>
            <a:ext cx="605324" cy="490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1" imgW="6400800" imgH="5181600" progId="Equation.DSMT4">
                    <p:embed/>
                  </p:oleObj>
                </mc:Choice>
                <mc:Fallback>
                  <p:oleObj name="Equation" r:id="rId1" imgW="6400800" imgH="51816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184787" y="1296014"/>
                          <a:ext cx="605324" cy="4900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231852" y="1422269"/>
            <a:ext cx="5534514" cy="674688"/>
            <a:chOff x="299844" y="1857548"/>
            <a:chExt cx="5534514" cy="674688"/>
          </a:xfrm>
        </p:grpSpPr>
        <p:grpSp>
          <p:nvGrpSpPr>
            <p:cNvPr id="11" name="组合 10"/>
            <p:cNvGrpSpPr/>
            <p:nvPr/>
          </p:nvGrpSpPr>
          <p:grpSpPr>
            <a:xfrm>
              <a:off x="299844" y="1857548"/>
              <a:ext cx="5534514" cy="529184"/>
              <a:chOff x="340744" y="1256855"/>
              <a:chExt cx="5534514" cy="529184"/>
            </a:xfrm>
          </p:grpSpPr>
          <p:sp>
            <p:nvSpPr>
              <p:cNvPr id="12" name="矩形 15"/>
              <p:cNvSpPr>
                <a:spLocks noChangeArrowheads="1"/>
              </p:cNvSpPr>
              <p:nvPr/>
            </p:nvSpPr>
            <p:spPr bwMode="auto">
              <a:xfrm>
                <a:off x="340744" y="1256855"/>
                <a:ext cx="5534514" cy="5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33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         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 100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+10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                         。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13" name="对象 12"/>
              <p:cNvGraphicFramePr>
                <a:graphicFrameLocks noChangeAspect="1"/>
              </p:cNvGraphicFramePr>
              <p:nvPr/>
            </p:nvGraphicFramePr>
            <p:xfrm>
              <a:off x="757177" y="1296014"/>
              <a:ext cx="605324" cy="4900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" name="Equation" r:id="rId3" imgW="6400800" imgH="5181600" progId="Equation.DSMT4">
                      <p:embed/>
                    </p:oleObj>
                  </mc:Choice>
                  <mc:Fallback>
                    <p:oleObj name="Equation" r:id="rId3" imgW="6400800" imgH="5181600" progId="Equation.DSMT4">
                      <p:embed/>
                      <p:pic>
                        <p:nvPicPr>
                          <p:cNvPr id="0" name="对象 2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757177" y="1296014"/>
                            <a:ext cx="605324" cy="4900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473446" y="1857548"/>
            <a:ext cx="2068513" cy="674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Equation" r:id="rId4" imgW="28956000" imgH="9448800" progId="Equation.DSMT4">
                    <p:embed/>
                  </p:oleObj>
                </mc:Choice>
                <mc:Fallback>
                  <p:oleObj name="Equation" r:id="rId4" imgW="28956000" imgH="94488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473446" y="1857548"/>
                          <a:ext cx="2068513" cy="6746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文本框 15"/>
          <p:cNvSpPr txBox="1"/>
          <p:nvPr/>
        </p:nvSpPr>
        <p:spPr>
          <a:xfrm>
            <a:off x="220243" y="2028881"/>
            <a:ext cx="7390625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先考虑特殊情形，固定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的值，如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=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b =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38185" y="2468241"/>
            <a:ext cx="8981280" cy="1017164"/>
            <a:chOff x="356928" y="2908959"/>
            <a:chExt cx="8981280" cy="1017164"/>
          </a:xfrm>
        </p:grpSpPr>
        <p:sp>
          <p:nvSpPr>
            <p:cNvPr id="17" name="文本框 16"/>
            <p:cNvSpPr txBox="1"/>
            <p:nvPr/>
          </p:nvSpPr>
          <p:spPr>
            <a:xfrm>
              <a:off x="356928" y="2925143"/>
              <a:ext cx="8981280" cy="1000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则                  ，很容易得出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c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时，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S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最大，且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取其他值时，依然是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c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S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最大。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740515" y="2908959"/>
            <a:ext cx="1311863" cy="6777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Equation" r:id="rId6" imgW="18288000" imgH="9448800" progId="Equation.DSMT4">
                    <p:embed/>
                  </p:oleObj>
                </mc:Choice>
                <mc:Fallback>
                  <p:oleObj name="Equation" r:id="rId6" imgW="18288000" imgH="9448800" progId="Equation.DSMT4">
                    <p:embed/>
                    <p:pic>
                      <p:nvPicPr>
                        <p:cNvPr id="0" name="图片 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40515" y="2908959"/>
                          <a:ext cx="1311863" cy="67779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" name="文本框 19"/>
          <p:cNvSpPr txBox="1"/>
          <p:nvPr/>
        </p:nvSpPr>
        <p:spPr>
          <a:xfrm>
            <a:off x="237126" y="3388772"/>
            <a:ext cx="6236501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同理，固定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的值时，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时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最大；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固定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的值时，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9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时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最大。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852" y="4082786"/>
            <a:ext cx="8981280" cy="928357"/>
            <a:chOff x="231852" y="4082786"/>
            <a:chExt cx="8981280" cy="928357"/>
          </a:xfrm>
        </p:grpSpPr>
        <p:sp>
          <p:nvSpPr>
            <p:cNvPr id="21" name="文本框 20"/>
            <p:cNvSpPr txBox="1"/>
            <p:nvPr/>
          </p:nvSpPr>
          <p:spPr>
            <a:xfrm>
              <a:off x="231852" y="4139430"/>
              <a:ext cx="8981280" cy="87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因此，当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= 9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= 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，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c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时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S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取最大值，此时                    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即商最大是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100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7026861" y="4082786"/>
            <a:ext cx="1437408" cy="6104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Equation" r:id="rId8" imgW="22250400" imgH="9448800" progId="Equation.DSMT4">
                    <p:embed/>
                  </p:oleObj>
                </mc:Choice>
                <mc:Fallback>
                  <p:oleObj name="Equation" r:id="rId8" imgW="22250400" imgH="9448800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7026861" y="4082786"/>
                          <a:ext cx="1437408" cy="6104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41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5" name="矩形 14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021110" y="1390206"/>
            <a:ext cx="7101779" cy="194950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Clr>
                <a:srgbClr val="00B0F0"/>
              </a:buClr>
              <a:defRPr/>
            </a:pPr>
            <a:r>
              <a:rPr lang="zh-CN" altLang="en-US" sz="2800" b="1" dirty="0">
                <a:latin typeface="+mj-lt"/>
                <a:ea typeface="+mj-ea"/>
              </a:rPr>
              <a:t>        面对一般性的问题时，可以先考虑特殊情形，借助特殊情形下获得的结论或方法解决一般性的问题，这就是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特殊化策略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6" name="矩形 1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05325" y="1164596"/>
            <a:ext cx="2095500" cy="3296588"/>
            <a:chOff x="5963444" y="1015789"/>
            <a:chExt cx="2095500" cy="3296588"/>
          </a:xfrm>
        </p:grpSpPr>
        <p:sp>
          <p:nvSpPr>
            <p:cNvPr id="12" name="文本框 11"/>
            <p:cNvSpPr txBox="1"/>
            <p:nvPr/>
          </p:nvSpPr>
          <p:spPr>
            <a:xfrm>
              <a:off x="6451600" y="3943045"/>
              <a:ext cx="11961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b="1" i="0" dirty="0">
                  <a:solidFill>
                    <a:srgbClr val="333333"/>
                  </a:solidFill>
                  <a:effectLst/>
                  <a:latin typeface="+mj-ea"/>
                  <a:ea typeface="+mj-ea"/>
                </a:rPr>
                <a:t>希尔伯特</a:t>
              </a:r>
              <a:endParaRPr lang="zh-CN" altLang="en-US" b="1" i="0" dirty="0">
                <a:solidFill>
                  <a:srgbClr val="333333"/>
                </a:solidFill>
                <a:effectLst/>
                <a:latin typeface="+mj-ea"/>
                <a:ea typeface="+mj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963444" y="1015789"/>
              <a:ext cx="2095500" cy="281940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211686" y="1391424"/>
            <a:ext cx="4241377" cy="27074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在讨论数学问题时，我相信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特殊化</a:t>
            </a:r>
            <a:r>
              <a:rPr lang="zh-CN" altLang="en-US" sz="2600" b="1" dirty="0">
                <a:latin typeface="+mj-lt"/>
                <a:ea typeface="+mj-ea"/>
              </a:rPr>
              <a:t>比一般化起着更为重要的作用，这种方法是克服数学困难的最重要的杠杆之一．</a:t>
            </a:r>
            <a:endParaRPr lang="zh-CN" altLang="en-US" sz="2600" b="1" dirty="0"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91769" y="841375"/>
            <a:ext cx="287748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什么是特殊化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1769" y="1515862"/>
            <a:ext cx="28774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600" b="1" dirty="0">
                <a:latin typeface="+mj-lt"/>
                <a:ea typeface="+mj-ea"/>
              </a:rPr>
              <a:t>举个例子</a:t>
            </a:r>
            <a:r>
              <a:rPr lang="en-US" altLang="zh-CN" sz="2600" b="1" dirty="0">
                <a:latin typeface="+mj-lt"/>
                <a:ea typeface="+mj-ea"/>
              </a:rPr>
              <a:t>: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78624" y="1515862"/>
            <a:ext cx="4060335" cy="4924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500" b="1" dirty="0">
                <a:latin typeface="+mj-lt"/>
                <a:ea typeface="+mj-ea"/>
              </a:rPr>
              <a:t>三角形的三条中线交于一点</a:t>
            </a:r>
            <a:endParaRPr lang="zh-CN" altLang="en-US" sz="2500" b="1" dirty="0">
              <a:latin typeface="+mj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19233" y="2613006"/>
            <a:ext cx="4756621" cy="4770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500" b="1" dirty="0">
                <a:latin typeface="+mj-lt"/>
                <a:ea typeface="+mj-ea"/>
              </a:rPr>
              <a:t>等边三角形的三条中线交于一点</a:t>
            </a:r>
            <a:endParaRPr lang="zh-CN" altLang="en-US" sz="2500" b="1" dirty="0">
              <a:latin typeface="+mj-lt"/>
              <a:ea typeface="+mj-ea"/>
            </a:endParaRPr>
          </a:p>
        </p:txBody>
      </p:sp>
      <p:sp>
        <p:nvSpPr>
          <p:cNvPr id="3" name="箭头: 下 2"/>
          <p:cNvSpPr/>
          <p:nvPr/>
        </p:nvSpPr>
        <p:spPr bwMode="auto">
          <a:xfrm>
            <a:off x="4557789" y="2072129"/>
            <a:ext cx="201336" cy="477054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6738" y="1542033"/>
            <a:ext cx="1785472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一般性问题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75854" y="2594262"/>
            <a:ext cx="1785472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特殊情形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1769" y="3279717"/>
            <a:ext cx="7360461" cy="148111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buClr>
                <a:srgbClr val="00B0F0"/>
              </a:buClr>
              <a:defRPr/>
            </a:pPr>
            <a:r>
              <a:rPr lang="zh-CN" altLang="en-US" sz="2400" b="1" dirty="0">
                <a:latin typeface="+mj-lt"/>
                <a:ea typeface="+mj-ea"/>
              </a:rPr>
              <a:t>        面对一般性的问题时，可以先考虑特殊情形，借助特殊情形下获得的结论或方法解决一般性的问题，这就是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特殊化策略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4" grpId="0" animBg="1"/>
      <p:bldP spid="3" grpId="0" animBg="1"/>
      <p:bldP spid="4" grpId="0"/>
      <p:bldP spid="15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895" y="361344"/>
            <a:ext cx="8107348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</a:rPr>
              <a:t>问题  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如图，有两个边长为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的正方形，其中正方形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EFGH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的顶点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与正方形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的中心重合。在正方形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EFGH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绕点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旋转的过程中，两个正方形重叠部分的面积是多少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9813" y="2308674"/>
            <a:ext cx="3215460" cy="26394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9631" y="828481"/>
            <a:ext cx="7346769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       在旋转过程中，两个正方形的重叠部分会呈现哪些情形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1301" y="246130"/>
            <a:ext cx="2123657" cy="641482"/>
            <a:chOff x="580779" y="438538"/>
            <a:chExt cx="2123657" cy="641482"/>
          </a:xfrm>
          <a:solidFill>
            <a:srgbClr val="02BDDE"/>
          </a:solidFill>
        </p:grpSpPr>
        <p:sp>
          <p:nvSpPr>
            <p:cNvPr id="4" name="矩形: 圆角 3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32156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理解问题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7558" y="1892808"/>
            <a:ext cx="2537365" cy="24864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3034" y="2131658"/>
            <a:ext cx="3064524" cy="24864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614" y="2190789"/>
            <a:ext cx="2902455" cy="226041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761870" y="444889"/>
            <a:ext cx="2660699" cy="1745900"/>
            <a:chOff x="5761870" y="444889"/>
            <a:chExt cx="2660699" cy="1745900"/>
          </a:xfrm>
        </p:grpSpPr>
        <p:sp>
          <p:nvSpPr>
            <p:cNvPr id="12" name="思想气泡: 云 11"/>
            <p:cNvSpPr/>
            <p:nvPr/>
          </p:nvSpPr>
          <p:spPr bwMode="auto">
            <a:xfrm>
              <a:off x="5761870" y="444889"/>
              <a:ext cx="2660699" cy="1745900"/>
            </a:xfrm>
            <a:prstGeom prst="cloudCallout">
              <a:avLst>
                <a:gd name="adj1" fmla="val -81397"/>
                <a:gd name="adj2" fmla="val 50124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2">
                  <a:lumMod val="20000"/>
                  <a:lumOff val="8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11641" y="593016"/>
              <a:ext cx="2241712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latin typeface="+mj-lt"/>
                  <a:ea typeface="黑体" panose="02010609060101010101" pitchFamily="49" charset="-122"/>
                </a:rPr>
                <a:t>对于这些不同情形，如何求这两个正方形重叠部分的面积</a:t>
              </a:r>
              <a:r>
                <a:rPr lang="en-US" altLang="zh-CN" sz="2200" b="1" dirty="0">
                  <a:latin typeface="+mj-lt"/>
                  <a:ea typeface="黑体" panose="02010609060101010101" pitchFamily="49" charset="-122"/>
                </a:rPr>
                <a:t>?</a:t>
              </a:r>
              <a:endParaRPr lang="zh-CN" altLang="en-US" sz="2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01" y="246130"/>
            <a:ext cx="2136943" cy="641482"/>
            <a:chOff x="580779" y="438538"/>
            <a:chExt cx="2136943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45442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拟定计划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79631" y="828481"/>
            <a:ext cx="7089331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       哪些特殊情形下，两个正方形重叠部分的面积容易求出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6527" y="1768612"/>
            <a:ext cx="2537365" cy="24864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020" y="2131658"/>
            <a:ext cx="2902455" cy="226041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599237" y="150945"/>
            <a:ext cx="2537365" cy="1617667"/>
            <a:chOff x="5761870" y="444889"/>
            <a:chExt cx="2537365" cy="1745900"/>
          </a:xfrm>
        </p:grpSpPr>
        <p:sp>
          <p:nvSpPr>
            <p:cNvPr id="10" name="思想气泡: 云 9"/>
            <p:cNvSpPr/>
            <p:nvPr/>
          </p:nvSpPr>
          <p:spPr bwMode="auto">
            <a:xfrm>
              <a:off x="5761870" y="444889"/>
              <a:ext cx="2537365" cy="1745900"/>
            </a:xfrm>
            <a:prstGeom prst="cloudCallout">
              <a:avLst>
                <a:gd name="adj1" fmla="val -81397"/>
                <a:gd name="adj2" fmla="val 50124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2">
                  <a:lumMod val="20000"/>
                  <a:lumOff val="8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05580" y="726740"/>
              <a:ext cx="2241712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latin typeface="+mj-lt"/>
                  <a:ea typeface="黑体" panose="02010609060101010101" pitchFamily="49" charset="-122"/>
                </a:rPr>
                <a:t>其他情形能转化为容易求解的特殊情形吗？</a:t>
              </a:r>
              <a:endParaRPr lang="zh-CN" altLang="en-US" sz="22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54344" y="4219937"/>
            <a:ext cx="3286261" cy="730073"/>
            <a:chOff x="2554344" y="4219937"/>
            <a:chExt cx="3286261" cy="730073"/>
          </a:xfrm>
        </p:grpSpPr>
        <p:sp>
          <p:nvSpPr>
            <p:cNvPr id="8" name="文本框 7"/>
            <p:cNvSpPr txBox="1"/>
            <p:nvPr/>
          </p:nvSpPr>
          <p:spPr>
            <a:xfrm>
              <a:off x="2554344" y="4315019"/>
              <a:ext cx="32862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+mj-lt"/>
                  <a:ea typeface="+mj-ea"/>
                </a:rPr>
                <a:t>S</a:t>
              </a:r>
              <a:r>
                <a:rPr lang="zh-CN" altLang="en-US" sz="2800" b="1" baseline="-25000" dirty="0">
                  <a:solidFill>
                    <a:srgbClr val="FF0000"/>
                  </a:solidFill>
                  <a:latin typeface="+mj-lt"/>
                  <a:ea typeface="+mj-ea"/>
                </a:rPr>
                <a:t>重叠</a:t>
              </a:r>
              <a:r>
                <a:rPr lang="en-US" altLang="zh-CN" sz="2800" b="1" dirty="0">
                  <a:solidFill>
                    <a:srgbClr val="FF0000"/>
                  </a:solidFill>
                  <a:latin typeface="+mj-lt"/>
                  <a:ea typeface="+mj-ea"/>
                </a:rPr>
                <a:t>=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+mj-lt"/>
                  <a:ea typeface="+mj-ea"/>
                </a:rPr>
                <a:t>S</a:t>
              </a:r>
              <a:r>
                <a:rPr lang="zh-CN" altLang="en-US" sz="2800" b="1" baseline="-25000" dirty="0">
                  <a:solidFill>
                    <a:srgbClr val="FF0000"/>
                  </a:solidFill>
                  <a:latin typeface="+mj-lt"/>
                  <a:ea typeface="+mj-ea"/>
                </a:rPr>
                <a:t>正方形</a:t>
              </a:r>
              <a:r>
                <a:rPr lang="en-US" altLang="zh-CN" sz="2800" b="1" i="1" baseline="-25000" dirty="0">
                  <a:solidFill>
                    <a:srgbClr val="FF0000"/>
                  </a:solidFill>
                  <a:latin typeface="+mj-lt"/>
                  <a:ea typeface="+mj-ea"/>
                </a:rPr>
                <a:t>ABCD </a:t>
              </a:r>
              <a:r>
                <a:rPr lang="en-US" altLang="zh-CN" sz="2800" b="1" dirty="0">
                  <a:solidFill>
                    <a:srgbClr val="FF0000"/>
                  </a:solidFill>
                  <a:latin typeface="+mj-lt"/>
                  <a:ea typeface="+mj-ea"/>
                </a:rPr>
                <a:t>=</a:t>
              </a:r>
              <a:endParaRPr lang="zh-CN" altLang="en-US" sz="2800" b="1" i="1" baseline="-25000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432071" y="4219937"/>
            <a:ext cx="259058" cy="7300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3" imgW="3352800" imgH="9448800" progId="Equation.DSMT4">
                    <p:embed/>
                  </p:oleObj>
                </mc:Choice>
                <mc:Fallback>
                  <p:oleObj name="Equation" r:id="rId3" imgW="33528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432071" y="4219937"/>
                          <a:ext cx="259058" cy="73007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945" y="1067441"/>
            <a:ext cx="3708074" cy="3008618"/>
          </a:xfrm>
          <a:prstGeom prst="rect">
            <a:avLst/>
          </a:prstGeom>
        </p:spPr>
      </p:pic>
      <p:sp>
        <p:nvSpPr>
          <p:cNvPr id="7" name="任意多边形: 形状 6"/>
          <p:cNvSpPr/>
          <p:nvPr/>
        </p:nvSpPr>
        <p:spPr bwMode="auto">
          <a:xfrm>
            <a:off x="1874520" y="2236470"/>
            <a:ext cx="864870" cy="883920"/>
          </a:xfrm>
          <a:custGeom>
            <a:avLst/>
            <a:gdLst>
              <a:gd name="connsiteX0" fmla="*/ 864870 w 864870"/>
              <a:gd name="connsiteY0" fmla="*/ 880110 h 883920"/>
              <a:gd name="connsiteX1" fmla="*/ 0 w 864870"/>
              <a:gd name="connsiteY1" fmla="*/ 0 h 883920"/>
              <a:gd name="connsiteX2" fmla="*/ 464820 w 864870"/>
              <a:gd name="connsiteY2" fmla="*/ 883920 h 883920"/>
              <a:gd name="connsiteX3" fmla="*/ 864870 w 864870"/>
              <a:gd name="connsiteY3" fmla="*/ 880110 h 88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4870" h="883920">
                <a:moveTo>
                  <a:pt x="864870" y="880110"/>
                </a:moveTo>
                <a:lnTo>
                  <a:pt x="0" y="0"/>
                </a:lnTo>
                <a:lnTo>
                  <a:pt x="464820" y="883920"/>
                </a:lnTo>
                <a:lnTo>
                  <a:pt x="864870" y="880110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000000"/>
            </a:solidFill>
            <a:prstDash val="dash"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任意多边形: 形状 7"/>
          <p:cNvSpPr/>
          <p:nvPr/>
        </p:nvSpPr>
        <p:spPr bwMode="auto">
          <a:xfrm rot="16200000">
            <a:off x="1864995" y="1362075"/>
            <a:ext cx="864870" cy="883920"/>
          </a:xfrm>
          <a:custGeom>
            <a:avLst/>
            <a:gdLst>
              <a:gd name="connsiteX0" fmla="*/ 864870 w 864870"/>
              <a:gd name="connsiteY0" fmla="*/ 880110 h 883920"/>
              <a:gd name="connsiteX1" fmla="*/ 0 w 864870"/>
              <a:gd name="connsiteY1" fmla="*/ 0 h 883920"/>
              <a:gd name="connsiteX2" fmla="*/ 464820 w 864870"/>
              <a:gd name="connsiteY2" fmla="*/ 883920 h 883920"/>
              <a:gd name="connsiteX3" fmla="*/ 864870 w 864870"/>
              <a:gd name="connsiteY3" fmla="*/ 880110 h 88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4870" h="883920">
                <a:moveTo>
                  <a:pt x="864870" y="880110"/>
                </a:moveTo>
                <a:lnTo>
                  <a:pt x="0" y="0"/>
                </a:lnTo>
                <a:lnTo>
                  <a:pt x="464820" y="883920"/>
                </a:lnTo>
                <a:lnTo>
                  <a:pt x="864870" y="880110"/>
                </a:lnTo>
                <a:close/>
              </a:path>
            </a:pathLst>
          </a:custGeom>
          <a:solidFill>
            <a:srgbClr val="FFFF80"/>
          </a:solidFill>
          <a:ln w="6350">
            <a:solidFill>
              <a:srgbClr val="000000"/>
            </a:solidFill>
            <a:prstDash val="dash"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08128" y="1682545"/>
            <a:ext cx="1015488" cy="1747155"/>
            <a:chOff x="2008128" y="1682545"/>
            <a:chExt cx="1015488" cy="1747155"/>
          </a:xfrm>
        </p:grpSpPr>
        <p:sp>
          <p:nvSpPr>
            <p:cNvPr id="9" name="文本框 8"/>
            <p:cNvSpPr txBox="1"/>
            <p:nvPr/>
          </p:nvSpPr>
          <p:spPr>
            <a:xfrm>
              <a:off x="2672592" y="1682545"/>
              <a:ext cx="351024" cy="32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400" b="1" i="1" dirty="0">
                  <a:latin typeface="+mj-lt"/>
                  <a:ea typeface="+mj-ea"/>
                </a:rPr>
                <a:t>M</a:t>
              </a:r>
              <a:endParaRPr lang="zh-CN" altLang="en-US" sz="1400" b="1" i="1" dirty="0">
                <a:latin typeface="+mj-lt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08128" y="3101340"/>
              <a:ext cx="351024" cy="32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400" b="1" i="1" dirty="0">
                  <a:latin typeface="+mj-lt"/>
                  <a:ea typeface="+mj-ea"/>
                </a:rPr>
                <a:t>N</a:t>
              </a:r>
              <a:endParaRPr lang="zh-CN" altLang="en-US" sz="1400" b="1" i="1" dirty="0">
                <a:latin typeface="+mj-lt"/>
                <a:ea typeface="+mj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501392" y="1402596"/>
            <a:ext cx="291540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BEM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≌△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CEN</a:t>
            </a:r>
            <a:endParaRPr lang="zh-CN" altLang="en-US" sz="2800" b="1" i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72000" y="2034778"/>
            <a:ext cx="2548126" cy="926604"/>
            <a:chOff x="4572000" y="2034778"/>
            <a:chExt cx="2548126" cy="926604"/>
          </a:xfrm>
        </p:grpSpPr>
        <p:sp>
          <p:nvSpPr>
            <p:cNvPr id="14" name="文本框 13"/>
            <p:cNvSpPr txBox="1"/>
            <p:nvPr/>
          </p:nvSpPr>
          <p:spPr>
            <a:xfrm>
              <a:off x="4572000" y="2236470"/>
              <a:ext cx="254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+mj-lt"/>
                  <a:ea typeface="+mj-ea"/>
                </a:rPr>
                <a:t>S</a:t>
              </a:r>
              <a:r>
                <a:rPr lang="zh-CN" altLang="en-US" sz="2800" b="1" baseline="-25000" dirty="0">
                  <a:solidFill>
                    <a:srgbClr val="FF0000"/>
                  </a:solidFill>
                  <a:latin typeface="+mj-lt"/>
                  <a:ea typeface="+mj-ea"/>
                </a:rPr>
                <a:t>重叠</a:t>
              </a:r>
              <a:r>
                <a:rPr lang="en-US" altLang="zh-CN" sz="2800" b="1" dirty="0">
                  <a:solidFill>
                    <a:srgbClr val="FF0000"/>
                  </a:solidFill>
                  <a:latin typeface="+mj-lt"/>
                  <a:ea typeface="+mj-ea"/>
                </a:rPr>
                <a:t>=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+mj-lt"/>
                  <a:ea typeface="+mj-ea"/>
                </a:rPr>
                <a:t>S</a:t>
              </a:r>
              <a:r>
                <a:rPr lang="zh-CN" altLang="en-US" sz="2800" b="1" baseline="-25000" dirty="0">
                  <a:solidFill>
                    <a:srgbClr val="FF0000"/>
                  </a:solidFill>
                  <a:latin typeface="+mj-lt"/>
                  <a:ea typeface="+mj-ea"/>
                </a:rPr>
                <a:t>△</a:t>
              </a:r>
              <a:r>
                <a:rPr lang="en-US" altLang="zh-CN" sz="2800" b="1" i="1" baseline="-25000" dirty="0">
                  <a:solidFill>
                    <a:srgbClr val="FF0000"/>
                  </a:solidFill>
                  <a:latin typeface="+mj-lt"/>
                  <a:ea typeface="+mj-ea"/>
                </a:rPr>
                <a:t>BEC</a:t>
              </a:r>
              <a:r>
                <a:rPr lang="en-US" altLang="zh-CN" sz="2800" b="1" dirty="0">
                  <a:solidFill>
                    <a:srgbClr val="FF0000"/>
                  </a:solidFill>
                  <a:latin typeface="+mj-lt"/>
                  <a:ea typeface="+mj-ea"/>
                </a:rPr>
                <a:t> =</a:t>
              </a:r>
              <a:endParaRPr lang="zh-CN" altLang="en-US" sz="2800" b="1" i="1" baseline="-25000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6791331" y="2034778"/>
            <a:ext cx="328795" cy="9266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2" imgW="3352800" imgH="9448800" progId="Equation.DSMT4">
                    <p:embed/>
                  </p:oleObj>
                </mc:Choice>
                <mc:Fallback>
                  <p:oleObj name="Equation" r:id="rId2" imgW="33528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6791331" y="2034778"/>
                          <a:ext cx="328795" cy="92660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945" y="1067441"/>
            <a:ext cx="3708074" cy="3008618"/>
          </a:xfrm>
          <a:prstGeom prst="rect">
            <a:avLst/>
          </a:prstGeom>
        </p:spPr>
      </p:pic>
      <p:sp>
        <p:nvSpPr>
          <p:cNvPr id="3" name="任意多边形: 形状 2"/>
          <p:cNvSpPr/>
          <p:nvPr/>
        </p:nvSpPr>
        <p:spPr bwMode="auto">
          <a:xfrm>
            <a:off x="1864360" y="1772920"/>
            <a:ext cx="880795" cy="472440"/>
          </a:xfrm>
          <a:custGeom>
            <a:avLst/>
            <a:gdLst>
              <a:gd name="connsiteX0" fmla="*/ 878840 w 880795"/>
              <a:gd name="connsiteY0" fmla="*/ 0 h 472440"/>
              <a:gd name="connsiteX1" fmla="*/ 0 w 880795"/>
              <a:gd name="connsiteY1" fmla="*/ 472440 h 472440"/>
              <a:gd name="connsiteX2" fmla="*/ 878840 w 880795"/>
              <a:gd name="connsiteY2" fmla="*/ 472440 h 472440"/>
              <a:gd name="connsiteX3" fmla="*/ 878840 w 880795"/>
              <a:gd name="connsiteY3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0795" h="472440">
                <a:moveTo>
                  <a:pt x="878840" y="0"/>
                </a:moveTo>
                <a:lnTo>
                  <a:pt x="0" y="472440"/>
                </a:lnTo>
                <a:lnTo>
                  <a:pt x="878840" y="472440"/>
                </a:lnTo>
                <a:cubicBezTo>
                  <a:pt x="880533" y="314960"/>
                  <a:pt x="882227" y="157480"/>
                  <a:pt x="878840" y="0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prstDash val="dash"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任意多边形: 形状 3"/>
          <p:cNvSpPr/>
          <p:nvPr/>
        </p:nvSpPr>
        <p:spPr bwMode="auto">
          <a:xfrm rot="5400000">
            <a:off x="1660182" y="2429218"/>
            <a:ext cx="880795" cy="472440"/>
          </a:xfrm>
          <a:custGeom>
            <a:avLst/>
            <a:gdLst>
              <a:gd name="connsiteX0" fmla="*/ 878840 w 880795"/>
              <a:gd name="connsiteY0" fmla="*/ 0 h 472440"/>
              <a:gd name="connsiteX1" fmla="*/ 0 w 880795"/>
              <a:gd name="connsiteY1" fmla="*/ 472440 h 472440"/>
              <a:gd name="connsiteX2" fmla="*/ 878840 w 880795"/>
              <a:gd name="connsiteY2" fmla="*/ 472440 h 472440"/>
              <a:gd name="connsiteX3" fmla="*/ 878840 w 880795"/>
              <a:gd name="connsiteY3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0795" h="472440">
                <a:moveTo>
                  <a:pt x="878840" y="0"/>
                </a:moveTo>
                <a:lnTo>
                  <a:pt x="0" y="472440"/>
                </a:lnTo>
                <a:lnTo>
                  <a:pt x="878840" y="472440"/>
                </a:lnTo>
                <a:cubicBezTo>
                  <a:pt x="880533" y="314960"/>
                  <a:pt x="882227" y="157480"/>
                  <a:pt x="878840" y="0"/>
                </a:cubicBezTo>
                <a:close/>
              </a:path>
            </a:pathLst>
          </a:custGeom>
          <a:solidFill>
            <a:srgbClr val="FFFF80"/>
          </a:solidFill>
          <a:ln w="9525">
            <a:solidFill>
              <a:srgbClr val="000000"/>
            </a:solidFill>
            <a:prstDash val="dash"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25731" y="1698172"/>
            <a:ext cx="1390336" cy="1747155"/>
            <a:chOff x="1725731" y="1698172"/>
            <a:chExt cx="1390336" cy="1747155"/>
          </a:xfrm>
        </p:grpSpPr>
        <p:grpSp>
          <p:nvGrpSpPr>
            <p:cNvPr id="5" name="组合 4"/>
            <p:cNvGrpSpPr/>
            <p:nvPr/>
          </p:nvGrpSpPr>
          <p:grpSpPr>
            <a:xfrm>
              <a:off x="2100579" y="1698172"/>
              <a:ext cx="1015488" cy="1747155"/>
              <a:chOff x="2008128" y="1682545"/>
              <a:chExt cx="1015488" cy="1747155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2672592" y="1682545"/>
                <a:ext cx="351024" cy="328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1400" b="1" i="1" dirty="0">
                    <a:latin typeface="+mj-lt"/>
                    <a:ea typeface="+mj-ea"/>
                  </a:rPr>
                  <a:t>M</a:t>
                </a:r>
                <a:endParaRPr lang="zh-CN" altLang="en-US" sz="1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008128" y="3101340"/>
                <a:ext cx="351024" cy="3283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1400" b="1" i="1" dirty="0">
                    <a:latin typeface="+mj-lt"/>
                    <a:ea typeface="+mj-ea"/>
                  </a:rPr>
                  <a:t>N</a:t>
                </a:r>
                <a:endParaRPr lang="zh-CN" altLang="en-US" sz="1400" b="1" i="1" dirty="0">
                  <a:latin typeface="+mj-lt"/>
                  <a:ea typeface="+mj-ea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2711648" y="2072137"/>
              <a:ext cx="351024" cy="32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400" b="1" i="1" dirty="0">
                  <a:latin typeface="+mj-lt"/>
                  <a:ea typeface="+mj-ea"/>
                </a:rPr>
                <a:t>P</a:t>
              </a:r>
              <a:endParaRPr lang="zh-CN" altLang="en-US" sz="1400" b="1" i="1" dirty="0">
                <a:latin typeface="+mj-lt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25731" y="3105836"/>
              <a:ext cx="351024" cy="32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400" b="1" i="1" dirty="0">
                  <a:latin typeface="+mj-lt"/>
                  <a:ea typeface="+mj-ea"/>
                </a:rPr>
                <a:t>Q</a:t>
              </a:r>
              <a:endParaRPr lang="zh-CN" altLang="en-US" sz="1400" b="1" i="1" dirty="0">
                <a:latin typeface="+mj-lt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562352" y="1286828"/>
            <a:ext cx="299668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EMP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≌△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ENQ</a:t>
            </a:r>
            <a:endParaRPr lang="zh-CN" altLang="en-US" sz="2800" b="1" i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571999" y="2045373"/>
            <a:ext cx="3410093" cy="905414"/>
            <a:chOff x="4571999" y="2045373"/>
            <a:chExt cx="3410093" cy="905414"/>
          </a:xfrm>
        </p:grpSpPr>
        <p:sp>
          <p:nvSpPr>
            <p:cNvPr id="12" name="文本框 11"/>
            <p:cNvSpPr txBox="1"/>
            <p:nvPr/>
          </p:nvSpPr>
          <p:spPr>
            <a:xfrm>
              <a:off x="4571999" y="2236470"/>
              <a:ext cx="3410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+mj-lt"/>
                  <a:ea typeface="+mj-ea"/>
                </a:rPr>
                <a:t>S</a:t>
              </a:r>
              <a:r>
                <a:rPr lang="zh-CN" altLang="en-US" sz="2800" b="1" baseline="-25000" dirty="0">
                  <a:solidFill>
                    <a:srgbClr val="FF0000"/>
                  </a:solidFill>
                  <a:latin typeface="+mj-lt"/>
                  <a:ea typeface="+mj-ea"/>
                </a:rPr>
                <a:t>重叠</a:t>
              </a:r>
              <a:r>
                <a:rPr lang="en-US" altLang="zh-CN" sz="2800" b="1" dirty="0">
                  <a:solidFill>
                    <a:srgbClr val="FF0000"/>
                  </a:solidFill>
                  <a:latin typeface="+mj-lt"/>
                  <a:ea typeface="+mj-ea"/>
                </a:rPr>
                <a:t>=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+mj-lt"/>
                  <a:ea typeface="+mj-ea"/>
                </a:rPr>
                <a:t>S</a:t>
              </a:r>
              <a:r>
                <a:rPr lang="zh-CN" altLang="en-US" sz="2800" b="1" baseline="-25000" dirty="0">
                  <a:solidFill>
                    <a:srgbClr val="FF0000"/>
                  </a:solidFill>
                  <a:latin typeface="+mj-lt"/>
                  <a:ea typeface="+mj-ea"/>
                </a:rPr>
                <a:t>四边形</a:t>
              </a:r>
              <a:r>
                <a:rPr lang="en-US" altLang="zh-CN" sz="2800" b="1" i="1" baseline="-25000" dirty="0">
                  <a:solidFill>
                    <a:srgbClr val="FF0000"/>
                  </a:solidFill>
                  <a:latin typeface="+mj-lt"/>
                  <a:ea typeface="+mj-ea"/>
                </a:rPr>
                <a:t>EQCP</a:t>
              </a:r>
              <a:r>
                <a:rPr lang="en-US" altLang="zh-CN" sz="2800" b="1" dirty="0">
                  <a:solidFill>
                    <a:srgbClr val="FF0000"/>
                  </a:solidFill>
                  <a:latin typeface="+mj-lt"/>
                  <a:ea typeface="+mj-ea"/>
                </a:rPr>
                <a:t> =</a:t>
              </a:r>
              <a:endParaRPr lang="zh-CN" altLang="en-US" sz="2800" b="1" i="1" baseline="-25000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7398402" y="2045373"/>
            <a:ext cx="321276" cy="9054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2" imgW="3352800" imgH="9448800" progId="Equation.DSMT4">
                    <p:embed/>
                  </p:oleObj>
                </mc:Choice>
                <mc:Fallback>
                  <p:oleObj name="Equation" r:id="rId2" imgW="33528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7398402" y="2045373"/>
                          <a:ext cx="321276" cy="90541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1301" y="246130"/>
            <a:ext cx="2136943" cy="641482"/>
            <a:chOff x="580779" y="438538"/>
            <a:chExt cx="2136943" cy="641482"/>
          </a:xfrm>
          <a:solidFill>
            <a:srgbClr val="02BDDE"/>
          </a:solidFill>
        </p:grpSpPr>
        <p:sp>
          <p:nvSpPr>
            <p:cNvPr id="4" name="矩形: 圆角 3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5442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回顾反思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86139" y="1021171"/>
            <a:ext cx="7571721" cy="2253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ea"/>
                <a:ea typeface="+mj-ea"/>
              </a:rPr>
              <a:t>    因为某些因素</a:t>
            </a:r>
            <a:r>
              <a:rPr lang="en-US" altLang="zh-CN" sz="2800" b="1" dirty="0">
                <a:latin typeface="+mj-ea"/>
                <a:ea typeface="+mj-ea"/>
              </a:rPr>
              <a:t>(</a:t>
            </a:r>
            <a:r>
              <a:rPr lang="zh-CN" altLang="en-US" sz="2800" b="1" dirty="0">
                <a:latin typeface="+mj-ea"/>
                <a:ea typeface="+mj-ea"/>
              </a:rPr>
              <a:t>如</a:t>
            </a:r>
            <a:r>
              <a:rPr lang="zh-CN" altLang="en-US" sz="2800" b="1" dirty="0">
                <a:solidFill>
                  <a:srgbClr val="0070C0"/>
                </a:solidFill>
                <a:latin typeface="+mj-ea"/>
                <a:ea typeface="+mj-ea"/>
              </a:rPr>
              <a:t>形状、位置或数值</a:t>
            </a:r>
            <a:r>
              <a:rPr lang="zh-CN" altLang="en-US" sz="2800" b="1" dirty="0">
                <a:latin typeface="+mj-ea"/>
                <a:ea typeface="+mj-ea"/>
              </a:rPr>
              <a:t>等</a:t>
            </a:r>
            <a:r>
              <a:rPr lang="en-US" altLang="zh-CN" sz="2800" b="1" dirty="0">
                <a:latin typeface="+mj-ea"/>
                <a:ea typeface="+mj-ea"/>
              </a:rPr>
              <a:t>)</a:t>
            </a:r>
            <a:r>
              <a:rPr lang="zh-CN" altLang="en-US" sz="2800" b="1" dirty="0">
                <a:latin typeface="+mj-ea"/>
                <a:ea typeface="+mj-ea"/>
              </a:rPr>
              <a:t>不确定，使得问题有多种情形时、可以限制这个引起变化的因素，考虑最为特殊的情形，采用从特殊情形入手的策略解决问题。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6139" y="3468511"/>
            <a:ext cx="1265945" cy="93634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+mj-ea"/>
              </a:rPr>
              <a:t>问题思路受阻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052084" y="3468511"/>
            <a:ext cx="1857459" cy="936347"/>
            <a:chOff x="2052084" y="3468511"/>
            <a:chExt cx="1857459" cy="936347"/>
          </a:xfrm>
        </p:grpSpPr>
        <p:sp>
          <p:nvSpPr>
            <p:cNvPr id="8" name="文本框 7"/>
            <p:cNvSpPr txBox="1"/>
            <p:nvPr/>
          </p:nvSpPr>
          <p:spPr>
            <a:xfrm>
              <a:off x="2376865" y="3468511"/>
              <a:ext cx="1532678" cy="93634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发现特殊值</a:t>
              </a:r>
              <a:r>
                <a:rPr lang="en-US" altLang="zh-CN" sz="2400" b="1" dirty="0">
                  <a:latin typeface="+mj-lt"/>
                  <a:ea typeface="+mj-ea"/>
                </a:rPr>
                <a:t>(</a:t>
              </a:r>
              <a:r>
                <a:rPr lang="zh-CN" altLang="en-US" sz="2400" b="1" dirty="0">
                  <a:latin typeface="+mj-lt"/>
                  <a:ea typeface="+mj-ea"/>
                </a:rPr>
                <a:t>情形</a:t>
              </a:r>
              <a:r>
                <a:rPr lang="en-US" altLang="zh-CN" sz="2400" b="1" dirty="0">
                  <a:latin typeface="+mj-lt"/>
                  <a:ea typeface="+mj-ea"/>
                </a:rPr>
                <a:t>)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>
              <a:off x="2052084" y="3957951"/>
              <a:ext cx="324781" cy="0"/>
            </a:xfrm>
            <a:prstGeom prst="straightConnector1">
              <a:avLst/>
            </a:prstGeom>
            <a:ln w="28575">
              <a:solidFill>
                <a:schemeClr val="accent3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909543" y="3468511"/>
            <a:ext cx="2368743" cy="936347"/>
            <a:chOff x="3909543" y="3468511"/>
            <a:chExt cx="2368743" cy="936347"/>
          </a:xfrm>
        </p:grpSpPr>
        <p:sp>
          <p:nvSpPr>
            <p:cNvPr id="9" name="文本框 8"/>
            <p:cNvSpPr txBox="1"/>
            <p:nvPr/>
          </p:nvSpPr>
          <p:spPr>
            <a:xfrm>
              <a:off x="4234324" y="3468511"/>
              <a:ext cx="2043962" cy="93634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以特殊值</a:t>
              </a:r>
              <a:r>
                <a:rPr lang="en-US" altLang="zh-CN" sz="2400" b="1" dirty="0">
                  <a:latin typeface="+mj-lt"/>
                  <a:ea typeface="+mj-ea"/>
                </a:rPr>
                <a:t>(</a:t>
              </a:r>
              <a:r>
                <a:rPr lang="zh-CN" altLang="en-US" sz="2400" b="1" dirty="0">
                  <a:latin typeface="+mj-lt"/>
                  <a:ea typeface="+mj-ea"/>
                </a:rPr>
                <a:t>情形</a:t>
              </a:r>
              <a:r>
                <a:rPr lang="en-US" altLang="zh-CN" sz="2400" b="1" dirty="0">
                  <a:latin typeface="+mj-lt"/>
                  <a:ea typeface="+mj-ea"/>
                </a:rPr>
                <a:t>)</a:t>
              </a:r>
              <a:r>
                <a:rPr lang="zh-CN" altLang="en-US" sz="2400" b="1" dirty="0">
                  <a:latin typeface="+mj-lt"/>
                  <a:ea typeface="+mj-ea"/>
                </a:rPr>
                <a:t>找到思路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3909543" y="3957951"/>
              <a:ext cx="324781" cy="0"/>
            </a:xfrm>
            <a:prstGeom prst="straightConnector1">
              <a:avLst/>
            </a:prstGeom>
            <a:ln w="28575">
              <a:solidFill>
                <a:schemeClr val="accent3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6278285" y="3468511"/>
            <a:ext cx="1623543" cy="936347"/>
            <a:chOff x="6278285" y="3468511"/>
            <a:chExt cx="1623543" cy="936347"/>
          </a:xfrm>
        </p:grpSpPr>
        <p:sp>
          <p:nvSpPr>
            <p:cNvPr id="10" name="文本框 9"/>
            <p:cNvSpPr txBox="1"/>
            <p:nvPr/>
          </p:nvSpPr>
          <p:spPr>
            <a:xfrm>
              <a:off x="6603066" y="3468511"/>
              <a:ext cx="1298762" cy="93634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问题得以解决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6278285" y="3957951"/>
              <a:ext cx="324781" cy="0"/>
            </a:xfrm>
            <a:prstGeom prst="straightConnector1">
              <a:avLst/>
            </a:prstGeom>
            <a:ln w="28575">
              <a:solidFill>
                <a:schemeClr val="accent3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1682</Words>
  <Application>WPS 演示</Application>
  <PresentationFormat>全屏显示(16:9)</PresentationFormat>
  <Paragraphs>151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21</vt:i4>
      </vt:variant>
      <vt:variant>
        <vt:lpstr>幻灯片标题</vt:lpstr>
      </vt:variant>
      <vt:variant>
        <vt:i4>17</vt:i4>
      </vt:variant>
    </vt:vector>
  </HeadingPairs>
  <TitlesOfParts>
    <vt:vector size="50" baseType="lpstr">
      <vt:lpstr>Arial</vt:lpstr>
      <vt:lpstr>宋体</vt:lpstr>
      <vt:lpstr>Wingdings</vt:lpstr>
      <vt:lpstr>黑体</vt:lpstr>
      <vt:lpstr>Times New Roman</vt:lpstr>
      <vt:lpstr>楷体</vt:lpstr>
      <vt:lpstr>Arial</vt:lpstr>
      <vt:lpstr>Times New Roman</vt:lpstr>
      <vt:lpstr>微软雅黑</vt:lpstr>
      <vt:lpstr>Arial Unicode MS</vt:lpstr>
      <vt:lpstr>等线</vt:lpstr>
      <vt:lpstr>1_Office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526</cp:revision>
  <dcterms:created xsi:type="dcterms:W3CDTF">2016-01-14T07:05:00Z</dcterms:created>
  <dcterms:modified xsi:type="dcterms:W3CDTF">2025-01-20T00:24:48Z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AF090E660EAD4E6DBFD16013DCC6F60A</vt:lpwstr>
  </property>
  <property fmtid="{D5CDD505-2E9C-101B-9397-08002B2CF9AE}" pid="3" name="KSOProductBuildVer">
    <vt:lpwstr>2052-12.1.0.19770</vt:lpwstr>
  </property>
</Properties>
</file>