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gif" ContentType="image/gif"/>
  <Default Extension="wdp" ContentType="image/vnd.ms-photo"/>
  <Default Extension="emf" ContentType="image/x-emf"/>
  <Default Extension="wmf" ContentType="image/x-wm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20"/>
  </p:notesMasterIdLst>
  <p:sldIdLst>
    <p:sldId id="256" r:id="rId4"/>
    <p:sldId id="365" r:id="rId5"/>
    <p:sldId id="368" r:id="rId6"/>
    <p:sldId id="367" r:id="rId7"/>
    <p:sldId id="369" r:id="rId8"/>
    <p:sldId id="257" r:id="rId9"/>
    <p:sldId id="272" r:id="rId10"/>
    <p:sldId id="274" r:id="rId11"/>
    <p:sldId id="281" r:id="rId12"/>
    <p:sldId id="297" r:id="rId13"/>
    <p:sldId id="387" r:id="rId14"/>
    <p:sldId id="376" r:id="rId15"/>
    <p:sldId id="388" r:id="rId16"/>
    <p:sldId id="390" r:id="rId17"/>
    <p:sldId id="391" r:id="rId18"/>
    <p:sldId id="383" r:id="rId19"/>
    <p:sldId id="372" r:id="rId21"/>
    <p:sldId id="374" r:id="rId22"/>
    <p:sldId id="375" r:id="rId23"/>
    <p:sldId id="377" r:id="rId24"/>
    <p:sldId id="378" r:id="rId25"/>
    <p:sldId id="379" r:id="rId26"/>
    <p:sldId id="382" r:id="rId27"/>
    <p:sldId id="380" r:id="rId28"/>
    <p:sldId id="381" r:id="rId29"/>
    <p:sldId id="290" r:id="rId30"/>
    <p:sldId id="384" r:id="rId31"/>
    <p:sldId id="292" r:id="rId32"/>
    <p:sldId id="293" r:id="rId33"/>
    <p:sldId id="288" r:id="rId34"/>
    <p:sldId id="268" r:id="rId35"/>
    <p:sldId id="283" r:id="rId36"/>
    <p:sldId id="385" r:id="rId37"/>
    <p:sldId id="386" r:id="rId38"/>
  </p:sldIdLst>
  <p:sldSz cx="9144000" cy="5143500" type="screen16x9"/>
  <p:notesSz cx="6858000" cy="9144000"/>
  <p:defaultTextStyle>
    <a:defPPr>
      <a:defRPr lang="en-US"/>
    </a:defPPr>
    <a:lvl1pPr marL="0" lvl="0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6" autoAdjust="0"/>
    <p:restoredTop sz="94660"/>
  </p:normalViewPr>
  <p:slideViewPr>
    <p:cSldViewPr snapToGrid="0" showGuides="1">
      <p:cViewPr varScale="1">
        <p:scale>
          <a:sx n="139" d="100"/>
          <a:sy n="139" d="100"/>
        </p:scale>
        <p:origin x="810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2ADB19-BA68-43F4-A8D0-B8D877380F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2CDCE0-DCA0-4C05-A657-D0A87B68E7D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2CDCE0-DCA0-4C05-A657-D0A87B68E7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2CDCE0-DCA0-4C05-A657-D0A87B68E7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4.jpeg"/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emf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8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3.jpeg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3.wmf"/><Relationship Id="rId1" Type="http://schemas.openxmlformats.org/officeDocument/2006/relationships/oleObject" Target="../embeddings/oleObject1.bin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4.png"/><Relationship Id="rId2" Type="http://schemas.openxmlformats.org/officeDocument/2006/relationships/image" Target="../media/image20.jpeg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5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GI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/>
        </p:nvSpPr>
        <p:spPr>
          <a:xfrm>
            <a:off x="1889522" y="1806063"/>
            <a:ext cx="5537994" cy="8032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轴对称及其性质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/>
        </p:nvSpPr>
        <p:spPr>
          <a:xfrm>
            <a:off x="1374775" y="2609338"/>
            <a:ext cx="6400800" cy="6667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ctr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 sz="24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北师版七年级数学下册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576512" y="2609338"/>
            <a:ext cx="4164013" cy="20638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/>
        </p:nvSpPr>
        <p:spPr>
          <a:xfrm>
            <a:off x="1803003" y="1139313"/>
            <a:ext cx="5537994" cy="8032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第五章   图形的轴对称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762000" y="943769"/>
            <a:ext cx="7620000" cy="13031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  观察下面的图形， 哪些图形是轴对称图形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?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如果是轴对称图形， 请找出它的对称轴</a:t>
            </a:r>
            <a:r>
              <a:rPr lang="zh-CN" altLang="en-US" sz="2800" b="1" dirty="0">
                <a:latin typeface="+mj-lt"/>
              </a:rPr>
              <a:t>。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11268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2667000"/>
            <a:ext cx="8058150" cy="12731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3" name="直接连接符 22"/>
          <p:cNvCxnSpPr/>
          <p:nvPr/>
        </p:nvCxnSpPr>
        <p:spPr>
          <a:xfrm>
            <a:off x="2319338" y="2667000"/>
            <a:ext cx="0" cy="1273175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893888" y="3305175"/>
            <a:ext cx="814388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476625" y="2667000"/>
            <a:ext cx="0" cy="1273175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534150" y="2668588"/>
            <a:ext cx="0" cy="1273175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622300" y="2755900"/>
            <a:ext cx="1173163" cy="1093788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rot="1800000">
            <a:off x="6534150" y="2660650"/>
            <a:ext cx="0" cy="1274763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rot="3600000">
            <a:off x="6534150" y="2668588"/>
            <a:ext cx="0" cy="1273175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rot="5400000">
            <a:off x="6534150" y="2668588"/>
            <a:ext cx="0" cy="1273175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rot="7200000">
            <a:off x="6534150" y="2668588"/>
            <a:ext cx="0" cy="1273175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rot="9000000">
            <a:off x="6534150" y="2660650"/>
            <a:ext cx="0" cy="1273175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7961313" y="2667000"/>
            <a:ext cx="0" cy="1273175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rot="2700000">
            <a:off x="7961313" y="2667000"/>
            <a:ext cx="0" cy="1273175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rot="8100000">
            <a:off x="7964488" y="2667000"/>
            <a:ext cx="0" cy="1273175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rot="5400000">
            <a:off x="7962106" y="2667794"/>
            <a:ext cx="0" cy="1274763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: 圆角 44"/>
          <p:cNvSpPr/>
          <p:nvPr/>
        </p:nvSpPr>
        <p:spPr>
          <a:xfrm>
            <a:off x="469106" y="399256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40780" y="3071875"/>
            <a:ext cx="1688331" cy="982618"/>
            <a:chOff x="3298785" y="1113929"/>
            <a:chExt cx="1688331" cy="982618"/>
          </a:xfrm>
        </p:grpSpPr>
        <p:sp>
          <p:nvSpPr>
            <p:cNvPr id="17" name="矩形: 圆角 16"/>
            <p:cNvSpPr/>
            <p:nvPr/>
          </p:nvSpPr>
          <p:spPr>
            <a:xfrm>
              <a:off x="3298785" y="1113929"/>
              <a:ext cx="1481559" cy="492443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392953" y="1604104"/>
              <a:ext cx="15941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对应角</a:t>
              </a:r>
              <a:endPara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9195" y="1984105"/>
            <a:ext cx="2797927" cy="989759"/>
            <a:chOff x="2645316" y="1113929"/>
            <a:chExt cx="2797927" cy="989759"/>
          </a:xfrm>
        </p:grpSpPr>
        <p:sp>
          <p:nvSpPr>
            <p:cNvPr id="13" name="矩形: 圆角 12"/>
            <p:cNvSpPr/>
            <p:nvPr/>
          </p:nvSpPr>
          <p:spPr>
            <a:xfrm>
              <a:off x="2645316" y="1113929"/>
              <a:ext cx="2797927" cy="49244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218322" y="1611245"/>
              <a:ext cx="15941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对应线段</a:t>
              </a:r>
              <a:endPara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98785" y="1113929"/>
            <a:ext cx="1585731" cy="958831"/>
            <a:chOff x="3298785" y="1113929"/>
            <a:chExt cx="1585731" cy="958831"/>
          </a:xfrm>
        </p:grpSpPr>
        <p:sp>
          <p:nvSpPr>
            <p:cNvPr id="8" name="矩形: 圆角 7"/>
            <p:cNvSpPr/>
            <p:nvPr/>
          </p:nvSpPr>
          <p:spPr>
            <a:xfrm>
              <a:off x="3298785" y="1113929"/>
              <a:ext cx="1585731" cy="492443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487123" y="1580317"/>
              <a:ext cx="120905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对应点</a:t>
              </a:r>
              <a:endPara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69406" y="1113929"/>
            <a:ext cx="557675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+mj-lt"/>
              </a:rPr>
              <a:t>沿对称轴折叠后，点</a:t>
            </a:r>
            <a:r>
              <a:rPr lang="en-US" altLang="zh-CN" sz="2600" b="1" i="1" dirty="0">
                <a:latin typeface="+mj-lt"/>
              </a:rPr>
              <a:t>A</a:t>
            </a:r>
            <a:r>
              <a:rPr lang="zh-CN" altLang="en-US" sz="2600" b="1" dirty="0">
                <a:latin typeface="+mj-lt"/>
              </a:rPr>
              <a:t>与点</a:t>
            </a:r>
            <a:r>
              <a:rPr lang="en-US" altLang="zh-CN" sz="2600" b="1" i="1" dirty="0">
                <a:latin typeface="+mj-lt"/>
              </a:rPr>
              <a:t>A</a:t>
            </a:r>
            <a:r>
              <a:rPr lang="en-US" altLang="zh-CN" sz="2600" b="1" dirty="0">
                <a:latin typeface="+mj-lt"/>
              </a:rPr>
              <a:t>′</a:t>
            </a:r>
            <a:r>
              <a:rPr lang="zh-CN" altLang="en-US" sz="2600" b="1" dirty="0">
                <a:latin typeface="+mj-lt"/>
              </a:rPr>
              <a:t>重合。</a:t>
            </a:r>
            <a:endParaRPr lang="zh-CN" altLang="en-US" sz="2600" b="1" dirty="0">
              <a:latin typeface="+mj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8904" y="1259723"/>
            <a:ext cx="2695901" cy="172122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9406" y="599966"/>
            <a:ext cx="75097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+mj-lt"/>
              </a:rPr>
              <a:t>如图，是一个轴对称图形，直线 </a:t>
            </a:r>
            <a:r>
              <a:rPr lang="en-US" altLang="zh-CN" sz="2600" b="1" i="1" dirty="0">
                <a:latin typeface="+mj-lt"/>
              </a:rPr>
              <a:t>l </a:t>
            </a:r>
            <a:r>
              <a:rPr lang="zh-CN" altLang="en-US" sz="2600" b="1" dirty="0">
                <a:latin typeface="+mj-lt"/>
              </a:rPr>
              <a:t>是它的对称轴。</a:t>
            </a:r>
            <a:endParaRPr lang="zh-CN" altLang="en-US" sz="2600" b="1" dirty="0">
              <a:latin typeface="+mj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6718" y="1958140"/>
            <a:ext cx="451929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+mj-lt"/>
              </a:rPr>
              <a:t>线段</a:t>
            </a:r>
            <a:r>
              <a:rPr lang="en-US" altLang="zh-CN" sz="2600" b="1" i="1" dirty="0">
                <a:latin typeface="+mj-lt"/>
              </a:rPr>
              <a:t>AB</a:t>
            </a:r>
            <a:r>
              <a:rPr lang="zh-CN" altLang="en-US" sz="2600" b="1" dirty="0">
                <a:latin typeface="+mj-lt"/>
              </a:rPr>
              <a:t>与线段</a:t>
            </a:r>
            <a:r>
              <a:rPr lang="en-US" altLang="zh-CN" sz="2600" b="1" i="1" dirty="0">
                <a:latin typeface="+mj-lt"/>
              </a:rPr>
              <a:t>A</a:t>
            </a:r>
            <a:r>
              <a:rPr lang="en-US" altLang="zh-CN" sz="2600" b="1" dirty="0">
                <a:latin typeface="+mj-lt"/>
              </a:rPr>
              <a:t>′</a:t>
            </a:r>
            <a:r>
              <a:rPr lang="en-US" altLang="zh-CN" sz="2600" b="1" i="1" dirty="0">
                <a:latin typeface="+mj-lt"/>
              </a:rPr>
              <a:t>B</a:t>
            </a:r>
            <a:r>
              <a:rPr lang="en-US" altLang="zh-CN" sz="2600" b="1" dirty="0">
                <a:latin typeface="+mj-lt"/>
              </a:rPr>
              <a:t>′</a:t>
            </a:r>
            <a:r>
              <a:rPr lang="zh-CN" altLang="en-US" sz="2600" b="1" dirty="0">
                <a:latin typeface="+mj-lt"/>
              </a:rPr>
              <a:t>重合。</a:t>
            </a:r>
            <a:endParaRPr lang="zh-CN" altLang="en-US" sz="2600" b="1" dirty="0">
              <a:latin typeface="+mj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6718" y="3070741"/>
            <a:ext cx="365535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+mj-lt"/>
              </a:rPr>
              <a:t>∠</a:t>
            </a:r>
            <a:r>
              <a:rPr lang="en-US" altLang="zh-CN" sz="2600" b="1" i="1" dirty="0">
                <a:latin typeface="+mj-lt"/>
              </a:rPr>
              <a:t>B</a:t>
            </a:r>
            <a:r>
              <a:rPr lang="zh-CN" altLang="en-US" sz="2600" b="1" dirty="0">
                <a:latin typeface="+mj-lt"/>
              </a:rPr>
              <a:t>与∠</a:t>
            </a:r>
            <a:r>
              <a:rPr lang="en-US" altLang="zh-CN" sz="2600" b="1" i="1" dirty="0">
                <a:latin typeface="+mj-lt"/>
              </a:rPr>
              <a:t>B</a:t>
            </a:r>
            <a:r>
              <a:rPr lang="en-US" altLang="zh-CN" sz="2600" b="1" dirty="0">
                <a:latin typeface="+mj-lt"/>
              </a:rPr>
              <a:t>′</a:t>
            </a:r>
            <a:r>
              <a:rPr lang="zh-CN" altLang="en-US" sz="2600" b="1" dirty="0">
                <a:latin typeface="+mj-lt"/>
              </a:rPr>
              <a:t>重合。</a:t>
            </a:r>
            <a:endParaRPr lang="zh-CN" altLang="en-US" sz="2600" b="1" dirty="0">
              <a:latin typeface="+mj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116010" y="3168957"/>
            <a:ext cx="3424536" cy="1721228"/>
            <a:chOff x="4793665" y="3214931"/>
            <a:chExt cx="3424536" cy="1721228"/>
          </a:xfrm>
        </p:grpSpPr>
        <p:sp>
          <p:nvSpPr>
            <p:cNvPr id="19" name="思想气泡: 云 18"/>
            <p:cNvSpPr/>
            <p:nvPr/>
          </p:nvSpPr>
          <p:spPr>
            <a:xfrm>
              <a:off x="4793665" y="3214931"/>
              <a:ext cx="3424536" cy="1721228"/>
            </a:xfrm>
            <a:prstGeom prst="cloudCallout">
              <a:avLst>
                <a:gd name="adj1" fmla="val -21073"/>
                <a:gd name="adj2" fmla="val -7716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116010" y="3454328"/>
              <a:ext cx="284422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+mj-lt"/>
                </a:rPr>
                <a:t>你还能从图中找出其他的对应点、对应线段和对应角吗</a:t>
              </a:r>
              <a:r>
                <a:rPr lang="en-US" altLang="zh-CN" sz="2400" b="1" dirty="0">
                  <a:latin typeface="+mj-lt"/>
                </a:rPr>
                <a:t>?</a:t>
              </a:r>
              <a:endParaRPr lang="zh-CN" altLang="en-US" sz="2400" b="1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0241" y="398606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3" name="矩形: 圆角 2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观察</a:t>
              </a:r>
              <a:r>
                <a:rPr lang="en-US" altLang="zh-CN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89371" y="1064125"/>
            <a:ext cx="6912078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观察图中的每组图案，你发现了什么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3023412" y="1862000"/>
            <a:ext cx="1324841" cy="1229591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4707389" y="1967988"/>
            <a:ext cx="2096157" cy="1017617"/>
            <a:chOff x="4463325" y="2012062"/>
            <a:chExt cx="2096157" cy="111937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63325" y="2012063"/>
              <a:ext cx="1074601" cy="111937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484881" y="2012062"/>
              <a:ext cx="1074601" cy="1119375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6941762" y="1967988"/>
            <a:ext cx="2060626" cy="1017614"/>
            <a:chOff x="6976765" y="2012062"/>
            <a:chExt cx="2060626" cy="1119375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76765" y="2012062"/>
              <a:ext cx="1119375" cy="1119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918016" y="2012062"/>
              <a:ext cx="1119375" cy="1119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91" b="24168"/>
          <a:stretch>
            <a:fillRect/>
          </a:stretch>
        </p:blipFill>
        <p:spPr>
          <a:xfrm>
            <a:off x="580928" y="1681570"/>
            <a:ext cx="2181346" cy="1353334"/>
          </a:xfrm>
          <a:prstGeom prst="rect">
            <a:avLst/>
          </a:prstGeom>
        </p:spPr>
      </p:pic>
      <p:cxnSp>
        <p:nvCxnSpPr>
          <p:cNvPr id="20" name="直接连接符 19"/>
          <p:cNvCxnSpPr/>
          <p:nvPr/>
        </p:nvCxnSpPr>
        <p:spPr>
          <a:xfrm>
            <a:off x="1671226" y="1896163"/>
            <a:ext cx="0" cy="126137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767702" y="1918341"/>
            <a:ext cx="0" cy="1320215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975120" y="1939773"/>
            <a:ext cx="0" cy="121776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16200000">
            <a:off x="3602781" y="1610595"/>
            <a:ext cx="0" cy="1732399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70089" y="3323625"/>
            <a:ext cx="483685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+mj-lt"/>
              </a:rPr>
              <a:t>它们是一个图形还是两个图形</a:t>
            </a:r>
            <a:r>
              <a:rPr lang="en-US" altLang="zh-CN" sz="2600" b="1" dirty="0">
                <a:latin typeface="+mj-lt"/>
              </a:rPr>
              <a:t>?</a:t>
            </a:r>
            <a:endParaRPr lang="zh-CN" altLang="en-US" sz="2600" b="1" dirty="0">
              <a:latin typeface="+mj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64360" y="3907866"/>
            <a:ext cx="483685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+mj-lt"/>
              </a:rPr>
              <a:t>它们是对折后能完全重合吗</a:t>
            </a:r>
            <a:r>
              <a:rPr lang="en-US" altLang="zh-CN" sz="2600" b="1" dirty="0">
                <a:latin typeface="+mj-lt"/>
              </a:rPr>
              <a:t>?</a:t>
            </a:r>
            <a:endParaRPr lang="zh-CN" altLang="en-US" sz="2600" b="1" dirty="0">
              <a:latin typeface="+mj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506787" y="3316824"/>
            <a:ext cx="75945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个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43134" y="870139"/>
            <a:ext cx="4401272" cy="3242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+mj-lt"/>
              </a:rPr>
              <a:t>        如果</a:t>
            </a:r>
            <a:r>
              <a:rPr lang="zh-CN" altLang="en-US" sz="2800" b="1" dirty="0">
                <a:solidFill>
                  <a:srgbClr val="0070C0"/>
                </a:solidFill>
                <a:latin typeface="+mj-lt"/>
              </a:rPr>
              <a:t>两个平面图形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</a:rPr>
              <a:t>沿</a:t>
            </a:r>
            <a:r>
              <a:rPr lang="zh-CN" altLang="en-US" sz="2800" b="1" dirty="0">
                <a:solidFill>
                  <a:srgbClr val="0070C0"/>
                </a:solidFill>
                <a:latin typeface="+mj-lt"/>
              </a:rPr>
              <a:t>一条直线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</a:rPr>
              <a:t>对折后能够</a:t>
            </a:r>
            <a:r>
              <a:rPr lang="zh-CN" altLang="en-US" sz="2800" b="1" dirty="0">
                <a:solidFill>
                  <a:srgbClr val="0070C0"/>
                </a:solidFill>
                <a:latin typeface="+mj-lt"/>
              </a:rPr>
              <a:t>完全重合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</a:rPr>
              <a:t>， 那么称这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两个图形成轴对称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</a:rPr>
              <a:t>， 这条直线叫作这两个图形的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对称轴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79222" y="1579653"/>
            <a:ext cx="2536350" cy="1354449"/>
            <a:chOff x="4463325" y="2012062"/>
            <a:chExt cx="2096157" cy="111937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63325" y="2012063"/>
              <a:ext cx="1074601" cy="11193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484881" y="2012062"/>
              <a:ext cx="1074601" cy="1119375"/>
            </a:xfrm>
            <a:prstGeom prst="rect">
              <a:avLst/>
            </a:prstGeom>
          </p:spPr>
        </p:pic>
      </p:grpSp>
      <p:cxnSp>
        <p:nvCxnSpPr>
          <p:cNvPr id="7" name="直接连接符 6"/>
          <p:cNvCxnSpPr/>
          <p:nvPr/>
        </p:nvCxnSpPr>
        <p:spPr>
          <a:xfrm>
            <a:off x="1959632" y="1392065"/>
            <a:ext cx="0" cy="1932928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05432" y="4241933"/>
            <a:ext cx="459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完全重合说明这两个图形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全等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7831" y="669415"/>
            <a:ext cx="5787643" cy="196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j-lt"/>
              </a:rPr>
              <a:t>        如图，△</a:t>
            </a:r>
            <a:r>
              <a:rPr lang="en-US" altLang="zh-CN" sz="2400" b="1" i="1" dirty="0">
                <a:latin typeface="+mj-lt"/>
              </a:rPr>
              <a:t>ABC</a:t>
            </a:r>
            <a:r>
              <a:rPr lang="en-US" altLang="zh-CN" sz="2400" b="1" dirty="0">
                <a:latin typeface="+mj-lt"/>
              </a:rPr>
              <a:t> </a:t>
            </a:r>
            <a:r>
              <a:rPr lang="zh-CN" altLang="en-US" sz="2400" b="1" dirty="0">
                <a:latin typeface="+mj-lt"/>
              </a:rPr>
              <a:t>与△</a:t>
            </a:r>
            <a:r>
              <a:rPr lang="en-US" altLang="zh-CN" sz="2400" b="1" i="1" dirty="0">
                <a:latin typeface="+mj-lt"/>
              </a:rPr>
              <a:t>A</a:t>
            </a:r>
            <a:r>
              <a:rPr lang="en-US" altLang="zh-CN" sz="2400" b="1" baseline="-25000" dirty="0">
                <a:latin typeface="+mj-lt"/>
              </a:rPr>
              <a:t>1</a:t>
            </a:r>
            <a:r>
              <a:rPr lang="en-US" altLang="zh-CN" sz="2400" b="1" i="1" dirty="0">
                <a:latin typeface="+mj-lt"/>
              </a:rPr>
              <a:t>B</a:t>
            </a:r>
            <a:r>
              <a:rPr lang="en-US" altLang="zh-CN" sz="2400" b="1" baseline="-25000" dirty="0">
                <a:latin typeface="+mj-lt"/>
              </a:rPr>
              <a:t>1</a:t>
            </a:r>
            <a:r>
              <a:rPr lang="en-US" altLang="zh-CN" sz="2400" b="1" i="1" dirty="0">
                <a:latin typeface="+mj-lt"/>
              </a:rPr>
              <a:t>C</a:t>
            </a:r>
            <a:r>
              <a:rPr lang="en-US" altLang="zh-CN" sz="2400" b="1" baseline="-25000" dirty="0">
                <a:latin typeface="+mj-lt"/>
              </a:rPr>
              <a:t>1</a:t>
            </a:r>
            <a:r>
              <a:rPr lang="zh-CN" altLang="en-US" sz="2400" b="1" dirty="0">
                <a:latin typeface="+mj-lt"/>
              </a:rPr>
              <a:t>成轴对称，</a:t>
            </a:r>
            <a:r>
              <a:rPr lang="en-US" altLang="zh-CN" sz="2400" b="1" i="1" dirty="0">
                <a:latin typeface="+mj-lt"/>
              </a:rPr>
              <a:t>MN</a:t>
            </a:r>
            <a:r>
              <a:rPr lang="zh-CN" altLang="en-US" sz="2400" b="1" dirty="0">
                <a:latin typeface="+mj-lt"/>
              </a:rPr>
              <a:t>是它们的对称轴，你认为它们也具备类似轴对称图形中的对应点、对应线段、对应角吗</a:t>
            </a:r>
            <a:r>
              <a:rPr lang="en-US" altLang="zh-CN" sz="2400" b="1" dirty="0">
                <a:latin typeface="+mj-lt"/>
              </a:rPr>
              <a:t>?</a:t>
            </a:r>
            <a:r>
              <a:rPr lang="zh-CN" altLang="en-US" sz="2400" b="1" dirty="0">
                <a:latin typeface="+mj-lt"/>
              </a:rPr>
              <a:t>如果具备，请将它们找出来。</a:t>
            </a:r>
            <a:endParaRPr lang="zh-CN" altLang="en-US" sz="2400" b="1" dirty="0">
              <a:latin typeface="+mj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8055" y="863829"/>
            <a:ext cx="2470456" cy="157241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93215" y="2623512"/>
            <a:ext cx="111661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具备。</a:t>
            </a:r>
            <a:endParaRPr lang="zh-CN" altLang="en-US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3215" y="3148177"/>
            <a:ext cx="6658637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对应点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: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与点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j-lt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与点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j-lt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与点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j-lt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；</a:t>
            </a:r>
            <a:endParaRPr lang="zh-CN" altLang="en-US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3215" y="3669123"/>
            <a:ext cx="6658637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对应线段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: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与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j-lt"/>
              </a:rPr>
              <a:t>1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j-lt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与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j-lt"/>
              </a:rPr>
              <a:t>1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j-lt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与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j-lt"/>
              </a:rPr>
              <a:t>1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j-lt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；</a:t>
            </a:r>
            <a:endParaRPr lang="zh-CN" altLang="en-US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3215" y="4190068"/>
            <a:ext cx="6658637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对应角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: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与∠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j-lt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与∠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j-lt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与∠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j-lt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3948" y="617933"/>
            <a:ext cx="7315345" cy="556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轴对称图形与两个图形成轴对称的区别与联系：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608470" y="1261022"/>
          <a:ext cx="7956796" cy="3211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4112"/>
                <a:gridCol w="3206188"/>
                <a:gridCol w="3796496"/>
              </a:tblGrid>
              <a:tr h="493588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marT="60853" marB="608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轴对称图形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marT="60853" marB="608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两个图形成轴对称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marT="60853" marB="608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081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图形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marT="60853" marB="608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marT="60853" marB="608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marT="60853" marB="608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0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区别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marT="60853" marB="608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marT="60853" marB="608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marT="60853" marB="608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联系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marT="60853" marB="608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zh-CN" altLang="en-US" sz="2600" b="1" dirty="0">
                        <a:solidFill>
                          <a:schemeClr val="tx1"/>
                        </a:solidFill>
                      </a:endParaRPr>
                    </a:p>
                  </a:txBody>
                  <a:tcPr marL="110642" marR="110642" marT="60853" marB="608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 marL="110642" marR="110642" marT="60853" marB="60853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2201" y="1851707"/>
            <a:ext cx="1856091" cy="11813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7829" y="1845076"/>
            <a:ext cx="1841336" cy="117562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39433" y="3156341"/>
            <a:ext cx="332692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一个具有特殊形状的图形</a:t>
            </a:r>
            <a:endParaRPr lang="zh-CN" altLang="en-US" sz="2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91920" y="3136558"/>
            <a:ext cx="38477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两个全等图形的特殊位置关系</a:t>
            </a:r>
            <a:endParaRPr lang="zh-CN" altLang="en-US" sz="2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97800" y="3667034"/>
            <a:ext cx="48283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①都是沿着某条直线折叠后能重合</a:t>
            </a:r>
            <a:endParaRPr lang="zh-CN" altLang="en-US" sz="2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97800" y="4025051"/>
            <a:ext cx="25841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②可以互相转化</a:t>
            </a:r>
            <a:endParaRPr lang="zh-CN" altLang="en-US" sz="2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69106" y="399256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8335" y="943769"/>
            <a:ext cx="8097046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下面的图形都是轴对称图形或成轴对称的图形，请分别找出它们的对称轴。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487" y="2209968"/>
            <a:ext cx="7557025" cy="2420399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327150" y="2152818"/>
            <a:ext cx="0" cy="1442076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906043" y="2309980"/>
            <a:ext cx="0" cy="104282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256211" y="2152818"/>
            <a:ext cx="0" cy="1442076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017219" y="2541095"/>
            <a:ext cx="985441" cy="543498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527173" y="3538212"/>
            <a:ext cx="0" cy="1092155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013073" y="3538212"/>
            <a:ext cx="0" cy="1212382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427535" y="3538212"/>
            <a:ext cx="0" cy="1092155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670548" y="3468362"/>
            <a:ext cx="0" cy="1162005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799261" y="3538212"/>
            <a:ext cx="0" cy="1092155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组合 70"/>
          <p:cNvGrpSpPr/>
          <p:nvPr/>
        </p:nvGrpSpPr>
        <p:grpSpPr>
          <a:xfrm>
            <a:off x="2015573" y="2233967"/>
            <a:ext cx="1088781" cy="1194701"/>
            <a:chOff x="2015573" y="2233967"/>
            <a:chExt cx="1088781" cy="1194701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2552205" y="2233967"/>
              <a:ext cx="0" cy="1194701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2251011" y="2285171"/>
              <a:ext cx="555754" cy="998052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2095896" y="2502739"/>
              <a:ext cx="1008458" cy="586097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2281873" y="2273222"/>
              <a:ext cx="595601" cy="981022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2052320" y="2541095"/>
              <a:ext cx="950831" cy="543324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2015573" y="2812757"/>
              <a:ext cx="1087234" cy="37123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2" name="直接连接符 71"/>
          <p:cNvCxnSpPr/>
          <p:nvPr/>
        </p:nvCxnSpPr>
        <p:spPr>
          <a:xfrm flipV="1">
            <a:off x="3343177" y="2818050"/>
            <a:ext cx="1248597" cy="32054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组合 95"/>
          <p:cNvGrpSpPr/>
          <p:nvPr/>
        </p:nvGrpSpPr>
        <p:grpSpPr>
          <a:xfrm>
            <a:off x="7322820" y="2259611"/>
            <a:ext cx="904241" cy="1066519"/>
            <a:chOff x="7322820" y="2259611"/>
            <a:chExt cx="904241" cy="1066519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7784098" y="2259611"/>
              <a:ext cx="1" cy="1066519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H="1">
              <a:off x="7448606" y="2397760"/>
              <a:ext cx="652324" cy="826272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H="1">
              <a:off x="7322820" y="2669540"/>
              <a:ext cx="904241" cy="277246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H="1" flipV="1">
              <a:off x="7330439" y="2669541"/>
              <a:ext cx="858521" cy="277245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H="1" flipV="1">
              <a:off x="7499349" y="2445933"/>
              <a:ext cx="549182" cy="737545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7" name="直接连接符 96"/>
          <p:cNvCxnSpPr/>
          <p:nvPr/>
        </p:nvCxnSpPr>
        <p:spPr>
          <a:xfrm flipH="1">
            <a:off x="5128872" y="4109623"/>
            <a:ext cx="1083352" cy="877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flipH="1">
            <a:off x="6252209" y="4109623"/>
            <a:ext cx="1070611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8" name="组合 117"/>
          <p:cNvGrpSpPr/>
          <p:nvPr/>
        </p:nvGrpSpPr>
        <p:grpSpPr>
          <a:xfrm>
            <a:off x="7451759" y="3538211"/>
            <a:ext cx="938738" cy="1092155"/>
            <a:chOff x="7448606" y="3538212"/>
            <a:chExt cx="938738" cy="1092155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7885111" y="3538212"/>
              <a:ext cx="0" cy="1092155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H="1">
              <a:off x="7448606" y="4099529"/>
              <a:ext cx="938738" cy="0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H="1" flipV="1">
              <a:off x="7455237" y="3640311"/>
              <a:ext cx="779415" cy="838562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H="1">
              <a:off x="7499349" y="3720186"/>
              <a:ext cx="754518" cy="758687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5353073" y="321355"/>
            <a:ext cx="3118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C000"/>
                </a:solidFill>
                <a:latin typeface="+mj-lt"/>
              </a:rPr>
              <a:t>【</a:t>
            </a:r>
            <a:r>
              <a:rPr lang="zh-CN" altLang="en-US" b="1" dirty="0">
                <a:solidFill>
                  <a:srgbClr val="FFC000"/>
                </a:solidFill>
                <a:latin typeface="+mj-lt"/>
              </a:rPr>
              <a:t>教材</a:t>
            </a:r>
            <a:r>
              <a:rPr lang="en-US" altLang="zh-CN" b="1" dirty="0">
                <a:solidFill>
                  <a:srgbClr val="FFC000"/>
                </a:solidFill>
                <a:latin typeface="+mj-lt"/>
              </a:rPr>
              <a:t>P124</a:t>
            </a:r>
            <a:r>
              <a:rPr lang="zh-CN" altLang="en-US" b="1" dirty="0">
                <a:solidFill>
                  <a:srgbClr val="FFC000"/>
                </a:solidFill>
                <a:latin typeface="+mj-lt"/>
              </a:rPr>
              <a:t>随堂练习第</a:t>
            </a:r>
            <a:r>
              <a:rPr lang="en-US" altLang="zh-CN" b="1" dirty="0">
                <a:solidFill>
                  <a:srgbClr val="FFC000"/>
                </a:solidFill>
                <a:latin typeface="+mj-lt"/>
              </a:rPr>
              <a:t>1</a:t>
            </a:r>
            <a:r>
              <a:rPr lang="zh-CN" altLang="en-US" b="1" dirty="0">
                <a:solidFill>
                  <a:srgbClr val="FFC000"/>
                </a:solidFill>
                <a:latin typeface="+mj-lt"/>
              </a:rPr>
              <a:t>题</a:t>
            </a:r>
            <a:r>
              <a:rPr lang="en-US" altLang="zh-CN" b="1" dirty="0">
                <a:solidFill>
                  <a:srgbClr val="FFC000"/>
                </a:solidFill>
                <a:latin typeface="+mj-lt"/>
              </a:rPr>
              <a:t>】</a:t>
            </a:r>
            <a:endParaRPr lang="zh-CN" altLang="en-US" b="1" dirty="0">
              <a:solidFill>
                <a:srgbClr val="FFC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3006" y="1478343"/>
            <a:ext cx="6182239" cy="2272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2800" b="1" dirty="0">
                <a:latin typeface="+mj-lt"/>
              </a:rPr>
              <a:t>右图是一个轴对称图形，直线 </a:t>
            </a:r>
            <a:r>
              <a:rPr lang="en-US" altLang="zh-CN" sz="2800" b="1" i="1" dirty="0">
                <a:latin typeface="+mj-lt"/>
              </a:rPr>
              <a:t>l </a:t>
            </a:r>
            <a:r>
              <a:rPr lang="zh-CN" altLang="en-US" sz="2800" b="1" dirty="0">
                <a:latin typeface="+mj-lt"/>
              </a:rPr>
              <a:t>是它的对称轴。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观察图形，回答下列问题：</a:t>
            </a:r>
            <a:b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</a:b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）在图中任意选一组对应线段，这两条线段之间有什么关系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?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为什么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445245" y="1093298"/>
            <a:ext cx="2490798" cy="2694503"/>
            <a:chOff x="6207913" y="744816"/>
            <a:chExt cx="2490798" cy="2694503"/>
          </a:xfrm>
        </p:grpSpPr>
        <p:pic>
          <p:nvPicPr>
            <p:cNvPr id="3" name="图片 2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207913" y="994569"/>
              <a:ext cx="2490798" cy="2444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3"/>
            <p:cNvSpPr txBox="1"/>
            <p:nvPr/>
          </p:nvSpPr>
          <p:spPr>
            <a:xfrm>
              <a:off x="7392193" y="744816"/>
              <a:ext cx="4786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+mj-lt"/>
                </a:rPr>
                <a:t>l</a:t>
              </a:r>
              <a:endParaRPr lang="zh-CN" altLang="en-US" b="1" i="1" dirty="0">
                <a:latin typeface="+mj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77620" y="3665157"/>
            <a:ext cx="2750660" cy="596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对应线段相等。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083836" y="837167"/>
            <a:ext cx="697632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542080" y="313947"/>
            <a:ext cx="6059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探究点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轴对称的性质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7620" y="4261731"/>
            <a:ext cx="4194380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折叠后这两条线段重合。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5738" y="907165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7" name="矩形: 圆角 6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21859" y="497669"/>
              <a:ext cx="19722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观察</a:t>
              </a:r>
              <a:r>
                <a:rPr lang="en-US" altLang="zh-CN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0241" y="1135722"/>
            <a:ext cx="6311207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）在图中任意选一组对应角，这两个角之间有什么关系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?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说说你的理由。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88068" y="951056"/>
            <a:ext cx="2490798" cy="2694503"/>
            <a:chOff x="6207913" y="744816"/>
            <a:chExt cx="2490798" cy="2694503"/>
          </a:xfrm>
        </p:grpSpPr>
        <p:pic>
          <p:nvPicPr>
            <p:cNvPr id="3" name="图片 2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207913" y="994569"/>
              <a:ext cx="2490798" cy="2444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3"/>
            <p:cNvSpPr txBox="1"/>
            <p:nvPr/>
          </p:nvSpPr>
          <p:spPr>
            <a:xfrm>
              <a:off x="7392193" y="744816"/>
              <a:ext cx="4786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+mj-lt"/>
                </a:rPr>
                <a:t>l</a:t>
              </a:r>
              <a:endParaRPr lang="zh-CN" altLang="en-US" b="1" i="1" dirty="0">
                <a:latin typeface="+mj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746813" y="2423184"/>
            <a:ext cx="2750660" cy="596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对应角相等。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083837" y="959140"/>
            <a:ext cx="697632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542080" y="454248"/>
            <a:ext cx="6059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探究点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轴对称的性质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6813" y="3053346"/>
            <a:ext cx="4194380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折叠后这两个角重合。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1265" y="1219136"/>
            <a:ext cx="5980112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）连接对应点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与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A′ </a:t>
            </a:r>
            <a:r>
              <a:rPr lang="zh-CN" altLang="en-US" sz="2800" b="1" dirty="0">
                <a:latin typeface="+mj-lt"/>
              </a:rPr>
              <a:t>，线段</a:t>
            </a:r>
            <a:r>
              <a:rPr lang="en-US" altLang="zh-CN" sz="2800" b="1" i="1" dirty="0">
                <a:latin typeface="+mj-lt"/>
              </a:rPr>
              <a:t>AA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′</a:t>
            </a:r>
            <a:r>
              <a:rPr lang="zh-CN" altLang="en-US" sz="2800" b="1" dirty="0">
                <a:latin typeface="+mj-lt"/>
              </a:rPr>
              <a:t>与对称轴之间有什么关系</a:t>
            </a:r>
            <a:r>
              <a:rPr lang="en-US" altLang="zh-CN" sz="2800" b="1" dirty="0">
                <a:latin typeface="+mj-lt"/>
              </a:rPr>
              <a:t>?</a:t>
            </a:r>
            <a:endParaRPr kumimoji="0" lang="zh-CN" altLang="en-US" sz="28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128836" y="1061904"/>
            <a:ext cx="2490798" cy="2656850"/>
            <a:chOff x="6128836" y="1061904"/>
            <a:chExt cx="2490798" cy="2656850"/>
          </a:xfrm>
        </p:grpSpPr>
        <p:pic>
          <p:nvPicPr>
            <p:cNvPr id="3" name="图片 2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128836" y="1274004"/>
              <a:ext cx="2490798" cy="2444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3"/>
            <p:cNvSpPr txBox="1"/>
            <p:nvPr/>
          </p:nvSpPr>
          <p:spPr>
            <a:xfrm>
              <a:off x="7362604" y="1061904"/>
              <a:ext cx="4786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+mj-lt"/>
                </a:rPr>
                <a:t>l</a:t>
              </a:r>
              <a:endParaRPr lang="zh-CN" altLang="en-US" b="1" i="1" dirty="0">
                <a:latin typeface="+mj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505832" y="2688798"/>
            <a:ext cx="5018666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线段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</a:rPr>
              <a:t>AA′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</a:rPr>
              <a:t>被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对称轴垂直平分。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083837" y="959140"/>
            <a:ext cx="697632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542080" y="454248"/>
            <a:ext cx="6059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探究点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轴对称的性质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311377" y="2326026"/>
            <a:ext cx="2115073" cy="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7374235" y="2240301"/>
            <a:ext cx="97631" cy="85725"/>
            <a:chOff x="5350669" y="2516981"/>
            <a:chExt cx="97631" cy="85725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5350669" y="2516981"/>
              <a:ext cx="97631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448300" y="2516981"/>
              <a:ext cx="0" cy="8572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498" y="1085686"/>
            <a:ext cx="34804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中国的民间艺术：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AutoShape 4"/>
          <p:cNvSpPr>
            <a:spLocks noChangeAspect="1" noChangeArrowheads="1"/>
          </p:cNvSpPr>
          <p:nvPr/>
        </p:nvSpPr>
        <p:spPr bwMode="auto">
          <a:xfrm>
            <a:off x="4419600" y="2775696"/>
            <a:ext cx="304800" cy="1259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63332" y="1848097"/>
            <a:ext cx="8817335" cy="2160000"/>
            <a:chOff x="169251" y="1157922"/>
            <a:chExt cx="8817335" cy="2160000"/>
          </a:xfrm>
        </p:grpSpPr>
        <p:pic>
          <p:nvPicPr>
            <p:cNvPr id="5" name="图片 4"/>
            <p:cNvPicPr/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rcRect t="8622" b="4879"/>
            <a:stretch>
              <a:fillRect/>
            </a:stretch>
          </p:blipFill>
          <p:spPr>
            <a:xfrm>
              <a:off x="4697877" y="1157922"/>
              <a:ext cx="2160000" cy="2160000"/>
            </a:xfrm>
            <a:prstGeom prst="rect">
              <a:avLst/>
            </a:prstGeom>
          </p:spPr>
        </p:pic>
        <p:pic>
          <p:nvPicPr>
            <p:cNvPr id="7" name="图片 6"/>
            <p:cNvPicPr/>
            <p:nvPr/>
          </p:nvPicPr>
          <p:blipFill rotWithShape="1">
            <a:blip r:embed="rId3"/>
            <a:srcRect t="13499" b="7208"/>
            <a:stretch>
              <a:fillRect/>
            </a:stretch>
          </p:blipFill>
          <p:spPr>
            <a:xfrm>
              <a:off x="169251" y="1157922"/>
              <a:ext cx="2160000" cy="2160000"/>
            </a:xfrm>
            <a:prstGeom prst="rect">
              <a:avLst/>
            </a:prstGeom>
          </p:spPr>
        </p:pic>
        <p:pic>
          <p:nvPicPr>
            <p:cNvPr id="11" name="图片 10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2433564" y="1157922"/>
              <a:ext cx="2160000" cy="21600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62190" y="1157922"/>
              <a:ext cx="2024396" cy="2160000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4238949" y="4206827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刺绣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4" name="矩形 3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导入</a:t>
              </a:r>
              <a:endParaRPr lang="en-US" altLang="zh-CN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449067" y="1012749"/>
            <a:ext cx="7742832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    将一张长方形纸对折，然后用笔尖扎出数字“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” ，再将纸打开后铺平。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7" name="5.2探索轴对称的性质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9063" y="2165116"/>
            <a:ext cx="4702840" cy="264534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45861" y="4480373"/>
            <a:ext cx="3421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【</a:t>
            </a:r>
            <a:r>
              <a:rPr lang="zh-CN" altLang="en-US" sz="2000" b="1" dirty="0"/>
              <a:t>点击图片，播放视频</a:t>
            </a:r>
            <a:r>
              <a:rPr lang="en-US" altLang="zh-CN" sz="2000" b="1" dirty="0"/>
              <a:t>】</a:t>
            </a:r>
            <a:endParaRPr lang="zh-CN" altLang="en-US" sz="2000" b="1" dirty="0"/>
          </a:p>
        </p:txBody>
      </p:sp>
      <p:grpSp>
        <p:nvGrpSpPr>
          <p:cNvPr id="2" name="组合 1"/>
          <p:cNvGrpSpPr/>
          <p:nvPr/>
        </p:nvGrpSpPr>
        <p:grpSpPr>
          <a:xfrm>
            <a:off x="210241" y="398606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3" name="矩形: 圆角 2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21859" y="484000"/>
              <a:ext cx="19722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r>
                <a:rPr lang="en-US" altLang="zh-CN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4018" y="2159635"/>
            <a:ext cx="8525669" cy="2116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在铺平的图中：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） 两个“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14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”有什么关系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?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） 对应线段之间有什么关系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?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对应角之间有什么关系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?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连接对应点的线段与对称轴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之间有什么关系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?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89066" y="2661567"/>
            <a:ext cx="3622641" cy="556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关于对称轴 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l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对称。</a:t>
            </a:r>
            <a:endParaRPr kumimoji="0" lang="zh-CN" altLang="en-US" sz="26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6279" y="4098174"/>
            <a:ext cx="255108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对应线段相等；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88133" y="4084672"/>
            <a:ext cx="255108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对应角相等；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3798" y="4518133"/>
            <a:ext cx="5187122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对称轴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l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垂直平分对应点连接的线段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972380" y="420599"/>
            <a:ext cx="3947597" cy="2151151"/>
            <a:chOff x="2972380" y="420599"/>
            <a:chExt cx="3947597" cy="215115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972380" y="560696"/>
              <a:ext cx="3947597" cy="1925037"/>
            </a:xfrm>
            <a:prstGeom prst="rect">
              <a:avLst/>
            </a:prstGeom>
          </p:spPr>
        </p:pic>
        <p:cxnSp>
          <p:nvCxnSpPr>
            <p:cNvPr id="9" name="直接连接符 8"/>
            <p:cNvCxnSpPr/>
            <p:nvPr/>
          </p:nvCxnSpPr>
          <p:spPr>
            <a:xfrm>
              <a:off x="5568902" y="618767"/>
              <a:ext cx="0" cy="1952983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5268317" y="420599"/>
              <a:ext cx="4786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>
                  <a:latin typeface="+mj-lt"/>
                </a:rPr>
                <a:t>l</a:t>
              </a:r>
              <a:endParaRPr lang="zh-CN" altLang="en-US" b="1" i="1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9018" y="370681"/>
            <a:ext cx="6883400" cy="440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662906" y="1540669"/>
            <a:ext cx="5635625" cy="2678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  在轴对称图形或两个成轴对称的图形中，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对应点所连的线段被对称轴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垂直平分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对应线段相等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对应角相等。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9106" y="943769"/>
            <a:ext cx="8509477" cy="556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2.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用笔尖扎对折的纸可以得到下面成轴对称的两个图案。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3844" y="1720299"/>
            <a:ext cx="4067522" cy="165008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5054" y="1638761"/>
            <a:ext cx="4298790" cy="107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(1)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找出它的两组对应点、两条对应线段和两个对应角</a:t>
            </a:r>
            <a:r>
              <a:rPr lang="zh-CN" altLang="en-US" sz="2600" b="1" dirty="0">
                <a:latin typeface="+mj-lt"/>
              </a:rPr>
              <a:t>；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5054" y="3446595"/>
            <a:ext cx="8743474" cy="556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(2)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说明你找到的对应点所连线段分别被对称轴垂直平分。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469106" y="399256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53073" y="321355"/>
            <a:ext cx="3118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C000"/>
                </a:solidFill>
                <a:latin typeface="+mj-lt"/>
              </a:rPr>
              <a:t>【</a:t>
            </a:r>
            <a:r>
              <a:rPr lang="zh-CN" altLang="en-US" b="1" dirty="0">
                <a:solidFill>
                  <a:srgbClr val="FFC000"/>
                </a:solidFill>
                <a:latin typeface="+mj-lt"/>
              </a:rPr>
              <a:t>教材</a:t>
            </a:r>
            <a:r>
              <a:rPr lang="en-US" altLang="zh-CN" b="1" dirty="0">
                <a:solidFill>
                  <a:srgbClr val="FFC000"/>
                </a:solidFill>
                <a:latin typeface="+mj-lt"/>
              </a:rPr>
              <a:t>P124</a:t>
            </a:r>
            <a:r>
              <a:rPr lang="zh-CN" altLang="en-US" b="1" dirty="0">
                <a:solidFill>
                  <a:srgbClr val="FFC000"/>
                </a:solidFill>
                <a:latin typeface="+mj-lt"/>
              </a:rPr>
              <a:t>随堂练习第</a:t>
            </a:r>
            <a:r>
              <a:rPr lang="en-US" altLang="zh-CN" b="1" dirty="0">
                <a:solidFill>
                  <a:srgbClr val="FFC000"/>
                </a:solidFill>
                <a:latin typeface="+mj-lt"/>
              </a:rPr>
              <a:t>2</a:t>
            </a:r>
            <a:r>
              <a:rPr lang="zh-CN" altLang="en-US" b="1" dirty="0">
                <a:solidFill>
                  <a:srgbClr val="FFC000"/>
                </a:solidFill>
                <a:latin typeface="+mj-lt"/>
              </a:rPr>
              <a:t>题</a:t>
            </a:r>
            <a:r>
              <a:rPr lang="en-US" altLang="zh-CN" b="1" dirty="0">
                <a:solidFill>
                  <a:srgbClr val="FFC000"/>
                </a:solidFill>
                <a:latin typeface="+mj-lt"/>
              </a:rPr>
              <a:t>】</a:t>
            </a:r>
            <a:endParaRPr lang="zh-CN" altLang="en-US" b="1" dirty="0">
              <a:solidFill>
                <a:srgbClr val="FFC000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6887" y="534821"/>
            <a:ext cx="8461376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下图是一个轴对称图形的一半，直线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MN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是这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个轴对称图形的对称轴，请画出这个图形的另一半。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7644" y="2041849"/>
            <a:ext cx="4870212" cy="2265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解：如图 ，延长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AO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至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A′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，使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OA′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OA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；延长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BN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至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BN′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使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NB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′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N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依次连接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MA′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MB′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A′B′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A′P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B′P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。这样画出的图形就是这个图形的另一半。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4085" y="1577966"/>
            <a:ext cx="1759577" cy="3193708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>
            <a:off x="6238754" y="2939970"/>
            <a:ext cx="125006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736466" y="4433104"/>
            <a:ext cx="76392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238754" y="2013995"/>
            <a:ext cx="1261641" cy="9144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6724891" y="2013994"/>
            <a:ext cx="775504" cy="240753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238754" y="2939969"/>
            <a:ext cx="481156" cy="14815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247050" y="2939969"/>
            <a:ext cx="1253345" cy="9375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6708335" y="3877518"/>
            <a:ext cx="780487" cy="56716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5764206" y="2738734"/>
            <a:ext cx="5174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A′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277100" y="4335728"/>
            <a:ext cx="517411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B′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8" grpId="0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23477" y="1007152"/>
            <a:ext cx="8097046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3.</a:t>
            </a:r>
            <a:r>
              <a:rPr lang="zh-CN" altLang="en-US" sz="2800" b="1" dirty="0">
                <a:latin typeface="+mj-lt"/>
              </a:rPr>
              <a:t>分别以图中直线</a:t>
            </a:r>
            <a:r>
              <a:rPr lang="en-US" altLang="zh-CN" sz="2800" b="1" i="1" dirty="0">
                <a:latin typeface="+mj-lt"/>
              </a:rPr>
              <a:t>l</a:t>
            </a:r>
            <a:r>
              <a:rPr lang="zh-CN" altLang="en-US" sz="2800" b="1" dirty="0">
                <a:latin typeface="+mj-lt"/>
              </a:rPr>
              <a:t>为对称轴，画出图形的另一半。先想一想，再画一画。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37"/>
          <a:stretch>
            <a:fillRect/>
          </a:stretch>
        </p:blipFill>
        <p:spPr>
          <a:xfrm>
            <a:off x="7820307" y="2014419"/>
            <a:ext cx="800216" cy="16718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37"/>
          <a:stretch>
            <a:fillRect/>
          </a:stretch>
        </p:blipFill>
        <p:spPr>
          <a:xfrm flipH="1">
            <a:off x="7012947" y="2014419"/>
            <a:ext cx="800216" cy="1671872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583005" y="1814512"/>
            <a:ext cx="248786" cy="2278857"/>
            <a:chOff x="6742142" y="1364456"/>
            <a:chExt cx="248786" cy="2278857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6979444" y="1364456"/>
              <a:ext cx="0" cy="2278857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6742142" y="3273981"/>
              <a:ext cx="2487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i="1" dirty="0">
                  <a:latin typeface="+mj-lt"/>
                </a:rPr>
                <a:t>l</a:t>
              </a:r>
              <a:endParaRPr lang="zh-CN" altLang="en-US" b="1" i="1" dirty="0">
                <a:latin typeface="+mj-lt"/>
              </a:endParaRPr>
            </a:p>
          </p:txBody>
        </p:sp>
      </p:grpSp>
      <p:sp>
        <p:nvSpPr>
          <p:cNvPr id="22" name="任意多边形: 形状 21"/>
          <p:cNvSpPr/>
          <p:nvPr/>
        </p:nvSpPr>
        <p:spPr>
          <a:xfrm flipH="1">
            <a:off x="5473960" y="2307547"/>
            <a:ext cx="1085850" cy="1378744"/>
          </a:xfrm>
          <a:custGeom>
            <a:avLst/>
            <a:gdLst>
              <a:gd name="connsiteX0" fmla="*/ 1085850 w 1085850"/>
              <a:gd name="connsiteY0" fmla="*/ 1078706 h 1378744"/>
              <a:gd name="connsiteX1" fmla="*/ 221456 w 1085850"/>
              <a:gd name="connsiteY1" fmla="*/ 0 h 1378744"/>
              <a:gd name="connsiteX2" fmla="*/ 0 w 1085850"/>
              <a:gd name="connsiteY2" fmla="*/ 0 h 1378744"/>
              <a:gd name="connsiteX3" fmla="*/ 1085850 w 1085850"/>
              <a:gd name="connsiteY3" fmla="*/ 1378744 h 1378744"/>
              <a:gd name="connsiteX4" fmla="*/ 1085850 w 1085850"/>
              <a:gd name="connsiteY4" fmla="*/ 1078706 h 1378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5850" h="1378744">
                <a:moveTo>
                  <a:pt x="1085850" y="1078706"/>
                </a:moveTo>
                <a:lnTo>
                  <a:pt x="221456" y="0"/>
                </a:lnTo>
                <a:lnTo>
                  <a:pt x="0" y="0"/>
                </a:lnTo>
                <a:lnTo>
                  <a:pt x="1085850" y="1378744"/>
                </a:lnTo>
                <a:lnTo>
                  <a:pt x="1085850" y="107870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1" name="组合 20"/>
          <p:cNvGrpSpPr/>
          <p:nvPr/>
        </p:nvGrpSpPr>
        <p:grpSpPr>
          <a:xfrm>
            <a:off x="4392449" y="1857491"/>
            <a:ext cx="1085850" cy="2278857"/>
            <a:chOff x="3111872" y="1585912"/>
            <a:chExt cx="1085850" cy="2278857"/>
          </a:xfrm>
        </p:grpSpPr>
        <p:sp>
          <p:nvSpPr>
            <p:cNvPr id="19" name="任意多边形: 形状 18"/>
            <p:cNvSpPr/>
            <p:nvPr/>
          </p:nvSpPr>
          <p:spPr>
            <a:xfrm>
              <a:off x="3111872" y="2035968"/>
              <a:ext cx="1085850" cy="1378744"/>
            </a:xfrm>
            <a:custGeom>
              <a:avLst/>
              <a:gdLst>
                <a:gd name="connsiteX0" fmla="*/ 1085850 w 1085850"/>
                <a:gd name="connsiteY0" fmla="*/ 1078706 h 1378744"/>
                <a:gd name="connsiteX1" fmla="*/ 221456 w 1085850"/>
                <a:gd name="connsiteY1" fmla="*/ 0 h 1378744"/>
                <a:gd name="connsiteX2" fmla="*/ 0 w 1085850"/>
                <a:gd name="connsiteY2" fmla="*/ 0 h 1378744"/>
                <a:gd name="connsiteX3" fmla="*/ 1085850 w 1085850"/>
                <a:gd name="connsiteY3" fmla="*/ 1378744 h 1378744"/>
                <a:gd name="connsiteX4" fmla="*/ 1085850 w 1085850"/>
                <a:gd name="connsiteY4" fmla="*/ 1078706 h 1378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5850" h="1378744">
                  <a:moveTo>
                    <a:pt x="1085850" y="1078706"/>
                  </a:moveTo>
                  <a:lnTo>
                    <a:pt x="221456" y="0"/>
                  </a:lnTo>
                  <a:lnTo>
                    <a:pt x="0" y="0"/>
                  </a:lnTo>
                  <a:lnTo>
                    <a:pt x="1085850" y="1378744"/>
                  </a:lnTo>
                  <a:lnTo>
                    <a:pt x="1085850" y="107870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948936" y="1585912"/>
              <a:ext cx="248786" cy="2278857"/>
              <a:chOff x="6742142" y="1364456"/>
              <a:chExt cx="248786" cy="2278857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6979444" y="1364456"/>
                <a:ext cx="0" cy="2278857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文本框 14"/>
              <p:cNvSpPr txBox="1"/>
              <p:nvPr/>
            </p:nvSpPr>
            <p:spPr>
              <a:xfrm>
                <a:off x="6742142" y="3273981"/>
                <a:ext cx="2487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i="1" dirty="0">
                    <a:latin typeface="+mj-lt"/>
                  </a:rPr>
                  <a:t>l</a:t>
                </a:r>
                <a:endParaRPr lang="zh-CN" altLang="en-US" b="1" i="1" dirty="0">
                  <a:latin typeface="+mj-lt"/>
                </a:endParaRPr>
              </a:p>
            </p:txBody>
          </p:sp>
        </p:grp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740" y="2648289"/>
            <a:ext cx="3910265" cy="117796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592"/>
          <a:stretch>
            <a:fillRect/>
          </a:stretch>
        </p:blipFill>
        <p:spPr>
          <a:xfrm flipV="1">
            <a:off x="355684" y="2457943"/>
            <a:ext cx="3769784" cy="1177968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469106" y="399256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53073" y="321355"/>
            <a:ext cx="3118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C000"/>
                </a:solidFill>
                <a:latin typeface="+mj-lt"/>
              </a:rPr>
              <a:t>【</a:t>
            </a:r>
            <a:r>
              <a:rPr lang="zh-CN" altLang="en-US" b="1" dirty="0">
                <a:solidFill>
                  <a:srgbClr val="FFC000"/>
                </a:solidFill>
                <a:latin typeface="+mj-lt"/>
              </a:rPr>
              <a:t>教材</a:t>
            </a:r>
            <a:r>
              <a:rPr lang="en-US" altLang="zh-CN" b="1" dirty="0">
                <a:solidFill>
                  <a:srgbClr val="FFC000"/>
                </a:solidFill>
                <a:latin typeface="+mj-lt"/>
              </a:rPr>
              <a:t>P124</a:t>
            </a:r>
            <a:r>
              <a:rPr lang="zh-CN" altLang="en-US" b="1" dirty="0">
                <a:solidFill>
                  <a:srgbClr val="FFC000"/>
                </a:solidFill>
                <a:latin typeface="+mj-lt"/>
              </a:rPr>
              <a:t>随堂练习第</a:t>
            </a:r>
            <a:r>
              <a:rPr lang="en-US" altLang="zh-CN" b="1" dirty="0">
                <a:solidFill>
                  <a:srgbClr val="FFC000"/>
                </a:solidFill>
                <a:latin typeface="+mj-lt"/>
              </a:rPr>
              <a:t>3</a:t>
            </a:r>
            <a:r>
              <a:rPr lang="zh-CN" altLang="en-US" b="1" dirty="0">
                <a:solidFill>
                  <a:srgbClr val="FFC000"/>
                </a:solidFill>
                <a:latin typeface="+mj-lt"/>
              </a:rPr>
              <a:t>题</a:t>
            </a:r>
            <a:r>
              <a:rPr lang="en-US" altLang="zh-CN" b="1" dirty="0">
                <a:solidFill>
                  <a:srgbClr val="FFC000"/>
                </a:solidFill>
                <a:latin typeface="+mj-lt"/>
              </a:rPr>
              <a:t>】</a:t>
            </a:r>
            <a:endParaRPr lang="zh-CN" altLang="en-US" b="1" dirty="0">
              <a:solidFill>
                <a:srgbClr val="FFC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3"/>
          <p:cNvSpPr txBox="1"/>
          <p:nvPr/>
        </p:nvSpPr>
        <p:spPr>
          <a:xfrm>
            <a:off x="746172" y="1487207"/>
            <a:ext cx="7396162" cy="194950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下列图形中，一定是轴对称图形的是（     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锐角三角形     　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B.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曲线　   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C.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线段  　           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D.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直角三角形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7165546" y="1591347"/>
            <a:ext cx="4810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R="0" algn="ctr" defTabSz="4572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FF0000"/>
                </a:solidFill>
                <a:latin typeface="+mj-lt"/>
                <a:ea typeface="幼圆" panose="02010509060101010101" pitchFamily="49" charset="-122"/>
                <a:cs typeface="+mn-cs"/>
              </a:rPr>
              <a:t>C</a:t>
            </a:r>
            <a:endParaRPr kumimoji="0" lang="en-US" altLang="zh-CN" sz="3200" b="1" kern="1200" cap="none" spc="0" normalizeH="0" baseline="0" noProof="0" dirty="0">
              <a:solidFill>
                <a:srgbClr val="FF0000"/>
              </a:solidFill>
              <a:latin typeface="+mj-lt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1" name="矩形 10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随堂演练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/>
          <p:nvPr/>
        </p:nvSpPr>
        <p:spPr>
          <a:xfrm>
            <a:off x="932498" y="586581"/>
            <a:ext cx="7396162" cy="397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下列说法错误的是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      )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等边三角形是轴对称图形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B.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轴对称图形的对应边相等，对应角相等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C.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成轴对称的两条线段必在对称轴一侧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D.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成轴对称的两个图形对应点的连线被对称轴垂直平分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4326573" y="713581"/>
            <a:ext cx="4810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R="0" algn="ctr" defTabSz="4572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FF0000"/>
                </a:solidFill>
                <a:latin typeface="+mj-lt"/>
                <a:ea typeface="幼圆" panose="02010509060101010101" pitchFamily="49" charset="-122"/>
                <a:cs typeface="+mn-cs"/>
              </a:rPr>
              <a:t>C</a:t>
            </a:r>
            <a:endParaRPr kumimoji="0" lang="en-US" altLang="zh-CN" sz="3200" b="1" kern="1200" cap="none" spc="0" normalizeH="0" baseline="0" noProof="0" dirty="0">
              <a:solidFill>
                <a:srgbClr val="FF0000"/>
              </a:solidFill>
              <a:latin typeface="+mj-lt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75" y="671513"/>
            <a:ext cx="7192963" cy="13013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如图，哪一个选项中的右边图形与左边图形成轴对称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       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21507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8113" y="2416175"/>
            <a:ext cx="938212" cy="1360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9350" y="2316163"/>
            <a:ext cx="892175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9675" y="2465388"/>
            <a:ext cx="925513" cy="134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700" y="2465388"/>
            <a:ext cx="817563" cy="1311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1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6950" y="2416175"/>
            <a:ext cx="936625" cy="1360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2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5638" y="2365375"/>
            <a:ext cx="938212" cy="135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3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5175" y="2316163"/>
            <a:ext cx="892175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4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3863" y="2316163"/>
            <a:ext cx="893762" cy="1390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920750" y="3871913"/>
            <a:ext cx="482600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95650" y="3806825"/>
            <a:ext cx="458788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11813" y="3756025"/>
            <a:ext cx="48101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48600" y="3756025"/>
            <a:ext cx="48101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73362" y="1417205"/>
            <a:ext cx="481013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3675" y="2119313"/>
            <a:ext cx="1638300" cy="1639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5075" y="2106613"/>
            <a:ext cx="1639888" cy="1639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2005013"/>
            <a:ext cx="1858963" cy="163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6613" y="2132013"/>
            <a:ext cx="1612900" cy="1614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996950" y="835025"/>
            <a:ext cx="5924550" cy="65684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4.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下列交通标志中哪些是轴对称图形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?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6950" y="3536950"/>
            <a:ext cx="566738" cy="817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70250" y="3536950"/>
            <a:ext cx="566738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81650" y="3536950"/>
            <a:ext cx="566738" cy="817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10488" y="3536950"/>
            <a:ext cx="566737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118991" y="4201161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剪纸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6043" y="739908"/>
            <a:ext cx="8737636" cy="1500520"/>
            <a:chOff x="256063" y="1238870"/>
            <a:chExt cx="8737636" cy="1500520"/>
          </a:xfrm>
        </p:grpSpPr>
        <p:pic>
          <p:nvPicPr>
            <p:cNvPr id="9" name="Picture 3" descr="E:\罗梦\人八数上\resource\8s131\jpg\05803007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063" y="1243879"/>
              <a:ext cx="2205847" cy="1455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5" descr="E:\罗梦\人八数上\resource\8s131\jpg\05803009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8178" y="1339220"/>
              <a:ext cx="2031283" cy="1400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4" descr="E:\罗梦\人八数上\resource\8s131\jpg\05803008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3852" y="1238870"/>
              <a:ext cx="2358438" cy="1475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2" descr="E:\罗梦\人八数上\resource\8s131\jpg\0580301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6681" y="1503894"/>
              <a:ext cx="2157018" cy="1195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组合 19"/>
          <p:cNvGrpSpPr/>
          <p:nvPr/>
        </p:nvGrpSpPr>
        <p:grpSpPr>
          <a:xfrm>
            <a:off x="1119611" y="2399023"/>
            <a:ext cx="6248439" cy="1582896"/>
            <a:chOff x="1506731" y="2452637"/>
            <a:chExt cx="6248439" cy="1582896"/>
          </a:xfrm>
        </p:grpSpPr>
        <p:pic>
          <p:nvPicPr>
            <p:cNvPr id="17" name="Picture 2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0815" r="11578"/>
            <a:stretch>
              <a:fillRect/>
            </a:stretch>
          </p:blipFill>
          <p:spPr>
            <a:xfrm>
              <a:off x="1506731" y="2485929"/>
              <a:ext cx="1754371" cy="15071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" name="Picture 4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1488" r="12216"/>
            <a:stretch>
              <a:fillRect/>
            </a:stretch>
          </p:blipFill>
          <p:spPr>
            <a:xfrm>
              <a:off x="3900686" y="2452637"/>
              <a:ext cx="1725095" cy="15071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" name="Picture 6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65365" y="2571750"/>
              <a:ext cx="1489805" cy="146378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5"/>
          <p:cNvSpPr txBox="1"/>
          <p:nvPr/>
        </p:nvSpPr>
        <p:spPr>
          <a:xfrm>
            <a:off x="869950" y="212725"/>
            <a:ext cx="7143750" cy="130317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下面的一些虚线，哪些是图形对称轴，哪些不是图形的对称轴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24579" name="Object 10"/>
          <p:cNvGraphicFramePr>
            <a:graphicFrameLocks noChangeAspect="1"/>
          </p:cNvGraphicFramePr>
          <p:nvPr/>
        </p:nvGraphicFramePr>
        <p:xfrm>
          <a:off x="2693988" y="1590675"/>
          <a:ext cx="3868737" cy="307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" r:id="rId1" imgW="2952750" imgH="2370455" progId="Word.Picture.8">
                  <p:embed/>
                </p:oleObj>
              </mc:Choice>
              <mc:Fallback>
                <p:oleObj name="" r:id="rId1" imgW="2952750" imgH="2370455" progId="Word.Picture.8">
                  <p:embed/>
                  <p:pic>
                    <p:nvPicPr>
                      <p:cNvPr id="0" name="Object 1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93988" y="1590675"/>
                        <a:ext cx="3868737" cy="3073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2789238" y="4313238"/>
            <a:ext cx="3792538" cy="738188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②④⑥是图形的对称轴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9" name="矩形 8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02789" y="1107533"/>
            <a:ext cx="877371" cy="3284063"/>
            <a:chOff x="402789" y="1107533"/>
            <a:chExt cx="877371" cy="3284063"/>
          </a:xfrm>
        </p:grpSpPr>
        <p:sp>
          <p:nvSpPr>
            <p:cNvPr id="2" name="文本框 1"/>
            <p:cNvSpPr txBox="1"/>
            <p:nvPr/>
          </p:nvSpPr>
          <p:spPr>
            <a:xfrm>
              <a:off x="402789" y="2162506"/>
              <a:ext cx="615553" cy="11741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b="1" dirty="0"/>
                <a:t>轴对称</a:t>
              </a:r>
              <a:endParaRPr lang="zh-CN" altLang="en-US" sz="2800" b="1" dirty="0"/>
            </a:p>
          </p:txBody>
        </p:sp>
        <p:sp>
          <p:nvSpPr>
            <p:cNvPr id="3" name="左大括号 2"/>
            <p:cNvSpPr/>
            <p:nvPr/>
          </p:nvSpPr>
          <p:spPr>
            <a:xfrm>
              <a:off x="956310" y="1107533"/>
              <a:ext cx="323850" cy="3284063"/>
            </a:xfrm>
            <a:prstGeom prst="leftBrace">
              <a:avLst>
                <a:gd name="adj1" fmla="val 90555"/>
                <a:gd name="adj2" fmla="val 5000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280160" y="1214693"/>
            <a:ext cx="1021080" cy="54483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dirty="0">
                <a:solidFill>
                  <a:srgbClr val="0070C0"/>
                </a:solidFill>
              </a:rPr>
              <a:t>概念</a:t>
            </a:r>
            <a:endParaRPr lang="zh-CN" altLang="en-US" sz="2600" b="1" dirty="0">
              <a:solidFill>
                <a:srgbClr val="0070C0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301025" y="3575600"/>
            <a:ext cx="1336493" cy="1113618"/>
            <a:chOff x="1301025" y="3575600"/>
            <a:chExt cx="1336493" cy="1113618"/>
          </a:xfrm>
        </p:grpSpPr>
        <p:sp>
          <p:nvSpPr>
            <p:cNvPr id="12" name="文本框 11"/>
            <p:cNvSpPr txBox="1"/>
            <p:nvPr/>
          </p:nvSpPr>
          <p:spPr>
            <a:xfrm>
              <a:off x="1301025" y="3825082"/>
              <a:ext cx="1021080" cy="54483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b="1" dirty="0">
                  <a:solidFill>
                    <a:srgbClr val="0070C0"/>
                  </a:solidFill>
                </a:rPr>
                <a:t>性质</a:t>
              </a:r>
              <a:endParaRPr lang="zh-CN" altLang="en-US" sz="2600" b="1" dirty="0">
                <a:solidFill>
                  <a:srgbClr val="0070C0"/>
                </a:solidFill>
              </a:endParaRPr>
            </a:p>
          </p:txBody>
        </p:sp>
        <p:sp>
          <p:nvSpPr>
            <p:cNvPr id="13" name="左大括号 12"/>
            <p:cNvSpPr/>
            <p:nvPr/>
          </p:nvSpPr>
          <p:spPr>
            <a:xfrm>
              <a:off x="2431778" y="3575600"/>
              <a:ext cx="205740" cy="1113618"/>
            </a:xfrm>
            <a:prstGeom prst="leftBrace">
              <a:avLst>
                <a:gd name="adj1" fmla="val 90555"/>
                <a:gd name="adj2" fmla="val 50000"/>
              </a:avLst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747191" y="3511167"/>
            <a:ext cx="4868148" cy="47672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00B050"/>
                </a:solidFill>
              </a:rPr>
              <a:t>对应点所连的线段被对称轴</a:t>
            </a:r>
            <a:r>
              <a:rPr lang="zh-CN" altLang="en-US" sz="2200" b="1" dirty="0">
                <a:solidFill>
                  <a:srgbClr val="FF0000"/>
                </a:solidFill>
              </a:rPr>
              <a:t>垂直平分</a:t>
            </a:r>
            <a:endParaRPr lang="zh-CN" altLang="en-US" sz="2200" b="1" dirty="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84402" y="4207976"/>
            <a:ext cx="3659525" cy="47672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00B050"/>
                </a:solidFill>
              </a:rPr>
              <a:t>对应线段</a:t>
            </a:r>
            <a:r>
              <a:rPr lang="zh-CN" altLang="en-US" sz="2200" b="1" dirty="0">
                <a:solidFill>
                  <a:srgbClr val="FF0000"/>
                </a:solidFill>
              </a:rPr>
              <a:t>相等</a:t>
            </a:r>
            <a:r>
              <a:rPr lang="zh-CN" altLang="en-US" sz="2200" b="1" dirty="0"/>
              <a:t>，</a:t>
            </a:r>
            <a:r>
              <a:rPr lang="zh-CN" altLang="en-US" sz="2200" b="1" dirty="0">
                <a:solidFill>
                  <a:srgbClr val="00B050"/>
                </a:solidFill>
              </a:rPr>
              <a:t>对应角</a:t>
            </a:r>
            <a:r>
              <a:rPr lang="zh-CN" altLang="en-US" sz="2200" b="1" dirty="0">
                <a:solidFill>
                  <a:srgbClr val="FF0000"/>
                </a:solidFill>
              </a:rPr>
              <a:t>相等</a:t>
            </a:r>
            <a:endParaRPr lang="zh-CN" altLang="en-US" sz="2200" b="1" dirty="0">
              <a:solidFill>
                <a:srgbClr val="FF0000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761346" y="1136643"/>
            <a:ext cx="2060626" cy="1119375"/>
            <a:chOff x="4815842" y="2062986"/>
            <a:chExt cx="2060626" cy="1119375"/>
          </a:xfrm>
        </p:grpSpPr>
        <p:grpSp>
          <p:nvGrpSpPr>
            <p:cNvPr id="17" name="组合 16"/>
            <p:cNvGrpSpPr/>
            <p:nvPr/>
          </p:nvGrpSpPr>
          <p:grpSpPr>
            <a:xfrm>
              <a:off x="4815842" y="2062986"/>
              <a:ext cx="2060626" cy="1119375"/>
              <a:chOff x="6976765" y="2012062"/>
              <a:chExt cx="2060626" cy="1119375"/>
            </a:xfrm>
          </p:grpSpPr>
          <p:pic>
            <p:nvPicPr>
              <p:cNvPr id="18" name="Picture 2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76765" y="2012062"/>
                <a:ext cx="1119375" cy="11193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2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7918016" y="2012062"/>
                <a:ext cx="1119375" cy="11193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cxnSp>
          <p:nvCxnSpPr>
            <p:cNvPr id="20" name="直接连接符 19"/>
            <p:cNvCxnSpPr/>
            <p:nvPr/>
          </p:nvCxnSpPr>
          <p:spPr>
            <a:xfrm>
              <a:off x="5841580" y="2130803"/>
              <a:ext cx="0" cy="999114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5740266" y="986882"/>
            <a:ext cx="956385" cy="1332246"/>
            <a:chOff x="4364759" y="972563"/>
            <a:chExt cx="956385" cy="1332246"/>
          </a:xfrm>
        </p:grpSpPr>
        <p:pic>
          <p:nvPicPr>
            <p:cNvPr id="23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64759" y="1074195"/>
              <a:ext cx="956385" cy="109161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24" name="直接连接符 23"/>
            <p:cNvCxnSpPr/>
            <p:nvPr/>
          </p:nvCxnSpPr>
          <p:spPr>
            <a:xfrm>
              <a:off x="4842951" y="972563"/>
              <a:ext cx="0" cy="1332246"/>
            </a:xfrm>
            <a:prstGeom prst="line">
              <a:avLst/>
            </a:prstGeom>
            <a:ln w="28575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5885" y="3511167"/>
            <a:ext cx="1483610" cy="144688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01025" y="2246217"/>
            <a:ext cx="1289473" cy="1039837"/>
            <a:chOff x="1301025" y="2246217"/>
            <a:chExt cx="1289473" cy="1039837"/>
          </a:xfrm>
        </p:grpSpPr>
        <p:sp>
          <p:nvSpPr>
            <p:cNvPr id="11" name="文本框 10"/>
            <p:cNvSpPr txBox="1"/>
            <p:nvPr/>
          </p:nvSpPr>
          <p:spPr>
            <a:xfrm>
              <a:off x="1301025" y="2469530"/>
              <a:ext cx="941251" cy="54483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b="1" dirty="0">
                  <a:solidFill>
                    <a:srgbClr val="0070C0"/>
                  </a:solidFill>
                </a:rPr>
                <a:t>区别</a:t>
              </a:r>
              <a:endParaRPr lang="zh-CN" altLang="en-US" sz="2600" b="1" dirty="0">
                <a:solidFill>
                  <a:srgbClr val="0070C0"/>
                </a:solidFill>
              </a:endParaRPr>
            </a:p>
          </p:txBody>
        </p:sp>
        <p:sp>
          <p:nvSpPr>
            <p:cNvPr id="26" name="左大括号 25"/>
            <p:cNvSpPr/>
            <p:nvPr/>
          </p:nvSpPr>
          <p:spPr>
            <a:xfrm>
              <a:off x="2398389" y="2246217"/>
              <a:ext cx="192109" cy="1039837"/>
            </a:xfrm>
            <a:prstGeom prst="leftBrace">
              <a:avLst>
                <a:gd name="adj1" fmla="val 90555"/>
                <a:gd name="adj2" fmla="val 50000"/>
              </a:avLst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2533522" y="2254086"/>
            <a:ext cx="49284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0070C0"/>
                </a:solidFill>
                <a:latin typeface="+mj-lt"/>
              </a:rPr>
              <a:t>轴对称图形</a:t>
            </a:r>
            <a:r>
              <a:rPr lang="en-US" altLang="zh-CN" sz="2200" b="1" dirty="0">
                <a:solidFill>
                  <a:srgbClr val="0070C0"/>
                </a:solidFill>
                <a:latin typeface="+mj-lt"/>
              </a:rPr>
              <a:t>:</a:t>
            </a:r>
            <a:r>
              <a:rPr lang="zh-CN" altLang="en-US" sz="2200" b="1" dirty="0">
                <a:solidFill>
                  <a:srgbClr val="0070C0"/>
                </a:solidFill>
                <a:latin typeface="+mj-lt"/>
              </a:rPr>
              <a:t>一个具有特殊形状的图形</a:t>
            </a:r>
            <a:endParaRPr lang="zh-CN" altLang="en-US" sz="22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537437" y="2838317"/>
            <a:ext cx="63920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0070C0"/>
                </a:solidFill>
                <a:latin typeface="+mj-lt"/>
              </a:rPr>
              <a:t>两个图形成轴对称</a:t>
            </a:r>
            <a:r>
              <a:rPr lang="en-US" altLang="zh-CN" sz="2200" b="1" dirty="0">
                <a:solidFill>
                  <a:srgbClr val="0070C0"/>
                </a:solidFill>
                <a:latin typeface="+mj-lt"/>
              </a:rPr>
              <a:t>:</a:t>
            </a:r>
            <a:r>
              <a:rPr lang="zh-CN" altLang="en-US" sz="2200" b="1" dirty="0">
                <a:solidFill>
                  <a:srgbClr val="0070C0"/>
                </a:solidFill>
                <a:latin typeface="+mj-lt"/>
              </a:rPr>
              <a:t>两个全等图形的特殊位置关系</a:t>
            </a:r>
            <a:endParaRPr lang="zh-CN" altLang="en-US" sz="2200" b="1" dirty="0">
              <a:solidFill>
                <a:srgbClr val="0070C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31" grpId="0"/>
      <p:bldP spid="3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725295" y="2145506"/>
            <a:ext cx="5978525" cy="8524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完成练习册本课时的习题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0242" y="398606"/>
            <a:ext cx="2196782" cy="641482"/>
            <a:chOff x="580780" y="438538"/>
            <a:chExt cx="1840395" cy="641482"/>
          </a:xfrm>
          <a:solidFill>
            <a:srgbClr val="02BDDE"/>
          </a:solidFill>
        </p:grpSpPr>
        <p:sp>
          <p:nvSpPr>
            <p:cNvPr id="3" name="矩形: 圆角 2"/>
            <p:cNvSpPr/>
            <p:nvPr/>
          </p:nvSpPr>
          <p:spPr>
            <a:xfrm>
              <a:off x="580780" y="438538"/>
              <a:ext cx="1840395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65865" y="471141"/>
              <a:ext cx="168983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阅读</a:t>
              </a:r>
              <a:r>
                <a:rPr lang="en-US" altLang="zh-CN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欣赏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0834" y="2052310"/>
            <a:ext cx="2866159" cy="250247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5897" y="2052310"/>
            <a:ext cx="533912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        法国画家维克托</a:t>
            </a:r>
            <a:r>
              <a:rPr lang="en-US" altLang="zh-CN" sz="2800" b="1" dirty="0"/>
              <a:t>·</a:t>
            </a:r>
            <a:r>
              <a:rPr lang="zh-CN" altLang="en-US" sz="2800" b="1" dirty="0"/>
              <a:t>瓦萨雷利</a:t>
            </a:r>
            <a:r>
              <a:rPr lang="en-US" altLang="zh-CN" sz="2800" b="1" dirty="0">
                <a:latin typeface="+mj-lt"/>
              </a:rPr>
              <a:t>(Victor </a:t>
            </a:r>
            <a:r>
              <a:rPr lang="en-US" altLang="zh-CN" sz="2800" b="1" dirty="0" err="1">
                <a:latin typeface="+mj-lt"/>
              </a:rPr>
              <a:t>Vasarely</a:t>
            </a:r>
            <a:r>
              <a:rPr lang="zh-CN" altLang="en-US" sz="2800" b="1" dirty="0">
                <a:latin typeface="+mj-lt"/>
              </a:rPr>
              <a:t>，</a:t>
            </a:r>
            <a:r>
              <a:rPr lang="en-US" altLang="zh-CN" sz="2800" b="1" dirty="0">
                <a:latin typeface="+mj-lt"/>
              </a:rPr>
              <a:t>1908-1997)</a:t>
            </a:r>
            <a:r>
              <a:rPr lang="zh-CN" altLang="en-US" sz="2800" b="1" dirty="0"/>
              <a:t>于 </a:t>
            </a:r>
            <a:r>
              <a:rPr lang="en-US" altLang="zh-CN" sz="2800" b="1" dirty="0">
                <a:latin typeface="+mj-lt"/>
              </a:rPr>
              <a:t>1969</a:t>
            </a:r>
            <a:r>
              <a:rPr lang="en-US" altLang="zh-CN" sz="2800" b="1" dirty="0"/>
              <a:t> </a:t>
            </a:r>
            <a:r>
              <a:rPr lang="zh-CN" altLang="en-US" sz="2800" b="1" dirty="0"/>
              <a:t>年创作了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委加</a:t>
            </a:r>
            <a:r>
              <a:rPr lang="en-US" altLang="zh-CN" sz="2800" b="1" dirty="0"/>
              <a:t>·</a:t>
            </a:r>
            <a:r>
              <a:rPr lang="zh-CN" altLang="en-US" sz="2800" b="1" dirty="0"/>
              <a:t>派尔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，画中仅仅用了“圆”形图案，就形成了一幅动态的轴对称图形</a:t>
            </a:r>
            <a:r>
              <a:rPr lang="en-US" altLang="zh-CN" sz="2800" b="1" dirty="0"/>
              <a:t>!</a:t>
            </a:r>
            <a:endParaRPr lang="zh-CN" altLang="en-US" sz="28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2328864" y="1125464"/>
            <a:ext cx="358616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/>
              <a:t>艺术作品中的对称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28575" y="873591"/>
            <a:ext cx="89538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        在我国，大量的剪纸作品都具有轴对称的特点。</a:t>
            </a:r>
            <a:endParaRPr lang="zh-CN" altLang="en-US" sz="2800" b="1" dirty="0"/>
          </a:p>
        </p:txBody>
      </p:sp>
      <p:grpSp>
        <p:nvGrpSpPr>
          <p:cNvPr id="11" name="组合 10"/>
          <p:cNvGrpSpPr/>
          <p:nvPr/>
        </p:nvGrpSpPr>
        <p:grpSpPr>
          <a:xfrm>
            <a:off x="2214992" y="1516481"/>
            <a:ext cx="4466732" cy="3427764"/>
            <a:chOff x="758026" y="1780302"/>
            <a:chExt cx="4466732" cy="342776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1023" y="3225024"/>
              <a:ext cx="2573735" cy="1983042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758026" y="1780302"/>
              <a:ext cx="4119050" cy="3221498"/>
              <a:chOff x="1506731" y="2452637"/>
              <a:chExt cx="4119050" cy="3221498"/>
            </a:xfrm>
          </p:grpSpPr>
          <p:pic>
            <p:nvPicPr>
              <p:cNvPr id="8" name="Picture 2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0815" r="11578"/>
              <a:stretch>
                <a:fillRect/>
              </a:stretch>
            </p:blipFill>
            <p:spPr>
              <a:xfrm>
                <a:off x="1506731" y="2485929"/>
                <a:ext cx="1754371" cy="15071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" name="Picture 4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1488" r="12216"/>
              <a:stretch>
                <a:fillRect/>
              </a:stretch>
            </p:blipFill>
            <p:spPr>
              <a:xfrm>
                <a:off x="3900686" y="2452637"/>
                <a:ext cx="1725095" cy="15071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" name="Picture 6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557634" y="4210352"/>
                <a:ext cx="1489805" cy="1463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455404" y="949420"/>
            <a:ext cx="6537992" cy="3916074"/>
            <a:chOff x="1390408" y="960484"/>
            <a:chExt cx="6537992" cy="3916074"/>
          </a:xfrm>
        </p:grpSpPr>
        <p:pic>
          <p:nvPicPr>
            <p:cNvPr id="5" name="图片 4"/>
            <p:cNvPicPr/>
            <p:nvPr/>
          </p:nvPicPr>
          <p:blipFill rotWithShape="1">
            <a:blip r:embed="rId1"/>
            <a:srcRect b="9954"/>
            <a:stretch>
              <a:fillRect/>
            </a:stretch>
          </p:blipFill>
          <p:spPr>
            <a:xfrm>
              <a:off x="1390408" y="960484"/>
              <a:ext cx="3204000" cy="1908000"/>
            </a:xfrm>
            <a:prstGeom prst="rect">
              <a:avLst/>
            </a:prstGeom>
          </p:spPr>
        </p:pic>
        <p:pic>
          <p:nvPicPr>
            <p:cNvPr id="7" name="图片 6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4400" y="960484"/>
              <a:ext cx="3204000" cy="1908000"/>
            </a:xfrm>
            <a:prstGeom prst="rect">
              <a:avLst/>
            </a:prstGeom>
          </p:spPr>
        </p:pic>
        <p:pic>
          <p:nvPicPr>
            <p:cNvPr id="9" name="图片 8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0408" y="2968558"/>
              <a:ext cx="3204000" cy="1908000"/>
            </a:xfrm>
            <a:prstGeom prst="rect">
              <a:avLst/>
            </a:prstGeom>
          </p:spPr>
        </p:pic>
        <p:pic>
          <p:nvPicPr>
            <p:cNvPr id="11" name="图片 10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4400" y="2968558"/>
              <a:ext cx="3204000" cy="1908000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>
            <a:off x="155958" y="325672"/>
            <a:ext cx="34804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中国的建筑艺术：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2883" y="170167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四合院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93396" y="1476296"/>
            <a:ext cx="9577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徽派建筑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93395" y="3513570"/>
            <a:ext cx="9577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岭南建筑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0527" y="3513570"/>
            <a:ext cx="9348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江南民居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t="146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58824" y="1330197"/>
            <a:ext cx="739775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n-ea"/>
                <a:ea typeface="+mn-ea"/>
                <a:cs typeface="+mn-cs"/>
              </a:rPr>
              <a:t>观察下列图片和图形，它们有什么共同特点</a:t>
            </a:r>
            <a:r>
              <a:rPr kumimoji="0" lang="en-US" altLang="zh-CN" sz="2800" b="1" kern="1200" cap="none" spc="0" normalizeH="0" baseline="0" noProof="0" dirty="0">
                <a:latin typeface="+mn-ea"/>
                <a:ea typeface="+mn-ea"/>
                <a:cs typeface="+mn-cs"/>
              </a:rPr>
              <a:t>?</a:t>
            </a:r>
            <a:endParaRPr kumimoji="0" lang="zh-CN" altLang="en-US" sz="28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603451" y="1911322"/>
            <a:ext cx="5708495" cy="1320855"/>
            <a:chOff x="1263257" y="1599171"/>
            <a:chExt cx="6907279" cy="1758058"/>
          </a:xfrm>
        </p:grpSpPr>
        <p:pic>
          <p:nvPicPr>
            <p:cNvPr id="7" name="Picture 2" descr="news_200391616152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373131" y="1879722"/>
              <a:ext cx="1943048" cy="14563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63257" y="1599171"/>
              <a:ext cx="1540268" cy="175805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5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EFF0F5"/>
                </a:clrFrom>
                <a:clrTo>
                  <a:srgbClr val="EFF0F5">
                    <a:alpha val="0"/>
                  </a:srgbClr>
                </a:clrTo>
              </a:clrChange>
            </a:blip>
            <a:srcRect l="2283" r="2876"/>
            <a:stretch>
              <a:fillRect/>
            </a:stretch>
          </p:blipFill>
          <p:spPr>
            <a:xfrm>
              <a:off x="5980835" y="1618594"/>
              <a:ext cx="2189701" cy="171345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1" name="矩形 10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探究</a:t>
              </a:r>
              <a:endParaRPr lang="en-US" altLang="zh-CN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62915" y="3459135"/>
            <a:ext cx="6993659" cy="1008214"/>
            <a:chOff x="725488" y="1148869"/>
            <a:chExt cx="7693025" cy="1109035"/>
          </a:xfrm>
        </p:grpSpPr>
        <p:pic>
          <p:nvPicPr>
            <p:cNvPr id="18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5488" y="1159669"/>
              <a:ext cx="7693025" cy="10874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14824" y="1211659"/>
              <a:ext cx="1831263" cy="983456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3419" y="1148869"/>
              <a:ext cx="719771" cy="1109035"/>
            </a:xfrm>
            <a:prstGeom prst="rect">
              <a:avLst/>
            </a:prstGeom>
          </p:spPr>
        </p:pic>
      </p:grpSp>
      <p:cxnSp>
        <p:nvCxnSpPr>
          <p:cNvPr id="23" name="直接连接符 22"/>
          <p:cNvCxnSpPr/>
          <p:nvPr/>
        </p:nvCxnSpPr>
        <p:spPr>
          <a:xfrm>
            <a:off x="2239925" y="1855739"/>
            <a:ext cx="0" cy="1531553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134282" y="1789600"/>
            <a:ext cx="0" cy="1597692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407111" y="1881307"/>
            <a:ext cx="0" cy="1505985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639593" y="3388085"/>
            <a:ext cx="0" cy="1143963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705782" y="3388085"/>
            <a:ext cx="0" cy="1143963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 flipV="1">
            <a:off x="3488590" y="3535612"/>
            <a:ext cx="775034" cy="90817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206384" y="3409498"/>
            <a:ext cx="0" cy="1143963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543523" y="3388085"/>
            <a:ext cx="0" cy="1143963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6840887" y="3850421"/>
            <a:ext cx="1343612" cy="44123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083837" y="1327939"/>
            <a:ext cx="697632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542080" y="823047"/>
            <a:ext cx="6059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探究点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轴对称的相关概念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96582" y="4493221"/>
            <a:ext cx="791915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它们沿着某条直线折叠后，直线两旁的部分能互相重合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43133" y="870139"/>
            <a:ext cx="4731467" cy="3242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  如果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一个平面图形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沿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一条直线折叠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后， 直线两旁的部分能够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互相重合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 那么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这个图形叫作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轴对称图形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 这条直线叫作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对称轴</a:t>
            </a:r>
            <a:r>
              <a:rPr lang="zh-CN" altLang="en-US" sz="2800" b="1" dirty="0">
                <a:latin typeface="+mj-lt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16" name="图片 15" descr="hudie00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5" r="19338"/>
          <a:stretch>
            <a:fillRect/>
          </a:stretch>
        </p:blipFill>
        <p:spPr bwMode="auto">
          <a:xfrm>
            <a:off x="474563" y="860323"/>
            <a:ext cx="2963120" cy="3242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37550" y="4283177"/>
            <a:ext cx="25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对称轴要用虚线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9382" y="1253836"/>
            <a:ext cx="8542422" cy="1363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自远古以来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对称形式被认为是和谐、美丽的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不论在自然界里还是在建筑中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不论在艺术中还是在科学中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甚至最普通的日常生活用品中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对称的形式都随处可见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96" y="666190"/>
            <a:ext cx="2709396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905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生活中的轴对称</a:t>
            </a:r>
            <a:endParaRPr kumimoji="0" lang="zh-CN" altLang="en-US" sz="2800" b="1" kern="1200" cap="none" spc="0" normalizeH="0" baseline="0" noProof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819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320" y="2844994"/>
            <a:ext cx="2624091" cy="16447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9475" t="17136" r="11037"/>
          <a:stretch>
            <a:fillRect/>
          </a:stretch>
        </p:blipFill>
        <p:spPr>
          <a:xfrm>
            <a:off x="2916287" y="2766473"/>
            <a:ext cx="2536945" cy="17598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9714" b="5783"/>
          <a:stretch>
            <a:fillRect/>
          </a:stretch>
        </p:blipFill>
        <p:spPr>
          <a:xfrm>
            <a:off x="5812985" y="2766473"/>
            <a:ext cx="3038819" cy="1710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35494" y="1493298"/>
            <a:ext cx="6273012" cy="215690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判断一个图形为轴对称图形方法：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）沿某条直线对折；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）直线两旁的部分能够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互相重合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2192</Words>
  <Application>WPS 演示</Application>
  <PresentationFormat>全屏显示(16:9)</PresentationFormat>
  <Paragraphs>267</Paragraphs>
  <Slides>34</Slides>
  <Notes>2</Notes>
  <HiddenSlides>0</HiddenSlides>
  <MMClips>1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9" baseType="lpstr">
      <vt:lpstr>Arial</vt:lpstr>
      <vt:lpstr>宋体</vt:lpstr>
      <vt:lpstr>Wingdings</vt:lpstr>
      <vt:lpstr>Times New Roman</vt:lpstr>
      <vt:lpstr>黑体</vt:lpstr>
      <vt:lpstr>楷体_GB2312</vt:lpstr>
      <vt:lpstr>楷体</vt:lpstr>
      <vt:lpstr>Times New Roman</vt:lpstr>
      <vt:lpstr>微软雅黑</vt:lpstr>
      <vt:lpstr>Arial Unicode MS</vt:lpstr>
      <vt:lpstr>等线</vt:lpstr>
      <vt:lpstr>幼圆</vt:lpstr>
      <vt:lpstr>Office 主题​​</vt:lpstr>
      <vt:lpstr>2_Office 主题​​</vt:lpstr>
      <vt:lpstr>Word.Picture.8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慢慢来</cp:lastModifiedBy>
  <cp:revision>57</cp:revision>
  <dcterms:created xsi:type="dcterms:W3CDTF">2018-09-21T05:25:00Z</dcterms:created>
  <dcterms:modified xsi:type="dcterms:W3CDTF">2025-01-20T00:25:22Z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AA5BA6F9BE8F405FAE754F8BFEB76281</vt:lpwstr>
  </property>
  <property fmtid="{D5CDD505-2E9C-101B-9397-08002B2CF9AE}" pid="3" name="KSOProductBuildVer">
    <vt:lpwstr>2052-12.1.0.19770</vt:lpwstr>
  </property>
</Properties>
</file>