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37"/>
  </p:notesMasterIdLst>
  <p:sldIdLst>
    <p:sldId id="256" r:id="rId4"/>
    <p:sldId id="366" r:id="rId5"/>
    <p:sldId id="367" r:id="rId6"/>
    <p:sldId id="370" r:id="rId7"/>
    <p:sldId id="371" r:id="rId8"/>
    <p:sldId id="372" r:id="rId9"/>
    <p:sldId id="368" r:id="rId10"/>
    <p:sldId id="373" r:id="rId11"/>
    <p:sldId id="374" r:id="rId12"/>
    <p:sldId id="369" r:id="rId13"/>
    <p:sldId id="393" r:id="rId14"/>
    <p:sldId id="375" r:id="rId15"/>
    <p:sldId id="376" r:id="rId16"/>
    <p:sldId id="388" r:id="rId17"/>
    <p:sldId id="377" r:id="rId18"/>
    <p:sldId id="378" r:id="rId19"/>
    <p:sldId id="379" r:id="rId20"/>
    <p:sldId id="312" r:id="rId21"/>
    <p:sldId id="380" r:id="rId22"/>
    <p:sldId id="381" r:id="rId23"/>
    <p:sldId id="383" r:id="rId24"/>
    <p:sldId id="302" r:id="rId25"/>
    <p:sldId id="310" r:id="rId26"/>
    <p:sldId id="394" r:id="rId27"/>
    <p:sldId id="311" r:id="rId28"/>
    <p:sldId id="387" r:id="rId29"/>
    <p:sldId id="385" r:id="rId30"/>
    <p:sldId id="276" r:id="rId31"/>
    <p:sldId id="317" r:id="rId32"/>
    <p:sldId id="277" r:id="rId33"/>
    <p:sldId id="392" r:id="rId34"/>
    <p:sldId id="391" r:id="rId35"/>
    <p:sldId id="364" r:id="rId36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FFFF"/>
    <a:srgbClr val="CCFF99"/>
    <a:srgbClr val="FF0066"/>
    <a:srgbClr val="0000FF"/>
    <a:srgbClr val="66CCFF"/>
    <a:srgbClr val="F26336"/>
    <a:srgbClr val="FF6600"/>
    <a:srgbClr val="93D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07" autoAdjust="0"/>
    <p:restoredTop sz="96391"/>
  </p:normalViewPr>
  <p:slideViewPr>
    <p:cSldViewPr snapToGrid="0" showGuides="1">
      <p:cViewPr varScale="1">
        <p:scale>
          <a:sx n="144" d="100"/>
          <a:sy n="144" d="100"/>
        </p:scale>
        <p:origin x="600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4F5AC3-D620-4F19-AE26-DF3CDCB7F03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25C3F83-FDDB-4E22-BB6D-6C87F9A476D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4.png"/><Relationship Id="rId2" Type="http://schemas.microsoft.com/office/2007/relationships/media" Target="../media/media3.mp4"/><Relationship Id="rId1" Type="http://schemas.openxmlformats.org/officeDocument/2006/relationships/video" Target="NULL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wmf"/><Relationship Id="rId1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2.xml"/><Relationship Id="rId4" Type="http://schemas.openxmlformats.org/officeDocument/2006/relationships/oleObject" Target="../embeddings/oleObject6.bin"/><Relationship Id="rId3" Type="http://schemas.openxmlformats.org/officeDocument/2006/relationships/image" Target="../media/image21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1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30.wmf"/><Relationship Id="rId1" Type="http://schemas.openxmlformats.org/officeDocument/2006/relationships/oleObject" Target="../embeddings/oleObject7.bin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4.png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wmf"/><Relationship Id="rId1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V="1">
            <a:off x="1415045" y="2395755"/>
            <a:ext cx="7213018" cy="235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092450" y="2984500"/>
            <a:ext cx="30226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j-ea"/>
                <a:ea typeface="+mj-ea"/>
                <a:cs typeface="+mn-cs"/>
              </a:rPr>
              <a:t>北师大版七年级数学下册</a:t>
            </a:r>
            <a:endParaRPr kumimoji="0" lang="zh-CN" altLang="en-US" sz="20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102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1332018" y="1812638"/>
            <a:ext cx="708399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lang="zh-CN" altLang="en-US" sz="3200" b="1" dirty="0">
                <a:latin typeface="+mj-lt"/>
                <a:ea typeface="+mj-ea"/>
              </a:rPr>
              <a:t>第</a:t>
            </a:r>
            <a:r>
              <a:rPr lang="en-US" altLang="zh-CN" sz="3200" b="1" dirty="0">
                <a:latin typeface="+mj-lt"/>
                <a:ea typeface="+mj-ea"/>
              </a:rPr>
              <a:t>3</a:t>
            </a:r>
            <a:r>
              <a:rPr lang="zh-CN" altLang="en-US" sz="3200" b="1" dirty="0">
                <a:latin typeface="+mj-lt"/>
                <a:ea typeface="+mj-ea"/>
              </a:rPr>
              <a:t>课时</a:t>
            </a:r>
            <a:r>
              <a:rPr kumimoji="0" lang="en-US" altLang="zh-CN" sz="3200" b="1" kern="1200" cap="none" spc="0" normalizeH="0" baseline="0" noProof="0" dirty="0"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3200" b="1" kern="1200" cap="none" spc="0" normalizeH="0" baseline="0" noProof="0" dirty="0">
                <a:latin typeface="+mj-lt"/>
                <a:ea typeface="+mj-ea"/>
                <a:cs typeface="+mn-cs"/>
              </a:rPr>
              <a:t>三角形的高</a:t>
            </a:r>
            <a:r>
              <a:rPr kumimoji="0" lang="zh-CN" altLang="en-US" sz="3200" b="1" kern="1200" cap="none" spc="0" normalizeH="0" baseline="0" noProof="0">
                <a:latin typeface="+mj-lt"/>
                <a:ea typeface="+mj-ea"/>
                <a:cs typeface="+mn-cs"/>
              </a:rPr>
              <a:t>、中线与角平分线</a:t>
            </a:r>
            <a:endParaRPr kumimoji="0" lang="zh-CN" altLang="en-US" sz="32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角平分线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308.000000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327373" y="2129962"/>
            <a:ext cx="3526850" cy="23126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9136" y="511707"/>
            <a:ext cx="7561380" cy="1816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66"/>
              </a:buClr>
              <a:buSzTx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         在三角形中，一个内角的角平分线与它的对边相交，这个角的顶点与交点之间的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</a:rPr>
              <a:t>线段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叫作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三角形的角平分线</a:t>
            </a:r>
            <a:r>
              <a:rPr lang="zh-CN" altLang="en-US" sz="2600" b="1" dirty="0">
                <a:latin typeface="+mj-lt"/>
                <a:ea typeface="+mj-ea"/>
              </a:rPr>
              <a:t>。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5242" y="3777285"/>
            <a:ext cx="5034593" cy="576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j-lt"/>
                <a:ea typeface="+mj-ea"/>
                <a:cs typeface="Times New Roman" panose="02020603050405020304" pitchFamily="18" charset="0"/>
              </a:rPr>
              <a:t>所以 </a:t>
            </a:r>
            <a:r>
              <a:rPr lang="en-US" altLang="zh-CN" sz="2400" b="1" i="1" dirty="0">
                <a:latin typeface="+mj-lt"/>
                <a:ea typeface="+mj-ea"/>
                <a:cs typeface="Times New Roman" panose="02020603050405020304" pitchFamily="18" charset="0"/>
              </a:rPr>
              <a:t>AD</a:t>
            </a:r>
            <a:r>
              <a:rPr lang="zh-CN" altLang="en-US" sz="2400" b="1" dirty="0">
                <a:latin typeface="+mj-lt"/>
                <a:ea typeface="+mj-ea"/>
                <a:cs typeface="Times New Roman" panose="02020603050405020304" pitchFamily="18" charset="0"/>
              </a:rPr>
              <a:t>是△</a:t>
            </a:r>
            <a:r>
              <a:rPr lang="en-US" altLang="zh-CN" sz="2400" b="1" i="1" dirty="0">
                <a:latin typeface="+mj-lt"/>
                <a:ea typeface="+mj-ea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latin typeface="+mj-lt"/>
                <a:ea typeface="+mj-ea"/>
                <a:cs typeface="Times New Roman" panose="02020603050405020304" pitchFamily="18" charset="0"/>
              </a:rPr>
              <a:t>的一条角平分线。</a:t>
            </a:r>
            <a:endParaRPr lang="en-US" altLang="zh-CN" sz="2400" b="1" dirty="0"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9136" y="2561560"/>
            <a:ext cx="1564871" cy="576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符号语言：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95242" y="3095170"/>
            <a:ext cx="3932864" cy="724753"/>
            <a:chOff x="639136" y="2943079"/>
            <a:chExt cx="3932864" cy="724753"/>
          </a:xfrm>
        </p:grpSpPr>
        <p:sp>
          <p:nvSpPr>
            <p:cNvPr id="6" name="文本框 5"/>
            <p:cNvSpPr txBox="1"/>
            <p:nvPr/>
          </p:nvSpPr>
          <p:spPr>
            <a:xfrm>
              <a:off x="639136" y="3096714"/>
              <a:ext cx="393286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因为 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∠1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∠2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en-US" altLang="zh-CN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 </a:t>
              </a:r>
              <a:r>
                <a:rPr lang="zh-CN" altLang="en-US" sz="2400" b="1" i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∠</a:t>
              </a:r>
              <a:r>
                <a:rPr lang="en-US" altLang="zh-CN" sz="2400" b="1" i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BAC 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，</a:t>
              </a:r>
              <a:endPara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769370" y="2943079"/>
            <a:ext cx="280550" cy="7247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31" name="Equation" r:id="rId4" imgW="3657600" imgH="9448800" progId="Equation.DSMT4">
                    <p:embed/>
                  </p:oleObj>
                </mc:Choice>
                <mc:Fallback>
                  <p:oleObj name="Equation" r:id="rId4" imgW="3657600" imgH="9448800" progId="Equation.DSMT4">
                    <p:embed/>
                    <p:pic>
                      <p:nvPicPr>
                        <p:cNvPr id="0" name="对象 8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769370" y="2943079"/>
                          <a:ext cx="280550" cy="72475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5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638" y="1328380"/>
            <a:ext cx="2239799" cy="147802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4656553" y="1169787"/>
            <a:ext cx="2238375" cy="1511378"/>
            <a:chOff x="5982170" y="2996585"/>
            <a:chExt cx="2238375" cy="151137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FFD"/>
                </a:clrFrom>
                <a:clrTo>
                  <a:srgbClr val="FEFF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82170" y="2996585"/>
              <a:ext cx="2238375" cy="1485900"/>
            </a:xfrm>
            <a:prstGeom prst="rect">
              <a:avLst/>
            </a:prstGeom>
          </p:spPr>
        </p:pic>
        <p:cxnSp>
          <p:nvCxnSpPr>
            <p:cNvPr id="9" name="直接连接符 8"/>
            <p:cNvCxnSpPr/>
            <p:nvPr/>
          </p:nvCxnSpPr>
          <p:spPr>
            <a:xfrm>
              <a:off x="7269480" y="3181350"/>
              <a:ext cx="951065" cy="13266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5982170" y="3166110"/>
              <a:ext cx="1279690" cy="128397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570550" y="560864"/>
            <a:ext cx="7617952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+mj-ea"/>
              </a:rPr>
              <a:t>三角形的角平分线与角的平分线有什么关系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81748" y="3209354"/>
            <a:ext cx="5380503" cy="1596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0070C0"/>
                </a:solidFill>
                <a:latin typeface="+mj-lt"/>
                <a:ea typeface="+mj-ea"/>
              </a:rPr>
              <a:t>区别：</a:t>
            </a:r>
            <a:r>
              <a:rPr lang="zh-CN" altLang="en-US" sz="2600" b="1" dirty="0">
                <a:latin typeface="+mj-lt"/>
                <a:ea typeface="+mj-ea"/>
              </a:rPr>
              <a:t>三角形的角平分线是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线段</a:t>
            </a:r>
            <a:r>
              <a:rPr lang="zh-CN" altLang="en-US" sz="2600" b="1" dirty="0">
                <a:latin typeface="+mj-lt"/>
                <a:ea typeface="+mj-ea"/>
              </a:rPr>
              <a:t>，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2600" b="1" dirty="0">
                <a:latin typeface="+mj-lt"/>
                <a:ea typeface="+mj-ea"/>
              </a:rPr>
              <a:t>     </a:t>
            </a:r>
            <a:r>
              <a:rPr lang="zh-CN" altLang="en-US" sz="2600" b="1" dirty="0">
                <a:latin typeface="+mj-lt"/>
                <a:ea typeface="+mj-ea"/>
              </a:rPr>
              <a:t>       而角的平分线是一条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射线</a:t>
            </a:r>
            <a:r>
              <a:rPr lang="zh-CN" altLang="en-US" sz="2600" b="1" dirty="0">
                <a:latin typeface="+mj-lt"/>
                <a:ea typeface="+mj-ea"/>
              </a:rPr>
              <a:t>；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0070C0"/>
                </a:solidFill>
                <a:latin typeface="+mj-lt"/>
                <a:ea typeface="+mj-ea"/>
              </a:rPr>
              <a:t>联系：</a:t>
            </a:r>
            <a:r>
              <a:rPr lang="zh-CN" altLang="en-US" sz="2600" b="1" dirty="0">
                <a:latin typeface="+mj-lt"/>
                <a:ea typeface="+mj-ea"/>
              </a:rPr>
              <a:t>它们都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平分角</a:t>
            </a:r>
            <a:r>
              <a:rPr lang="zh-CN" altLang="en-US" sz="2600" b="1" dirty="0">
                <a:latin typeface="+mj-lt"/>
                <a:ea typeface="+mj-ea"/>
              </a:rPr>
              <a:t>，</a:t>
            </a:r>
            <a:endParaRPr lang="zh-CN" altLang="en-US" sz="2600" b="1" dirty="0"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>
            <a:spLocks noChangeArrowheads="1"/>
          </p:cNvSpPr>
          <p:nvPr/>
        </p:nvSpPr>
        <p:spPr bwMode="auto">
          <a:xfrm>
            <a:off x="982186" y="949414"/>
            <a:ext cx="8023225" cy="3244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如图，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AD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BE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CF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是△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的三条角平分线，则：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en-US" altLang="zh-CN" sz="24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1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en-US" altLang="zh-CN" sz="24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1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1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ACB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1974756" y="1611271"/>
            <a:ext cx="10810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" name="Group 19"/>
          <p:cNvGrpSpPr/>
          <p:nvPr/>
        </p:nvGrpSpPr>
        <p:grpSpPr bwMode="auto">
          <a:xfrm>
            <a:off x="1955077" y="2181223"/>
            <a:ext cx="3468687" cy="876300"/>
            <a:chOff x="4916" y="2112"/>
            <a:chExt cx="2185" cy="552"/>
          </a:xfrm>
        </p:grpSpPr>
        <p:sp>
          <p:nvSpPr>
            <p:cNvPr id="5" name="Text Box 9"/>
            <p:cNvSpPr txBox="1">
              <a:spLocks noChangeArrowheads="1"/>
            </p:cNvSpPr>
            <p:nvPr/>
          </p:nvSpPr>
          <p:spPr bwMode="auto">
            <a:xfrm>
              <a:off x="5042" y="2269"/>
              <a:ext cx="205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∠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ABC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或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∠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ABE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6" name="Object 4"/>
            <p:cNvGraphicFramePr>
              <a:graphicFrameLocks noChangeAspect="1"/>
            </p:cNvGraphicFramePr>
            <p:nvPr/>
          </p:nvGraphicFramePr>
          <p:xfrm>
            <a:off x="4916" y="2112"/>
            <a:ext cx="168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31" name="Equation" r:id="rId1" imgW="6400800" imgH="21031200" progId="Equation.DSMT4">
                    <p:embed/>
                  </p:oleObj>
                </mc:Choice>
                <mc:Fallback>
                  <p:oleObj name="Equation" r:id="rId1" imgW="6400800" imgH="21031200" progId="Equation.DSMT4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16" y="2112"/>
                          <a:ext cx="168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2336800" y="3584137"/>
            <a:ext cx="2235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或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ACF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8" name="Group 64"/>
          <p:cNvGrpSpPr/>
          <p:nvPr/>
        </p:nvGrpSpPr>
        <p:grpSpPr bwMode="auto">
          <a:xfrm>
            <a:off x="5075230" y="1611271"/>
            <a:ext cx="3560296" cy="2407274"/>
            <a:chOff x="2722" y="1773"/>
            <a:chExt cx="2884" cy="1950"/>
          </a:xfrm>
        </p:grpSpPr>
        <p:sp>
          <p:nvSpPr>
            <p:cNvPr id="9" name="Arc 63"/>
            <p:cNvSpPr/>
            <p:nvPr/>
          </p:nvSpPr>
          <p:spPr bwMode="auto">
            <a:xfrm>
              <a:off x="3618" y="2072"/>
              <a:ext cx="142" cy="113"/>
            </a:xfrm>
            <a:custGeom>
              <a:avLst/>
              <a:gdLst>
                <a:gd name="T0" fmla="*/ 0 w 27066"/>
                <a:gd name="T1" fmla="*/ 0 h 21600"/>
                <a:gd name="T2" fmla="*/ 0 w 27066"/>
                <a:gd name="T3" fmla="*/ 0 h 21600"/>
                <a:gd name="T4" fmla="*/ 0 w 27066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7066" h="21600" fill="none" extrusionOk="0">
                  <a:moveTo>
                    <a:pt x="27066" y="13148"/>
                  </a:moveTo>
                  <a:cubicBezTo>
                    <a:pt x="22978" y="18476"/>
                    <a:pt x="16644" y="21599"/>
                    <a:pt x="9929" y="21600"/>
                  </a:cubicBezTo>
                  <a:cubicBezTo>
                    <a:pt x="6473" y="21600"/>
                    <a:pt x="3068" y="20771"/>
                    <a:pt x="0" y="19182"/>
                  </a:cubicBezTo>
                </a:path>
                <a:path w="27066" h="21600" stroke="0" extrusionOk="0">
                  <a:moveTo>
                    <a:pt x="27066" y="13148"/>
                  </a:moveTo>
                  <a:cubicBezTo>
                    <a:pt x="22978" y="18476"/>
                    <a:pt x="16644" y="21599"/>
                    <a:pt x="9929" y="21600"/>
                  </a:cubicBezTo>
                  <a:cubicBezTo>
                    <a:pt x="6473" y="21600"/>
                    <a:pt x="3068" y="20771"/>
                    <a:pt x="0" y="19182"/>
                  </a:cubicBezTo>
                  <a:lnTo>
                    <a:pt x="9929" y="0"/>
                  </a:lnTo>
                  <a:lnTo>
                    <a:pt x="27066" y="13148"/>
                  </a:lnTo>
                  <a:close/>
                </a:path>
              </a:pathLst>
            </a:custGeom>
            <a:noFill/>
            <a:ln w="28575">
              <a:solidFill>
                <a:srgbClr val="00FF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10" name="Arc 48"/>
            <p:cNvSpPr/>
            <p:nvPr/>
          </p:nvSpPr>
          <p:spPr bwMode="auto">
            <a:xfrm>
              <a:off x="4960" y="3266"/>
              <a:ext cx="296" cy="110"/>
            </a:xfrm>
            <a:custGeom>
              <a:avLst/>
              <a:gdLst>
                <a:gd name="T0" fmla="*/ 0 w 21600"/>
                <a:gd name="T1" fmla="*/ 0 h 8014"/>
                <a:gd name="T2" fmla="*/ 0 w 21600"/>
                <a:gd name="T3" fmla="*/ 0 h 8014"/>
                <a:gd name="T4" fmla="*/ 0 w 21600"/>
                <a:gd name="T5" fmla="*/ 0 h 801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8014" fill="none" extrusionOk="0">
                  <a:moveTo>
                    <a:pt x="0" y="8014"/>
                  </a:moveTo>
                  <a:cubicBezTo>
                    <a:pt x="0" y="5268"/>
                    <a:pt x="523" y="2549"/>
                    <a:pt x="1541" y="-1"/>
                  </a:cubicBezTo>
                </a:path>
                <a:path w="21600" h="8014" stroke="0" extrusionOk="0">
                  <a:moveTo>
                    <a:pt x="0" y="8014"/>
                  </a:moveTo>
                  <a:cubicBezTo>
                    <a:pt x="0" y="5268"/>
                    <a:pt x="523" y="2549"/>
                    <a:pt x="1541" y="-1"/>
                  </a:cubicBezTo>
                  <a:lnTo>
                    <a:pt x="21600" y="8014"/>
                  </a:lnTo>
                  <a:lnTo>
                    <a:pt x="0" y="8014"/>
                  </a:lnTo>
                  <a:close/>
                </a:path>
              </a:pathLst>
            </a:custGeom>
            <a:noFill/>
            <a:ln w="28575">
              <a:solidFill>
                <a:srgbClr val="00FF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11" name="Arc 49"/>
            <p:cNvSpPr/>
            <p:nvPr/>
          </p:nvSpPr>
          <p:spPr bwMode="auto">
            <a:xfrm>
              <a:off x="3016" y="3276"/>
              <a:ext cx="171" cy="108"/>
            </a:xfrm>
            <a:custGeom>
              <a:avLst/>
              <a:gdLst>
                <a:gd name="T0" fmla="*/ 0 w 21600"/>
                <a:gd name="T1" fmla="*/ 0 h 13601"/>
                <a:gd name="T2" fmla="*/ 0 w 21600"/>
                <a:gd name="T3" fmla="*/ 0 h 13601"/>
                <a:gd name="T4" fmla="*/ 0 w 21600"/>
                <a:gd name="T5" fmla="*/ 0 h 1360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13601" fill="none" extrusionOk="0">
                  <a:moveTo>
                    <a:pt x="16780" y="-1"/>
                  </a:moveTo>
                  <a:cubicBezTo>
                    <a:pt x="19898" y="3847"/>
                    <a:pt x="21600" y="8648"/>
                    <a:pt x="21600" y="13601"/>
                  </a:cubicBezTo>
                </a:path>
                <a:path w="21600" h="13601" stroke="0" extrusionOk="0">
                  <a:moveTo>
                    <a:pt x="16780" y="-1"/>
                  </a:moveTo>
                  <a:cubicBezTo>
                    <a:pt x="19898" y="3847"/>
                    <a:pt x="21600" y="8648"/>
                    <a:pt x="21600" y="13601"/>
                  </a:cubicBezTo>
                  <a:lnTo>
                    <a:pt x="0" y="13601"/>
                  </a:lnTo>
                  <a:lnTo>
                    <a:pt x="16780" y="-1"/>
                  </a:lnTo>
                  <a:close/>
                </a:path>
              </a:pathLst>
            </a:custGeom>
            <a:noFill/>
            <a:ln w="28575">
              <a:solidFill>
                <a:srgbClr val="00FF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grpSp>
          <p:nvGrpSpPr>
            <p:cNvPr id="12" name="Group 47"/>
            <p:cNvGrpSpPr/>
            <p:nvPr/>
          </p:nvGrpSpPr>
          <p:grpSpPr bwMode="auto">
            <a:xfrm>
              <a:off x="2722" y="1773"/>
              <a:ext cx="2884" cy="1950"/>
              <a:chOff x="2746" y="1773"/>
              <a:chExt cx="2884" cy="1950"/>
            </a:xfrm>
          </p:grpSpPr>
          <p:sp>
            <p:nvSpPr>
              <p:cNvPr id="13" name="Rectangle 29"/>
              <p:cNvSpPr>
                <a:spLocks noChangeArrowheads="1"/>
              </p:cNvSpPr>
              <p:nvPr/>
            </p:nvSpPr>
            <p:spPr bwMode="auto">
              <a:xfrm>
                <a:off x="3562" y="1773"/>
                <a:ext cx="316" cy="3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A</a:t>
                </a:r>
                <a:endParaRPr lang="zh-CN" altLang="en-US" sz="2400" b="1" i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4" name="Rectangle 30"/>
              <p:cNvSpPr>
                <a:spLocks noChangeArrowheads="1"/>
              </p:cNvSpPr>
              <p:nvPr/>
            </p:nvSpPr>
            <p:spPr bwMode="auto">
              <a:xfrm>
                <a:off x="2746" y="3213"/>
                <a:ext cx="316" cy="3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B</a:t>
                </a:r>
                <a:endParaRPr lang="zh-CN" altLang="en-US" sz="2400" b="1" i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Rectangle 31"/>
              <p:cNvSpPr>
                <a:spLocks noChangeArrowheads="1"/>
              </p:cNvSpPr>
              <p:nvPr/>
            </p:nvSpPr>
            <p:spPr bwMode="auto">
              <a:xfrm>
                <a:off x="5314" y="3205"/>
                <a:ext cx="316" cy="3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C</a:t>
                </a:r>
                <a:endParaRPr lang="zh-CN" altLang="en-US" sz="2400" b="1" i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Rectangle 32"/>
              <p:cNvSpPr>
                <a:spLocks noChangeArrowheads="1"/>
              </p:cNvSpPr>
              <p:nvPr/>
            </p:nvSpPr>
            <p:spPr bwMode="auto">
              <a:xfrm>
                <a:off x="3834" y="3349"/>
                <a:ext cx="330" cy="3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D</a:t>
                </a:r>
                <a:endParaRPr lang="zh-CN" altLang="en-US" sz="2400" b="1" i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Rectangle 33"/>
              <p:cNvSpPr>
                <a:spLocks noChangeArrowheads="1"/>
              </p:cNvSpPr>
              <p:nvPr/>
            </p:nvSpPr>
            <p:spPr bwMode="auto">
              <a:xfrm>
                <a:off x="4282" y="2317"/>
                <a:ext cx="316" cy="3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E</a:t>
                </a:r>
                <a:endParaRPr lang="zh-CN" altLang="en-US" sz="2400" b="1" i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8" name="Rectangle 34"/>
              <p:cNvSpPr>
                <a:spLocks noChangeArrowheads="1"/>
              </p:cNvSpPr>
              <p:nvPr/>
            </p:nvSpPr>
            <p:spPr bwMode="auto">
              <a:xfrm>
                <a:off x="3162" y="2493"/>
                <a:ext cx="316" cy="3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F</a:t>
                </a:r>
                <a:endParaRPr lang="zh-CN" altLang="en-US" sz="2400" b="1" i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9" name="Rectangle 35"/>
              <p:cNvSpPr>
                <a:spLocks noChangeArrowheads="1"/>
              </p:cNvSpPr>
              <p:nvPr/>
            </p:nvSpPr>
            <p:spPr bwMode="auto">
              <a:xfrm>
                <a:off x="3566" y="2150"/>
                <a:ext cx="233" cy="2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Rectangle 36"/>
              <p:cNvSpPr>
                <a:spLocks noChangeArrowheads="1"/>
              </p:cNvSpPr>
              <p:nvPr/>
            </p:nvSpPr>
            <p:spPr bwMode="auto">
              <a:xfrm>
                <a:off x="3710" y="2150"/>
                <a:ext cx="233" cy="2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endPara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Rectangle 37"/>
              <p:cNvSpPr>
                <a:spLocks noChangeArrowheads="1"/>
              </p:cNvSpPr>
              <p:nvPr/>
            </p:nvSpPr>
            <p:spPr bwMode="auto">
              <a:xfrm>
                <a:off x="3198" y="3174"/>
                <a:ext cx="233" cy="2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3</a:t>
                </a:r>
                <a:endPara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2" name="Rectangle 38"/>
              <p:cNvSpPr>
                <a:spLocks noChangeArrowheads="1"/>
              </p:cNvSpPr>
              <p:nvPr/>
            </p:nvSpPr>
            <p:spPr bwMode="auto">
              <a:xfrm>
                <a:off x="4774" y="3190"/>
                <a:ext cx="233" cy="2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pic>
            <p:nvPicPr>
              <p:cNvPr id="23" name="Picture 46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60" y="2017"/>
                <a:ext cx="2400" cy="14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25" name="矩形: 圆角 24"/>
          <p:cNvSpPr/>
          <p:nvPr/>
        </p:nvSpPr>
        <p:spPr>
          <a:xfrm>
            <a:off x="628728" y="471064"/>
            <a:ext cx="1160463" cy="544513"/>
          </a:xfrm>
          <a:prstGeom prst="roundRect">
            <a:avLst/>
          </a:prstGeom>
          <a:noFill/>
          <a:ln>
            <a:solidFill>
              <a:srgbClr val="FD2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练习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E:\R八数上\人八数导学案\AA016.tif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652" y="2387599"/>
            <a:ext cx="310832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/>
        </p:nvGrpSpPr>
        <p:grpSpPr bwMode="auto">
          <a:xfrm>
            <a:off x="932175" y="1025600"/>
            <a:ext cx="8023225" cy="1362000"/>
            <a:chOff x="485775" y="655638"/>
            <a:chExt cx="8023225" cy="1361541"/>
          </a:xfrm>
        </p:grpSpPr>
        <p:sp>
          <p:nvSpPr>
            <p:cNvPr id="11" name="Rectangle 16"/>
            <p:cNvSpPr>
              <a:spLocks noChangeArrowheads="1"/>
            </p:cNvSpPr>
            <p:nvPr/>
          </p:nvSpPr>
          <p:spPr bwMode="auto">
            <a:xfrm>
              <a:off x="485775" y="655638"/>
              <a:ext cx="8023225" cy="112986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lnSpc>
                  <a:spcPct val="120000"/>
                </a:lnSpc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2.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如图，</a:t>
              </a:r>
              <a:r>
                <a:rPr kumimoji="0" lang="en-US" altLang="zh-CN" sz="24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AD 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是△</a:t>
              </a:r>
              <a:r>
                <a:rPr kumimoji="0" lang="en-US" altLang="zh-CN" sz="24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ABC 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的中线，</a:t>
              </a:r>
              <a:r>
                <a:rPr kumimoji="0" lang="en-US" altLang="zh-CN" sz="24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AE 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是∠</a:t>
              </a:r>
              <a:r>
                <a:rPr kumimoji="0" lang="en-US" altLang="zh-CN" sz="24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BAC 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的平分线，则</a:t>
              </a:r>
              <a:r>
                <a:rPr kumimoji="0" lang="en-US" altLang="zh-CN" sz="24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BD</a:t>
              </a: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 = ________ =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     </a:t>
              </a:r>
              <a:r>
                <a:rPr kumimoji="0" lang="en-US" altLang="zh-CN" sz="24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BC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，∠</a:t>
              </a:r>
              <a:r>
                <a:rPr kumimoji="0" lang="en-US" altLang="zh-CN" sz="24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BAE</a:t>
              </a: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 = _________ =     ∠</a:t>
              </a:r>
              <a:r>
                <a:rPr kumimoji="0" lang="en-US" altLang="zh-CN" sz="24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BAC.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graphicFrame>
          <p:nvGraphicFramePr>
            <p:cNvPr id="12" name="对象 5"/>
            <p:cNvGraphicFramePr>
              <a:graphicFrameLocks noChangeAspect="1"/>
            </p:cNvGraphicFramePr>
            <p:nvPr/>
          </p:nvGraphicFramePr>
          <p:xfrm>
            <a:off x="6852152" y="1077378"/>
            <a:ext cx="352425" cy="939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31" name="Equation" r:id="rId2" imgW="152400" imgH="405765" progId="Equation.DSMT4">
                    <p:embed/>
                  </p:oleObj>
                </mc:Choice>
                <mc:Fallback>
                  <p:oleObj name="Equation" r:id="rId2" imgW="152400" imgH="405765" progId="Equation.DSMT4">
                    <p:embed/>
                    <p:pic>
                      <p:nvPicPr>
                        <p:cNvPr id="0" name="对象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52152" y="1077378"/>
                          <a:ext cx="352425" cy="939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1"/>
            <p:cNvGraphicFramePr>
              <a:graphicFrameLocks noChangeAspect="1"/>
            </p:cNvGraphicFramePr>
            <p:nvPr/>
          </p:nvGraphicFramePr>
          <p:xfrm>
            <a:off x="2793748" y="1077379"/>
            <a:ext cx="352425" cy="939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Equation" r:id="rId4" imgW="152400" imgH="405765" progId="Equation.DSMT4">
                    <p:embed/>
                  </p:oleObj>
                </mc:Choice>
                <mc:Fallback>
                  <p:oleObj name="Equation" r:id="rId4" imgW="152400" imgH="405765" progId="Equation.DSMT4">
                    <p:embed/>
                    <p:pic>
                      <p:nvPicPr>
                        <p:cNvPr id="0" name="对象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93748" y="1077379"/>
                          <a:ext cx="352425" cy="939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" name="矩形 13"/>
          <p:cNvSpPr/>
          <p:nvPr/>
        </p:nvSpPr>
        <p:spPr>
          <a:xfrm>
            <a:off x="2009002" y="1631971"/>
            <a:ext cx="1030288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</a:rPr>
              <a:t>DC</a:t>
            </a:r>
            <a:endParaRPr lang="zh-CN" altLang="en-US" sz="2800" b="1" i="1" dirty="0">
              <a:solidFill>
                <a:srgbClr val="FF0000"/>
              </a:solidFill>
              <a:latin typeface="Times New Roman" panose="020206030504050203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51429" y="1620147"/>
            <a:ext cx="1782762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</a:rPr>
              <a:t>CAE</a:t>
            </a:r>
            <a:endParaRPr lang="zh-CN" altLang="en-US" sz="2800" b="1" i="1" dirty="0">
              <a:solidFill>
                <a:srgbClr val="FF0000"/>
              </a:solidFill>
              <a:latin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>
            <a:spLocks noChangeArrowheads="1"/>
          </p:cNvSpPr>
          <p:nvPr/>
        </p:nvSpPr>
        <p:spPr bwMode="auto">
          <a:xfrm>
            <a:off x="753587" y="682714"/>
            <a:ext cx="7194074" cy="1204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如图，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在△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中，∠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=50°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=72°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BD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是△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的一条角平分线，求∠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ABD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的度数。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5513" y="2107186"/>
            <a:ext cx="3113664" cy="23994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708657" y="1886826"/>
                <a:ext cx="6028372" cy="28402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8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</a:rPr>
                  <a:t>解：因为三角形的内角和为</a:t>
                </a:r>
                <a:r>
                  <a:rPr kumimoji="0" lang="en-US" altLang="zh-CN" sz="28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</a:rPr>
                  <a:t>180°</a:t>
                </a:r>
                <a:r>
                  <a:rPr kumimoji="0" lang="zh-CN" altLang="en-US" sz="28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</a:rPr>
                  <a:t>，</a:t>
                </a:r>
                <a:r>
                  <a:rPr kumimoji="0" lang="en-US" altLang="zh-CN" sz="28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</a:rPr>
                  <a:t> </a:t>
                </a:r>
                <a:endParaRPr kumimoji="0" lang="en-US" altLang="zh-CN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8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</a:rPr>
                  <a:t>所以∠</a:t>
                </a:r>
                <a:r>
                  <a:rPr kumimoji="0" lang="en-US" altLang="zh-CN" sz="2800" b="1" i="1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</a:rPr>
                  <a:t>ABC</a:t>
                </a:r>
                <a:r>
                  <a:rPr kumimoji="0" lang="en-US" altLang="zh-CN" sz="28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</a:rPr>
                  <a:t>=180°-</a:t>
                </a:r>
                <a:r>
                  <a:rPr kumimoji="0" lang="zh-CN" altLang="en-US" sz="28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</a:rPr>
                  <a:t>∠</a:t>
                </a:r>
                <a:r>
                  <a:rPr kumimoji="0" lang="en-US" altLang="zh-CN" sz="2800" b="1" i="1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</a:rPr>
                  <a:t>A</a:t>
                </a:r>
                <a:r>
                  <a:rPr kumimoji="0" lang="en-US" altLang="zh-CN" sz="28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</a:rPr>
                  <a:t>-</a:t>
                </a:r>
                <a:r>
                  <a:rPr kumimoji="0" lang="zh-CN" altLang="en-US" sz="28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</a:rPr>
                  <a:t>∠</a:t>
                </a:r>
                <a:r>
                  <a:rPr kumimoji="0" lang="en-US" altLang="zh-CN" sz="2800" b="1" i="1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</a:rPr>
                  <a:t>C</a:t>
                </a:r>
                <a:r>
                  <a:rPr kumimoji="0" lang="en-US" altLang="zh-CN" sz="28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</a:rPr>
                  <a:t>=58°</a:t>
                </a:r>
                <a:r>
                  <a:rPr kumimoji="0" lang="zh-CN" altLang="en-US" sz="28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</a:rPr>
                  <a:t>。</a:t>
                </a:r>
                <a:endParaRPr lang="en-US" altLang="zh-CN" sz="2800" b="1" noProof="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8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</a:rPr>
                  <a:t>又因为</a:t>
                </a:r>
                <a:r>
                  <a:rPr kumimoji="0" lang="en-US" altLang="zh-CN" sz="2800" b="1" i="1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</a:rPr>
                  <a:t>BD</a:t>
                </a:r>
                <a:r>
                  <a:rPr kumimoji="0" lang="zh-CN" altLang="en-US" sz="28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</a:rPr>
                  <a:t>是△</a:t>
                </a:r>
                <a:r>
                  <a:rPr kumimoji="0" lang="en-US" altLang="zh-CN" sz="2800" b="1" i="1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</a:rPr>
                  <a:t>ABC </a:t>
                </a:r>
                <a:r>
                  <a:rPr kumimoji="0" lang="zh-CN" altLang="en-US" sz="28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</a:rPr>
                  <a:t>的角平分线，</a:t>
                </a:r>
                <a:endParaRPr kumimoji="0" lang="en-US" altLang="zh-CN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 lvl="0" eaLnBrk="1" hangingPunct="1">
                  <a:lnSpc>
                    <a:spcPct val="150000"/>
                  </a:lnSpc>
                  <a:defRPr/>
                </a:pPr>
                <a:r>
                  <a:rPr kumimoji="0" lang="zh-CN" altLang="en-US" sz="28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</a:rPr>
                  <a:t>所以∠</a:t>
                </a:r>
                <a:r>
                  <a:rPr kumimoji="0" lang="en-US" altLang="zh-CN" sz="2800" b="1" i="1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</a:rPr>
                  <a:t>ABD</a:t>
                </a:r>
                <a:r>
                  <a:rPr kumimoji="0" lang="en-US" altLang="zh-CN" sz="28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kumimoji="0" lang="zh-CN" altLang="en-US" sz="28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</a:rPr>
                  <a:t>∠</a:t>
                </a:r>
                <a:r>
                  <a:rPr kumimoji="0" lang="en-US" altLang="zh-CN" sz="2800" b="1" i="1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</a:rPr>
                  <a:t>ABC </a:t>
                </a:r>
                <a:r>
                  <a:rPr kumimoji="0" lang="en-US" altLang="zh-CN" sz="28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</a:rPr>
                  <a:t>=29°</a:t>
                </a:r>
                <a:r>
                  <a:rPr kumimoji="0" lang="zh-CN" altLang="en-US" sz="28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</a:rPr>
                  <a:t>。</a:t>
                </a:r>
                <a:endPara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657" y="1886826"/>
                <a:ext cx="6028372" cy="2840201"/>
              </a:xfrm>
              <a:prstGeom prst="rect">
                <a:avLst/>
              </a:prstGeom>
              <a:blipFill rotWithShape="1">
                <a:blip r:embed="rId2"/>
                <a:stretch>
                  <a:fillRect l="-10" t="-8" r="5" b="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5256332" y="305432"/>
            <a:ext cx="3254016" cy="392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【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课本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P92 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随堂练习 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1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题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】</a:t>
            </a:r>
            <a:endParaRPr lang="zh-CN" altLang="en-US" b="1" dirty="0">
              <a:solidFill>
                <a:srgbClr val="FFC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24521" y="1229745"/>
            <a:ext cx="8439725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</a:t>
            </a:r>
            <a:r>
              <a:rPr lang="zh-CN" altLang="en-US" sz="2800" b="1" dirty="0">
                <a:latin typeface="+mj-lt"/>
                <a:ea typeface="+mj-ea"/>
              </a:rPr>
              <a:t>）在纸上画一个锐角三角形，并画出它的三条中线，它们有怎样的位置关系？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38476" y="2031879"/>
            <a:ext cx="3057525" cy="2859087"/>
            <a:chOff x="5294975" y="1790954"/>
            <a:chExt cx="3057919" cy="2858685"/>
          </a:xfrm>
        </p:grpSpPr>
        <p:sp>
          <p:nvSpPr>
            <p:cNvPr id="7" name="等腰三角形 6"/>
            <p:cNvSpPr/>
            <p:nvPr/>
          </p:nvSpPr>
          <p:spPr bwMode="auto">
            <a:xfrm>
              <a:off x="5488675" y="2325866"/>
              <a:ext cx="2635590" cy="1917430"/>
            </a:xfrm>
            <a:prstGeom prst="triangle">
              <a:avLst>
                <a:gd name="adj" fmla="val 66507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003345" y="1790954"/>
              <a:ext cx="425505" cy="5793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lnSpc>
                  <a:spcPct val="15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+mj-ea"/>
                  <a:cs typeface="+mn-cs"/>
                </a:rPr>
                <a:t>A</a:t>
              </a:r>
              <a:endParaRPr kumimoji="0" lang="en-US" altLang="zh-CN" sz="2400" b="1" i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94975" y="4046474"/>
              <a:ext cx="425505" cy="5793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lnSpc>
                  <a:spcPct val="15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+mj-ea"/>
                  <a:cs typeface="+mn-cs"/>
                </a:rPr>
                <a:t>B</a:t>
              </a:r>
              <a:endParaRPr kumimoji="0" lang="en-US" altLang="zh-CN" sz="2400" b="1" i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927389" y="4070283"/>
              <a:ext cx="425505" cy="5793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lnSpc>
                  <a:spcPct val="15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latin typeface="+mj-lt"/>
                  <a:ea typeface="+mj-ea"/>
                  <a:cs typeface="+mn-cs"/>
                </a:rPr>
                <a:t>C</a:t>
              </a:r>
              <a:endParaRPr kumimoji="0" lang="en-US" altLang="zh-CN" sz="2400" b="1" i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</p:grpSp>
      <p:sp>
        <p:nvSpPr>
          <p:cNvPr id="11" name="椭圆 10"/>
          <p:cNvSpPr/>
          <p:nvPr/>
        </p:nvSpPr>
        <p:spPr bwMode="auto">
          <a:xfrm>
            <a:off x="2735488" y="4452816"/>
            <a:ext cx="63500" cy="63500"/>
          </a:xfrm>
          <a:prstGeom prst="ellipse">
            <a:avLst/>
          </a:prstGeom>
          <a:solidFill>
            <a:srgbClr val="FF0066"/>
          </a:solidFill>
          <a:ln w="19050">
            <a:solidFill>
              <a:srgbClr val="FF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37051" y="4402016"/>
            <a:ext cx="425450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E</a:t>
            </a:r>
            <a:endParaRPr kumimoji="0" lang="en-US" altLang="zh-CN" sz="2400" b="1" i="1" kern="1200" cap="none" spc="0" normalizeH="0" baseline="0" noProof="0" dirty="0">
              <a:solidFill>
                <a:srgbClr val="FF0000"/>
              </a:solidFill>
              <a:latin typeface="+mj-lt"/>
              <a:ea typeface="+mj-ea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2778351" y="2566866"/>
            <a:ext cx="411163" cy="19050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7" idx="1"/>
          </p:cNvCxnSpPr>
          <p:nvPr/>
        </p:nvCxnSpPr>
        <p:spPr>
          <a:xfrm>
            <a:off x="2308451" y="3525716"/>
            <a:ext cx="1758950" cy="9588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endCxn id="7" idx="5"/>
          </p:cNvCxnSpPr>
          <p:nvPr/>
        </p:nvCxnSpPr>
        <p:spPr>
          <a:xfrm flipV="1">
            <a:off x="1432151" y="3525716"/>
            <a:ext cx="2193925" cy="9461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3686401" y="3114554"/>
            <a:ext cx="425450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F</a:t>
            </a:r>
            <a:endParaRPr kumimoji="0" lang="en-US" altLang="zh-CN" sz="2400" b="1" i="1" kern="1200" cap="none" spc="0" normalizeH="0" baseline="0" noProof="0" dirty="0">
              <a:solidFill>
                <a:srgbClr val="FF0000"/>
              </a:solidFill>
              <a:latin typeface="+mj-lt"/>
              <a:ea typeface="+mj-ea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905226" y="3062166"/>
            <a:ext cx="425450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G</a:t>
            </a:r>
            <a:endParaRPr kumimoji="0" lang="en-US" altLang="zh-CN" sz="2400" b="1" i="1" kern="1200" cap="none" spc="0" normalizeH="0" baseline="0" noProof="0" dirty="0">
              <a:solidFill>
                <a:srgbClr val="FF0000"/>
              </a:solidFill>
              <a:latin typeface="+mj-lt"/>
              <a:ea typeface="+mj-ea"/>
              <a:cs typeface="+mn-cs"/>
            </a:endParaRPr>
          </a:p>
        </p:txBody>
      </p:sp>
      <p:sp>
        <p:nvSpPr>
          <p:cNvPr id="18" name="椭圆 17"/>
          <p:cNvSpPr/>
          <p:nvPr/>
        </p:nvSpPr>
        <p:spPr bwMode="auto">
          <a:xfrm>
            <a:off x="3607026" y="3489204"/>
            <a:ext cx="61913" cy="63500"/>
          </a:xfrm>
          <a:prstGeom prst="ellipse">
            <a:avLst/>
          </a:prstGeom>
          <a:solidFill>
            <a:srgbClr val="FF0066"/>
          </a:solidFill>
          <a:ln w="19050">
            <a:solidFill>
              <a:srgbClr val="FF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2257651" y="3484441"/>
            <a:ext cx="63500" cy="61913"/>
          </a:xfrm>
          <a:prstGeom prst="ellipse">
            <a:avLst/>
          </a:prstGeom>
          <a:solidFill>
            <a:srgbClr val="FF0066"/>
          </a:solidFill>
          <a:ln w="19050">
            <a:solidFill>
              <a:srgbClr val="FF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2883126" y="3811466"/>
            <a:ext cx="61913" cy="63500"/>
          </a:xfrm>
          <a:prstGeom prst="ellipse">
            <a:avLst/>
          </a:prstGeom>
          <a:solidFill>
            <a:srgbClr val="0000FF"/>
          </a:solidFill>
          <a:ln w="19050">
            <a:solidFill>
              <a:srgbClr val="0000FF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032351" y="3520954"/>
            <a:ext cx="425450" cy="581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solidFill>
                  <a:srgbClr val="0000FF"/>
                </a:solidFill>
                <a:latin typeface="+mj-lt"/>
                <a:ea typeface="+mj-ea"/>
                <a:cs typeface="+mn-cs"/>
              </a:rPr>
              <a:t>H</a:t>
            </a:r>
            <a:endParaRPr kumimoji="0" lang="en-US" altLang="zh-CN" sz="2400" b="1" i="1" kern="1200" cap="none" spc="0" normalizeH="0" baseline="0" noProof="0" dirty="0">
              <a:solidFill>
                <a:srgbClr val="0000FF"/>
              </a:solidFill>
              <a:latin typeface="+mj-lt"/>
              <a:ea typeface="+mj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076601" y="3314578"/>
            <a:ext cx="1989138" cy="560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相交于一点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014389" y="1149780"/>
            <a:ext cx="6976327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931072" y="265085"/>
            <a:ext cx="70592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探究点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三角形三条中线、角平分线和高所在直线分别交于一点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6" grpId="0"/>
      <p:bldP spid="17" grpId="0"/>
      <p:bldP spid="18" grpId="0" animBg="1"/>
      <p:bldP spid="19" grpId="0" animBg="1"/>
      <p:bldP spid="20" grpId="0" animBg="1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0856" y="501806"/>
            <a:ext cx="7768432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lang="zh-CN" altLang="en-US" sz="2800" b="1" dirty="0">
                <a:latin typeface="+mj-lt"/>
                <a:ea typeface="+mj-ea"/>
              </a:rPr>
              <a:t>）钝角三角形和直角三角形的三条中线也有同样的位置关系吗？画一画，折一折，并于同伴进行交流。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6" name="直角三角形 5"/>
          <p:cNvSpPr/>
          <p:nvPr/>
        </p:nvSpPr>
        <p:spPr bwMode="auto">
          <a:xfrm>
            <a:off x="1311275" y="2326020"/>
            <a:ext cx="2641600" cy="2143125"/>
          </a:xfrm>
          <a:prstGeom prst="rtTriangle">
            <a:avLst/>
          </a:pr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4875" y="2022808"/>
            <a:ext cx="425450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+mj-ea"/>
                <a:cs typeface="+mn-cs"/>
              </a:rPr>
              <a:t>A</a:t>
            </a:r>
            <a:endParaRPr kumimoji="0" lang="en-US" altLang="zh-CN" sz="2400" b="1" i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06475" y="4327858"/>
            <a:ext cx="425450" cy="581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+mj-ea"/>
                <a:cs typeface="+mn-cs"/>
              </a:rPr>
              <a:t>C</a:t>
            </a:r>
            <a:endParaRPr kumimoji="0" lang="en-US" altLang="zh-CN" sz="2400" b="1" i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94125" y="4280233"/>
            <a:ext cx="425450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+mj-ea"/>
                <a:cs typeface="+mn-cs"/>
              </a:rPr>
              <a:t>B</a:t>
            </a:r>
            <a:endParaRPr kumimoji="0" lang="en-US" altLang="zh-CN" sz="2400" b="1" i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10" name="任意多边形 6"/>
          <p:cNvSpPr/>
          <p:nvPr/>
        </p:nvSpPr>
        <p:spPr bwMode="auto">
          <a:xfrm>
            <a:off x="5006975" y="2702223"/>
            <a:ext cx="3273425" cy="1658938"/>
          </a:xfrm>
          <a:custGeom>
            <a:avLst/>
            <a:gdLst>
              <a:gd name="connsiteX0" fmla="*/ 0 w 3272921"/>
              <a:gd name="connsiteY0" fmla="*/ 0 h 1658533"/>
              <a:gd name="connsiteX1" fmla="*/ 1929699 w 3272921"/>
              <a:gd name="connsiteY1" fmla="*/ 0 h 1658533"/>
              <a:gd name="connsiteX2" fmla="*/ 3272921 w 3272921"/>
              <a:gd name="connsiteY2" fmla="*/ 1658533 h 1658533"/>
              <a:gd name="connsiteX3" fmla="*/ 0 w 3272921"/>
              <a:gd name="connsiteY3" fmla="*/ 0 h 1658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2921" h="1658533">
                <a:moveTo>
                  <a:pt x="0" y="0"/>
                </a:moveTo>
                <a:lnTo>
                  <a:pt x="1929699" y="0"/>
                </a:lnTo>
                <a:lnTo>
                  <a:pt x="3272921" y="1658533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33913" y="2362498"/>
            <a:ext cx="425450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+mj-ea"/>
                <a:cs typeface="+mn-cs"/>
              </a:rPr>
              <a:t>A</a:t>
            </a:r>
            <a:endParaRPr kumimoji="0" lang="en-US" altLang="zh-CN" sz="2400" b="1" i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42300" y="4067473"/>
            <a:ext cx="425450" cy="581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+mj-ea"/>
                <a:cs typeface="+mn-cs"/>
              </a:rPr>
              <a:t>B</a:t>
            </a:r>
            <a:endParaRPr kumimoji="0" lang="en-US" altLang="zh-CN" sz="2400" b="1" i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62750" y="2171998"/>
            <a:ext cx="425450" cy="581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+mj-ea"/>
                <a:cs typeface="+mn-cs"/>
              </a:rPr>
              <a:t>C</a:t>
            </a:r>
            <a:endParaRPr kumimoji="0" lang="en-US" altLang="zh-CN" sz="2400" b="1" i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1311275" y="4340558"/>
            <a:ext cx="128588" cy="128588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1330325" y="3397583"/>
            <a:ext cx="1295400" cy="1046163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endCxn id="6" idx="3"/>
          </p:cNvCxnSpPr>
          <p:nvPr/>
        </p:nvCxnSpPr>
        <p:spPr>
          <a:xfrm>
            <a:off x="1311275" y="2322845"/>
            <a:ext cx="1320800" cy="2146300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endCxn id="6" idx="1"/>
          </p:cNvCxnSpPr>
          <p:nvPr/>
        </p:nvCxnSpPr>
        <p:spPr>
          <a:xfrm flipH="1" flipV="1">
            <a:off x="1311275" y="3397583"/>
            <a:ext cx="2641600" cy="1071563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 flipV="1">
            <a:off x="5006975" y="2705398"/>
            <a:ext cx="2566988" cy="766763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6637338" y="2702223"/>
            <a:ext cx="301625" cy="827088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 flipV="1">
            <a:off x="6054725" y="2702223"/>
            <a:ext cx="2214563" cy="1665288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 bwMode="auto">
          <a:xfrm>
            <a:off x="2159000" y="3719845"/>
            <a:ext cx="63500" cy="63500"/>
          </a:xfrm>
          <a:prstGeom prst="ellipse">
            <a:avLst/>
          </a:prstGeom>
          <a:solidFill>
            <a:srgbClr val="0000FF"/>
          </a:solidFill>
          <a:ln w="19050">
            <a:solidFill>
              <a:srgbClr val="0000FF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46275" y="3719845"/>
            <a:ext cx="425450" cy="581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solidFill>
                  <a:srgbClr val="0000FF"/>
                </a:solidFill>
                <a:latin typeface="+mj-lt"/>
                <a:ea typeface="+mj-ea"/>
                <a:cs typeface="+mn-cs"/>
              </a:rPr>
              <a:t>H</a:t>
            </a:r>
            <a:endParaRPr kumimoji="0" lang="en-US" altLang="zh-CN" sz="2400" b="1" i="1" kern="1200" cap="none" spc="0" normalizeH="0" baseline="0" noProof="0" dirty="0">
              <a:solidFill>
                <a:srgbClr val="0000FF"/>
              </a:solidFill>
              <a:latin typeface="+mj-lt"/>
              <a:ea typeface="+mj-ea"/>
              <a:cs typeface="+mn-cs"/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6724650" y="3181648"/>
            <a:ext cx="63500" cy="63500"/>
          </a:xfrm>
          <a:prstGeom prst="ellipse">
            <a:avLst/>
          </a:prstGeom>
          <a:solidFill>
            <a:srgbClr val="0000FF"/>
          </a:solidFill>
          <a:ln w="19050">
            <a:solidFill>
              <a:srgbClr val="0000FF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800850" y="2762548"/>
            <a:ext cx="425450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solidFill>
                  <a:srgbClr val="0000FF"/>
                </a:solidFill>
                <a:latin typeface="+mj-lt"/>
                <a:ea typeface="+mj-ea"/>
                <a:cs typeface="+mn-cs"/>
              </a:rPr>
              <a:t>H</a:t>
            </a:r>
            <a:endParaRPr kumimoji="0" lang="en-US" altLang="zh-CN" sz="2400" b="1" i="1" kern="1200" cap="none" spc="0" normalizeH="0" baseline="0" noProof="0" dirty="0">
              <a:solidFill>
                <a:srgbClr val="0000FF"/>
              </a:solidFill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 animBg="1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7322" y="543695"/>
            <a:ext cx="7836176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</a:t>
            </a:r>
            <a:r>
              <a:rPr lang="zh-CN" altLang="en-US" sz="2800" b="1" dirty="0">
                <a:latin typeface="+mj-lt"/>
                <a:ea typeface="+mj-ea"/>
              </a:rPr>
              <a:t>）如图，用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铅笔可以支起一张质地均匀的三角形卡片，怎样确定这个点的位置</a:t>
            </a:r>
            <a:r>
              <a:rPr lang="zh-CN" altLang="en-US" sz="2800" b="1" dirty="0">
                <a:latin typeface="+mj-lt"/>
                <a:ea typeface="+mj-ea"/>
              </a:rPr>
              <a:t>吗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38775" y="1708150"/>
            <a:ext cx="2665413" cy="3025775"/>
            <a:chOff x="5432859" y="1631998"/>
            <a:chExt cx="2664310" cy="3026750"/>
          </a:xfrm>
        </p:grpSpPr>
        <p:pic>
          <p:nvPicPr>
            <p:cNvPr id="7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420845">
              <a:off x="5432859" y="2476927"/>
              <a:ext cx="2181821" cy="21818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任意多边形 8"/>
            <p:cNvSpPr/>
            <p:nvPr/>
          </p:nvSpPr>
          <p:spPr bwMode="auto">
            <a:xfrm>
              <a:off x="5530541" y="1631998"/>
              <a:ext cx="2566628" cy="1404000"/>
            </a:xfrm>
            <a:custGeom>
              <a:avLst/>
              <a:gdLst>
                <a:gd name="connsiteX0" fmla="*/ 0 w 901787"/>
                <a:gd name="connsiteY0" fmla="*/ 0 h 258555"/>
                <a:gd name="connsiteX1" fmla="*/ 851337 w 901787"/>
                <a:gd name="connsiteY1" fmla="*/ 0 h 258555"/>
                <a:gd name="connsiteX2" fmla="*/ 901787 w 901787"/>
                <a:gd name="connsiteY2" fmla="*/ 258555 h 258555"/>
                <a:gd name="connsiteX3" fmla="*/ 0 w 901787"/>
                <a:gd name="connsiteY3" fmla="*/ 0 h 258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1787" h="258555">
                  <a:moveTo>
                    <a:pt x="0" y="0"/>
                  </a:moveTo>
                  <a:lnTo>
                    <a:pt x="851337" y="0"/>
                  </a:lnTo>
                  <a:lnTo>
                    <a:pt x="901787" y="2585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FFFF">
                <a:alpha val="90000"/>
              </a:srgbClr>
            </a:solidFill>
            <a:ln w="19050">
              <a:solidFill>
                <a:srgbClr val="000000"/>
              </a:solidFill>
              <a:miter lim="800000"/>
            </a:ln>
            <a:scene3d>
              <a:camera prst="isometricOffAxis1Top"/>
              <a:lightRig rig="threePt" dir="t"/>
            </a:scene3d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277846" y="2571750"/>
            <a:ext cx="3294154" cy="1908180"/>
            <a:chOff x="1176384" y="2166797"/>
            <a:chExt cx="3294154" cy="1908180"/>
          </a:xfrm>
        </p:grpSpPr>
        <p:sp>
          <p:nvSpPr>
            <p:cNvPr id="11" name="思想气泡: 云 10"/>
            <p:cNvSpPr/>
            <p:nvPr/>
          </p:nvSpPr>
          <p:spPr bwMode="auto">
            <a:xfrm>
              <a:off x="1176384" y="2166797"/>
              <a:ext cx="3077564" cy="1908180"/>
            </a:xfrm>
            <a:prstGeom prst="cloudCallout">
              <a:avLst>
                <a:gd name="adj1" fmla="val 89932"/>
                <a:gd name="adj2" fmla="val -42646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19050">
              <a:solidFill>
                <a:schemeClr val="accent5">
                  <a:lumMod val="40000"/>
                  <a:lumOff val="60000"/>
                </a:schemeClr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92974" y="2341785"/>
              <a:ext cx="3077564" cy="14868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        </a:t>
              </a:r>
              <a:r>
                <a:rPr lang="zh-CN" altLang="en-US" sz="2600" b="1" dirty="0">
                  <a:latin typeface="+mj-lt"/>
                  <a:ea typeface="+mj-ea"/>
                </a:rPr>
                <a:t>不经过尝试，你能直接确定这个点的位置吗</a:t>
              </a:r>
              <a:r>
                <a:rPr lang="en-US" altLang="zh-CN" sz="2600" b="1" dirty="0">
                  <a:latin typeface="+mj-lt"/>
                  <a:ea typeface="+mj-ea"/>
                </a:rPr>
                <a:t>?</a:t>
              </a:r>
              <a:endPara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 bwMode="auto">
          <a:xfrm>
            <a:off x="1310640" y="1714500"/>
            <a:ext cx="7178040" cy="1706880"/>
          </a:xfrm>
          <a:prstGeom prst="roundRect">
            <a:avLst/>
          </a:prstGeom>
          <a:solidFill>
            <a:srgbClr val="DDFFFF"/>
          </a:solidFill>
          <a:ln w="19050">
            <a:solidFill>
              <a:schemeClr val="accent1">
                <a:lumMod val="20000"/>
                <a:lumOff val="80000"/>
              </a:schemeClr>
            </a:solidFill>
            <a:miter lim="800000"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501616" y="1886984"/>
            <a:ext cx="6796087" cy="136191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    三角形的三条中线交于一点。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这个点称为三角形的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重心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024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6870" y="1082358"/>
            <a:ext cx="720725" cy="952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96611" y="434770"/>
            <a:ext cx="7246938" cy="10769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+mj-lt"/>
                <a:ea typeface="+mj-ea"/>
              </a:rPr>
              <a:t>请你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探究三角形的三条角平分线是否交于一点</a:t>
            </a:r>
            <a:r>
              <a:rPr kumimoji="0" lang="zh-CN" altLang="en-US" sz="2800" b="1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。</a:t>
            </a:r>
            <a:r>
              <a:rPr lang="zh-CN" altLang="en-US" sz="2800" b="1" noProof="0" dirty="0">
                <a:latin typeface="+mj-lt"/>
                <a:ea typeface="+mj-ea"/>
              </a:rPr>
              <a:t>你是怎样做的</a:t>
            </a:r>
            <a:r>
              <a:rPr lang="en-US" altLang="zh-CN" sz="2800" b="1" noProof="0" dirty="0">
                <a:latin typeface="+mj-lt"/>
                <a:ea typeface="+mj-ea"/>
              </a:rPr>
              <a:t>?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6" name="等腰三角形 5"/>
          <p:cNvSpPr/>
          <p:nvPr/>
        </p:nvSpPr>
        <p:spPr bwMode="auto">
          <a:xfrm>
            <a:off x="964954" y="2694468"/>
            <a:ext cx="2349500" cy="1405659"/>
          </a:xfrm>
          <a:prstGeom prst="triangle">
            <a:avLst>
              <a:gd name="adj" fmla="val 30724"/>
            </a:avLst>
          </a:pr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任意多边形 5"/>
          <p:cNvSpPr/>
          <p:nvPr/>
        </p:nvSpPr>
        <p:spPr bwMode="auto">
          <a:xfrm>
            <a:off x="3314454" y="2906020"/>
            <a:ext cx="2208068" cy="1242580"/>
          </a:xfrm>
          <a:custGeom>
            <a:avLst/>
            <a:gdLst>
              <a:gd name="connsiteX0" fmla="*/ 0 w 2427889"/>
              <a:gd name="connsiteY0" fmla="*/ 0 h 1191873"/>
              <a:gd name="connsiteX1" fmla="*/ 472965 w 2427889"/>
              <a:gd name="connsiteY1" fmla="*/ 1065749 h 1191873"/>
              <a:gd name="connsiteX2" fmla="*/ 2427889 w 2427889"/>
              <a:gd name="connsiteY2" fmla="*/ 1191873 h 1191873"/>
              <a:gd name="connsiteX3" fmla="*/ 0 w 2427889"/>
              <a:gd name="connsiteY3" fmla="*/ 0 h 1191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7889" h="1191873">
                <a:moveTo>
                  <a:pt x="0" y="0"/>
                </a:moveTo>
                <a:lnTo>
                  <a:pt x="472965" y="1065749"/>
                </a:lnTo>
                <a:lnTo>
                  <a:pt x="2427889" y="1191873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98265" y="2542445"/>
            <a:ext cx="1350150" cy="1557682"/>
            <a:chOff x="6791784" y="2390051"/>
            <a:chExt cx="1797269" cy="2074742"/>
          </a:xfrm>
        </p:grpSpPr>
        <p:sp>
          <p:nvSpPr>
            <p:cNvPr id="9" name="直角三角形 8"/>
            <p:cNvSpPr/>
            <p:nvPr/>
          </p:nvSpPr>
          <p:spPr bwMode="auto">
            <a:xfrm>
              <a:off x="6791784" y="2390051"/>
              <a:ext cx="1797269" cy="2074742"/>
            </a:xfrm>
            <a:prstGeom prst="rtTriangle">
              <a:avLst/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6791784" y="4345647"/>
              <a:ext cx="119078" cy="119146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696195" y="1564619"/>
            <a:ext cx="7246938" cy="10769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准备锐角三角形、钝角三角形和直角三角形纸片各一个</a:t>
            </a:r>
            <a:r>
              <a:rPr lang="zh-CN" altLang="en-US" sz="2800" b="1" noProof="0" dirty="0">
                <a:latin typeface="+mj-lt"/>
                <a:ea typeface="+mj-ea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6195" y="4311679"/>
            <a:ext cx="7246938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你能分别画出这三个三角形的三条角平分线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?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85508" y="841375"/>
            <a:ext cx="8507262" cy="1816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66"/>
              </a:buClr>
              <a:buSzTx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         如图，在△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ABC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中</a:t>
            </a:r>
            <a:r>
              <a:rPr lang="zh-CN" altLang="en-US" sz="2600" b="1" dirty="0">
                <a:latin typeface="+mj-lt"/>
                <a:ea typeface="+mj-ea"/>
              </a:rPr>
              <a:t>，点</a:t>
            </a:r>
            <a:r>
              <a:rPr lang="en-US" altLang="zh-CN" sz="2600" b="1" i="1" dirty="0">
                <a:latin typeface="+mj-lt"/>
                <a:ea typeface="+mj-ea"/>
              </a:rPr>
              <a:t>D</a:t>
            </a:r>
            <a:r>
              <a:rPr lang="zh-CN" altLang="en-US" sz="2600" b="1" dirty="0">
                <a:latin typeface="+mj-lt"/>
                <a:ea typeface="+mj-ea"/>
              </a:rPr>
              <a:t>是</a:t>
            </a:r>
            <a:r>
              <a:rPr lang="en-US" altLang="zh-CN" sz="2600" b="1" i="1" dirty="0">
                <a:latin typeface="+mj-lt"/>
                <a:ea typeface="+mj-ea"/>
              </a:rPr>
              <a:t>BC</a:t>
            </a:r>
            <a:r>
              <a:rPr lang="zh-CN" altLang="en-US" sz="2600" b="1" dirty="0">
                <a:latin typeface="+mj-lt"/>
                <a:ea typeface="+mj-ea"/>
              </a:rPr>
              <a:t>边上的一个动点，连接</a:t>
            </a:r>
            <a:r>
              <a:rPr lang="en-US" altLang="zh-CN" sz="2600" b="1" i="1" dirty="0">
                <a:latin typeface="+mj-lt"/>
                <a:ea typeface="+mj-ea"/>
              </a:rPr>
              <a:t>AD</a:t>
            </a:r>
            <a:r>
              <a:rPr lang="zh-CN" altLang="en-US" sz="2600" b="1" dirty="0">
                <a:latin typeface="+mj-lt"/>
                <a:ea typeface="+mj-ea"/>
              </a:rPr>
              <a:t>，在点</a:t>
            </a:r>
            <a:r>
              <a:rPr lang="en-US" altLang="zh-CN" sz="2600" b="1" i="1" dirty="0">
                <a:latin typeface="+mj-lt"/>
                <a:ea typeface="+mj-ea"/>
              </a:rPr>
              <a:t>D</a:t>
            </a:r>
            <a:r>
              <a:rPr lang="zh-CN" altLang="en-US" sz="2600" b="1" dirty="0">
                <a:latin typeface="+mj-lt"/>
                <a:ea typeface="+mj-ea"/>
              </a:rPr>
              <a:t>的运动过程中，观察点</a:t>
            </a:r>
            <a:r>
              <a:rPr lang="en-US" altLang="zh-CN" sz="2600" b="1" i="1" dirty="0">
                <a:latin typeface="+mj-lt"/>
                <a:ea typeface="+mj-ea"/>
              </a:rPr>
              <a:t>D</a:t>
            </a:r>
            <a:r>
              <a:rPr lang="zh-CN" altLang="en-US" sz="2600" b="1" dirty="0">
                <a:latin typeface="+mj-lt"/>
                <a:ea typeface="+mj-ea"/>
              </a:rPr>
              <a:t>或线段</a:t>
            </a:r>
            <a:r>
              <a:rPr lang="en-US" altLang="zh-CN" sz="2600" b="1" i="1" dirty="0">
                <a:latin typeface="+mj-lt"/>
                <a:ea typeface="+mj-ea"/>
              </a:rPr>
              <a:t>AD</a:t>
            </a:r>
            <a:r>
              <a:rPr lang="zh-CN" altLang="en-US" sz="2600" b="1" dirty="0">
                <a:latin typeface="+mj-lt"/>
                <a:ea typeface="+mj-ea"/>
              </a:rPr>
              <a:t>有哪些特殊的位置。说说你的想法，并于同伴进行交流。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1999" y="2566781"/>
            <a:ext cx="4253632" cy="257671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 bwMode="auto">
          <a:xfrm>
            <a:off x="477887" y="1277340"/>
            <a:ext cx="2584450" cy="1546225"/>
          </a:xfrm>
          <a:prstGeom prst="triangle">
            <a:avLst>
              <a:gd name="adj" fmla="val 30724"/>
            </a:avLst>
          </a:pr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任意多边形 5"/>
          <p:cNvSpPr/>
          <p:nvPr/>
        </p:nvSpPr>
        <p:spPr bwMode="auto">
          <a:xfrm>
            <a:off x="3641774" y="1505940"/>
            <a:ext cx="2428875" cy="1366838"/>
          </a:xfrm>
          <a:custGeom>
            <a:avLst/>
            <a:gdLst>
              <a:gd name="connsiteX0" fmla="*/ 0 w 2427889"/>
              <a:gd name="connsiteY0" fmla="*/ 0 h 1191873"/>
              <a:gd name="connsiteX1" fmla="*/ 472965 w 2427889"/>
              <a:gd name="connsiteY1" fmla="*/ 1065749 h 1191873"/>
              <a:gd name="connsiteX2" fmla="*/ 2427889 w 2427889"/>
              <a:gd name="connsiteY2" fmla="*/ 1191873 h 1191873"/>
              <a:gd name="connsiteX3" fmla="*/ 0 w 2427889"/>
              <a:gd name="connsiteY3" fmla="*/ 0 h 1191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7889" h="1191873">
                <a:moveTo>
                  <a:pt x="0" y="0"/>
                </a:moveTo>
                <a:lnTo>
                  <a:pt x="472965" y="1065749"/>
                </a:lnTo>
                <a:lnTo>
                  <a:pt x="2427889" y="1191873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4" name="组合 8"/>
          <p:cNvGrpSpPr/>
          <p:nvPr/>
        </p:nvGrpSpPr>
        <p:grpSpPr>
          <a:xfrm>
            <a:off x="6877099" y="1013815"/>
            <a:ext cx="1797050" cy="2073275"/>
            <a:chOff x="6791784" y="2390051"/>
            <a:chExt cx="1797269" cy="2074742"/>
          </a:xfrm>
        </p:grpSpPr>
        <p:sp>
          <p:nvSpPr>
            <p:cNvPr id="5" name="直角三角形 4"/>
            <p:cNvSpPr/>
            <p:nvPr/>
          </p:nvSpPr>
          <p:spPr bwMode="auto">
            <a:xfrm>
              <a:off x="6791784" y="2390051"/>
              <a:ext cx="1797269" cy="2074742"/>
            </a:xfrm>
            <a:prstGeom prst="rtTriangle">
              <a:avLst/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6791784" y="4345647"/>
              <a:ext cx="119078" cy="119146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cxnSp>
        <p:nvCxnSpPr>
          <p:cNvPr id="7" name="直接连接符 6"/>
          <p:cNvCxnSpPr>
            <a:stCxn id="2" idx="0"/>
          </p:cNvCxnSpPr>
          <p:nvPr/>
        </p:nvCxnSpPr>
        <p:spPr>
          <a:xfrm>
            <a:off x="1271637" y="1277340"/>
            <a:ext cx="214313" cy="1546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71537" y="1977428"/>
            <a:ext cx="1593850" cy="8397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830312" y="2129828"/>
            <a:ext cx="2209800" cy="68103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3648124" y="1507528"/>
            <a:ext cx="1147763" cy="127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3919587" y="2191740"/>
            <a:ext cx="2144713" cy="68103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111674" y="2059978"/>
            <a:ext cx="501650" cy="6619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883449" y="2059978"/>
            <a:ext cx="889000" cy="102076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6883449" y="1024928"/>
            <a:ext cx="706438" cy="206851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 flipV="1">
            <a:off x="6877099" y="2293340"/>
            <a:ext cx="1781175" cy="79375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319564" y="465463"/>
            <a:ext cx="7246938" cy="540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分别画出这三个三角形的三条角平分线</a:t>
            </a:r>
            <a:r>
              <a:rPr lang="zh-CN" altLang="en-US" sz="2800" b="1" dirty="0">
                <a:latin typeface="+mj-ea"/>
                <a:ea typeface="+mj-ea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2496" y="3456757"/>
            <a:ext cx="7246938" cy="107696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atin typeface="+mj-lt"/>
                <a:ea typeface="+mj-ea"/>
              </a:rPr>
              <a:t>       在每个三角形中，这三条角平分线之间有怎样的位置关系</a:t>
            </a:r>
            <a:r>
              <a:rPr lang="en-US" altLang="zh-CN" sz="2800" b="1" noProof="0" dirty="0">
                <a:latin typeface="+mj-lt"/>
                <a:ea typeface="+mj-ea"/>
              </a:rPr>
              <a:t>?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477887" y="3270023"/>
            <a:ext cx="7977540" cy="1505951"/>
          </a:xfrm>
          <a:prstGeom prst="rect">
            <a:avLst/>
          </a:prstGeom>
          <a:solidFill>
            <a:srgbClr val="FFFFFF">
              <a:alpha val="97000"/>
            </a:srgbClr>
          </a:solidFill>
          <a:ln w="19050">
            <a:noFill/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237799" y="2779116"/>
            <a:ext cx="6577014" cy="1988660"/>
            <a:chOff x="1661159" y="1400714"/>
            <a:chExt cx="6577014" cy="1988660"/>
          </a:xfrm>
        </p:grpSpPr>
        <p:grpSp>
          <p:nvGrpSpPr>
            <p:cNvPr id="20" name="组合 19"/>
            <p:cNvGrpSpPr/>
            <p:nvPr/>
          </p:nvGrpSpPr>
          <p:grpSpPr>
            <a:xfrm>
              <a:off x="1661159" y="2105368"/>
              <a:ext cx="6577014" cy="1284006"/>
              <a:chOff x="1661159" y="2105368"/>
              <a:chExt cx="6577014" cy="1284006"/>
            </a:xfrm>
          </p:grpSpPr>
          <p:sp>
            <p:nvSpPr>
              <p:cNvPr id="22" name="矩形: 圆角 21"/>
              <p:cNvSpPr/>
              <p:nvPr/>
            </p:nvSpPr>
            <p:spPr bwMode="auto">
              <a:xfrm>
                <a:off x="1661159" y="2105369"/>
                <a:ext cx="6303397" cy="1284005"/>
              </a:xfrm>
              <a:prstGeom prst="roundRect">
                <a:avLst/>
              </a:prstGeom>
              <a:solidFill>
                <a:srgbClr val="DDFFFF"/>
              </a:solidFill>
              <a:ln w="19050">
                <a:solidFill>
                  <a:schemeClr val="accent1">
                    <a:lumMod val="20000"/>
                    <a:lumOff val="80000"/>
                  </a:schemeClr>
                </a:solidFill>
                <a:miter lim="800000"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3" name="矩形 22"/>
              <p:cNvSpPr>
                <a:spLocks noChangeArrowheads="1"/>
              </p:cNvSpPr>
              <p:nvPr/>
            </p:nvSpPr>
            <p:spPr bwMode="auto">
              <a:xfrm>
                <a:off x="1784985" y="2105368"/>
                <a:ext cx="6453188" cy="12840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ea"/>
                    <a:ea typeface="+mj-ea"/>
                    <a:cs typeface="Times New Roman" panose="02020603050405020304" pitchFamily="18" charset="0"/>
                  </a:rPr>
                  <a:t>    三角形的三条角平分线交于一点。</a:t>
                </a:r>
                <a:endPara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800" b="1" dirty="0">
                    <a:latin typeface="+mj-ea"/>
                    <a:ea typeface="+mj-ea"/>
                    <a:cs typeface="Times New Roman" panose="02020603050405020304" pitchFamily="18" charset="0"/>
                  </a:rPr>
                  <a:t>这个点称为三角形的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内心</a:t>
                </a:r>
                <a:r>
                  <a:rPr lang="zh-CN" altLang="en-US" sz="2800" b="1" dirty="0">
                    <a:latin typeface="+mj-ea"/>
                    <a:ea typeface="+mj-ea"/>
                    <a:cs typeface="Times New Roman" panose="02020603050405020304" pitchFamily="18" charset="0"/>
                  </a:rPr>
                  <a:t>。</a:t>
                </a:r>
                <a:endPara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84985" y="1400714"/>
              <a:ext cx="654050" cy="86677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 bwMode="auto">
          <a:xfrm rot="18297920">
            <a:off x="6633369" y="3528219"/>
            <a:ext cx="107950" cy="122238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 bwMode="auto">
          <a:xfrm rot="18887700">
            <a:off x="7132638" y="3427413"/>
            <a:ext cx="134938" cy="141288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7053" y="974415"/>
            <a:ext cx="5126038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准备一个锐角三角形纸片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8313" y="1470025"/>
            <a:ext cx="7196138" cy="11255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你能画出这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个三角形的三条高吗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?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你能用折纸的办法得到它们吗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?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5613" y="2509838"/>
            <a:ext cx="6537325" cy="6080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）这三条高之间有怎样的位置关系？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8" name="等腰三角形 7"/>
          <p:cNvSpPr/>
          <p:nvPr/>
        </p:nvSpPr>
        <p:spPr bwMode="auto">
          <a:xfrm>
            <a:off x="5784850" y="3111500"/>
            <a:ext cx="2752725" cy="1657350"/>
          </a:xfrm>
          <a:prstGeom prst="triangle">
            <a:avLst>
              <a:gd name="adj" fmla="val 41234"/>
            </a:avLst>
          </a:pr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6915150" y="4641850"/>
            <a:ext cx="127000" cy="1270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6913563" y="3117850"/>
            <a:ext cx="7938" cy="165735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5794375" y="3386138"/>
            <a:ext cx="1412875" cy="138430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662738" y="3498850"/>
            <a:ext cx="1836738" cy="1247775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646113" y="3335338"/>
            <a:ext cx="3881191" cy="107696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锐角三角形的三条高在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三角形的内部交于一点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01301" y="312606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19" name="矩形: 圆角 18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交流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27" grpId="0" animBg="1"/>
      <p:bldP spid="15" grpId="0" animBg="1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5569" y="1069023"/>
            <a:ext cx="5418772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在纸上画出一个直角三角形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5069" y="1659573"/>
            <a:ext cx="6013132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）画出直角三角形的三条高。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）它们有怎样的位置关系？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8197" name="组合 7"/>
          <p:cNvGrpSpPr/>
          <p:nvPr/>
        </p:nvGrpSpPr>
        <p:grpSpPr>
          <a:xfrm>
            <a:off x="6198201" y="1719295"/>
            <a:ext cx="2667000" cy="1809750"/>
            <a:chOff x="5765800" y="2715348"/>
            <a:chExt cx="2667000" cy="1809750"/>
          </a:xfrm>
        </p:grpSpPr>
        <p:sp>
          <p:nvSpPr>
            <p:cNvPr id="6" name="直角三角形 5"/>
            <p:cNvSpPr/>
            <p:nvPr/>
          </p:nvSpPr>
          <p:spPr bwMode="auto">
            <a:xfrm>
              <a:off x="5765800" y="2715348"/>
              <a:ext cx="2667000" cy="1809750"/>
            </a:xfrm>
            <a:prstGeom prst="rtTriangle">
              <a:avLst/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5765800" y="4385398"/>
              <a:ext cx="139700" cy="139700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6198201" y="1719295"/>
            <a:ext cx="0" cy="1809750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6" idx="4"/>
          </p:cNvCxnSpPr>
          <p:nvPr/>
        </p:nvCxnSpPr>
        <p:spPr>
          <a:xfrm flipH="1">
            <a:off x="6191851" y="3529045"/>
            <a:ext cx="2673350" cy="0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6218839" y="2309845"/>
            <a:ext cx="822325" cy="1212850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 bwMode="auto">
          <a:xfrm rot="2050007">
            <a:off x="6993539" y="2341595"/>
            <a:ext cx="153988" cy="1460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47971" y="2874326"/>
            <a:ext cx="4133850" cy="10769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直角三角形的三条高交于直角顶点处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 bwMode="auto">
          <a:xfrm rot="18314521" flipH="1">
            <a:off x="6758781" y="3501231"/>
            <a:ext cx="149225" cy="147638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 bwMode="auto">
          <a:xfrm rot="19742331">
            <a:off x="6778625" y="2208213"/>
            <a:ext cx="133350" cy="134938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8274050" y="2863850"/>
            <a:ext cx="120650" cy="1206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3388" y="935038"/>
            <a:ext cx="574357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）画出钝角三角形的三条高。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）钝角三角形的三条高交于一点吗？它们所在的直线交于一点吗？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2937" y="463551"/>
            <a:ext cx="5534026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在纸上画出一个钝角三角形。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6" name="任意多边形 5"/>
          <p:cNvSpPr/>
          <p:nvPr/>
        </p:nvSpPr>
        <p:spPr bwMode="auto">
          <a:xfrm flipV="1">
            <a:off x="5708650" y="2863850"/>
            <a:ext cx="2686050" cy="1924050"/>
          </a:xfrm>
          <a:custGeom>
            <a:avLst/>
            <a:gdLst>
              <a:gd name="connsiteX0" fmla="*/ 0 w 2686050"/>
              <a:gd name="connsiteY0" fmla="*/ 1924050 h 1924050"/>
              <a:gd name="connsiteX1" fmla="*/ 1536700 w 2686050"/>
              <a:gd name="connsiteY1" fmla="*/ 1924050 h 1924050"/>
              <a:gd name="connsiteX2" fmla="*/ 2686050 w 2686050"/>
              <a:gd name="connsiteY2" fmla="*/ 0 h 1924050"/>
              <a:gd name="connsiteX3" fmla="*/ 0 w 2686050"/>
              <a:gd name="connsiteY3" fmla="*/ 1924050 h 192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6050" h="1924050">
                <a:moveTo>
                  <a:pt x="0" y="1924050"/>
                </a:moveTo>
                <a:lnTo>
                  <a:pt x="1536700" y="1924050"/>
                </a:lnTo>
                <a:lnTo>
                  <a:pt x="2686050" y="0"/>
                </a:lnTo>
                <a:lnTo>
                  <a:pt x="0" y="1924050"/>
                </a:lnTo>
                <a:close/>
              </a:path>
            </a:pathLst>
          </a:cu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394700" y="2860675"/>
            <a:ext cx="0" cy="1927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232650" y="2860675"/>
            <a:ext cx="1289050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 flipV="1">
            <a:off x="6796088" y="2065338"/>
            <a:ext cx="473075" cy="820738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708650" y="2197100"/>
            <a:ext cx="1143000" cy="66357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6746875" y="2879725"/>
            <a:ext cx="488950" cy="69215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8394700" y="1273175"/>
            <a:ext cx="0" cy="1606550"/>
          </a:xfrm>
          <a:prstGeom prst="line">
            <a:avLst/>
          </a:prstGeom>
          <a:ln w="19050">
            <a:solidFill>
              <a:srgbClr val="FF006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endCxn id="6" idx="1"/>
          </p:cNvCxnSpPr>
          <p:nvPr/>
        </p:nvCxnSpPr>
        <p:spPr>
          <a:xfrm flipH="1">
            <a:off x="7245350" y="1335088"/>
            <a:ext cx="1109663" cy="1528763"/>
          </a:xfrm>
          <a:prstGeom prst="line">
            <a:avLst/>
          </a:prstGeom>
          <a:ln w="19050">
            <a:solidFill>
              <a:srgbClr val="FF006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6845300" y="1273175"/>
            <a:ext cx="1549400" cy="906463"/>
          </a:xfrm>
          <a:prstGeom prst="line">
            <a:avLst/>
          </a:prstGeom>
          <a:ln w="19050">
            <a:solidFill>
              <a:srgbClr val="FF006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8375650" y="911225"/>
            <a:ext cx="468313" cy="563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O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95679" y="3544887"/>
            <a:ext cx="5586413" cy="10769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钝角三角形的三条高所在直线交于一点，此点在三角形的外部。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5679" y="2874251"/>
            <a:ext cx="5246309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钝角三角形的三条高不相交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1" grpId="0" animBg="1"/>
      <p:bldP spid="15" grpId="0" animBg="1"/>
      <p:bldP spid="45" grpId="0"/>
      <p:bldP spid="46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450000" y="933394"/>
          <a:ext cx="8244000" cy="398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6000"/>
                <a:gridCol w="1656000"/>
                <a:gridCol w="1656000"/>
                <a:gridCol w="165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b="1" dirty="0">
                          <a:solidFill>
                            <a:srgbClr val="7030A0"/>
                          </a:solidFill>
                          <a:latin typeface="+mj-ea"/>
                          <a:ea typeface="+mj-ea"/>
                        </a:rPr>
                        <a:t>三角形的高线</a:t>
                      </a:r>
                      <a:endParaRPr lang="zh-CN" altLang="en-US" sz="2600" b="1" dirty="0">
                        <a:solidFill>
                          <a:srgbClr val="7030A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锐角</a:t>
                      </a:r>
                      <a:endParaRPr lang="en-US" altLang="zh-CN" sz="26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三角形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直角</a:t>
                      </a:r>
                      <a:endParaRPr lang="en-US" altLang="zh-CN" sz="26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三角形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钝角</a:t>
                      </a:r>
                      <a:endParaRPr lang="en-US" altLang="zh-CN" sz="26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三角形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15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+mj-ea"/>
                          <a:ea typeface="+mj-ea"/>
                        </a:rPr>
                        <a:t>图形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在三角形内部的数量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是否相交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所在直线是否相交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所在的直线的交点位置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7F0033"/>
              </a:clrFrom>
              <a:clrTo>
                <a:srgbClr val="7F003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2653" y="1892594"/>
            <a:ext cx="1538694" cy="9731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82905" y="1864218"/>
            <a:ext cx="1438874" cy="10015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3131" y="1819486"/>
            <a:ext cx="929516" cy="11193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17616" y="2912328"/>
            <a:ext cx="954157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67621" y="2943471"/>
            <a:ext cx="954157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39842" y="2943471"/>
            <a:ext cx="954157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47869" y="3406103"/>
            <a:ext cx="1220559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相交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01219" y="3403084"/>
            <a:ext cx="1220559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相交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40554" y="3406103"/>
            <a:ext cx="1495880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不相交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47869" y="3878591"/>
            <a:ext cx="1220559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相交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01219" y="3875572"/>
            <a:ext cx="1220559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相交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73440" y="3930157"/>
            <a:ext cx="1220559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相交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78746" y="4435469"/>
            <a:ext cx="1980039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三角形内部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63092" y="4435469"/>
            <a:ext cx="1980039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直角顶点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998474" y="4455790"/>
            <a:ext cx="1980039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三角形外部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23010" y="1170955"/>
            <a:ext cx="7059599" cy="2128837"/>
            <a:chOff x="1223010" y="1170955"/>
            <a:chExt cx="7059599" cy="2128837"/>
          </a:xfrm>
        </p:grpSpPr>
        <p:sp>
          <p:nvSpPr>
            <p:cNvPr id="2" name="矩形: 圆角 1"/>
            <p:cNvSpPr/>
            <p:nvPr/>
          </p:nvSpPr>
          <p:spPr bwMode="auto">
            <a:xfrm>
              <a:off x="1223010" y="1844650"/>
              <a:ext cx="6900573" cy="1455142"/>
            </a:xfrm>
            <a:prstGeom prst="roundRect">
              <a:avLst/>
            </a:prstGeom>
            <a:solidFill>
              <a:srgbClr val="DDFFFF"/>
            </a:solidFill>
            <a:ln w="19050">
              <a:solidFill>
                <a:schemeClr val="accent2">
                  <a:lumMod val="20000"/>
                  <a:lumOff val="80000"/>
                </a:schemeClr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812925" y="1839912"/>
              <a:ext cx="6469684" cy="13075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50000"/>
                </a:lnSpc>
                <a:buNone/>
              </a:pP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三角形的三条高</a:t>
              </a:r>
              <a:r>
                <a:rPr lang="zh-CN" alt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所在的直线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交于一点。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  <a:buNone/>
              </a:pP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这个点称为三角形的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垂心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。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pic>
          <p:nvPicPr>
            <p:cNvPr id="1024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04925" y="1170955"/>
              <a:ext cx="654050" cy="86677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4674" y="1060450"/>
            <a:ext cx="6184265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分别指出图中△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ABC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的三条高。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grpSp>
        <p:nvGrpSpPr>
          <p:cNvPr id="3" name="组合 6"/>
          <p:cNvGrpSpPr/>
          <p:nvPr/>
        </p:nvGrpSpPr>
        <p:grpSpPr>
          <a:xfrm>
            <a:off x="422275" y="1836738"/>
            <a:ext cx="3508375" cy="2497137"/>
            <a:chOff x="773187" y="1995645"/>
            <a:chExt cx="3508227" cy="2496925"/>
          </a:xfrm>
        </p:grpSpPr>
        <p:sp>
          <p:nvSpPr>
            <p:cNvPr id="4" name="矩形 3"/>
            <p:cNvSpPr/>
            <p:nvPr/>
          </p:nvSpPr>
          <p:spPr>
            <a:xfrm>
              <a:off x="841447" y="1995645"/>
              <a:ext cx="444481" cy="56351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A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grpSp>
          <p:nvGrpSpPr>
            <p:cNvPr id="5" name="组合 17"/>
            <p:cNvGrpSpPr/>
            <p:nvPr/>
          </p:nvGrpSpPr>
          <p:grpSpPr>
            <a:xfrm>
              <a:off x="1216025" y="2315298"/>
              <a:ext cx="2667000" cy="1809750"/>
              <a:chOff x="5765800" y="2715348"/>
              <a:chExt cx="2667000" cy="1809750"/>
            </a:xfrm>
          </p:grpSpPr>
          <p:sp>
            <p:nvSpPr>
              <p:cNvPr id="11" name="直角三角形 10"/>
              <p:cNvSpPr/>
              <p:nvPr/>
            </p:nvSpPr>
            <p:spPr bwMode="auto">
              <a:xfrm>
                <a:off x="5765856" y="2714755"/>
                <a:ext cx="2666887" cy="1809596"/>
              </a:xfrm>
              <a:prstGeom prst="rtTriangle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 bwMode="auto">
              <a:xfrm>
                <a:off x="5765856" y="4384663"/>
                <a:ext cx="139694" cy="139688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cxnSp>
          <p:nvCxnSpPr>
            <p:cNvPr id="6" name="直接连接符 5"/>
            <p:cNvCxnSpPr/>
            <p:nvPr/>
          </p:nvCxnSpPr>
          <p:spPr>
            <a:xfrm flipH="1">
              <a:off x="1236717" y="2905205"/>
              <a:ext cx="822290" cy="121274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 bwMode="auto">
            <a:xfrm rot="2050007">
              <a:off x="2011385" y="2936952"/>
              <a:ext cx="153982" cy="146038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73187" y="3879847"/>
              <a:ext cx="444481" cy="5651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B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836933" y="3929056"/>
              <a:ext cx="444481" cy="56351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C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989161" y="2362326"/>
              <a:ext cx="444481" cy="5651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D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3946525" y="2144713"/>
            <a:ext cx="4867275" cy="609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直角边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边上的高是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______;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52875" y="2882900"/>
            <a:ext cx="4572000" cy="560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直角边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边上的高是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_____;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33838" y="3571875"/>
            <a:ext cx="4037013" cy="6080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斜边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上的高是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_____.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46975" y="2139950"/>
            <a:ext cx="661988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AB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00938" y="2882900"/>
            <a:ext cx="661988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BC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86575" y="3595688"/>
            <a:ext cx="682625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BD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628728" y="471064"/>
            <a:ext cx="1160463" cy="544513"/>
          </a:xfrm>
          <a:prstGeom prst="roundRect">
            <a:avLst/>
          </a:prstGeom>
          <a:noFill/>
          <a:ln>
            <a:solidFill>
              <a:srgbClr val="FD2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练习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98917" y="4166698"/>
            <a:ext cx="135509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1</a:t>
            </a:r>
            <a:r>
              <a:rPr lang="zh-CN" altLang="en-US" sz="2800" b="1" dirty="0">
                <a:latin typeface="+mj-lt"/>
                <a:ea typeface="+mj-ea"/>
              </a:rPr>
              <a:t>）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40426" y="1139151"/>
            <a:ext cx="3254016" cy="392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【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课本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P92 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随堂练习 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2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题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】</a:t>
            </a:r>
            <a:endParaRPr lang="zh-CN" altLang="en-US" b="1" dirty="0">
              <a:solidFill>
                <a:srgbClr val="FFC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/>
          <p:nvPr/>
        </p:nvGrpSpPr>
        <p:grpSpPr>
          <a:xfrm>
            <a:off x="206375" y="1437958"/>
            <a:ext cx="3859213" cy="3387725"/>
            <a:chOff x="4953000" y="1577104"/>
            <a:chExt cx="3859790" cy="3386712"/>
          </a:xfrm>
        </p:grpSpPr>
        <p:grpSp>
          <p:nvGrpSpPr>
            <p:cNvPr id="12297" name="组合 2"/>
            <p:cNvGrpSpPr/>
            <p:nvPr/>
          </p:nvGrpSpPr>
          <p:grpSpPr>
            <a:xfrm rot="10800000">
              <a:off x="4953000" y="1604118"/>
              <a:ext cx="3463925" cy="3077569"/>
              <a:chOff x="5708650" y="2065931"/>
              <a:chExt cx="3463925" cy="3077569"/>
            </a:xfrm>
          </p:grpSpPr>
          <p:pic>
            <p:nvPicPr>
              <p:cNvPr id="12304" name="图片 6"/>
              <p:cNvPicPr>
                <a:picLocks noChangeAspect="1"/>
              </p:cNvPicPr>
              <p:nvPr/>
            </p:nvPicPr>
            <p:blipFill>
              <a:blip r:embed="rId1">
                <a:grayscl/>
              </a:blip>
              <a:stretch>
                <a:fillRect/>
              </a:stretch>
            </p:blipFill>
            <p:spPr>
              <a:xfrm>
                <a:off x="8628063" y="4976813"/>
                <a:ext cx="544512" cy="1666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" name="矩形 10"/>
              <p:cNvSpPr/>
              <p:nvPr/>
            </p:nvSpPr>
            <p:spPr bwMode="auto">
              <a:xfrm rot="18314521" flipH="1">
                <a:off x="6774331" y="3493791"/>
                <a:ext cx="149180" cy="147659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 bwMode="auto">
              <a:xfrm rot="19742331">
                <a:off x="6778267" y="2209125"/>
                <a:ext cx="133370" cy="134898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 bwMode="auto">
              <a:xfrm>
                <a:off x="8281854" y="2856631"/>
                <a:ext cx="120668" cy="120614"/>
              </a:xfrm>
              <a:prstGeom prst="rect">
                <a:avLst/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 bwMode="auto">
              <a:xfrm flipV="1">
                <a:off x="5716070" y="2856631"/>
                <a:ext cx="2686452" cy="1923474"/>
              </a:xfrm>
              <a:custGeom>
                <a:avLst/>
                <a:gdLst>
                  <a:gd name="connsiteX0" fmla="*/ 0 w 2686050"/>
                  <a:gd name="connsiteY0" fmla="*/ 1924050 h 1924050"/>
                  <a:gd name="connsiteX1" fmla="*/ 1536700 w 2686050"/>
                  <a:gd name="connsiteY1" fmla="*/ 1924050 h 1924050"/>
                  <a:gd name="connsiteX2" fmla="*/ 2686050 w 2686050"/>
                  <a:gd name="connsiteY2" fmla="*/ 0 h 1924050"/>
                  <a:gd name="connsiteX3" fmla="*/ 0 w 2686050"/>
                  <a:gd name="connsiteY3" fmla="*/ 1924050 h 1924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86050" h="1924050">
                    <a:moveTo>
                      <a:pt x="0" y="1924050"/>
                    </a:moveTo>
                    <a:lnTo>
                      <a:pt x="1536700" y="1924050"/>
                    </a:lnTo>
                    <a:lnTo>
                      <a:pt x="2686050" y="0"/>
                    </a:lnTo>
                    <a:lnTo>
                      <a:pt x="0" y="192405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8402522" y="2853457"/>
                <a:ext cx="0" cy="1926648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7240298" y="2853457"/>
                <a:ext cx="1289243" cy="0"/>
              </a:xfrm>
              <a:prstGeom prst="line">
                <a:avLst/>
              </a:prstGeom>
              <a:ln w="19050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H="1" flipV="1">
                <a:off x="6795732" y="2058358"/>
                <a:ext cx="473146" cy="818905"/>
              </a:xfrm>
              <a:prstGeom prst="line">
                <a:avLst/>
              </a:prstGeom>
              <a:ln w="19050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H="1">
                <a:off x="5708132" y="2190081"/>
                <a:ext cx="1143171" cy="663376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H="1">
                <a:off x="6746512" y="2878850"/>
                <a:ext cx="489023" cy="69353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矩形 3"/>
            <p:cNvSpPr/>
            <p:nvPr/>
          </p:nvSpPr>
          <p:spPr>
            <a:xfrm>
              <a:off x="5346759" y="1577104"/>
              <a:ext cx="444566" cy="5649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A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564554" y="3779895"/>
              <a:ext cx="444566" cy="56339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B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8368224" y="3602148"/>
              <a:ext cx="444566" cy="56339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C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551577" y="3779895"/>
              <a:ext cx="444566" cy="56339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D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890040" y="4398835"/>
              <a:ext cx="444566" cy="5649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E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307615" y="2578516"/>
              <a:ext cx="442978" cy="5649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F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276725" y="2182495"/>
            <a:ext cx="4867275" cy="609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边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边上的高是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______;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283075" y="2920683"/>
            <a:ext cx="4572000" cy="6080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边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边上的高是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_____;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32288" y="3657283"/>
            <a:ext cx="4037013" cy="609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边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上的高是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_____.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140575" y="2185670"/>
            <a:ext cx="682625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AD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099300" y="2942908"/>
            <a:ext cx="663575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CE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792913" y="3674745"/>
            <a:ext cx="661988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BF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07378" y="1035504"/>
            <a:ext cx="5762942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分别指出图中△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ABC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的三条高。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362393" y="4116878"/>
            <a:ext cx="135509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lang="zh-CN" altLang="en-US" sz="2800" b="1" dirty="0">
                <a:latin typeface="+mj-lt"/>
                <a:ea typeface="+mj-ea"/>
              </a:rPr>
              <a:t>）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740426" y="1139151"/>
            <a:ext cx="3254016" cy="392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【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课本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P92 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随堂练习 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2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题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】</a:t>
            </a:r>
            <a:endParaRPr lang="zh-CN" altLang="en-US" b="1" dirty="0">
              <a:solidFill>
                <a:srgbClr val="FFC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矩形 15"/>
          <p:cNvSpPr/>
          <p:nvPr/>
        </p:nvSpPr>
        <p:spPr>
          <a:xfrm>
            <a:off x="1101725" y="1463675"/>
            <a:ext cx="6459538" cy="138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三角形的角平分线是（     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A.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直线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B.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射线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C.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线段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D.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不确定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32375" y="1593850"/>
            <a:ext cx="44450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-306387" y="2170113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7416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2575" y="2300288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7" name="图片 6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8628063" y="5235575"/>
            <a:ext cx="544512" cy="166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"/>
          <p:cNvSpPr/>
          <p:nvPr/>
        </p:nvSpPr>
        <p:spPr>
          <a:xfrm>
            <a:off x="1057275" y="3238500"/>
            <a:ext cx="6919913" cy="54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注意：三角形的角平分线和中线都是线段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8" name="矩形 17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5"/>
          <p:cNvSpPr/>
          <p:nvPr/>
        </p:nvSpPr>
        <p:spPr>
          <a:xfrm>
            <a:off x="779463" y="771525"/>
            <a:ext cx="7861300" cy="3324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填空：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）线段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AD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是 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的角平分线，那么∠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BAD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=________=     ________;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）线段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AE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是 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的中线，那么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BE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 _____ = ____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BC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18435" name="对象 2"/>
          <p:cNvGraphicFramePr>
            <a:graphicFrameLocks noChangeAspect="1"/>
          </p:cNvGraphicFramePr>
          <p:nvPr/>
        </p:nvGraphicFramePr>
        <p:xfrm>
          <a:off x="4035425" y="2157413"/>
          <a:ext cx="239713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" name="Equation" r:id="rId1" imgW="165100" imgH="405765" progId="Equation.DSMT4">
                  <p:embed/>
                </p:oleObj>
              </mc:Choice>
              <mc:Fallback>
                <p:oleObj name="Equation" r:id="rId1" imgW="165100" imgH="405765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35425" y="2157413"/>
                        <a:ext cx="239713" cy="590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2262188" y="2157413"/>
            <a:ext cx="137318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CAD 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11650" y="2157413"/>
            <a:ext cx="13731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BAC 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241675" y="3332163"/>
          <a:ext cx="239713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3" imgW="165100" imgH="405765" progId="Equation.DSMT4">
                  <p:embed/>
                </p:oleObj>
              </mc:Choice>
              <mc:Fallback>
                <p:oleObj name="Equation" r:id="rId3" imgW="165100" imgH="405765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41675" y="3332163"/>
                        <a:ext cx="239713" cy="590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1816100" y="3468688"/>
            <a:ext cx="6826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EC</a:t>
            </a:r>
            <a:endParaRPr lang="zh-CN" altLang="en-US" sz="2800" i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高线运动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024933" y="2542605"/>
            <a:ext cx="3206227" cy="21024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9780" y="1206510"/>
            <a:ext cx="7561380" cy="1816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66"/>
              </a:buClr>
              <a:buSzTx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         从三角形的一个顶点向它的对边所在直线作垂线，顶点和垂足之间的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</a:rPr>
              <a:t>线段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叫作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三角形的高线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，简称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</a:rPr>
              <a:t>三角形的高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。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5992" y="4164218"/>
            <a:ext cx="4783283" cy="576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j-lt"/>
                <a:ea typeface="+mj-ea"/>
                <a:cs typeface="Times New Roman" panose="02020603050405020304" pitchFamily="18" charset="0"/>
              </a:rPr>
              <a:t>所以</a:t>
            </a:r>
            <a:r>
              <a:rPr lang="en-US" altLang="zh-CN" sz="2400" b="1" i="1" dirty="0">
                <a:latin typeface="+mj-lt"/>
                <a:ea typeface="+mj-ea"/>
                <a:cs typeface="Times New Roman" panose="02020603050405020304" pitchFamily="18" charset="0"/>
              </a:rPr>
              <a:t>AD</a:t>
            </a:r>
            <a:r>
              <a:rPr lang="zh-CN" altLang="en-US" sz="2400" b="1" dirty="0">
                <a:latin typeface="+mj-lt"/>
                <a:ea typeface="+mj-ea"/>
                <a:cs typeface="Times New Roman" panose="02020603050405020304" pitchFamily="18" charset="0"/>
              </a:rPr>
              <a:t>是△</a:t>
            </a:r>
            <a:r>
              <a:rPr lang="en-US" altLang="zh-CN" sz="2400" b="1" i="1" dirty="0">
                <a:latin typeface="+mj-lt"/>
                <a:ea typeface="+mj-ea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latin typeface="+mj-lt"/>
                <a:ea typeface="+mj-ea"/>
                <a:cs typeface="Times New Roman" panose="02020603050405020304" pitchFamily="18" charset="0"/>
              </a:rPr>
              <a:t>的</a:t>
            </a:r>
            <a:r>
              <a:rPr lang="en-US" altLang="zh-CN" sz="2400" b="1" i="1" dirty="0">
                <a:latin typeface="+mj-lt"/>
                <a:ea typeface="+mj-ea"/>
                <a:cs typeface="Times New Roman" panose="02020603050405020304" pitchFamily="18" charset="0"/>
              </a:rPr>
              <a:t>BC</a:t>
            </a:r>
            <a:r>
              <a:rPr lang="zh-CN" altLang="en-US" sz="2400" b="1" dirty="0">
                <a:latin typeface="+mj-lt"/>
                <a:ea typeface="+mj-ea"/>
                <a:cs typeface="Times New Roman" panose="02020603050405020304" pitchFamily="18" charset="0"/>
              </a:rPr>
              <a:t>边上的高。</a:t>
            </a:r>
            <a:endParaRPr lang="en-US" altLang="zh-CN" sz="2400" b="1" dirty="0"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5993" y="3520989"/>
            <a:ext cx="4637326" cy="576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j-lt"/>
                <a:ea typeface="+mj-ea"/>
                <a:cs typeface="Times New Roman" panose="02020603050405020304" pitchFamily="18" charset="0"/>
              </a:rPr>
              <a:t>因为 </a:t>
            </a:r>
            <a:r>
              <a:rPr lang="en-US" altLang="zh-CN" sz="2400" b="1" i="1" dirty="0">
                <a:latin typeface="+mj-lt"/>
                <a:ea typeface="+mj-ea"/>
                <a:cs typeface="Times New Roman" panose="02020603050405020304" pitchFamily="18" charset="0"/>
              </a:rPr>
              <a:t>AD</a:t>
            </a:r>
            <a:r>
              <a:rPr lang="en-US" altLang="zh-CN" sz="2400" b="1" dirty="0">
                <a:latin typeface="+mj-lt"/>
                <a:ea typeface="+mj-ea"/>
                <a:cs typeface="Times New Roman" panose="02020603050405020304" pitchFamily="18" charset="0"/>
              </a:rPr>
              <a:t>⊥</a:t>
            </a:r>
            <a:r>
              <a:rPr lang="en-US" altLang="zh-CN" sz="2400" b="1" i="1" dirty="0">
                <a:latin typeface="+mj-lt"/>
                <a:ea typeface="+mj-ea"/>
                <a:cs typeface="Times New Roman" panose="02020603050405020304" pitchFamily="18" charset="0"/>
              </a:rPr>
              <a:t>BC</a:t>
            </a:r>
            <a:r>
              <a:rPr lang="zh-CN" altLang="en-US" sz="2400" b="1" dirty="0">
                <a:latin typeface="+mj-lt"/>
                <a:ea typeface="+mj-ea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effectLst/>
                <a:latin typeface="+mj-lt"/>
                <a:ea typeface="+mj-ea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effectLst/>
                <a:latin typeface="+mj-lt"/>
                <a:ea typeface="+mj-ea"/>
                <a:cs typeface="Times New Roman" panose="02020603050405020304" pitchFamily="18" charset="0"/>
              </a:rPr>
              <a:t>BDA </a:t>
            </a:r>
            <a:r>
              <a:rPr lang="en-US" altLang="zh-CN" sz="2400" b="1" dirty="0">
                <a:effectLst/>
                <a:latin typeface="+mj-lt"/>
                <a:ea typeface="+mj-ea"/>
                <a:cs typeface="Times New Roman" panose="02020603050405020304" pitchFamily="18" charset="0"/>
              </a:rPr>
              <a:t>=90°</a:t>
            </a:r>
            <a:r>
              <a:rPr lang="en-US" altLang="zh-CN" sz="2400" b="1" dirty="0">
                <a:latin typeface="+mj-lt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latin typeface="+mj-lt"/>
                <a:ea typeface="+mj-ea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+mj-lt"/>
                <a:ea typeface="+mj-ea"/>
                <a:cs typeface="Times New Roman" panose="02020603050405020304" pitchFamily="18" charset="0"/>
              </a:rPr>
              <a:t> </a:t>
            </a:r>
            <a:endParaRPr lang="en-US" altLang="zh-CN" sz="2400" b="1" dirty="0"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5495" y="2972671"/>
            <a:ext cx="1564871" cy="576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符号语言：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1" name="矩形 10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1083837" y="1327939"/>
            <a:ext cx="6976327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937353" y="841375"/>
            <a:ext cx="7293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探究点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认识三角形的高、中线、角平分线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"/>
          <p:cNvSpPr/>
          <p:nvPr/>
        </p:nvSpPr>
        <p:spPr>
          <a:xfrm>
            <a:off x="492126" y="695325"/>
            <a:ext cx="6490652" cy="15940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3.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如图，在△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中，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⊥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AE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平分∠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BAC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，若∠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1=50°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2=40°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，则∠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946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"/>
          <p:cNvSpPr/>
          <p:nvPr/>
        </p:nvSpPr>
        <p:spPr>
          <a:xfrm>
            <a:off x="2031366" y="1725094"/>
            <a:ext cx="1054734" cy="5642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30°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99304" y="1952538"/>
            <a:ext cx="3724275" cy="2361639"/>
            <a:chOff x="4799304" y="1952538"/>
            <a:chExt cx="3724275" cy="2361639"/>
          </a:xfrm>
        </p:grpSpPr>
        <p:grpSp>
          <p:nvGrpSpPr>
            <p:cNvPr id="7" name="组合 6"/>
            <p:cNvGrpSpPr/>
            <p:nvPr/>
          </p:nvGrpSpPr>
          <p:grpSpPr>
            <a:xfrm>
              <a:off x="4799304" y="2026285"/>
              <a:ext cx="3724275" cy="2287892"/>
              <a:chOff x="4799304" y="2026285"/>
              <a:chExt cx="3724275" cy="2287892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799304" y="2056752"/>
                <a:ext cx="3724275" cy="2257425"/>
              </a:xfrm>
              <a:prstGeom prst="rect">
                <a:avLst/>
              </a:prstGeom>
            </p:spPr>
          </p:pic>
          <p:sp>
            <p:nvSpPr>
              <p:cNvPr id="6" name="弧形 5"/>
              <p:cNvSpPr/>
              <p:nvPr/>
            </p:nvSpPr>
            <p:spPr>
              <a:xfrm rot="15340700">
                <a:off x="6953758" y="2026285"/>
                <a:ext cx="786130" cy="786130"/>
              </a:xfrm>
              <a:prstGeom prst="arc">
                <a:avLst>
                  <a:gd name="adj1" fmla="val 13194634"/>
                  <a:gd name="adj2" fmla="val 1482344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弧形 12"/>
            <p:cNvSpPr/>
            <p:nvPr/>
          </p:nvSpPr>
          <p:spPr>
            <a:xfrm rot="15340700">
              <a:off x="6914211" y="1952538"/>
              <a:ext cx="786130" cy="786130"/>
            </a:xfrm>
            <a:prstGeom prst="arc">
              <a:avLst>
                <a:gd name="adj1" fmla="val 10403160"/>
                <a:gd name="adj2" fmla="val 11863895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"/>
          <p:cNvSpPr/>
          <p:nvPr/>
        </p:nvSpPr>
        <p:spPr>
          <a:xfrm>
            <a:off x="192088" y="951613"/>
            <a:ext cx="7146925" cy="107696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4.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中，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AD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是角平分线，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BE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是中线，指出图中相等的线段和相等的角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946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4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5630" b="12965"/>
          <a:stretch>
            <a:fillRect/>
          </a:stretch>
        </p:blipFill>
        <p:spPr>
          <a:xfrm>
            <a:off x="6415338" y="1077912"/>
            <a:ext cx="2870200" cy="2682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58387" y="2571750"/>
            <a:ext cx="6490652" cy="10769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解：相等的线段有：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AE 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CE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；</a:t>
            </a:r>
            <a:endParaRPr kumimoji="0" lang="en-US" altLang="zh-CN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       相等的角有：∠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BAD 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 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DAC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。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 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4"/>
          <p:cNvSpPr>
            <a:spLocks noChangeArrowheads="1"/>
          </p:cNvSpPr>
          <p:nvPr/>
        </p:nvSpPr>
        <p:spPr bwMode="auto">
          <a:xfrm>
            <a:off x="1063535" y="2828925"/>
            <a:ext cx="309563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4" name="Rectangle 35"/>
          <p:cNvSpPr>
            <a:spLocks noChangeArrowheads="1"/>
          </p:cNvSpPr>
          <p:nvPr/>
        </p:nvSpPr>
        <p:spPr bwMode="auto">
          <a:xfrm>
            <a:off x="1063535" y="2828925"/>
            <a:ext cx="309563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grpSp>
        <p:nvGrpSpPr>
          <p:cNvPr id="14" name="组合 13"/>
          <p:cNvGrpSpPr/>
          <p:nvPr/>
        </p:nvGrpSpPr>
        <p:grpSpPr>
          <a:xfrm>
            <a:off x="3183833" y="688309"/>
            <a:ext cx="5024141" cy="1881104"/>
            <a:chOff x="3722301" y="202514"/>
            <a:chExt cx="5024141" cy="1881104"/>
          </a:xfrm>
        </p:grpSpPr>
        <p:grpSp>
          <p:nvGrpSpPr>
            <p:cNvPr id="15" name="组合 14"/>
            <p:cNvGrpSpPr/>
            <p:nvPr/>
          </p:nvGrpSpPr>
          <p:grpSpPr>
            <a:xfrm>
              <a:off x="5581914" y="202514"/>
              <a:ext cx="1378197" cy="1881104"/>
              <a:chOff x="1566439" y="2046211"/>
              <a:chExt cx="2441561" cy="3332493"/>
            </a:xfrm>
          </p:grpSpPr>
          <p:sp>
            <p:nvSpPr>
              <p:cNvPr id="64" name="TextBox 27"/>
              <p:cNvSpPr txBox="1"/>
              <p:nvPr/>
            </p:nvSpPr>
            <p:spPr>
              <a:xfrm>
                <a:off x="3497902" y="4560836"/>
                <a:ext cx="510098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" name="直角三角形 64"/>
              <p:cNvSpPr/>
              <p:nvPr/>
            </p:nvSpPr>
            <p:spPr>
              <a:xfrm>
                <a:off x="1850352" y="2709749"/>
                <a:ext cx="1755959" cy="1950323"/>
              </a:xfrm>
              <a:prstGeom prst="rtTriangl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66" name="TextBox 27"/>
              <p:cNvSpPr txBox="1"/>
              <p:nvPr/>
            </p:nvSpPr>
            <p:spPr>
              <a:xfrm>
                <a:off x="1653439" y="2046211"/>
                <a:ext cx="510098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TextBox 27"/>
              <p:cNvSpPr txBox="1"/>
              <p:nvPr/>
            </p:nvSpPr>
            <p:spPr>
              <a:xfrm>
                <a:off x="1566439" y="4559406"/>
                <a:ext cx="510098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8" name="TextBox 27"/>
              <p:cNvSpPr txBox="1"/>
              <p:nvPr/>
            </p:nvSpPr>
            <p:spPr>
              <a:xfrm>
                <a:off x="2729303" y="3164501"/>
                <a:ext cx="510098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F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>
                <a:off x="1850134" y="2697131"/>
                <a:ext cx="0" cy="1950238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flipV="1">
                <a:off x="1863379" y="3789197"/>
                <a:ext cx="945379" cy="845982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>
                <a:off x="1837942" y="4661266"/>
                <a:ext cx="1756177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1864772" y="4480524"/>
                <a:ext cx="180000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>
                <a:off x="2031925" y="4467824"/>
                <a:ext cx="0" cy="18000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 rot="8222321">
                <a:off x="2767463" y="3985596"/>
                <a:ext cx="180000" cy="0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 rot="8222321">
                <a:off x="2748322" y="3891607"/>
                <a:ext cx="0" cy="180000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/>
            <p:cNvGrpSpPr/>
            <p:nvPr/>
          </p:nvGrpSpPr>
          <p:grpSpPr>
            <a:xfrm>
              <a:off x="7109087" y="586515"/>
              <a:ext cx="1637355" cy="1414943"/>
              <a:chOff x="4828069" y="2880601"/>
              <a:chExt cx="2900675" cy="2506660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5036078" y="3746431"/>
                <a:ext cx="2411186" cy="930275"/>
                <a:chOff x="11334" y="4824"/>
                <a:chExt cx="5301" cy="1631"/>
              </a:xfrm>
            </p:grpSpPr>
            <p:cxnSp>
              <p:nvCxnSpPr>
                <p:cNvPr id="61" name="直接连接符 60"/>
                <p:cNvCxnSpPr/>
                <p:nvPr/>
              </p:nvCxnSpPr>
              <p:spPr>
                <a:xfrm flipH="1">
                  <a:off x="11345" y="4824"/>
                  <a:ext cx="2711" cy="1631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 flipV="1">
                  <a:off x="11334" y="6406"/>
                  <a:ext cx="5289" cy="49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/>
                <p:cNvCxnSpPr/>
                <p:nvPr/>
              </p:nvCxnSpPr>
              <p:spPr>
                <a:xfrm>
                  <a:off x="14040" y="4825"/>
                  <a:ext cx="2595" cy="1593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1" name="TextBox 27"/>
              <p:cNvSpPr txBox="1"/>
              <p:nvPr/>
            </p:nvSpPr>
            <p:spPr>
              <a:xfrm>
                <a:off x="5755519" y="3656494"/>
                <a:ext cx="463726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TextBox 27"/>
              <p:cNvSpPr txBox="1"/>
              <p:nvPr/>
            </p:nvSpPr>
            <p:spPr>
              <a:xfrm>
                <a:off x="4828069" y="4569393"/>
                <a:ext cx="463726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TextBox 27"/>
              <p:cNvSpPr txBox="1"/>
              <p:nvPr/>
            </p:nvSpPr>
            <p:spPr>
              <a:xfrm>
                <a:off x="7265018" y="4514147"/>
                <a:ext cx="463726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TextBox 27"/>
              <p:cNvSpPr txBox="1"/>
              <p:nvPr/>
            </p:nvSpPr>
            <p:spPr>
              <a:xfrm>
                <a:off x="6079939" y="4548437"/>
                <a:ext cx="463726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D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TextBox 27"/>
              <p:cNvSpPr txBox="1"/>
              <p:nvPr/>
            </p:nvSpPr>
            <p:spPr>
              <a:xfrm>
                <a:off x="6494067" y="2880601"/>
                <a:ext cx="463726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E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TextBox 27"/>
              <p:cNvSpPr txBox="1"/>
              <p:nvPr/>
            </p:nvSpPr>
            <p:spPr>
              <a:xfrm>
                <a:off x="5462653" y="3002440"/>
                <a:ext cx="463726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F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7" name="直接连接符 46"/>
              <p:cNvCxnSpPr/>
              <p:nvPr/>
            </p:nvCxnSpPr>
            <p:spPr>
              <a:xfrm flipH="1">
                <a:off x="6268004" y="3755827"/>
                <a:ext cx="0" cy="90000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V="1">
                <a:off x="6211893" y="3513288"/>
                <a:ext cx="397362" cy="280390"/>
              </a:xfrm>
              <a:prstGeom prst="line">
                <a:avLst/>
              </a:prstGeom>
              <a:ln w="28575" cmpd="sng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H="1" flipV="1">
                <a:off x="5920402" y="3480435"/>
                <a:ext cx="392587" cy="300986"/>
              </a:xfrm>
              <a:prstGeom prst="line">
                <a:avLst/>
              </a:prstGeom>
              <a:ln w="28575" cmpd="sng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V="1">
                <a:off x="6266926" y="3043364"/>
                <a:ext cx="0" cy="731697"/>
              </a:xfrm>
              <a:prstGeom prst="line">
                <a:avLst/>
              </a:prstGeom>
              <a:ln w="28575" cmpd="sng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flipV="1">
                <a:off x="5915016" y="3053966"/>
                <a:ext cx="343483" cy="469584"/>
              </a:xfrm>
              <a:prstGeom prst="line">
                <a:avLst/>
              </a:prstGeom>
              <a:ln w="28575" cmpd="sng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H="1" flipV="1">
                <a:off x="6262837" y="3066720"/>
                <a:ext cx="387052" cy="531562"/>
              </a:xfrm>
              <a:prstGeom prst="line">
                <a:avLst/>
              </a:prstGeom>
              <a:ln w="28575" cmpd="sng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flipH="1" flipV="1">
                <a:off x="6589408" y="3515991"/>
                <a:ext cx="843811" cy="113043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 flipV="1">
                <a:off x="5038136" y="3498381"/>
                <a:ext cx="893718" cy="1169905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6258224" y="4482966"/>
                <a:ext cx="180000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6425377" y="4470266"/>
                <a:ext cx="0" cy="18000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rot="13080000">
                <a:off x="5808403" y="3685150"/>
                <a:ext cx="180000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rot="13080000">
                <a:off x="6006787" y="3578615"/>
                <a:ext cx="0" cy="18000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rot="8640000">
                <a:off x="6526491" y="3719901"/>
                <a:ext cx="180000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rot="8640000">
                <a:off x="6508637" y="3612713"/>
                <a:ext cx="0" cy="18000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/>
            <p:cNvGrpSpPr/>
            <p:nvPr/>
          </p:nvGrpSpPr>
          <p:grpSpPr>
            <a:xfrm>
              <a:off x="3722301" y="379817"/>
              <a:ext cx="1841258" cy="1701741"/>
              <a:chOff x="-1888149" y="2227490"/>
              <a:chExt cx="3261900" cy="3014740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-768456" y="2900045"/>
                <a:ext cx="12700" cy="1581785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19" name="组合 18"/>
              <p:cNvGrpSpPr/>
              <p:nvPr/>
            </p:nvGrpSpPr>
            <p:grpSpPr>
              <a:xfrm>
                <a:off x="-1888149" y="2227490"/>
                <a:ext cx="3261900" cy="3014740"/>
                <a:chOff x="5578287" y="1617705"/>
                <a:chExt cx="3261900" cy="3014740"/>
              </a:xfrm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5789930" y="2283910"/>
                  <a:ext cx="2761615" cy="1600835"/>
                  <a:chOff x="13138" y="3218"/>
                  <a:chExt cx="4349" cy="2521"/>
                </a:xfrm>
              </p:grpSpPr>
              <p:cxnSp>
                <p:nvCxnSpPr>
                  <p:cNvPr id="37" name="直接连接符 36"/>
                  <p:cNvCxnSpPr/>
                  <p:nvPr/>
                </p:nvCxnSpPr>
                <p:spPr>
                  <a:xfrm flipH="1">
                    <a:off x="13140" y="3218"/>
                    <a:ext cx="1424" cy="2494"/>
                  </a:xfrm>
                  <a:prstGeom prst="line">
                    <a:avLst/>
                  </a:prstGeom>
                  <a:ln w="28575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直接连接符 37"/>
                  <p:cNvCxnSpPr/>
                  <p:nvPr/>
                </p:nvCxnSpPr>
                <p:spPr>
                  <a:xfrm>
                    <a:off x="13138" y="5714"/>
                    <a:ext cx="4349" cy="25"/>
                  </a:xfrm>
                  <a:prstGeom prst="line">
                    <a:avLst/>
                  </a:prstGeom>
                  <a:ln w="28575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直接连接符 38"/>
                  <p:cNvCxnSpPr/>
                  <p:nvPr/>
                </p:nvCxnSpPr>
                <p:spPr>
                  <a:xfrm>
                    <a:off x="14556" y="3220"/>
                    <a:ext cx="2916" cy="2516"/>
                  </a:xfrm>
                  <a:prstGeom prst="line">
                    <a:avLst/>
                  </a:prstGeom>
                  <a:ln w="28575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4" name="文本框 33"/>
                <p:cNvSpPr txBox="1"/>
                <p:nvPr/>
              </p:nvSpPr>
              <p:spPr>
                <a:xfrm>
                  <a:off x="6410302" y="1617705"/>
                  <a:ext cx="1082675" cy="817868"/>
                </a:xfrm>
                <a:prstGeom prst="rect">
                  <a:avLst/>
                </a:prstGeom>
                <a:noFill/>
                <a:ln w="28575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i="1" dirty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A</a:t>
                  </a:r>
                  <a:endPara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5" name="文本框 34"/>
                <p:cNvSpPr txBox="1"/>
                <p:nvPr/>
              </p:nvSpPr>
              <p:spPr>
                <a:xfrm>
                  <a:off x="5578287" y="3791400"/>
                  <a:ext cx="274955" cy="817868"/>
                </a:xfrm>
                <a:prstGeom prst="rect">
                  <a:avLst/>
                </a:prstGeom>
                <a:noFill/>
                <a:ln w="28575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i="1" dirty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B</a:t>
                  </a:r>
                  <a:endPara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6" name="文本框 35"/>
                <p:cNvSpPr txBox="1"/>
                <p:nvPr/>
              </p:nvSpPr>
              <p:spPr>
                <a:xfrm>
                  <a:off x="8341712" y="3814577"/>
                  <a:ext cx="498475" cy="817868"/>
                </a:xfrm>
                <a:prstGeom prst="rect">
                  <a:avLst/>
                </a:prstGeom>
                <a:noFill/>
                <a:ln w="28575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i="1" dirty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C</a:t>
                  </a:r>
                  <a:endPara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-992348" y="3268437"/>
                <a:ext cx="2051391" cy="1218155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V="1">
                <a:off x="-1663540" y="3133752"/>
                <a:ext cx="1151842" cy="1350999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22" name="组合 21"/>
              <p:cNvGrpSpPr/>
              <p:nvPr/>
            </p:nvGrpSpPr>
            <p:grpSpPr>
              <a:xfrm>
                <a:off x="-744981" y="4289137"/>
                <a:ext cx="180000" cy="180000"/>
                <a:chOff x="5392958" y="598257"/>
                <a:chExt cx="144000" cy="144000"/>
              </a:xfrm>
            </p:grpSpPr>
            <p:cxnSp>
              <p:nvCxnSpPr>
                <p:cNvPr id="31" name="直接连接符 30"/>
                <p:cNvCxnSpPr/>
                <p:nvPr/>
              </p:nvCxnSpPr>
              <p:spPr>
                <a:xfrm>
                  <a:off x="5392958" y="608417"/>
                  <a:ext cx="144000" cy="0"/>
                </a:xfrm>
                <a:prstGeom prst="line">
                  <a:avLst/>
                </a:prstGeom>
                <a:ln w="28575" cmpd="sng">
                  <a:solidFill>
                    <a:srgbClr val="FF0000"/>
                  </a:solidFill>
                  <a:prstDash val="soli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/>
                <p:nvPr/>
              </p:nvCxnSpPr>
              <p:spPr>
                <a:xfrm>
                  <a:off x="5526680" y="598257"/>
                  <a:ext cx="0" cy="144000"/>
                </a:xfrm>
                <a:prstGeom prst="line">
                  <a:avLst/>
                </a:prstGeom>
                <a:ln w="28575" cmpd="sng">
                  <a:solidFill>
                    <a:srgbClr val="FF0000"/>
                  </a:solidFill>
                  <a:prstDash val="soli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" name="组合 22"/>
              <p:cNvGrpSpPr/>
              <p:nvPr/>
            </p:nvGrpSpPr>
            <p:grpSpPr>
              <a:xfrm rot="13260000">
                <a:off x="-595363" y="3173479"/>
                <a:ext cx="180000" cy="180000"/>
                <a:chOff x="5390936" y="597943"/>
                <a:chExt cx="144000" cy="144000"/>
              </a:xfrm>
            </p:grpSpPr>
            <p:cxnSp>
              <p:nvCxnSpPr>
                <p:cNvPr id="29" name="直接连接符 28"/>
                <p:cNvCxnSpPr/>
                <p:nvPr/>
              </p:nvCxnSpPr>
              <p:spPr>
                <a:xfrm>
                  <a:off x="5390936" y="606137"/>
                  <a:ext cx="144000" cy="0"/>
                </a:xfrm>
                <a:prstGeom prst="line">
                  <a:avLst/>
                </a:prstGeom>
                <a:ln w="28575" cmpd="sng">
                  <a:solidFill>
                    <a:srgbClr val="FF0000"/>
                  </a:solidFill>
                  <a:prstDash val="soli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/>
                <p:cNvCxnSpPr/>
                <p:nvPr/>
              </p:nvCxnSpPr>
              <p:spPr>
                <a:xfrm>
                  <a:off x="5402754" y="597943"/>
                  <a:ext cx="0" cy="144000"/>
                </a:xfrm>
                <a:prstGeom prst="line">
                  <a:avLst/>
                </a:prstGeom>
                <a:ln w="28575" cmpd="sng">
                  <a:solidFill>
                    <a:srgbClr val="FF0000"/>
                  </a:solidFill>
                  <a:prstDash val="soli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组合 23"/>
              <p:cNvGrpSpPr/>
              <p:nvPr/>
            </p:nvGrpSpPr>
            <p:grpSpPr>
              <a:xfrm rot="7200000">
                <a:off x="-1034763" y="3313772"/>
                <a:ext cx="180000" cy="180000"/>
                <a:chOff x="5392958" y="598257"/>
                <a:chExt cx="144000" cy="144000"/>
              </a:xfrm>
            </p:grpSpPr>
            <p:cxnSp>
              <p:nvCxnSpPr>
                <p:cNvPr id="27" name="直接连接符 26"/>
                <p:cNvCxnSpPr/>
                <p:nvPr/>
              </p:nvCxnSpPr>
              <p:spPr>
                <a:xfrm>
                  <a:off x="5392958" y="608417"/>
                  <a:ext cx="144000" cy="0"/>
                </a:xfrm>
                <a:prstGeom prst="line">
                  <a:avLst/>
                </a:prstGeom>
                <a:ln w="28575" cmpd="sng">
                  <a:solidFill>
                    <a:srgbClr val="FF0000"/>
                  </a:solidFill>
                  <a:prstDash val="soli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>
                  <a:off x="5526680" y="598257"/>
                  <a:ext cx="0" cy="144000"/>
                </a:xfrm>
                <a:prstGeom prst="line">
                  <a:avLst/>
                </a:prstGeom>
                <a:ln w="28575" cmpd="sng">
                  <a:solidFill>
                    <a:srgbClr val="FF0000"/>
                  </a:solidFill>
                  <a:prstDash val="soli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TextBox 27"/>
              <p:cNvSpPr txBox="1"/>
              <p:nvPr/>
            </p:nvSpPr>
            <p:spPr>
              <a:xfrm>
                <a:off x="-380537" y="2304395"/>
                <a:ext cx="510100" cy="817868"/>
              </a:xfrm>
              <a:prstGeom prst="rect">
                <a:avLst/>
              </a:prstGeom>
              <a:ln w="28575" cmpd="sng">
                <a:noFill/>
                <a:prstDash val="soli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E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TextBox 27"/>
              <p:cNvSpPr txBox="1"/>
              <p:nvPr/>
            </p:nvSpPr>
            <p:spPr>
              <a:xfrm>
                <a:off x="-1532731" y="2761356"/>
                <a:ext cx="510100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F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5001975" y="2206359"/>
            <a:ext cx="1784175" cy="1531000"/>
            <a:chOff x="8177941" y="1886496"/>
            <a:chExt cx="3160777" cy="2712261"/>
          </a:xfrm>
        </p:grpSpPr>
        <p:cxnSp>
          <p:nvCxnSpPr>
            <p:cNvPr id="77" name="直接连接符 76"/>
            <p:cNvCxnSpPr/>
            <p:nvPr/>
          </p:nvCxnSpPr>
          <p:spPr>
            <a:xfrm>
              <a:off x="9664476" y="2573162"/>
              <a:ext cx="182880" cy="133350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8" name="TextBox 31"/>
            <p:cNvSpPr txBox="1"/>
            <p:nvPr/>
          </p:nvSpPr>
          <p:spPr>
            <a:xfrm>
              <a:off x="9563467" y="3780889"/>
              <a:ext cx="407670" cy="81786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en-US" altLang="zh-CN" sz="2400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8177941" y="1886496"/>
              <a:ext cx="3160777" cy="2688691"/>
              <a:chOff x="5371465" y="2455276"/>
              <a:chExt cx="3160777" cy="2688691"/>
            </a:xfrm>
          </p:grpSpPr>
          <p:grpSp>
            <p:nvGrpSpPr>
              <p:cNvPr id="85" name="组合 84"/>
              <p:cNvGrpSpPr/>
              <p:nvPr/>
            </p:nvGrpSpPr>
            <p:grpSpPr>
              <a:xfrm>
                <a:off x="5743575" y="3122892"/>
                <a:ext cx="2589530" cy="1377315"/>
                <a:chOff x="13365" y="3519"/>
                <a:chExt cx="4078" cy="2169"/>
              </a:xfrm>
            </p:grpSpPr>
            <p:grpSp>
              <p:nvGrpSpPr>
                <p:cNvPr id="89" name="组合 88"/>
                <p:cNvGrpSpPr/>
                <p:nvPr/>
              </p:nvGrpSpPr>
              <p:grpSpPr>
                <a:xfrm>
                  <a:off x="13365" y="3519"/>
                  <a:ext cx="4078" cy="2169"/>
                  <a:chOff x="13365" y="3519"/>
                  <a:chExt cx="4078" cy="2169"/>
                </a:xfrm>
              </p:grpSpPr>
              <p:cxnSp>
                <p:nvCxnSpPr>
                  <p:cNvPr id="91" name="直接连接符 90"/>
                  <p:cNvCxnSpPr/>
                  <p:nvPr/>
                </p:nvCxnSpPr>
                <p:spPr>
                  <a:xfrm>
                    <a:off x="15105" y="3519"/>
                    <a:ext cx="2310" cy="2160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直接连接符 91"/>
                  <p:cNvCxnSpPr/>
                  <p:nvPr/>
                </p:nvCxnSpPr>
                <p:spPr>
                  <a:xfrm flipH="1" flipV="1">
                    <a:off x="13365" y="5656"/>
                    <a:ext cx="4078" cy="32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0" name="直接连接符 89"/>
                <p:cNvCxnSpPr/>
                <p:nvPr/>
              </p:nvCxnSpPr>
              <p:spPr>
                <a:xfrm flipH="1">
                  <a:off x="13380" y="3534"/>
                  <a:ext cx="1740" cy="213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6" name="TextBox 30"/>
              <p:cNvSpPr txBox="1"/>
              <p:nvPr/>
            </p:nvSpPr>
            <p:spPr>
              <a:xfrm>
                <a:off x="8124572" y="4326099"/>
                <a:ext cx="407670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7" name="TextBox 31"/>
              <p:cNvSpPr txBox="1"/>
              <p:nvPr/>
            </p:nvSpPr>
            <p:spPr>
              <a:xfrm>
                <a:off x="5371465" y="4320687"/>
                <a:ext cx="407670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8" name="TextBox 27"/>
              <p:cNvSpPr txBox="1"/>
              <p:nvPr/>
            </p:nvSpPr>
            <p:spPr>
              <a:xfrm>
                <a:off x="6600803" y="2455276"/>
                <a:ext cx="407670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80" name="直接连接符 79"/>
            <p:cNvCxnSpPr/>
            <p:nvPr/>
          </p:nvCxnSpPr>
          <p:spPr>
            <a:xfrm>
              <a:off x="9161556" y="3195462"/>
              <a:ext cx="1940617" cy="72263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8590056" y="3195462"/>
              <a:ext cx="1760220" cy="693422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2" name="TextBox 27"/>
            <p:cNvSpPr txBox="1"/>
            <p:nvPr/>
          </p:nvSpPr>
          <p:spPr>
            <a:xfrm>
              <a:off x="10227477" y="2526963"/>
              <a:ext cx="510098" cy="81786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E</a:t>
              </a:r>
              <a:endParaRPr lang="en-US" altLang="zh-CN" sz="2400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3" name="TextBox 27"/>
            <p:cNvSpPr txBox="1"/>
            <p:nvPr/>
          </p:nvSpPr>
          <p:spPr>
            <a:xfrm>
              <a:off x="8702412" y="2577456"/>
              <a:ext cx="510098" cy="81786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F</a:t>
              </a:r>
              <a:endParaRPr lang="en-US" altLang="zh-CN" sz="2400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4" name="TextBox 30"/>
            <p:cNvSpPr txBox="1"/>
            <p:nvPr/>
          </p:nvSpPr>
          <p:spPr>
            <a:xfrm>
              <a:off x="9594358" y="2744864"/>
              <a:ext cx="688975" cy="81786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O</a:t>
              </a:r>
              <a:endParaRPr lang="en-US" altLang="zh-CN" sz="2400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660020" y="3426519"/>
            <a:ext cx="1710375" cy="1583793"/>
            <a:chOff x="5673376" y="2375617"/>
            <a:chExt cx="3030034" cy="2805786"/>
          </a:xfrm>
        </p:grpSpPr>
        <p:cxnSp>
          <p:nvCxnSpPr>
            <p:cNvPr id="94" name="直接连接符 93"/>
            <p:cNvCxnSpPr/>
            <p:nvPr/>
          </p:nvCxnSpPr>
          <p:spPr>
            <a:xfrm>
              <a:off x="7105015" y="3100705"/>
              <a:ext cx="171450" cy="136207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95" name="弧形 94"/>
            <p:cNvSpPr/>
            <p:nvPr/>
          </p:nvSpPr>
          <p:spPr>
            <a:xfrm rot="5220000">
              <a:off x="7041515" y="3159125"/>
              <a:ext cx="224155" cy="243205"/>
            </a:xfrm>
            <a:prstGeom prst="arc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96" name="弧形 95"/>
            <p:cNvSpPr/>
            <p:nvPr/>
          </p:nvSpPr>
          <p:spPr>
            <a:xfrm rot="10800000">
              <a:off x="6955790" y="3165475"/>
              <a:ext cx="392430" cy="252095"/>
            </a:xfrm>
            <a:prstGeom prst="arc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97" name="TextBox 31"/>
            <p:cNvSpPr txBox="1"/>
            <p:nvPr/>
          </p:nvSpPr>
          <p:spPr>
            <a:xfrm>
              <a:off x="6983192" y="4363535"/>
              <a:ext cx="407670" cy="81786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en-US" altLang="zh-CN" sz="2400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5673376" y="2375617"/>
              <a:ext cx="3030034" cy="2799927"/>
              <a:chOff x="5673376" y="2285621"/>
              <a:chExt cx="3030034" cy="2799927"/>
            </a:xfrm>
          </p:grpSpPr>
          <p:grpSp>
            <p:nvGrpSpPr>
              <p:cNvPr id="107" name="组合 106"/>
              <p:cNvGrpSpPr/>
              <p:nvPr/>
            </p:nvGrpSpPr>
            <p:grpSpPr>
              <a:xfrm>
                <a:off x="6010275" y="2991659"/>
                <a:ext cx="2589530" cy="1858010"/>
                <a:chOff x="13359" y="3510"/>
                <a:chExt cx="4078" cy="2926"/>
              </a:xfrm>
            </p:grpSpPr>
            <p:sp>
              <p:nvSpPr>
                <p:cNvPr id="111" name="文本框 110"/>
                <p:cNvSpPr txBox="1"/>
                <p:nvPr/>
              </p:nvSpPr>
              <p:spPr>
                <a:xfrm>
                  <a:off x="15008" y="5148"/>
                  <a:ext cx="515" cy="1288"/>
                </a:xfrm>
                <a:prstGeom prst="rect">
                  <a:avLst/>
                </a:prstGeom>
                <a:noFill/>
                <a:ln w="28575">
                  <a:noFill/>
                </a:ln>
              </p:spPr>
              <p:txBody>
                <a:bodyPr wrap="none" rtlCol="0" anchor="t">
                  <a:spAutoFit/>
                </a:bodyPr>
                <a:lstStyle/>
                <a:p>
                  <a:endParaRPr lang="zh-CN" altLang="en-US" sz="2400">
                    <a:solidFill>
                      <a:srgbClr val="C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12" name="组合 111"/>
                <p:cNvGrpSpPr/>
                <p:nvPr/>
              </p:nvGrpSpPr>
              <p:grpSpPr>
                <a:xfrm>
                  <a:off x="13359" y="3510"/>
                  <a:ext cx="4078" cy="2192"/>
                  <a:chOff x="13365" y="3496"/>
                  <a:chExt cx="4078" cy="2192"/>
                </a:xfrm>
              </p:grpSpPr>
              <p:grpSp>
                <p:nvGrpSpPr>
                  <p:cNvPr id="113" name="组合 112"/>
                  <p:cNvGrpSpPr/>
                  <p:nvPr/>
                </p:nvGrpSpPr>
                <p:grpSpPr>
                  <a:xfrm>
                    <a:off x="13365" y="3511"/>
                    <a:ext cx="4078" cy="2177"/>
                    <a:chOff x="13365" y="3511"/>
                    <a:chExt cx="4078" cy="2177"/>
                  </a:xfrm>
                </p:grpSpPr>
                <p:cxnSp>
                  <p:nvCxnSpPr>
                    <p:cNvPr id="115" name="直接连接符 114"/>
                    <p:cNvCxnSpPr/>
                    <p:nvPr/>
                  </p:nvCxnSpPr>
                  <p:spPr>
                    <a:xfrm>
                      <a:off x="15089" y="3511"/>
                      <a:ext cx="2340" cy="2175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6" name="直接连接符 115"/>
                    <p:cNvCxnSpPr/>
                    <p:nvPr/>
                  </p:nvCxnSpPr>
                  <p:spPr>
                    <a:xfrm flipH="1" flipV="1">
                      <a:off x="13365" y="5656"/>
                      <a:ext cx="4078" cy="32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14" name="直接连接符 113"/>
                  <p:cNvCxnSpPr/>
                  <p:nvPr/>
                </p:nvCxnSpPr>
                <p:spPr>
                  <a:xfrm flipH="1">
                    <a:off x="13394" y="3496"/>
                    <a:ext cx="1710" cy="2160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08" name="TextBox 31"/>
              <p:cNvSpPr txBox="1"/>
              <p:nvPr/>
            </p:nvSpPr>
            <p:spPr>
              <a:xfrm>
                <a:off x="5673376" y="4252277"/>
                <a:ext cx="407670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9" name="TextBox 30"/>
              <p:cNvSpPr txBox="1"/>
              <p:nvPr/>
            </p:nvSpPr>
            <p:spPr>
              <a:xfrm>
                <a:off x="8295740" y="4267680"/>
                <a:ext cx="407670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0" name="TextBox 27"/>
              <p:cNvSpPr txBox="1"/>
              <p:nvPr/>
            </p:nvSpPr>
            <p:spPr>
              <a:xfrm>
                <a:off x="6827004" y="2285621"/>
                <a:ext cx="617221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99" name="直接连接符 98"/>
            <p:cNvCxnSpPr/>
            <p:nvPr/>
          </p:nvCxnSpPr>
          <p:spPr>
            <a:xfrm>
              <a:off x="6663690" y="3663141"/>
              <a:ext cx="1911985" cy="79963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00" name="弧形 99"/>
            <p:cNvSpPr/>
            <p:nvPr/>
          </p:nvSpPr>
          <p:spPr>
            <a:xfrm rot="15140117">
              <a:off x="8142913" y="4121220"/>
              <a:ext cx="224155" cy="243205"/>
            </a:xfrm>
            <a:prstGeom prst="arc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01" name="弧形 100"/>
            <p:cNvSpPr/>
            <p:nvPr/>
          </p:nvSpPr>
          <p:spPr>
            <a:xfrm rot="15303231">
              <a:off x="7965932" y="4295622"/>
              <a:ext cx="392430" cy="252095"/>
            </a:xfrm>
            <a:prstGeom prst="arc">
              <a:avLst>
                <a:gd name="adj1" fmla="val 16200000"/>
                <a:gd name="adj2" fmla="val 20975546"/>
              </a:avLst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02" name="直接连接符 101"/>
            <p:cNvCxnSpPr/>
            <p:nvPr/>
          </p:nvCxnSpPr>
          <p:spPr>
            <a:xfrm flipV="1">
              <a:off x="6040898" y="3653616"/>
              <a:ext cx="1659112" cy="78965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03" name="弧形 102"/>
            <p:cNvSpPr/>
            <p:nvPr/>
          </p:nvSpPr>
          <p:spPr>
            <a:xfrm rot="661308">
              <a:off x="6142856" y="4145146"/>
              <a:ext cx="224155" cy="243205"/>
            </a:xfrm>
            <a:prstGeom prst="arc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04" name="弧形 103"/>
            <p:cNvSpPr/>
            <p:nvPr/>
          </p:nvSpPr>
          <p:spPr>
            <a:xfrm rot="3352611">
              <a:off x="6151307" y="4194697"/>
              <a:ext cx="392430" cy="252095"/>
            </a:xfrm>
            <a:prstGeom prst="arc">
              <a:avLst>
                <a:gd name="adj1" fmla="val 16200000"/>
                <a:gd name="adj2" fmla="val 20979944"/>
              </a:avLst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05" name="TextBox 31"/>
            <p:cNvSpPr txBox="1"/>
            <p:nvPr/>
          </p:nvSpPr>
          <p:spPr>
            <a:xfrm>
              <a:off x="7590740" y="2954439"/>
              <a:ext cx="407670" cy="81786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E</a:t>
              </a:r>
              <a:endParaRPr lang="en-US" altLang="zh-CN" sz="2400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6" name="TextBox 31"/>
            <p:cNvSpPr txBox="1"/>
            <p:nvPr/>
          </p:nvSpPr>
          <p:spPr>
            <a:xfrm>
              <a:off x="6170108" y="3068958"/>
              <a:ext cx="407670" cy="81786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F</a:t>
              </a:r>
              <a:endParaRPr lang="en-US" altLang="zh-CN" sz="2400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436225" y="1010625"/>
            <a:ext cx="1016699" cy="3925351"/>
            <a:chOff x="436225" y="1010625"/>
            <a:chExt cx="1016699" cy="3925351"/>
          </a:xfrm>
        </p:grpSpPr>
        <p:sp>
          <p:nvSpPr>
            <p:cNvPr id="118" name="矩形 117"/>
            <p:cNvSpPr>
              <a:spLocks noChangeArrowheads="1"/>
            </p:cNvSpPr>
            <p:nvPr/>
          </p:nvSpPr>
          <p:spPr bwMode="auto">
            <a:xfrm>
              <a:off x="436225" y="1110122"/>
              <a:ext cx="510420" cy="35394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三角形的重要</a:t>
              </a:r>
              <a:r>
                <a:rPr lang="zh-CN" altLang="en-US" sz="2800" b="1" dirty="0">
                  <a:latin typeface="+mj-ea"/>
                  <a:ea typeface="+mj-ea"/>
                  <a:cs typeface="Times New Roman" panose="02020603050405020304" pitchFamily="18" charset="0"/>
                </a:rPr>
                <a:t>线段</a:t>
              </a:r>
              <a:endParaRPr kumimoji="0" lang="zh-CN" altLang="zh-CN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119" name="左大括号 118"/>
            <p:cNvSpPr/>
            <p:nvPr/>
          </p:nvSpPr>
          <p:spPr>
            <a:xfrm>
              <a:off x="1126996" y="1010625"/>
              <a:ext cx="325928" cy="3925351"/>
            </a:xfrm>
            <a:prstGeom prst="leftBrace">
              <a:avLst>
                <a:gd name="adj1" fmla="val 132177"/>
                <a:gd name="adj2" fmla="val 50000"/>
              </a:avLst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0" name="矩形 119"/>
          <p:cNvSpPr>
            <a:spLocks noChangeArrowheads="1"/>
          </p:cNvSpPr>
          <p:nvPr/>
        </p:nvSpPr>
        <p:spPr bwMode="auto">
          <a:xfrm>
            <a:off x="1463944" y="1127538"/>
            <a:ext cx="577536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CCFF99"/>
                </a:highlight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高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effectLst/>
              <a:highlight>
                <a:srgbClr val="CCFF99"/>
              </a:highlight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22" name="矩形 121"/>
          <p:cNvSpPr>
            <a:spLocks noChangeArrowheads="1"/>
          </p:cNvSpPr>
          <p:nvPr/>
        </p:nvSpPr>
        <p:spPr bwMode="auto">
          <a:xfrm>
            <a:off x="1376835" y="4289074"/>
            <a:ext cx="1986950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CCFF99"/>
                </a:highlight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角平分线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effectLst/>
              <a:highlight>
                <a:srgbClr val="CCFF99"/>
              </a:highlight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23" name="矩形 122"/>
          <p:cNvSpPr>
            <a:spLocks noChangeArrowheads="1"/>
          </p:cNvSpPr>
          <p:nvPr/>
        </p:nvSpPr>
        <p:spPr bwMode="auto">
          <a:xfrm>
            <a:off x="7210566" y="2786708"/>
            <a:ext cx="106188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highlight>
                  <a:srgbClr val="DDFFFF"/>
                </a:highlight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重心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effectLst/>
              <a:highlight>
                <a:srgbClr val="DDFFFF"/>
              </a:highlight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129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30" name="矩形 129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75080" y="2436590"/>
            <a:ext cx="1242022" cy="1137035"/>
            <a:chOff x="1489234" y="2296043"/>
            <a:chExt cx="1242022" cy="1137035"/>
          </a:xfrm>
        </p:grpSpPr>
        <p:sp>
          <p:nvSpPr>
            <p:cNvPr id="121" name="矩形 120"/>
            <p:cNvSpPr>
              <a:spLocks noChangeArrowheads="1"/>
            </p:cNvSpPr>
            <p:nvPr/>
          </p:nvSpPr>
          <p:spPr bwMode="auto">
            <a:xfrm>
              <a:off x="1489234" y="2562975"/>
              <a:ext cx="1039484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highlight>
                    <a:srgbClr val="CCFF99"/>
                  </a:highlight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中线</a:t>
              </a:r>
              <a:endParaRPr kumimoji="0" lang="zh-CN" altLang="zh-CN" sz="3200" b="1" i="0" u="none" strike="noStrike" kern="1200" cap="none" spc="0" normalizeH="0" baseline="0" noProof="0" dirty="0">
                <a:ln>
                  <a:noFill/>
                </a:ln>
                <a:effectLst/>
                <a:highlight>
                  <a:srgbClr val="CCFF99"/>
                </a:highlight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124" name="左大括号 123"/>
            <p:cNvSpPr/>
            <p:nvPr/>
          </p:nvSpPr>
          <p:spPr>
            <a:xfrm>
              <a:off x="2508642" y="2296043"/>
              <a:ext cx="222614" cy="1137035"/>
            </a:xfrm>
            <a:prstGeom prst="leftBrace">
              <a:avLst>
                <a:gd name="adj1" fmla="val 132177"/>
                <a:gd name="adj2" fmla="val 50000"/>
              </a:avLst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720560" y="2424044"/>
            <a:ext cx="1903221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+mj-ea"/>
              </a:rPr>
              <a:t>平分线段</a:t>
            </a:r>
            <a:endParaRPr lang="zh-CN" altLang="en-US" sz="2600" b="1" dirty="0">
              <a:latin typeface="+mj-lt"/>
              <a:ea typeface="+mj-ea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2730969" y="3112026"/>
            <a:ext cx="1628058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+mj-ea"/>
              </a:rPr>
              <a:t>平分面积</a:t>
            </a:r>
            <a:endParaRPr lang="zh-CN" altLang="en-US" sz="2600" b="1" dirty="0">
              <a:latin typeface="+mj-lt"/>
              <a:ea typeface="+mj-ea"/>
            </a:endParaRPr>
          </a:p>
        </p:txBody>
      </p:sp>
      <p:sp>
        <p:nvSpPr>
          <p:cNvPr id="134" name="矩形 133"/>
          <p:cNvSpPr>
            <a:spLocks noChangeArrowheads="1"/>
          </p:cNvSpPr>
          <p:nvPr/>
        </p:nvSpPr>
        <p:spPr bwMode="auto">
          <a:xfrm>
            <a:off x="7946213" y="1341140"/>
            <a:ext cx="106188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highlight>
                  <a:srgbClr val="DDFFFF"/>
                </a:highlight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垂心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effectLst/>
              <a:highlight>
                <a:srgbClr val="DDFFFF"/>
              </a:highlight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35" name="矩形 134"/>
          <p:cNvSpPr>
            <a:spLocks noChangeArrowheads="1"/>
          </p:cNvSpPr>
          <p:nvPr/>
        </p:nvSpPr>
        <p:spPr bwMode="auto">
          <a:xfrm>
            <a:off x="5942881" y="4137786"/>
            <a:ext cx="106188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highlight>
                  <a:srgbClr val="DDFFFF"/>
                </a:highlight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内心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effectLst/>
              <a:highlight>
                <a:srgbClr val="DDFFFF"/>
              </a:highlight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  <p:bldP spid="122" grpId="0"/>
      <p:bldP spid="123" grpId="0"/>
      <p:bldP spid="2" grpId="0"/>
      <p:bldP spid="125" grpId="0"/>
      <p:bldP spid="134" grpId="0"/>
      <p:bldP spid="13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908175" y="1719263"/>
            <a:ext cx="5978525" cy="178831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完成课本的相应练习题，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完成练习册本课时的习题。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8165" y="610596"/>
            <a:ext cx="4201188" cy="616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66"/>
              </a:buClr>
              <a:buSzTx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一个三角形能画几条高线</a:t>
            </a:r>
            <a:r>
              <a:rPr lang="zh-CN" altLang="en-US" sz="2600" b="1" dirty="0">
                <a:latin typeface="+mj-lt"/>
                <a:ea typeface="+mj-ea"/>
              </a:rPr>
              <a:t>？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grpSp>
        <p:nvGrpSpPr>
          <p:cNvPr id="3" name="Group 35"/>
          <p:cNvGrpSpPr/>
          <p:nvPr/>
        </p:nvGrpSpPr>
        <p:grpSpPr bwMode="auto">
          <a:xfrm>
            <a:off x="1246933" y="1227175"/>
            <a:ext cx="3411819" cy="2580917"/>
            <a:chOff x="3138" y="2445"/>
            <a:chExt cx="2398" cy="1815"/>
          </a:xfrm>
        </p:grpSpPr>
        <p:grpSp>
          <p:nvGrpSpPr>
            <p:cNvPr id="4" name="Group 28"/>
            <p:cNvGrpSpPr/>
            <p:nvPr/>
          </p:nvGrpSpPr>
          <p:grpSpPr bwMode="auto">
            <a:xfrm>
              <a:off x="3328" y="2655"/>
              <a:ext cx="1997" cy="1386"/>
              <a:chOff x="5760" y="1919"/>
              <a:chExt cx="1962" cy="1362"/>
            </a:xfrm>
          </p:grpSpPr>
          <p:pic>
            <p:nvPicPr>
              <p:cNvPr id="9" name="Picture 26"/>
              <p:cNvPicPr>
                <a:picLocks noChangeAspect="1" noChangeArrowheads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0" y="1919"/>
                <a:ext cx="1962" cy="13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" name="Rectangle 27"/>
              <p:cNvSpPr>
                <a:spLocks noChangeArrowheads="1"/>
              </p:cNvSpPr>
              <p:nvPr/>
            </p:nvSpPr>
            <p:spPr bwMode="auto">
              <a:xfrm>
                <a:off x="6416" y="3112"/>
                <a:ext cx="104" cy="104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" name="Rectangle 30"/>
            <p:cNvSpPr>
              <a:spLocks noChangeArrowheads="1"/>
            </p:cNvSpPr>
            <p:nvPr/>
          </p:nvSpPr>
          <p:spPr bwMode="auto">
            <a:xfrm>
              <a:off x="3874" y="2445"/>
              <a:ext cx="24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zh-CN" altLang="en-US" sz="24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" name="Rectangle 32"/>
            <p:cNvSpPr>
              <a:spLocks noChangeArrowheads="1"/>
            </p:cNvSpPr>
            <p:nvPr/>
          </p:nvSpPr>
          <p:spPr bwMode="auto">
            <a:xfrm>
              <a:off x="3138" y="3821"/>
              <a:ext cx="29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B </a:t>
              </a:r>
              <a:endParaRPr lang="en-US" altLang="zh-CN" sz="24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" name="Rectangle 33"/>
            <p:cNvSpPr>
              <a:spLocks noChangeArrowheads="1"/>
            </p:cNvSpPr>
            <p:nvPr/>
          </p:nvSpPr>
          <p:spPr bwMode="auto">
            <a:xfrm>
              <a:off x="5242" y="3829"/>
              <a:ext cx="29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C </a:t>
              </a:r>
              <a:endParaRPr lang="en-US" altLang="zh-CN" sz="24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" name="Rectangle 34"/>
            <p:cNvSpPr>
              <a:spLocks noChangeArrowheads="1"/>
            </p:cNvSpPr>
            <p:nvPr/>
          </p:nvSpPr>
          <p:spPr bwMode="auto">
            <a:xfrm>
              <a:off x="3874" y="3969"/>
              <a:ext cx="305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D </a:t>
              </a:r>
              <a:endParaRPr lang="en-US" altLang="zh-CN" sz="24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77475" flipH="1">
            <a:off x="1117647" y="2168240"/>
            <a:ext cx="2445639" cy="3982216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 flipV="1">
            <a:off x="1641323" y="2097136"/>
            <a:ext cx="1305787" cy="131214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任意多边形: 形状 12"/>
          <p:cNvSpPr/>
          <p:nvPr/>
        </p:nvSpPr>
        <p:spPr>
          <a:xfrm>
            <a:off x="2873609" y="2192130"/>
            <a:ext cx="171450" cy="92869"/>
          </a:xfrm>
          <a:custGeom>
            <a:avLst/>
            <a:gdLst>
              <a:gd name="connsiteX0" fmla="*/ 0 w 171450"/>
              <a:gd name="connsiteY0" fmla="*/ 7144 h 92869"/>
              <a:gd name="connsiteX1" fmla="*/ 78581 w 171450"/>
              <a:gd name="connsiteY1" fmla="*/ 92869 h 92869"/>
              <a:gd name="connsiteX2" fmla="*/ 171450 w 171450"/>
              <a:gd name="connsiteY2" fmla="*/ 0 h 92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450" h="92869">
                <a:moveTo>
                  <a:pt x="0" y="7144"/>
                </a:moveTo>
                <a:lnTo>
                  <a:pt x="78581" y="92869"/>
                </a:lnTo>
                <a:lnTo>
                  <a:pt x="171450" y="0"/>
                </a:ln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 flipH="1" flipV="1">
            <a:off x="2121255" y="2379993"/>
            <a:ext cx="2133390" cy="102895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任意多边形: 形状 14"/>
          <p:cNvSpPr/>
          <p:nvPr/>
        </p:nvSpPr>
        <p:spPr>
          <a:xfrm rot="20194128">
            <a:off x="2067430" y="2457043"/>
            <a:ext cx="171450" cy="92869"/>
          </a:xfrm>
          <a:custGeom>
            <a:avLst/>
            <a:gdLst>
              <a:gd name="connsiteX0" fmla="*/ 0 w 171450"/>
              <a:gd name="connsiteY0" fmla="*/ 7144 h 92869"/>
              <a:gd name="connsiteX1" fmla="*/ 78581 w 171450"/>
              <a:gd name="connsiteY1" fmla="*/ 92869 h 92869"/>
              <a:gd name="connsiteX2" fmla="*/ 171450 w 171450"/>
              <a:gd name="connsiteY2" fmla="*/ 0 h 92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450" h="92869">
                <a:moveTo>
                  <a:pt x="0" y="7144"/>
                </a:moveTo>
                <a:lnTo>
                  <a:pt x="78581" y="92869"/>
                </a:lnTo>
                <a:lnTo>
                  <a:pt x="171450" y="0"/>
                </a:ln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879777" y="2097136"/>
            <a:ext cx="3738461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一个三角形有三个顶点，应该有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三条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高。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857250" y="1044575"/>
            <a:ext cx="7532688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j-lt"/>
                <a:ea typeface="+mj-ea"/>
              </a:rPr>
              <a:t>1.</a:t>
            </a:r>
            <a:r>
              <a:rPr lang="zh-CN" altLang="en-US" sz="2400" b="1" dirty="0">
                <a:latin typeface="+mj-lt"/>
                <a:ea typeface="+mj-ea"/>
              </a:rPr>
              <a:t>如图，</a:t>
            </a:r>
            <a:r>
              <a:rPr lang="zh-CN" altLang="en-US" sz="2400" b="1" i="1" dirty="0">
                <a:latin typeface="+mj-lt"/>
                <a:ea typeface="+mj-ea"/>
              </a:rPr>
              <a:t>AC</a:t>
            </a:r>
            <a:r>
              <a:rPr lang="zh-CN" altLang="en-US" sz="2400" b="1" dirty="0">
                <a:latin typeface="+mj-lt"/>
                <a:ea typeface="+mj-ea"/>
              </a:rPr>
              <a:t>⊥</a:t>
            </a:r>
            <a:r>
              <a:rPr lang="zh-CN" altLang="en-US" sz="2400" b="1" i="1" dirty="0">
                <a:latin typeface="+mj-lt"/>
                <a:ea typeface="+mj-ea"/>
              </a:rPr>
              <a:t>BC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zh-CN" altLang="en-US" sz="2400" b="1" i="1" dirty="0">
                <a:latin typeface="+mj-lt"/>
                <a:ea typeface="+mj-ea"/>
              </a:rPr>
              <a:t>CD</a:t>
            </a:r>
            <a:r>
              <a:rPr lang="zh-CN" altLang="en-US" sz="2400" b="1" dirty="0">
                <a:latin typeface="+mj-lt"/>
                <a:ea typeface="+mj-ea"/>
              </a:rPr>
              <a:t> ⊥ </a:t>
            </a:r>
            <a:r>
              <a:rPr lang="zh-CN" altLang="en-US" sz="2400" b="1" i="1" dirty="0">
                <a:latin typeface="+mj-lt"/>
                <a:ea typeface="+mj-ea"/>
              </a:rPr>
              <a:t>AB</a:t>
            </a:r>
            <a:r>
              <a:rPr lang="zh-CN" altLang="en-US" sz="2400" b="1" dirty="0">
                <a:latin typeface="+mj-lt"/>
                <a:ea typeface="+mj-ea"/>
              </a:rPr>
              <a:t> ，</a:t>
            </a:r>
            <a:r>
              <a:rPr lang="zh-CN" altLang="en-US" sz="2400" b="1" i="1" dirty="0">
                <a:latin typeface="+mj-lt"/>
                <a:ea typeface="+mj-ea"/>
              </a:rPr>
              <a:t>DE</a:t>
            </a:r>
            <a:r>
              <a:rPr lang="zh-CN" altLang="en-US" sz="2400" b="1" dirty="0">
                <a:latin typeface="+mj-lt"/>
                <a:ea typeface="+mj-ea"/>
              </a:rPr>
              <a:t>⊥</a:t>
            </a:r>
            <a:r>
              <a:rPr lang="en-US" altLang="zh-CN" sz="2400" b="1" i="1" dirty="0">
                <a:latin typeface="+mj-lt"/>
                <a:ea typeface="+mj-ea"/>
              </a:rPr>
              <a:t>BC</a:t>
            </a:r>
            <a:r>
              <a:rPr lang="zh-CN" altLang="en-US" sz="2400" b="1" dirty="0">
                <a:latin typeface="+mj-lt"/>
                <a:ea typeface="+mj-ea"/>
              </a:rPr>
              <a:t>，垂足分别为点</a:t>
            </a:r>
            <a:r>
              <a:rPr lang="en-US" altLang="zh-CN" sz="2400" b="1" i="1" dirty="0">
                <a:latin typeface="+mj-lt"/>
                <a:ea typeface="+mj-ea"/>
              </a:rPr>
              <a:t>C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en-US" altLang="zh-CN" sz="2400" b="1" i="1" dirty="0">
                <a:latin typeface="+mj-lt"/>
                <a:ea typeface="+mj-ea"/>
              </a:rPr>
              <a:t>D</a:t>
            </a:r>
            <a:r>
              <a:rPr lang="zh-CN" altLang="en-US" sz="2400" b="1" dirty="0">
                <a:latin typeface="+mj-lt"/>
                <a:ea typeface="+mj-ea"/>
              </a:rPr>
              <a:t>，</a:t>
            </a:r>
            <a:r>
              <a:rPr lang="en-US" altLang="zh-CN" sz="2400" b="1" i="1" dirty="0">
                <a:latin typeface="+mj-lt"/>
                <a:ea typeface="+mj-ea"/>
              </a:rPr>
              <a:t>E</a:t>
            </a:r>
            <a:r>
              <a:rPr lang="zh-CN" altLang="en-US" sz="2400" b="1" dirty="0">
                <a:latin typeface="+mj-lt"/>
                <a:ea typeface="+mj-ea"/>
              </a:rPr>
              <a:t>，则下列说法不正确的是（     ）</a:t>
            </a:r>
            <a:endParaRPr lang="zh-CN" altLang="en-US" sz="2400" b="1" dirty="0">
              <a:latin typeface="+mj-lt"/>
              <a:ea typeface="+mj-ea"/>
            </a:endParaRPr>
          </a:p>
        </p:txBody>
      </p:sp>
      <p:pic>
        <p:nvPicPr>
          <p:cNvPr id="3" name="图片 6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138" y="2093913"/>
            <a:ext cx="3487737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873125" y="2174875"/>
            <a:ext cx="2860078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latin typeface="+mj-lt"/>
                <a:ea typeface="+mj-ea"/>
              </a:rPr>
              <a:t>A. </a:t>
            </a:r>
            <a:r>
              <a:rPr lang="zh-CN" altLang="en-US" sz="2400" b="1" i="1">
                <a:latin typeface="+mj-lt"/>
                <a:ea typeface="+mj-ea"/>
              </a:rPr>
              <a:t>AC</a:t>
            </a:r>
            <a:r>
              <a:rPr lang="zh-CN" altLang="en-US" sz="2400" b="1">
                <a:latin typeface="+mj-lt"/>
                <a:ea typeface="+mj-ea"/>
              </a:rPr>
              <a:t>是△</a:t>
            </a:r>
            <a:r>
              <a:rPr lang="zh-CN" altLang="en-US" sz="2400" b="1" i="1">
                <a:latin typeface="+mj-lt"/>
                <a:ea typeface="+mj-ea"/>
              </a:rPr>
              <a:t>ABC</a:t>
            </a:r>
            <a:r>
              <a:rPr lang="zh-CN" altLang="en-US" sz="2400" b="1">
                <a:latin typeface="+mj-lt"/>
                <a:ea typeface="+mj-ea"/>
              </a:rPr>
              <a:t>的高</a:t>
            </a:r>
            <a:endParaRPr lang="en-US" altLang="zh-CN" sz="2400" b="1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+mj-lt"/>
                <a:ea typeface="+mj-ea"/>
              </a:rPr>
              <a:t>B. </a:t>
            </a:r>
            <a:r>
              <a:rPr lang="en-US" altLang="zh-CN" sz="2400" b="1" i="1">
                <a:latin typeface="+mj-lt"/>
                <a:ea typeface="+mj-ea"/>
              </a:rPr>
              <a:t>DE</a:t>
            </a:r>
            <a:r>
              <a:rPr lang="zh-CN" altLang="en-US" sz="2400" b="1">
                <a:latin typeface="+mj-lt"/>
                <a:ea typeface="+mj-ea"/>
              </a:rPr>
              <a:t>是△</a:t>
            </a:r>
            <a:r>
              <a:rPr lang="en-US" altLang="zh-CN" sz="2400" b="1" i="1">
                <a:latin typeface="+mj-lt"/>
                <a:ea typeface="+mj-ea"/>
              </a:rPr>
              <a:t>BCD</a:t>
            </a:r>
            <a:r>
              <a:rPr lang="zh-CN" altLang="en-US" sz="2400" b="1">
                <a:latin typeface="+mj-lt"/>
                <a:ea typeface="+mj-ea"/>
              </a:rPr>
              <a:t>的高</a:t>
            </a:r>
            <a:endParaRPr lang="en-US" altLang="zh-CN" sz="2400" b="1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+mj-lt"/>
                <a:ea typeface="+mj-ea"/>
              </a:rPr>
              <a:t>C. </a:t>
            </a:r>
            <a:r>
              <a:rPr lang="en-US" altLang="zh-CN" sz="2400" b="1" i="1">
                <a:latin typeface="+mj-lt"/>
                <a:ea typeface="+mj-ea"/>
              </a:rPr>
              <a:t>DE</a:t>
            </a:r>
            <a:r>
              <a:rPr lang="zh-CN" altLang="en-US" sz="2400" b="1">
                <a:latin typeface="+mj-lt"/>
                <a:ea typeface="+mj-ea"/>
              </a:rPr>
              <a:t>是△</a:t>
            </a:r>
            <a:r>
              <a:rPr lang="en-US" altLang="zh-CN" sz="2400" b="1" i="1">
                <a:latin typeface="+mj-lt"/>
                <a:ea typeface="+mj-ea"/>
              </a:rPr>
              <a:t>ABE</a:t>
            </a:r>
            <a:r>
              <a:rPr lang="zh-CN" altLang="en-US" sz="2400" b="1">
                <a:latin typeface="+mj-lt"/>
                <a:ea typeface="+mj-ea"/>
              </a:rPr>
              <a:t>的高</a:t>
            </a:r>
            <a:endParaRPr lang="en-US" altLang="zh-CN" sz="2400" b="1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+mj-lt"/>
                <a:ea typeface="+mj-ea"/>
              </a:rPr>
              <a:t>D. </a:t>
            </a:r>
            <a:r>
              <a:rPr lang="en-US" altLang="zh-CN" sz="2400" b="1" i="1">
                <a:latin typeface="+mj-lt"/>
                <a:ea typeface="+mj-ea"/>
              </a:rPr>
              <a:t>AD</a:t>
            </a:r>
            <a:r>
              <a:rPr lang="zh-CN" altLang="en-US" sz="2400" b="1">
                <a:latin typeface="+mj-lt"/>
                <a:ea typeface="+mj-ea"/>
              </a:rPr>
              <a:t>是△</a:t>
            </a:r>
            <a:r>
              <a:rPr lang="en-US" altLang="zh-CN" sz="2400" b="1" i="1">
                <a:latin typeface="+mj-lt"/>
                <a:ea typeface="+mj-ea"/>
              </a:rPr>
              <a:t>ACD</a:t>
            </a:r>
            <a:r>
              <a:rPr lang="zh-CN" altLang="en-US" sz="2400" b="1">
                <a:latin typeface="+mj-lt"/>
                <a:ea typeface="+mj-ea"/>
              </a:rPr>
              <a:t>的高</a:t>
            </a:r>
            <a:endParaRPr lang="zh-CN" altLang="en-US" sz="2400" b="1">
              <a:latin typeface="+mj-lt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50293" y="1598613"/>
            <a:ext cx="495300" cy="5762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n-ea"/>
              </a:rPr>
              <a:t>C</a:t>
            </a:r>
            <a:endParaRPr lang="zh-CN" altLang="en-US" sz="2400" b="1" i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704928" y="600604"/>
            <a:ext cx="1160463" cy="544513"/>
          </a:xfrm>
          <a:prstGeom prst="roundRect">
            <a:avLst/>
          </a:prstGeom>
          <a:noFill/>
          <a:ln>
            <a:solidFill>
              <a:srgbClr val="FD2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练习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441986" y="835560"/>
            <a:ext cx="949086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2. 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在下图中，正确画出△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ABC 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中边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BC 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上高的是（     ）。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6" name="Rectangle 13"/>
          <p:cNvSpPr>
            <a:spLocks noChangeArrowheads="1"/>
          </p:cNvSpPr>
          <p:nvPr/>
        </p:nvSpPr>
        <p:spPr bwMode="auto">
          <a:xfrm>
            <a:off x="7760509" y="832078"/>
            <a:ext cx="781050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54665" y="1355259"/>
            <a:ext cx="7601244" cy="3337761"/>
            <a:chOff x="691825" y="1271439"/>
            <a:chExt cx="7601244" cy="3337761"/>
          </a:xfrm>
        </p:grpSpPr>
        <p:sp>
          <p:nvSpPr>
            <p:cNvPr id="28" name="Rectangle 73"/>
            <p:cNvSpPr>
              <a:spLocks noChangeArrowheads="1"/>
            </p:cNvSpPr>
            <p:nvPr/>
          </p:nvSpPr>
          <p:spPr bwMode="auto">
            <a:xfrm>
              <a:off x="2250802" y="2678318"/>
              <a:ext cx="131326" cy="132626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pic>
          <p:nvPicPr>
            <p:cNvPr id="29" name="Picture 72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3582" y="1614707"/>
              <a:ext cx="2698035" cy="12651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Rectangle 13"/>
            <p:cNvSpPr>
              <a:spLocks noChangeArrowheads="1"/>
            </p:cNvSpPr>
            <p:nvPr/>
          </p:nvSpPr>
          <p:spPr bwMode="auto">
            <a:xfrm>
              <a:off x="691825" y="1532816"/>
              <a:ext cx="6903069" cy="22467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  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A.</a:t>
              </a:r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 			  	  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B.</a:t>
              </a:r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      </a:t>
              </a:r>
              <a:endPara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eaLnBrk="1" hangingPunct="1"/>
              <a:endPara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eaLnBrk="1" hangingPunct="1"/>
              <a:endPara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eaLnBrk="1" hangingPunct="1"/>
              <a:endPara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eaLnBrk="1" hangingPunct="1"/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  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C.</a:t>
              </a:r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  			         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	  D.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pic>
          <p:nvPicPr>
            <p:cNvPr id="31" name="Picture 80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8430" y="3081397"/>
              <a:ext cx="3180431" cy="12651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2" name="Rectangle 57"/>
            <p:cNvSpPr>
              <a:spLocks noChangeArrowheads="1"/>
            </p:cNvSpPr>
            <p:nvPr/>
          </p:nvSpPr>
          <p:spPr bwMode="auto">
            <a:xfrm>
              <a:off x="5467609" y="2758934"/>
              <a:ext cx="319863" cy="378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zh-CN" altLang="en-US" sz="24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3" name="Rectangle 58"/>
            <p:cNvSpPr>
              <a:spLocks noChangeArrowheads="1"/>
            </p:cNvSpPr>
            <p:nvPr/>
          </p:nvSpPr>
          <p:spPr bwMode="auto">
            <a:xfrm>
              <a:off x="4976111" y="4230825"/>
              <a:ext cx="276955" cy="378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  <a:endParaRPr lang="zh-CN" altLang="en-US" sz="24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4" name="Rectangle 59"/>
            <p:cNvSpPr>
              <a:spLocks noChangeArrowheads="1"/>
            </p:cNvSpPr>
            <p:nvPr/>
          </p:nvSpPr>
          <p:spPr bwMode="auto">
            <a:xfrm>
              <a:off x="5994213" y="4230825"/>
              <a:ext cx="276955" cy="378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endParaRPr lang="zh-CN" altLang="en-US" sz="24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5" name="Rectangle 60"/>
            <p:cNvSpPr>
              <a:spLocks noChangeArrowheads="1"/>
            </p:cNvSpPr>
            <p:nvPr/>
          </p:nvSpPr>
          <p:spPr bwMode="auto">
            <a:xfrm>
              <a:off x="8016114" y="4230825"/>
              <a:ext cx="276955" cy="378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zh-CN" altLang="en-US" sz="24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6" name="Rectangle 20"/>
            <p:cNvSpPr>
              <a:spLocks noChangeArrowheads="1"/>
            </p:cNvSpPr>
            <p:nvPr/>
          </p:nvSpPr>
          <p:spPr bwMode="auto">
            <a:xfrm>
              <a:off x="1429039" y="1310447"/>
              <a:ext cx="544808" cy="378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zh-CN" altLang="en-US" sz="24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7" name="Rectangle 21"/>
            <p:cNvSpPr>
              <a:spLocks noChangeArrowheads="1"/>
            </p:cNvSpPr>
            <p:nvPr/>
          </p:nvSpPr>
          <p:spPr bwMode="auto">
            <a:xfrm>
              <a:off x="2159784" y="1554895"/>
              <a:ext cx="276955" cy="378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  <a:endParaRPr lang="zh-CN" altLang="en-US" sz="24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8" name="Rectangle 22"/>
            <p:cNvSpPr>
              <a:spLocks noChangeArrowheads="1"/>
            </p:cNvSpPr>
            <p:nvPr/>
          </p:nvSpPr>
          <p:spPr bwMode="auto">
            <a:xfrm>
              <a:off x="1979048" y="2786239"/>
              <a:ext cx="458991" cy="378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endParaRPr lang="zh-CN" altLang="en-US" sz="24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9" name="Rectangle 23"/>
            <p:cNvSpPr>
              <a:spLocks noChangeArrowheads="1"/>
            </p:cNvSpPr>
            <p:nvPr/>
          </p:nvSpPr>
          <p:spPr bwMode="auto">
            <a:xfrm>
              <a:off x="4010051" y="2773236"/>
              <a:ext cx="458991" cy="378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zh-CN" altLang="en-US" sz="24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0" name="Rectangle 32"/>
            <p:cNvSpPr>
              <a:spLocks noChangeArrowheads="1"/>
            </p:cNvSpPr>
            <p:nvPr/>
          </p:nvSpPr>
          <p:spPr bwMode="auto">
            <a:xfrm>
              <a:off x="5324580" y="1271439"/>
              <a:ext cx="319863" cy="378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zh-CN" altLang="en-US" sz="24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1" name="Rectangle 33"/>
            <p:cNvSpPr>
              <a:spLocks noChangeArrowheads="1"/>
            </p:cNvSpPr>
            <p:nvPr/>
          </p:nvSpPr>
          <p:spPr bwMode="auto">
            <a:xfrm>
              <a:off x="6297173" y="2745931"/>
              <a:ext cx="276955" cy="378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  <a:endParaRPr lang="zh-CN" altLang="en-US" sz="24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2" name="Rectangle 34"/>
            <p:cNvSpPr>
              <a:spLocks noChangeArrowheads="1"/>
            </p:cNvSpPr>
            <p:nvPr/>
          </p:nvSpPr>
          <p:spPr bwMode="auto">
            <a:xfrm>
              <a:off x="5903195" y="2745931"/>
              <a:ext cx="276955" cy="378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endParaRPr lang="zh-CN" altLang="en-US" sz="24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3" name="Rectangle 35"/>
            <p:cNvSpPr>
              <a:spLocks noChangeArrowheads="1"/>
            </p:cNvSpPr>
            <p:nvPr/>
          </p:nvSpPr>
          <p:spPr bwMode="auto">
            <a:xfrm>
              <a:off x="7943300" y="2745931"/>
              <a:ext cx="276955" cy="378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zh-CN" altLang="en-US" sz="24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pic>
          <p:nvPicPr>
            <p:cNvPr id="44" name="Picture 76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8507" y="1587402"/>
              <a:ext cx="2698035" cy="12651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1681289" y="4147609"/>
              <a:ext cx="131326" cy="131326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1530459" y="2769336"/>
              <a:ext cx="319863" cy="378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zh-CN" altLang="en-US" sz="24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7" name="Rectangle 46"/>
            <p:cNvSpPr>
              <a:spLocks noChangeArrowheads="1"/>
            </p:cNvSpPr>
            <p:nvPr/>
          </p:nvSpPr>
          <p:spPr bwMode="auto">
            <a:xfrm>
              <a:off x="1526558" y="4230825"/>
              <a:ext cx="276955" cy="378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  <a:endParaRPr lang="zh-CN" altLang="en-US" sz="24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8" name="Rectangle 47"/>
            <p:cNvSpPr>
              <a:spLocks noChangeArrowheads="1"/>
            </p:cNvSpPr>
            <p:nvPr/>
          </p:nvSpPr>
          <p:spPr bwMode="auto">
            <a:xfrm>
              <a:off x="2038860" y="4230825"/>
              <a:ext cx="278255" cy="378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endParaRPr lang="zh-CN" altLang="en-US" sz="24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4042557" y="4230825"/>
              <a:ext cx="276955" cy="378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zh-CN" altLang="en-US" sz="24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pic>
          <p:nvPicPr>
            <p:cNvPr id="50" name="Picture 78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2068" y="3072296"/>
              <a:ext cx="2729241" cy="12651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中线运动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416565" y="1232413"/>
            <a:ext cx="3206227" cy="21024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910" y="708134"/>
            <a:ext cx="7561380" cy="1216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66"/>
              </a:buClr>
              <a:buSzTx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         在三角形中，连接一个顶点与</a:t>
            </a:r>
            <a:r>
              <a:rPr lang="zh-CN" altLang="en-US" sz="2600" b="1" dirty="0">
                <a:latin typeface="+mj-lt"/>
                <a:ea typeface="+mj-ea"/>
              </a:rPr>
              <a:t>它对边中点的</a:t>
            </a:r>
            <a:r>
              <a:rPr lang="zh-CN" altLang="en-US" sz="2600" b="1" dirty="0">
                <a:solidFill>
                  <a:srgbClr val="0000FF"/>
                </a:solidFill>
                <a:latin typeface="+mj-lt"/>
                <a:ea typeface="+mj-ea"/>
              </a:rPr>
              <a:t>线段</a:t>
            </a:r>
            <a:r>
              <a:rPr lang="zh-CN" altLang="en-US" sz="2600" b="1" dirty="0">
                <a:latin typeface="+mj-lt"/>
                <a:ea typeface="+mj-ea"/>
              </a:rPr>
              <a:t>，叫作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三角形的中线</a:t>
            </a:r>
            <a:r>
              <a:rPr lang="zh-CN" altLang="en-US" sz="2600" b="1" dirty="0">
                <a:latin typeface="+mj-lt"/>
                <a:ea typeface="+mj-ea"/>
              </a:rPr>
              <a:t>。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6884" y="3151309"/>
            <a:ext cx="5212598" cy="576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j-lt"/>
                <a:ea typeface="+mj-ea"/>
                <a:cs typeface="Times New Roman" panose="02020603050405020304" pitchFamily="18" charset="0"/>
              </a:rPr>
              <a:t>所以 </a:t>
            </a:r>
            <a:r>
              <a:rPr lang="en-US" altLang="zh-CN" sz="2400" b="1" i="1" dirty="0">
                <a:latin typeface="+mj-lt"/>
                <a:ea typeface="+mj-ea"/>
                <a:cs typeface="Times New Roman" panose="02020603050405020304" pitchFamily="18" charset="0"/>
              </a:rPr>
              <a:t>AD</a:t>
            </a:r>
            <a:r>
              <a:rPr lang="zh-CN" altLang="en-US" sz="2400" b="1" dirty="0">
                <a:latin typeface="+mj-lt"/>
                <a:ea typeface="+mj-ea"/>
                <a:cs typeface="Times New Roman" panose="02020603050405020304" pitchFamily="18" charset="0"/>
              </a:rPr>
              <a:t>是△</a:t>
            </a:r>
            <a:r>
              <a:rPr lang="en-US" altLang="zh-CN" sz="2400" b="1" i="1" dirty="0">
                <a:latin typeface="+mj-lt"/>
                <a:ea typeface="+mj-ea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latin typeface="+mj-lt"/>
                <a:ea typeface="+mj-ea"/>
                <a:cs typeface="Times New Roman" panose="02020603050405020304" pitchFamily="18" charset="0"/>
              </a:rPr>
              <a:t>的</a:t>
            </a:r>
            <a:r>
              <a:rPr lang="en-US" altLang="zh-CN" sz="2400" b="1" i="1" dirty="0">
                <a:latin typeface="+mj-lt"/>
                <a:ea typeface="+mj-ea"/>
                <a:cs typeface="Times New Roman" panose="02020603050405020304" pitchFamily="18" charset="0"/>
              </a:rPr>
              <a:t>BC</a:t>
            </a:r>
            <a:r>
              <a:rPr lang="zh-CN" altLang="en-US" sz="2400" b="1" dirty="0">
                <a:latin typeface="+mj-lt"/>
                <a:ea typeface="+mj-ea"/>
                <a:cs typeface="Times New Roman" panose="02020603050405020304" pitchFamily="18" charset="0"/>
              </a:rPr>
              <a:t>边上的中线。</a:t>
            </a:r>
            <a:endParaRPr lang="en-US" altLang="zh-CN" sz="2400" b="1" dirty="0"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6915" y="1995502"/>
            <a:ext cx="1564871" cy="576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符号语言：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29811" y="3728561"/>
            <a:ext cx="4308485" cy="1216743"/>
            <a:chOff x="4729811" y="3728561"/>
            <a:chExt cx="4308485" cy="1216743"/>
          </a:xfrm>
        </p:grpSpPr>
        <p:sp>
          <p:nvSpPr>
            <p:cNvPr id="2" name="思想气泡: 云 1"/>
            <p:cNvSpPr/>
            <p:nvPr/>
          </p:nvSpPr>
          <p:spPr bwMode="auto">
            <a:xfrm>
              <a:off x="4729811" y="3728561"/>
              <a:ext cx="4144617" cy="1216743"/>
            </a:xfrm>
            <a:prstGeom prst="cloudCallout">
              <a:avLst>
                <a:gd name="adj1" fmla="val -26529"/>
                <a:gd name="adj2" fmla="val -86170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accent5">
                  <a:lumMod val="40000"/>
                  <a:lumOff val="60000"/>
                </a:schemeClr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001063" y="3902104"/>
              <a:ext cx="4037233" cy="936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400" b="1" dirty="0">
                  <a:latin typeface="+mj-lt"/>
                  <a:ea typeface="+mj-ea"/>
                </a:rPr>
                <a:t>若点</a:t>
              </a:r>
              <a:r>
                <a:rPr lang="en-US" altLang="zh-CN" sz="2400" b="1" i="1" dirty="0">
                  <a:latin typeface="+mj-lt"/>
                  <a:ea typeface="+mj-ea"/>
                </a:rPr>
                <a:t>D</a:t>
              </a:r>
              <a:r>
                <a:rPr lang="zh-CN" altLang="en-US" sz="2400" b="1" dirty="0">
                  <a:latin typeface="+mj-lt"/>
                  <a:ea typeface="+mj-ea"/>
                </a:rPr>
                <a:t>是</a:t>
              </a:r>
              <a:r>
                <a:rPr lang="en-US" altLang="zh-CN" sz="2400" b="1" i="1" dirty="0">
                  <a:latin typeface="+mj-lt"/>
                  <a:ea typeface="+mj-ea"/>
                </a:rPr>
                <a:t>BC</a:t>
              </a:r>
              <a:r>
                <a:rPr lang="zh-CN" altLang="en-US" sz="2400" b="1" dirty="0">
                  <a:latin typeface="+mj-lt"/>
                  <a:ea typeface="+mj-ea"/>
                </a:rPr>
                <a:t>的中点，△</a:t>
              </a:r>
              <a:r>
                <a:rPr lang="en-US" altLang="zh-CN" sz="2400" b="1" i="1" dirty="0">
                  <a:latin typeface="+mj-lt"/>
                  <a:ea typeface="+mj-ea"/>
                </a:rPr>
                <a:t>ABD</a:t>
              </a:r>
              <a:r>
                <a:rPr lang="zh-CN" altLang="en-US" sz="2400" b="1" dirty="0">
                  <a:latin typeface="+mj-lt"/>
                  <a:ea typeface="+mj-ea"/>
                </a:rPr>
                <a:t>与△</a:t>
              </a:r>
              <a:r>
                <a:rPr lang="en-US" altLang="zh-CN" sz="2400" b="1" i="1" dirty="0">
                  <a:latin typeface="+mj-lt"/>
                  <a:ea typeface="+mj-ea"/>
                </a:rPr>
                <a:t>ACD</a:t>
              </a:r>
              <a:r>
                <a:rPr lang="zh-CN" altLang="en-US" sz="2400" b="1" dirty="0">
                  <a:latin typeface="+mj-lt"/>
                  <a:ea typeface="+mj-ea"/>
                </a:rPr>
                <a:t>的面积相等吗</a:t>
              </a:r>
              <a:r>
                <a:rPr lang="en-US" altLang="zh-CN" sz="2400" b="1" dirty="0">
                  <a:latin typeface="+mj-lt"/>
                  <a:ea typeface="+mj-ea"/>
                </a:rPr>
                <a:t>?</a:t>
              </a:r>
              <a:endParaRPr lang="zh-CN" altLang="en-US" sz="2400" b="1" dirty="0">
                <a:latin typeface="+mj-lt"/>
                <a:ea typeface="+mj-ea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322821" y="4106099"/>
            <a:ext cx="23225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</a:rPr>
              <a:t>S</a:t>
            </a:r>
            <a:r>
              <a:rPr lang="zh-CN" altLang="en-US" sz="2400" b="1" baseline="-25000" dirty="0">
                <a:solidFill>
                  <a:srgbClr val="FF0000"/>
                </a:solidFill>
                <a:latin typeface="+mj-lt"/>
                <a:ea typeface="+mj-ea"/>
              </a:rPr>
              <a:t>△</a:t>
            </a:r>
            <a:r>
              <a:rPr lang="en-US" altLang="zh-CN" sz="2400" b="1" i="1" baseline="-25000" dirty="0">
                <a:solidFill>
                  <a:srgbClr val="FF0000"/>
                </a:solidFill>
                <a:latin typeface="+mj-lt"/>
                <a:ea typeface="+mj-ea"/>
              </a:rPr>
              <a:t>ABD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+mj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</a:rPr>
              <a:t>S</a:t>
            </a:r>
            <a:r>
              <a:rPr lang="zh-CN" altLang="en-US" sz="2400" b="1" baseline="-25000" dirty="0">
                <a:solidFill>
                  <a:srgbClr val="FF0000"/>
                </a:solidFill>
                <a:latin typeface="+mj-lt"/>
                <a:ea typeface="+mj-ea"/>
              </a:rPr>
              <a:t>△</a:t>
            </a:r>
            <a:r>
              <a:rPr lang="en-US" altLang="zh-CN" sz="2400" b="1" i="1" baseline="-25000" dirty="0">
                <a:solidFill>
                  <a:srgbClr val="FF0000"/>
                </a:solidFill>
                <a:latin typeface="+mj-lt"/>
                <a:ea typeface="+mj-ea"/>
              </a:rPr>
              <a:t>ACD</a:t>
            </a:r>
            <a:endParaRPr lang="zh-CN" altLang="en-US" sz="2400" b="1" baseline="-25000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32195" y="2501125"/>
            <a:ext cx="3903751" cy="724753"/>
            <a:chOff x="532195" y="2501125"/>
            <a:chExt cx="3903751" cy="724753"/>
          </a:xfrm>
        </p:grpSpPr>
        <p:sp>
          <p:nvSpPr>
            <p:cNvPr id="7" name="文本框 6"/>
            <p:cNvSpPr txBox="1"/>
            <p:nvPr/>
          </p:nvSpPr>
          <p:spPr>
            <a:xfrm>
              <a:off x="532195" y="2642375"/>
              <a:ext cx="390375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因为 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BD=DC=    BC 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，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513255" y="2501125"/>
            <a:ext cx="280550" cy="7247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31" name="Equation" r:id="rId4" imgW="3657600" imgH="9448800" progId="Equation.DSMT4">
                    <p:embed/>
                  </p:oleObj>
                </mc:Choice>
                <mc:Fallback>
                  <p:oleObj name="Equation" r:id="rId4" imgW="3657600" imgH="9448800" progId="Equation.DSMT4">
                    <p:embed/>
                    <p:pic>
                      <p:nvPicPr>
                        <p:cNvPr id="0" name="图片 9230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513255" y="2501125"/>
                          <a:ext cx="280550" cy="72475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983297" y="1306220"/>
            <a:ext cx="8221663" cy="3203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如图，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AD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BE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CF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是△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的三条中线．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ts val="18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AC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AE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en-US" altLang="zh-CN" sz="24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EC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 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CD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en-US" altLang="zh-CN" sz="24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r>
              <a: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en-US" altLang="zh-CN" sz="24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 AF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en-US" altLang="zh-CN" sz="24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）若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S</a:t>
            </a:r>
            <a:r>
              <a:rPr lang="en-US" altLang="zh-CN" sz="2400" b="1" baseline="-25000" dirty="0">
                <a:latin typeface="黑体" panose="02010609060101010101" pitchFamily="49" charset="-122"/>
                <a:ea typeface="黑体" panose="02010609060101010101" pitchFamily="49" charset="-122"/>
              </a:rPr>
              <a:t>△</a:t>
            </a:r>
            <a:r>
              <a:rPr lang="en-US" altLang="zh-CN" sz="2400" b="1" i="1" baseline="-25000" dirty="0"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=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12 cm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20000"/>
              </a:spcBef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则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S</a:t>
            </a:r>
            <a:r>
              <a:rPr lang="en-US" altLang="zh-CN" sz="2400" b="1" baseline="-25000" dirty="0">
                <a:latin typeface="黑体" panose="02010609060101010101" pitchFamily="49" charset="-122"/>
                <a:ea typeface="黑体" panose="02010609060101010101" pitchFamily="49" charset="-122"/>
              </a:rPr>
              <a:t>△</a:t>
            </a:r>
            <a:r>
              <a:rPr lang="en-US" altLang="zh-CN" sz="2400" b="1" i="1" baseline="-25000" dirty="0">
                <a:latin typeface="Times New Roman" panose="02020603050405020304" pitchFamily="18" charset="0"/>
                <a:ea typeface="黑体" panose="02010609060101010101" pitchFamily="49" charset="-122"/>
              </a:rPr>
              <a:t>ABD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en-US" altLang="zh-CN" sz="24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875597" y="1847719"/>
            <a:ext cx="6461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417306" y="1847719"/>
            <a:ext cx="64611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636661" y="2361786"/>
            <a:ext cx="11763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BD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3237179" y="3936465"/>
            <a:ext cx="11366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 cm²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2673840" y="2794323"/>
          <a:ext cx="201757" cy="6629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" name="Equation" r:id="rId1" imgW="6400800" imgH="21031200" progId="Equation.DSMT4">
                  <p:embed/>
                </p:oleObj>
              </mc:Choice>
              <mc:Fallback>
                <p:oleObj name="Equation" r:id="rId1" imgW="6400800" imgH="210312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3840" y="2794323"/>
                        <a:ext cx="201757" cy="6629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37"/>
          <p:cNvGrpSpPr/>
          <p:nvPr/>
        </p:nvGrpSpPr>
        <p:grpSpPr bwMode="auto">
          <a:xfrm>
            <a:off x="5649101" y="2214284"/>
            <a:ext cx="2692599" cy="2390746"/>
            <a:chOff x="2846" y="1692"/>
            <a:chExt cx="2827" cy="2510"/>
          </a:xfrm>
        </p:grpSpPr>
        <p:pic>
          <p:nvPicPr>
            <p:cNvPr id="9" name="Picture 36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7" y="2029"/>
              <a:ext cx="2418" cy="18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Rectangle 27"/>
            <p:cNvSpPr>
              <a:spLocks noChangeArrowheads="1"/>
            </p:cNvSpPr>
            <p:nvPr/>
          </p:nvSpPr>
          <p:spPr bwMode="auto">
            <a:xfrm>
              <a:off x="2846" y="1692"/>
              <a:ext cx="329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" name="Rectangle 28"/>
            <p:cNvSpPr>
              <a:spLocks noChangeArrowheads="1"/>
            </p:cNvSpPr>
            <p:nvPr/>
          </p:nvSpPr>
          <p:spPr bwMode="auto">
            <a:xfrm>
              <a:off x="5344" y="3672"/>
              <a:ext cx="329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zh-CN" altLang="en-US" sz="20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2" name="Rectangle 29"/>
            <p:cNvSpPr>
              <a:spLocks noChangeArrowheads="1"/>
            </p:cNvSpPr>
            <p:nvPr/>
          </p:nvSpPr>
          <p:spPr bwMode="auto">
            <a:xfrm>
              <a:off x="3216" y="3672"/>
              <a:ext cx="329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endParaRPr lang="zh-CN" altLang="en-US" sz="20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3" name="Rectangle 30"/>
            <p:cNvSpPr>
              <a:spLocks noChangeArrowheads="1"/>
            </p:cNvSpPr>
            <p:nvPr/>
          </p:nvSpPr>
          <p:spPr bwMode="auto">
            <a:xfrm>
              <a:off x="4299" y="3832"/>
              <a:ext cx="342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  <a:endParaRPr lang="zh-CN" altLang="en-US" sz="20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4" name="Rectangle 31"/>
            <p:cNvSpPr>
              <a:spLocks noChangeArrowheads="1"/>
            </p:cNvSpPr>
            <p:nvPr/>
          </p:nvSpPr>
          <p:spPr bwMode="auto">
            <a:xfrm>
              <a:off x="2953" y="2881"/>
              <a:ext cx="329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E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" name="Rectangle 32"/>
            <p:cNvSpPr>
              <a:spLocks noChangeArrowheads="1"/>
            </p:cNvSpPr>
            <p:nvPr/>
          </p:nvSpPr>
          <p:spPr bwMode="auto">
            <a:xfrm>
              <a:off x="4147" y="2696"/>
              <a:ext cx="329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F</a:t>
              </a:r>
              <a:endParaRPr lang="zh-CN" altLang="en-US" sz="20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6" name="Rectangle 33"/>
            <p:cNvSpPr>
              <a:spLocks noChangeArrowheads="1"/>
            </p:cNvSpPr>
            <p:nvPr/>
          </p:nvSpPr>
          <p:spPr bwMode="auto">
            <a:xfrm>
              <a:off x="3723" y="3290"/>
              <a:ext cx="342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G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7" name="矩形: 圆角 16"/>
          <p:cNvSpPr/>
          <p:nvPr/>
        </p:nvSpPr>
        <p:spPr>
          <a:xfrm>
            <a:off x="704928" y="600604"/>
            <a:ext cx="1160463" cy="544513"/>
          </a:xfrm>
          <a:prstGeom prst="roundRect">
            <a:avLst/>
          </a:prstGeom>
          <a:noFill/>
          <a:ln>
            <a:solidFill>
              <a:srgbClr val="FD2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练习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E:\R八数上\人八数导学案\AA013.tif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2118" y="2088564"/>
            <a:ext cx="2784720" cy="1625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672611" y="2696447"/>
            <a:ext cx="5568950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S</a:t>
            </a:r>
            <a:r>
              <a:rPr lang="en-US" altLang="zh-CN" sz="2800" b="1" baseline="-25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△</a:t>
            </a:r>
            <a:r>
              <a:rPr lang="en-US" altLang="zh-CN" sz="2800" b="1" i="1" baseline="-25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ABC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 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S</a:t>
            </a:r>
            <a:r>
              <a:rPr lang="en-US" altLang="zh-CN" sz="2800" b="1" baseline="-25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△</a:t>
            </a:r>
            <a:r>
              <a:rPr lang="en-US" altLang="zh-CN" sz="2800" b="1" i="1" baseline="-25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ABM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 40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平方厘米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348249" y="856627"/>
            <a:ext cx="7957820" cy="115236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dirty="0">
                <a:latin typeface="+mj-lt"/>
                <a:ea typeface="+mj-ea"/>
              </a:rPr>
              <a:t>2.</a:t>
            </a:r>
            <a:r>
              <a:rPr lang="zh-CN" altLang="en-US" dirty="0">
                <a:latin typeface="+mj-lt"/>
                <a:ea typeface="+mj-ea"/>
              </a:rPr>
              <a:t>如图所示，</a:t>
            </a:r>
            <a:r>
              <a:rPr lang="en-US" altLang="zh-CN" i="1" dirty="0">
                <a:latin typeface="+mj-lt"/>
                <a:ea typeface="+mj-ea"/>
              </a:rPr>
              <a:t>AM </a:t>
            </a:r>
            <a:r>
              <a:rPr lang="zh-CN" altLang="en-US" dirty="0">
                <a:latin typeface="+mj-lt"/>
                <a:ea typeface="+mj-ea"/>
              </a:rPr>
              <a:t>是△</a:t>
            </a:r>
            <a:r>
              <a:rPr lang="en-US" altLang="zh-CN" i="1" dirty="0">
                <a:latin typeface="+mj-lt"/>
                <a:ea typeface="+mj-ea"/>
              </a:rPr>
              <a:t>ABC</a:t>
            </a:r>
            <a:r>
              <a:rPr lang="zh-CN" altLang="en-US" dirty="0">
                <a:latin typeface="+mj-lt"/>
                <a:ea typeface="+mj-ea"/>
              </a:rPr>
              <a:t>的中线，△</a:t>
            </a:r>
            <a:r>
              <a:rPr lang="en-US" altLang="zh-CN" i="1" dirty="0">
                <a:latin typeface="+mj-lt"/>
                <a:ea typeface="+mj-ea"/>
              </a:rPr>
              <a:t>ABM </a:t>
            </a:r>
            <a:r>
              <a:rPr lang="zh-CN" altLang="en-US" dirty="0">
                <a:latin typeface="+mj-lt"/>
                <a:ea typeface="+mj-ea"/>
              </a:rPr>
              <a:t>的面积是 </a:t>
            </a:r>
            <a:r>
              <a:rPr lang="en-US" altLang="zh-CN" dirty="0">
                <a:latin typeface="+mj-lt"/>
                <a:ea typeface="+mj-ea"/>
              </a:rPr>
              <a:t>20 </a:t>
            </a:r>
            <a:r>
              <a:rPr lang="zh-CN" altLang="en-US" dirty="0">
                <a:latin typeface="+mj-lt"/>
                <a:ea typeface="+mj-ea"/>
              </a:rPr>
              <a:t>平方厘米，求△</a:t>
            </a:r>
            <a:r>
              <a:rPr lang="en-US" altLang="zh-CN" i="1" dirty="0">
                <a:latin typeface="+mj-lt"/>
                <a:ea typeface="+mj-ea"/>
              </a:rPr>
              <a:t>ABC </a:t>
            </a:r>
            <a:r>
              <a:rPr lang="zh-CN" altLang="en-US" dirty="0">
                <a:latin typeface="+mj-lt"/>
                <a:ea typeface="+mj-ea"/>
              </a:rPr>
              <a:t>的面积。</a:t>
            </a:r>
            <a:endParaRPr lang="en-US" altLang="zh-CN" dirty="0"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>
          <a:solidFill>
            <a:srgbClr val="000000"/>
          </a:solidFill>
          <a:miter lim="800000"/>
        </a:ln>
      </a:spPr>
      <a:bodyPr wrap="square" rtlCol="0" anchor="ctr">
        <a:spAutoFit/>
      </a:bodyPr>
      <a:lstStyle>
        <a:defPPr algn="l" eaLnBrk="1" hangingPunct="1">
          <a:lnSpc>
            <a:spcPct val="120000"/>
          </a:lnSpc>
          <a:buFont typeface="Arial" panose="020B0604020202020204" pitchFamily="34" charset="0"/>
          <a:buNone/>
          <a:defRPr sz="2800" b="1" dirty="0" smtClean="0">
            <a:latin typeface="+mj-lt"/>
            <a:ea typeface="黑体" panose="02010609060101010101" pitchFamily="49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+mj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2785</Words>
  <Application>WPS 演示</Application>
  <PresentationFormat>全屏显示(16:9)</PresentationFormat>
  <Paragraphs>513</Paragraphs>
  <Slides>33</Slides>
  <Notes>0</Notes>
  <HiddenSlides>0</HiddenSlides>
  <MMClips>3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33</vt:i4>
      </vt:variant>
    </vt:vector>
  </HeadingPairs>
  <TitlesOfParts>
    <vt:vector size="54" baseType="lpstr">
      <vt:lpstr>Arial</vt:lpstr>
      <vt:lpstr>宋体</vt:lpstr>
      <vt:lpstr>Wingdings</vt:lpstr>
      <vt:lpstr>黑体</vt:lpstr>
      <vt:lpstr>Times New Roman</vt:lpstr>
      <vt:lpstr>楷体</vt:lpstr>
      <vt:lpstr>Times New Roman</vt:lpstr>
      <vt:lpstr>微软雅黑</vt:lpstr>
      <vt:lpstr>Arial Unicode MS</vt:lpstr>
      <vt:lpstr>等线</vt:lpstr>
      <vt:lpstr>Cambria Math</vt:lpstr>
      <vt:lpstr>1_Office 主题​​</vt:lpstr>
      <vt:lpstr>2_Office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520</cp:revision>
  <dcterms:created xsi:type="dcterms:W3CDTF">2016-01-14T07:05:00Z</dcterms:created>
  <dcterms:modified xsi:type="dcterms:W3CDTF">2025-01-20T00:21:49Z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9236B3DCDDB74ECD8CDF7470C5A76A0E</vt:lpwstr>
  </property>
  <property fmtid="{D5CDD505-2E9C-101B-9397-08002B2CF9AE}" pid="3" name="KSOProductBuildVer">
    <vt:lpwstr>2052-12.1.0.19770</vt:lpwstr>
  </property>
</Properties>
</file>