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5"/>
  </p:notesMasterIdLst>
  <p:sldIdLst>
    <p:sldId id="256" r:id="rId4"/>
    <p:sldId id="299" r:id="rId5"/>
    <p:sldId id="367" r:id="rId6"/>
    <p:sldId id="368" r:id="rId7"/>
    <p:sldId id="259" r:id="rId8"/>
    <p:sldId id="369" r:id="rId9"/>
    <p:sldId id="372" r:id="rId10"/>
    <p:sldId id="378" r:id="rId11"/>
    <p:sldId id="370" r:id="rId12"/>
    <p:sldId id="379" r:id="rId13"/>
    <p:sldId id="373" r:id="rId14"/>
    <p:sldId id="376" r:id="rId15"/>
    <p:sldId id="377" r:id="rId16"/>
    <p:sldId id="374" r:id="rId17"/>
    <p:sldId id="375" r:id="rId18"/>
    <p:sldId id="313" r:id="rId19"/>
    <p:sldId id="385" r:id="rId20"/>
    <p:sldId id="386" r:id="rId21"/>
    <p:sldId id="387" r:id="rId22"/>
    <p:sldId id="279" r:id="rId23"/>
    <p:sldId id="283" r:id="rId24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F26336"/>
    <a:srgbClr val="93DBFF"/>
    <a:srgbClr val="66CCFF"/>
    <a:srgbClr val="DDFFFF"/>
    <a:srgbClr val="CCFF99"/>
    <a:srgbClr val="F47F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10" autoAdjust="0"/>
    <p:restoredTop sz="96391"/>
  </p:normalViewPr>
  <p:slideViewPr>
    <p:cSldViewPr snapToGrid="0" showGuides="1">
      <p:cViewPr varScale="1">
        <p:scale>
          <a:sx n="119" d="100"/>
          <a:sy n="119" d="100"/>
        </p:scale>
        <p:origin x="96" y="4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8EC705-6485-4292-877F-D230941B281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74113A-97CF-49D7-8923-DEAC65CB6C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66950" y="1574800"/>
            <a:ext cx="49323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lt"/>
                <a:ea typeface="+mj-ea"/>
                <a:cs typeface="+mn-cs"/>
              </a:rPr>
              <a:t>第六章 变量之间的关系</a:t>
            </a:r>
            <a:endParaRPr kumimoji="0" lang="zh-CN" altLang="en-US" sz="3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138363" y="2981325"/>
            <a:ext cx="5219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314700" y="3157538"/>
            <a:ext cx="3024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3089863" y="2279362"/>
            <a:ext cx="296427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+mj-lt"/>
                <a:ea typeface="+mj-ea"/>
                <a:cs typeface="+mn-cs"/>
              </a:rPr>
              <a:t>1 </a:t>
            </a: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现实中的变量</a:t>
            </a:r>
            <a:endParaRPr kumimoji="0" lang="zh-CN" altLang="en-US" sz="32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58254" y="2291801"/>
            <a:ext cx="811006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）你还有哪些发现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r>
              <a:rPr lang="zh-CN" altLang="en-US" sz="2800" b="1" dirty="0">
                <a:latin typeface="+mj-lt"/>
                <a:ea typeface="+mj-ea"/>
              </a:rPr>
              <a:t>与同伴进行交流。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5537" y="2886979"/>
            <a:ext cx="613092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(3)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棚内温度一直比棚外温度高。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83930" y="355221"/>
            <a:ext cx="4058709" cy="1948808"/>
            <a:chOff x="1430614" y="2054574"/>
            <a:chExt cx="4058709" cy="19488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614" y="2054574"/>
              <a:ext cx="4058709" cy="194880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1717167" y="2141120"/>
              <a:ext cx="3662553" cy="1569820"/>
              <a:chOff x="1717167" y="2141120"/>
              <a:chExt cx="3662553" cy="1569820"/>
            </a:xfrm>
          </p:grpSpPr>
          <p:cxnSp>
            <p:nvCxnSpPr>
              <p:cNvPr id="33" name="直接箭头连接符 32"/>
              <p:cNvCxnSpPr/>
              <p:nvPr/>
            </p:nvCxnSpPr>
            <p:spPr>
              <a:xfrm flipH="1" flipV="1">
                <a:off x="1717167" y="2141120"/>
                <a:ext cx="12573" cy="153172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箭头连接符 33"/>
              <p:cNvCxnSpPr/>
              <p:nvPr/>
            </p:nvCxnSpPr>
            <p:spPr>
              <a:xfrm>
                <a:off x="1829173" y="3699460"/>
                <a:ext cx="355054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任意多边形: 形状 34"/>
              <p:cNvSpPr/>
              <p:nvPr/>
            </p:nvSpPr>
            <p:spPr bwMode="auto">
              <a:xfrm>
                <a:off x="1717167" y="3672840"/>
                <a:ext cx="108966" cy="38100"/>
              </a:xfrm>
              <a:custGeom>
                <a:avLst/>
                <a:gdLst>
                  <a:gd name="connsiteX0" fmla="*/ 0 w 99060"/>
                  <a:gd name="connsiteY0" fmla="*/ 0 h 38100"/>
                  <a:gd name="connsiteX1" fmla="*/ 53340 w 99060"/>
                  <a:gd name="connsiteY1" fmla="*/ 0 h 38100"/>
                  <a:gd name="connsiteX2" fmla="*/ 53340 w 99060"/>
                  <a:gd name="connsiteY2" fmla="*/ 38100 h 38100"/>
                  <a:gd name="connsiteX3" fmla="*/ 87630 w 99060"/>
                  <a:gd name="connsiteY3" fmla="*/ 3810 h 38100"/>
                  <a:gd name="connsiteX4" fmla="*/ 87630 w 99060"/>
                  <a:gd name="connsiteY4" fmla="*/ 26670 h 38100"/>
                  <a:gd name="connsiteX5" fmla="*/ 99060 w 99060"/>
                  <a:gd name="connsiteY5" fmla="*/ 2667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060" h="38100">
                    <a:moveTo>
                      <a:pt x="0" y="0"/>
                    </a:moveTo>
                    <a:lnTo>
                      <a:pt x="53340" y="0"/>
                    </a:lnTo>
                    <a:lnTo>
                      <a:pt x="53340" y="38100"/>
                    </a:lnTo>
                    <a:lnTo>
                      <a:pt x="87630" y="3810"/>
                    </a:lnTo>
                    <a:lnTo>
                      <a:pt x="87630" y="26670"/>
                    </a:lnTo>
                    <a:lnTo>
                      <a:pt x="99060" y="2667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183375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06997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298185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526397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754609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982821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21103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439245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667457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895669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123881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35209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80301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1757934" y="23202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1757934" y="253365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1757934" y="276606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1757934" y="2998498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1757934" y="3234718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1757934" y="3467128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5377" y="453657"/>
            <a:ext cx="1715388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+mj-lt"/>
                <a:ea typeface="+mj-ea"/>
              </a:rPr>
              <a:t>制动距离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5377" y="1095346"/>
            <a:ext cx="2055634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+mj-lt"/>
                <a:ea typeface="+mj-ea"/>
              </a:rPr>
              <a:t>制动初速度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5378" y="1737035"/>
            <a:ext cx="2130056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+mj-lt"/>
                <a:ea typeface="+mj-ea"/>
              </a:rPr>
              <a:t>海水的压强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95377" y="2378724"/>
            <a:ext cx="1088065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+mj-lt"/>
                <a:ea typeface="+mj-ea"/>
              </a:rPr>
              <a:t>水深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5377" y="3020413"/>
            <a:ext cx="1715386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+mj-lt"/>
                <a:ea typeface="+mj-ea"/>
              </a:rPr>
              <a:t>棚内温度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95377" y="3662102"/>
            <a:ext cx="1715387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+mj-lt"/>
                <a:ea typeface="+mj-ea"/>
              </a:rPr>
              <a:t>棚外温度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5377" y="4303792"/>
            <a:ext cx="1088065" cy="5788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+mj-lt"/>
                <a:ea typeface="+mj-ea"/>
              </a:rPr>
              <a:t>时间</a:t>
            </a:r>
            <a:endParaRPr lang="zh-CN" altLang="en-US" sz="2800" b="1" dirty="0">
              <a:latin typeface="+mj-lt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9987" y="453657"/>
            <a:ext cx="1465522" cy="4093041"/>
            <a:chOff x="419987" y="453657"/>
            <a:chExt cx="1465522" cy="4093041"/>
          </a:xfrm>
        </p:grpSpPr>
        <p:sp>
          <p:nvSpPr>
            <p:cNvPr id="9" name="左大括号 8"/>
            <p:cNvSpPr/>
            <p:nvPr/>
          </p:nvSpPr>
          <p:spPr>
            <a:xfrm>
              <a:off x="1488558" y="453657"/>
              <a:ext cx="396951" cy="4093041"/>
            </a:xfrm>
            <a:prstGeom prst="leftBrace">
              <a:avLst>
                <a:gd name="adj1" fmla="val 87179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9987" y="2193709"/>
              <a:ext cx="1010093" cy="578882"/>
            </a:xfrm>
            <a:prstGeom prst="round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+mj-lt"/>
                  <a:ea typeface="+mj-ea"/>
                </a:rPr>
                <a:t>变量</a:t>
              </a:r>
              <a:endParaRPr lang="zh-CN" altLang="en-US" sz="28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12" name="箭头: 右弧形 11"/>
          <p:cNvSpPr/>
          <p:nvPr/>
        </p:nvSpPr>
        <p:spPr bwMode="auto">
          <a:xfrm flipV="1">
            <a:off x="4274289" y="546985"/>
            <a:ext cx="552892" cy="971107"/>
          </a:xfrm>
          <a:prstGeom prst="curvedLeftArrow">
            <a:avLst/>
          </a:prstGeom>
          <a:solidFill>
            <a:schemeClr val="accent1"/>
          </a:solidFill>
          <a:ln w="19050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箭头: 右弧形 12"/>
          <p:cNvSpPr/>
          <p:nvPr/>
        </p:nvSpPr>
        <p:spPr bwMode="auto">
          <a:xfrm flipV="1">
            <a:off x="4206946" y="1875753"/>
            <a:ext cx="552892" cy="971107"/>
          </a:xfrm>
          <a:prstGeom prst="curvedLeftArrow">
            <a:avLst/>
          </a:prstGeom>
          <a:solidFill>
            <a:schemeClr val="accent1"/>
          </a:solidFill>
          <a:ln w="19050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箭头: 右弧形 13"/>
          <p:cNvSpPr/>
          <p:nvPr/>
        </p:nvSpPr>
        <p:spPr bwMode="auto">
          <a:xfrm flipV="1">
            <a:off x="3751522" y="3749721"/>
            <a:ext cx="552892" cy="971107"/>
          </a:xfrm>
          <a:prstGeom prst="curvedLeftArrow">
            <a:avLst/>
          </a:prstGeom>
          <a:solidFill>
            <a:schemeClr val="accent1"/>
          </a:solidFill>
          <a:ln w="19050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箭头: 右弧形 14"/>
          <p:cNvSpPr/>
          <p:nvPr/>
        </p:nvSpPr>
        <p:spPr bwMode="auto">
          <a:xfrm flipV="1">
            <a:off x="3751522" y="3172027"/>
            <a:ext cx="694658" cy="1542890"/>
          </a:xfrm>
          <a:prstGeom prst="curvedLeftArrow">
            <a:avLst/>
          </a:prstGeom>
          <a:solidFill>
            <a:schemeClr val="accent1"/>
          </a:solidFill>
          <a:ln w="19050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35515" y="883219"/>
            <a:ext cx="3150782" cy="1471873"/>
            <a:chOff x="5107172" y="1099877"/>
            <a:chExt cx="3150782" cy="1471873"/>
          </a:xfrm>
        </p:grpSpPr>
        <p:sp>
          <p:nvSpPr>
            <p:cNvPr id="16" name="文本框 15"/>
            <p:cNvSpPr txBox="1"/>
            <p:nvPr/>
          </p:nvSpPr>
          <p:spPr>
            <a:xfrm>
              <a:off x="7258491" y="1099877"/>
              <a:ext cx="999463" cy="57888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latin typeface="+mj-lt"/>
                  <a:ea typeface="+mj-ea"/>
                </a:rPr>
                <a:t>水深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107172" y="1103420"/>
              <a:ext cx="2034363" cy="57888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latin typeface="+mj-lt"/>
                  <a:ea typeface="+mj-ea"/>
                </a:rPr>
                <a:t>制动初速度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107172" y="1992868"/>
              <a:ext cx="1066801" cy="57888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latin typeface="+mj-lt"/>
                  <a:ea typeface="+mj-ea"/>
                </a:rPr>
                <a:t>时间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632932" y="1737035"/>
            <a:ext cx="1307803" cy="578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自变量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092990" y="2772591"/>
            <a:ext cx="3887972" cy="1265411"/>
            <a:chOff x="5139070" y="3072660"/>
            <a:chExt cx="3887972" cy="1265411"/>
          </a:xfrm>
        </p:grpSpPr>
        <p:sp>
          <p:nvSpPr>
            <p:cNvPr id="21" name="文本框 20"/>
            <p:cNvSpPr txBox="1"/>
            <p:nvPr/>
          </p:nvSpPr>
          <p:spPr>
            <a:xfrm>
              <a:off x="5163879" y="3091709"/>
              <a:ext cx="1715388" cy="57888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latin typeface="+mj-lt"/>
                  <a:ea typeface="+mj-ea"/>
                </a:rPr>
                <a:t>制动距离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92679" y="3072660"/>
              <a:ext cx="2034363" cy="57888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latin typeface="+mj-lt"/>
                  <a:ea typeface="+mj-ea"/>
                </a:rPr>
                <a:t>海水的压强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39070" y="3759189"/>
              <a:ext cx="1715388" cy="57888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latin typeface="+mj-lt"/>
                  <a:ea typeface="+mj-ea"/>
                </a:rPr>
                <a:t>棚内温度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74194" y="3759189"/>
              <a:ext cx="1715388" cy="57888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latin typeface="+mj-lt"/>
                  <a:ea typeface="+mj-ea"/>
                </a:rPr>
                <a:t>棚外温度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808370" y="4105711"/>
            <a:ext cx="130780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因变量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20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/>
          <p:cNvSpPr/>
          <p:nvPr/>
        </p:nvSpPr>
        <p:spPr bwMode="auto">
          <a:xfrm>
            <a:off x="1982962" y="2325155"/>
            <a:ext cx="4777562" cy="23320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4717" y="1006549"/>
            <a:ext cx="6574565" cy="1598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在变化过程中数值始终不变的量称为</a:t>
            </a:r>
            <a:r>
              <a:rPr lang="en-US" altLang="zh-CN" sz="2800" b="1" dirty="0">
                <a:latin typeface="+mj-lt"/>
                <a:ea typeface="+mj-ea"/>
              </a:rPr>
              <a:t>________</a:t>
            </a:r>
            <a:r>
              <a:rPr lang="zh-CN" altLang="en-US" sz="2800" b="1" dirty="0">
                <a:latin typeface="+mj-lt"/>
                <a:ea typeface="+mj-ea"/>
              </a:rPr>
              <a:t>，如海水的密度。</a:t>
            </a:r>
            <a:endParaRPr lang="zh-CN" altLang="en-US" sz="2800" b="1" dirty="0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82962" y="1525793"/>
            <a:ext cx="96047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常量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2395" y="2836617"/>
            <a:ext cx="96047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变量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71768" y="3903966"/>
            <a:ext cx="96047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常量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67923" y="2456771"/>
            <a:ext cx="13680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</a:rPr>
              <a:t>自变量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67923" y="3116564"/>
            <a:ext cx="13680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</a:rPr>
              <a:t>因变量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51802" y="2951106"/>
            <a:ext cx="905539" cy="1369385"/>
            <a:chOff x="1306032" y="2571750"/>
            <a:chExt cx="905539" cy="1369385"/>
          </a:xfrm>
        </p:grpSpPr>
        <p:sp>
          <p:nvSpPr>
            <p:cNvPr id="8" name="文本框 7"/>
            <p:cNvSpPr txBox="1"/>
            <p:nvPr/>
          </p:nvSpPr>
          <p:spPr>
            <a:xfrm>
              <a:off x="1306032" y="2978974"/>
              <a:ext cx="508591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+mj-ea"/>
                </a:rPr>
                <a:t>量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1998920" y="2571750"/>
              <a:ext cx="212651" cy="1369385"/>
            </a:xfrm>
            <a:prstGeom prst="leftBrace">
              <a:avLst>
                <a:gd name="adj1" fmla="val 84999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左大括号 14"/>
          <p:cNvSpPr/>
          <p:nvPr/>
        </p:nvSpPr>
        <p:spPr>
          <a:xfrm>
            <a:off x="4724379" y="2605595"/>
            <a:ext cx="143544" cy="1021939"/>
          </a:xfrm>
          <a:prstGeom prst="leftBrace">
            <a:avLst>
              <a:gd name="adj1" fmla="val 84999"/>
              <a:gd name="adj2" fmla="val 50000"/>
            </a:avLst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9" grpId="0"/>
      <p:bldP spid="10" grpId="0"/>
      <p:bldP spid="11" grpId="0"/>
      <p:bldP spid="12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1" y="3986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21859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+mj-ea"/>
                  <a:ea typeface="+mj-ea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+mj-ea"/>
                  <a:ea typeface="+mj-ea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+mj-ea"/>
                  <a:ea typeface="+mj-ea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18584" y="1118041"/>
            <a:ext cx="7848600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举出生活中包含变量的例子，描述变量之间的关系</a:t>
            </a:r>
            <a:r>
              <a:rPr lang="zh-CN" altLang="en-US" sz="2800" b="1" dirty="0">
                <a:latin typeface="+mj-lt"/>
                <a:ea typeface="+mj-ea"/>
              </a:rPr>
              <a:t>，并与同伴进行交流。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5457" y="2386554"/>
            <a:ext cx="3762897" cy="2494505"/>
            <a:chOff x="645457" y="2386554"/>
            <a:chExt cx="3762897" cy="24945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44507" y="2386554"/>
              <a:ext cx="2468355" cy="16389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645457" y="3804098"/>
              <a:ext cx="3762897" cy="1076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</a:rPr>
                <a:t>随着时间的变化汽车行驶的路程也在变化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</a:rPr>
                <a:t>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17391" y="1571117"/>
            <a:ext cx="4175996" cy="3309942"/>
            <a:chOff x="4717391" y="1571117"/>
            <a:chExt cx="4175996" cy="3309942"/>
          </a:xfrm>
        </p:grpSpPr>
        <p:grpSp>
          <p:nvGrpSpPr>
            <p:cNvPr id="7" name="组合 6"/>
            <p:cNvGrpSpPr/>
            <p:nvPr/>
          </p:nvGrpSpPr>
          <p:grpSpPr>
            <a:xfrm>
              <a:off x="4786889" y="1571117"/>
              <a:ext cx="3303321" cy="2389004"/>
              <a:chOff x="2009852" y="1758935"/>
              <a:chExt cx="3303321" cy="2389004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33647" y="1758935"/>
                <a:ext cx="1779526" cy="23890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9852" y="2372911"/>
                <a:ext cx="1352397" cy="141844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1" name="矩形 10"/>
            <p:cNvSpPr/>
            <p:nvPr/>
          </p:nvSpPr>
          <p:spPr>
            <a:xfrm>
              <a:off x="4717391" y="3804098"/>
              <a:ext cx="4175996" cy="1076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</a:rPr>
                <a:t>烧一壶水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</a:rPr>
                <a:t>10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</a:rPr>
                <a:t>分钟水开了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</a:rPr>
                <a:t>，</a:t>
              </a:r>
              <a:r>
                <a: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</a:rPr>
                <a:t>时间和水温的变化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</a:rPr>
                <a:t>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4709" y="937696"/>
            <a:ext cx="7854581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下列情境中有哪些变量，哪个是自变量，哪个是因变量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?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4709" y="2090063"/>
            <a:ext cx="7854581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457200" eaLnBrk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(1)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地表以下岩层的温度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单位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:℃)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随所处深度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单位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:km)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的变化而变化，在某地 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与 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之间的关系可以近似地表示为 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=35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+20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9061" y="3784865"/>
            <a:ext cx="8236183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(1)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变量有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。自变量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深度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，因变量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温度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2" name="矩形 1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4709" y="937696"/>
            <a:ext cx="7854581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下列情境中有哪些变量，哪个是自变量，哪个是变量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?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4709" y="2090063"/>
            <a:ext cx="7854581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(2)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根据全国人口普查结果，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1982-2020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年全国总人口的变化情况如下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精确到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0.01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亿人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):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1205282" y="3437424"/>
          <a:ext cx="652000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年份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1982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1990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2000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2010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2020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人口</a:t>
                      </a:r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/</a:t>
                      </a:r>
                      <a:r>
                        <a:rPr lang="zh-CN" altLang="en-US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亿人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10.32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11.60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12.95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13.71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14.43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04915" y="4388724"/>
            <a:ext cx="8986591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(2)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变量有年份，人口。自变量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年份，因变量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人口。  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7" name="矩形 6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7178" y="1135834"/>
            <a:ext cx="7922576" cy="3677109"/>
            <a:chOff x="687178" y="1135834"/>
            <a:chExt cx="7922576" cy="367710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90267" y="2734581"/>
              <a:ext cx="3229190" cy="2078362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687178" y="1135834"/>
              <a:ext cx="7922576" cy="3562207"/>
              <a:chOff x="687178" y="1135834"/>
              <a:chExt cx="7922576" cy="356220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87178" y="1135834"/>
                <a:ext cx="7922576" cy="10769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b="1" dirty="0">
                    <a:latin typeface="+mj-lt"/>
                    <a:ea typeface="+mj-ea"/>
                  </a:rPr>
                  <a:t>1.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</a:rPr>
                  <a:t>司机王师傅在加油站加油，如图是所用加油机上的数据显示牌，其中的常量是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</a:rPr>
                  <a:t>(    )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00006" y="2250441"/>
                <a:ext cx="1296034" cy="5642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b="1" dirty="0">
                    <a:latin typeface="+mj-lt"/>
                    <a:ea typeface="+mj-ea"/>
                  </a:rPr>
                  <a:t>A.</a:t>
                </a:r>
                <a:r>
                  <a:rPr lang="zh-CN" altLang="en-US" sz="2800" b="1" dirty="0">
                    <a:latin typeface="+mj-lt"/>
                    <a:ea typeface="+mj-ea"/>
                  </a:rPr>
                  <a:t>金额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00006" y="2882582"/>
                <a:ext cx="1699154" cy="5598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b="1" dirty="0">
                    <a:latin typeface="+mj-lt"/>
                    <a:ea typeface="+mj-ea"/>
                  </a:rPr>
                  <a:t>B.</a:t>
                </a:r>
                <a:r>
                  <a:rPr lang="zh-CN" altLang="en-US" sz="2800" b="1" dirty="0">
                    <a:latin typeface="+mj-lt"/>
                    <a:ea typeface="+mj-ea"/>
                  </a:rPr>
                  <a:t>加油量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00006" y="3510363"/>
                <a:ext cx="1699154" cy="5598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b="1" dirty="0">
                    <a:latin typeface="+mj-lt"/>
                    <a:ea typeface="+mj-ea"/>
                  </a:rPr>
                  <a:t>C.</a:t>
                </a:r>
                <a:r>
                  <a:rPr lang="zh-CN" altLang="en-US" sz="2800" b="1" dirty="0">
                    <a:latin typeface="+mj-lt"/>
                    <a:ea typeface="+mj-ea"/>
                  </a:rPr>
                  <a:t>单价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0006" y="4138144"/>
                <a:ext cx="3078374" cy="5598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b="1" dirty="0">
                    <a:latin typeface="+mj-lt"/>
                    <a:ea typeface="+mj-ea"/>
                  </a:rPr>
                  <a:t>D.</a:t>
                </a:r>
                <a:r>
                  <a:rPr lang="zh-CN" altLang="en-US" sz="2800" b="1" dirty="0">
                    <a:latin typeface="+mj-lt"/>
                    <a:ea typeface="+mj-ea"/>
                  </a:rPr>
                  <a:t>金额和加油量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5852749" y="1708398"/>
            <a:ext cx="5159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C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5" name="矩形 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7338" y="770074"/>
            <a:ext cx="7922576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+mj-ea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如图，把两根木条 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和 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的一端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A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用螺栓固定在一起，木条 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自由转动至 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'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的位置。在动过程中，下面的量为常量的是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      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897" y="2571750"/>
            <a:ext cx="2777382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+mj-ea"/>
              </a:rPr>
              <a:t>A.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BAC</a:t>
            </a:r>
            <a:r>
              <a:rPr lang="zh-CN" altLang="en-US" sz="2800" b="1" dirty="0">
                <a:latin typeface="+mj-lt"/>
                <a:ea typeface="+mj-ea"/>
              </a:rPr>
              <a:t>的度数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90232" y="2571749"/>
            <a:ext cx="2777382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+mj-ea"/>
              </a:rPr>
              <a:t>B.</a:t>
            </a:r>
            <a:r>
              <a:rPr lang="zh-CN" altLang="en-US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BC</a:t>
            </a:r>
            <a:r>
              <a:rPr lang="zh-CN" altLang="en-US" sz="2800" b="1" dirty="0">
                <a:latin typeface="+mj-lt"/>
                <a:ea typeface="+mj-ea"/>
              </a:rPr>
              <a:t>的长度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2897" y="3330063"/>
            <a:ext cx="277738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C.</a:t>
            </a:r>
            <a:r>
              <a:rPr lang="zh-CN" altLang="en-US" sz="2800" b="1" dirty="0"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latin typeface="+mj-lt"/>
                <a:ea typeface="+mj-ea"/>
              </a:rPr>
              <a:t>ABC</a:t>
            </a:r>
            <a:r>
              <a:rPr lang="zh-CN" altLang="en-US" sz="2800" b="1" dirty="0">
                <a:latin typeface="+mj-lt"/>
                <a:ea typeface="+mj-ea"/>
              </a:rPr>
              <a:t>的面积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0232" y="3360541"/>
            <a:ext cx="2777382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+mj-ea"/>
              </a:rPr>
              <a:t>D.</a:t>
            </a:r>
            <a:r>
              <a:rPr lang="zh-CN" altLang="en-US" sz="2800" b="1" dirty="0">
                <a:latin typeface="+mj-lt"/>
                <a:ea typeface="+mj-ea"/>
              </a:rPr>
              <a:t> </a:t>
            </a:r>
            <a:r>
              <a:rPr lang="en-US" altLang="zh-CN" sz="2800" b="1" i="1" dirty="0">
                <a:latin typeface="+mj-lt"/>
                <a:ea typeface="+mj-ea"/>
              </a:rPr>
              <a:t>AC</a:t>
            </a:r>
            <a:r>
              <a:rPr lang="zh-CN" altLang="en-US" sz="2800" b="1" dirty="0">
                <a:latin typeface="+mj-lt"/>
                <a:ea typeface="+mj-ea"/>
              </a:rPr>
              <a:t>的长度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6945" y="2241434"/>
            <a:ext cx="2801244" cy="170345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924766" y="1823994"/>
            <a:ext cx="5159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D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178" y="1774737"/>
            <a:ext cx="7938662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+mj-ea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一个人在生长期时，随着年龄的增加，身高往往也在增长，在这个变化过程中自变量是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，因变量是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64286" y="2310140"/>
            <a:ext cx="9230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年龄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75726" y="2833360"/>
            <a:ext cx="9230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身高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6538" y="806274"/>
            <a:ext cx="8050422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小亮帮母亲预算家庭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月份电费开支情况，下表是小亮家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月初连续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天每天早上电表显示的读数，表格中反映的变量</a:t>
            </a:r>
            <a:r>
              <a:rPr lang="zh-CN" altLang="en-US" sz="2800" b="1" dirty="0">
                <a:latin typeface="+mj-lt"/>
                <a:ea typeface="+mj-ea"/>
              </a:rPr>
              <a:t>是</a:t>
            </a:r>
            <a:r>
              <a:rPr lang="en-US" altLang="zh-CN" sz="2800" b="1" dirty="0">
                <a:latin typeface="+mj-lt"/>
                <a:ea typeface="+mj-ea"/>
              </a:rPr>
              <a:t>_______________</a:t>
            </a:r>
            <a:r>
              <a:rPr lang="zh-CN" altLang="en-US" sz="2800" b="1" dirty="0">
                <a:latin typeface="+mj-lt"/>
                <a:ea typeface="+mj-ea"/>
              </a:rPr>
              <a:t>，自变量是</a:t>
            </a:r>
            <a:r>
              <a:rPr lang="en-US" altLang="zh-CN" sz="2800" b="1" dirty="0">
                <a:latin typeface="+mj-lt"/>
                <a:ea typeface="+mj-ea"/>
              </a:rPr>
              <a:t>_______</a:t>
            </a:r>
            <a:r>
              <a:rPr lang="zh-CN" altLang="en-US" sz="2800" b="1" dirty="0">
                <a:latin typeface="+mj-lt"/>
                <a:ea typeface="+mj-ea"/>
              </a:rPr>
              <a:t>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因变量是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</a:t>
            </a:r>
            <a:r>
              <a:rPr lang="en-US" altLang="zh-CN" sz="2800" b="1" dirty="0">
                <a:latin typeface="+mj-lt"/>
                <a:ea typeface="+mj-ea"/>
              </a:rPr>
              <a:t>_______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9594" y="3129280"/>
            <a:ext cx="6076950" cy="1485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48538" y="1771474"/>
            <a:ext cx="2696102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日期和电表读数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7636" y="2299781"/>
            <a:ext cx="948582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日期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8058" y="2313939"/>
            <a:ext cx="1687033" cy="564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电表读数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8" name="矩形 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457034"/>
            <a:ext cx="6096000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6050735" y="1029160"/>
            <a:ext cx="2069995" cy="3085179"/>
            <a:chOff x="6291740" y="1083091"/>
            <a:chExt cx="2069995" cy="3085179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1740" y="1083091"/>
              <a:ext cx="2069995" cy="25194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文本框 1"/>
            <p:cNvSpPr txBox="1"/>
            <p:nvPr/>
          </p:nvSpPr>
          <p:spPr>
            <a:xfrm>
              <a:off x="6478775" y="3608373"/>
              <a:ext cx="1811785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艾宾浩斯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147758" y="4363705"/>
            <a:ext cx="3305305" cy="50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艾宾浩斯遗忘曲线</a:t>
            </a:r>
            <a:endParaRPr lang="zh-CN" altLang="en-US" sz="2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663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矩形: 圆角 13"/>
          <p:cNvSpPr/>
          <p:nvPr/>
        </p:nvSpPr>
        <p:spPr bwMode="auto">
          <a:xfrm>
            <a:off x="2018405" y="1697518"/>
            <a:ext cx="4777562" cy="23320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17838" y="2208980"/>
            <a:ext cx="96047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变量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07211" y="3276329"/>
            <a:ext cx="96047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常量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03366" y="1829134"/>
            <a:ext cx="13680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</a:rPr>
              <a:t>自变量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03366" y="2488927"/>
            <a:ext cx="13680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</a:rPr>
              <a:t>因变量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87245" y="2323469"/>
            <a:ext cx="905539" cy="1369385"/>
            <a:chOff x="1306032" y="2571750"/>
            <a:chExt cx="905539" cy="1369385"/>
          </a:xfrm>
        </p:grpSpPr>
        <p:sp>
          <p:nvSpPr>
            <p:cNvPr id="27" name="文本框 26"/>
            <p:cNvSpPr txBox="1"/>
            <p:nvPr/>
          </p:nvSpPr>
          <p:spPr>
            <a:xfrm>
              <a:off x="1306032" y="2978974"/>
              <a:ext cx="508591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dirty="0">
                  <a:latin typeface="+mj-lt"/>
                  <a:ea typeface="+mj-ea"/>
                </a:rPr>
                <a:t>量</a:t>
              </a:r>
              <a:endParaRPr lang="zh-CN" altLang="en-US" sz="2800" b="1" dirty="0">
                <a:latin typeface="+mj-lt"/>
                <a:ea typeface="+mj-ea"/>
              </a:endParaRPr>
            </a:p>
          </p:txBody>
        </p:sp>
        <p:sp>
          <p:nvSpPr>
            <p:cNvPr id="28" name="左大括号 27"/>
            <p:cNvSpPr/>
            <p:nvPr/>
          </p:nvSpPr>
          <p:spPr>
            <a:xfrm>
              <a:off x="1998920" y="2571750"/>
              <a:ext cx="212651" cy="1369385"/>
            </a:xfrm>
            <a:prstGeom prst="leftBrace">
              <a:avLst>
                <a:gd name="adj1" fmla="val 84999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左大括号 28"/>
          <p:cNvSpPr/>
          <p:nvPr/>
        </p:nvSpPr>
        <p:spPr>
          <a:xfrm>
            <a:off x="4759822" y="1977958"/>
            <a:ext cx="143544" cy="1021939"/>
          </a:xfrm>
          <a:prstGeom prst="leftBrace">
            <a:avLst>
              <a:gd name="adj1" fmla="val 84999"/>
              <a:gd name="adj2" fmla="val 50000"/>
            </a:avLst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63713" y="1536700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lvl="0" indent="-257175" algn="l" defTabSz="3429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从教材习题中选取；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257175" marR="0" lvl="0" indent="-257175" algn="l" defTabSz="3429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78" y="888462"/>
            <a:ext cx="4277591" cy="351559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80676" y="1588467"/>
            <a:ext cx="3769186" cy="1057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含氧量</a:t>
            </a:r>
            <a:r>
              <a: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、大气压随海拔高度的变化而变化。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1323" y="349589"/>
            <a:ext cx="4355592" cy="26426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323" y="349589"/>
            <a:ext cx="4355592" cy="276453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3305558" y="2992143"/>
                <a:ext cx="2167122" cy="778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</a:rPr>
                  <a:t>S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70C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70C0"/>
                            </a:solidFill>
                            <a:effectLst/>
                            <a:uLnTx/>
                            <a:uFillTx/>
                            <a:latin typeface="+mj-lt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70C0"/>
                            </a:solidFill>
                            <a:effectLst/>
                            <a:uLnTx/>
                            <a:uFillTx/>
                            <a:latin typeface="+mj-lt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</a:rPr>
                  <a:t>·</a:t>
                </a:r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</a:rPr>
                  <a:t>BC</a:t>
                </a:r>
                <a:r>
                  <a:rPr kumimoji="0" lang="en-US" altLang="zh-CN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</a:rPr>
                  <a:t>·</a:t>
                </a:r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j-lt"/>
                    <a:ea typeface="楷体" panose="02010609060101010101" pitchFamily="49" charset="-122"/>
                  </a:rPr>
                  <a:t>h</a:t>
                </a:r>
                <a:endParaRPr kumimoji="0" lang="zh-CN" altLang="en-US" sz="2800" b="1" i="1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5558" y="2992143"/>
                <a:ext cx="2167122" cy="778483"/>
              </a:xfrm>
              <a:prstGeom prst="rect">
                <a:avLst/>
              </a:prstGeom>
              <a:blipFill rotWithShape="1">
                <a:blip r:embed="rId3"/>
                <a:stretch>
                  <a:fillRect l="-18" t="-3" r="12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2211323" y="3892484"/>
            <a:ext cx="5019040" cy="1057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三角形的高确定时，它的面积随着底边长</a:t>
            </a:r>
            <a:r>
              <a: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的变化而变化。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8584" y="1121371"/>
            <a:ext cx="7848600" cy="15940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汽车刹车时，其制动装置开始发挥作用的瞬间车速称为制动初速度；汽车从开始制动到完全停止所驶过的距离称为制动距离。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92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3" name="矩形 1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18584" y="1118041"/>
            <a:ext cx="7848600" cy="15940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汽车刹车时，其制动装置开始发挥作用的瞬间车速称为</a:t>
            </a: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制动初速度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；汽车从开始制动到完全停止所驶过的距离称为</a:t>
            </a: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制动距离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6818" y="2811466"/>
            <a:ext cx="529431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）这个情境中有哪些量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6818" y="3407243"/>
            <a:ext cx="7569681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）随着车辆制动初速度的变化，其他量会</a:t>
            </a:r>
            <a:endParaRPr lang="en-US" altLang="zh-CN" sz="2800" b="1" dirty="0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+mj-ea"/>
              </a:rPr>
              <a:t>          </a:t>
            </a:r>
            <a:r>
              <a:rPr lang="zh-CN" altLang="en-US" sz="2800" b="1" dirty="0">
                <a:latin typeface="+mj-lt"/>
                <a:ea typeface="+mj-ea"/>
              </a:rPr>
              <a:t>发生变化吗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7072" y="644373"/>
            <a:ext cx="7845408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）下表呈现了一辆汽车在某种路面情况下的部刹车实验数据，你能描述制动距离随制动初速度的变化而变化的情况吗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754" y="2238399"/>
            <a:ext cx="8034491" cy="1649665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1502255" y="2816041"/>
            <a:ext cx="6678613" cy="0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1417194" y="3676835"/>
            <a:ext cx="6678613" cy="0"/>
          </a:xfrm>
          <a:prstGeom prst="straightConnector1">
            <a:avLst/>
          </a:prstGeom>
          <a:ln w="3810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79723" y="4134466"/>
            <a:ext cx="8206093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解：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(3)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制动距离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s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随着制动初速度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v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的变大而变长。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1" y="3986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21859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+mj-ea"/>
                  <a:ea typeface="+mj-ea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+mj-ea"/>
                  <a:ea typeface="+mj-ea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+mj-ea"/>
                  <a:ea typeface="+mj-ea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18584" y="1118041"/>
            <a:ext cx="7848600" cy="15940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某海域海水的压强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p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(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单位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:Pa)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与水深</a:t>
            </a:r>
            <a:r>
              <a:rPr lang="en-US" altLang="zh-CN" sz="2800" b="1" i="1" dirty="0">
                <a:latin typeface="+mj-lt"/>
                <a:ea typeface="+mj-ea"/>
              </a:rPr>
              <a:t>h</a:t>
            </a:r>
            <a:r>
              <a:rPr lang="en-US" altLang="zh-CN" sz="2800" b="1" dirty="0">
                <a:latin typeface="+mj-lt"/>
                <a:ea typeface="+mj-ea"/>
              </a:rPr>
              <a:t> (</a:t>
            </a:r>
            <a:r>
              <a:rPr lang="zh-CN" altLang="en-US" sz="2800" b="1" dirty="0">
                <a:latin typeface="+mj-lt"/>
                <a:ea typeface="+mj-ea"/>
              </a:rPr>
              <a:t>单位</a:t>
            </a:r>
            <a:r>
              <a:rPr lang="en-US" altLang="zh-CN" sz="2800" b="1" dirty="0">
                <a:latin typeface="+mj-lt"/>
                <a:ea typeface="+mj-ea"/>
              </a:rPr>
              <a:t>:m)</a:t>
            </a:r>
            <a:r>
              <a:rPr lang="zh-CN" altLang="en-US" sz="2800" b="1" dirty="0">
                <a:latin typeface="+mj-lt"/>
                <a:ea typeface="+mj-ea"/>
              </a:rPr>
              <a:t>之间的关系满足：</a:t>
            </a:r>
            <a:r>
              <a:rPr lang="en-US" altLang="zh-CN" sz="2800" b="1" i="1" dirty="0">
                <a:latin typeface="+mj-lt"/>
                <a:ea typeface="+mj-ea"/>
              </a:rPr>
              <a:t>p</a:t>
            </a:r>
            <a:r>
              <a:rPr lang="en-US" altLang="zh-CN" sz="2800" b="1" dirty="0">
                <a:latin typeface="+mj-lt"/>
                <a:ea typeface="+mj-ea"/>
              </a:rPr>
              <a:t> = 9.8 </a:t>
            </a:r>
            <a:r>
              <a:rPr lang="en-US" altLang="zh-CN" sz="2800" b="1" i="1" dirty="0" err="1">
                <a:latin typeface="+mj-lt"/>
                <a:ea typeface="+mj-ea"/>
              </a:rPr>
              <a:t>ρh</a:t>
            </a: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zh-CN" altLang="en-US" sz="2800" b="1" dirty="0">
                <a:latin typeface="+mj-lt"/>
                <a:ea typeface="+mj-ea"/>
              </a:rPr>
              <a:t>其中</a:t>
            </a:r>
            <a:r>
              <a:rPr lang="en-US" altLang="zh-CN" sz="2800" b="1" i="1" dirty="0">
                <a:latin typeface="+mj-lt"/>
                <a:ea typeface="+mj-ea"/>
              </a:rPr>
              <a:t>ρ</a:t>
            </a:r>
            <a:r>
              <a:rPr lang="zh-CN" altLang="en-US" sz="2800" b="1" dirty="0">
                <a:latin typeface="+mj-lt"/>
                <a:ea typeface="+mj-ea"/>
              </a:rPr>
              <a:t>为海水的密度，通常为</a:t>
            </a:r>
            <a:r>
              <a:rPr lang="en-US" altLang="zh-CN" sz="2800" b="1" dirty="0">
                <a:latin typeface="+mj-lt"/>
                <a:ea typeface="+mj-ea"/>
              </a:rPr>
              <a:t>1.03×10</a:t>
            </a:r>
            <a:r>
              <a:rPr lang="en-US" altLang="zh-CN" sz="2800" b="1" baseline="30000" dirty="0">
                <a:latin typeface="+mj-lt"/>
                <a:ea typeface="+mj-ea"/>
              </a:rPr>
              <a:t>3</a:t>
            </a:r>
            <a:r>
              <a:rPr lang="en-US" altLang="zh-CN" sz="2800" b="1" dirty="0">
                <a:latin typeface="+mj-lt"/>
                <a:ea typeface="+mj-ea"/>
              </a:rPr>
              <a:t>kg/m</a:t>
            </a:r>
            <a:r>
              <a:rPr lang="en-US" altLang="zh-CN" sz="2800" b="1" baseline="30000" dirty="0">
                <a:latin typeface="+mj-lt"/>
                <a:ea typeface="+mj-ea"/>
              </a:rPr>
              <a:t>3</a:t>
            </a:r>
            <a:r>
              <a:rPr lang="en-US" altLang="zh-CN" sz="2800" b="1" dirty="0">
                <a:latin typeface="+mj-lt"/>
                <a:ea typeface="+mj-ea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816" y="2712067"/>
            <a:ext cx="529431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）这个情境中有哪些量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816" y="3307844"/>
            <a:ext cx="776619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）随着水深</a:t>
            </a:r>
            <a:r>
              <a:rPr lang="en-US" altLang="zh-CN" sz="2800" b="1" i="1" dirty="0">
                <a:latin typeface="+mj-lt"/>
                <a:ea typeface="+mj-ea"/>
              </a:rPr>
              <a:t>h</a:t>
            </a:r>
            <a:r>
              <a:rPr lang="en-US" altLang="zh-CN" sz="2800" b="1" dirty="0">
                <a:latin typeface="+mj-lt"/>
                <a:ea typeface="+mj-ea"/>
              </a:rPr>
              <a:t> </a:t>
            </a:r>
            <a:r>
              <a:rPr lang="zh-CN" altLang="en-US" sz="2800" b="1" dirty="0">
                <a:latin typeface="+mj-lt"/>
                <a:ea typeface="+mj-ea"/>
              </a:rPr>
              <a:t>的变化，其他量会发生变化吗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8584" y="1119849"/>
            <a:ext cx="7848600" cy="15940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某海域</a:t>
            </a: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海水的压强</a:t>
            </a:r>
            <a:r>
              <a:rPr kumimoji="0" lang="en-US" altLang="zh-CN" sz="2800" b="1" i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p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(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单位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:Pa)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与</a:t>
            </a: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水深</a:t>
            </a:r>
            <a:r>
              <a:rPr lang="en-US" altLang="zh-CN" sz="2800" b="1" i="1" dirty="0">
                <a:solidFill>
                  <a:srgbClr val="0070C0"/>
                </a:solidFill>
                <a:latin typeface="+mj-lt"/>
                <a:ea typeface="+mj-ea"/>
              </a:rPr>
              <a:t>h</a:t>
            </a:r>
            <a:r>
              <a:rPr lang="en-US" altLang="zh-CN" sz="2800" b="1" dirty="0">
                <a:solidFill>
                  <a:srgbClr val="0070C0"/>
                </a:solidFill>
                <a:latin typeface="+mj-lt"/>
                <a:ea typeface="+mj-ea"/>
              </a:rPr>
              <a:t> </a:t>
            </a: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zh-CN" altLang="en-US" sz="2800" b="1" dirty="0">
                <a:latin typeface="+mj-lt"/>
                <a:ea typeface="+mj-ea"/>
              </a:rPr>
              <a:t>单位</a:t>
            </a:r>
            <a:r>
              <a:rPr lang="en-US" altLang="zh-CN" sz="2800" b="1" dirty="0">
                <a:latin typeface="+mj-lt"/>
                <a:ea typeface="+mj-ea"/>
              </a:rPr>
              <a:t>:m)</a:t>
            </a:r>
            <a:r>
              <a:rPr lang="zh-CN" altLang="en-US" sz="2800" b="1" dirty="0">
                <a:latin typeface="+mj-lt"/>
                <a:ea typeface="+mj-ea"/>
              </a:rPr>
              <a:t>之间的关系满足：</a:t>
            </a:r>
            <a:r>
              <a:rPr lang="en-US" altLang="zh-CN" sz="2800" b="1" i="1" dirty="0">
                <a:latin typeface="+mj-lt"/>
                <a:ea typeface="+mj-ea"/>
              </a:rPr>
              <a:t>p</a:t>
            </a:r>
            <a:r>
              <a:rPr lang="en-US" altLang="zh-CN" sz="2800" b="1" dirty="0">
                <a:latin typeface="+mj-lt"/>
                <a:ea typeface="+mj-ea"/>
              </a:rPr>
              <a:t> = 9.8 </a:t>
            </a:r>
            <a:r>
              <a:rPr lang="en-US" altLang="zh-CN" sz="2800" b="1" i="1" dirty="0" err="1">
                <a:latin typeface="+mj-lt"/>
                <a:ea typeface="+mj-ea"/>
              </a:rPr>
              <a:t>ρh</a:t>
            </a:r>
            <a:r>
              <a:rPr lang="en-US" altLang="zh-CN" sz="2800" b="1" dirty="0">
                <a:latin typeface="+mj-lt"/>
                <a:ea typeface="+mj-ea"/>
              </a:rPr>
              <a:t>(</a:t>
            </a:r>
            <a:r>
              <a:rPr lang="zh-CN" altLang="en-US" sz="2800" b="1" dirty="0">
                <a:latin typeface="+mj-lt"/>
                <a:ea typeface="+mj-ea"/>
              </a:rPr>
              <a:t>其中</a:t>
            </a:r>
            <a:r>
              <a:rPr lang="en-US" altLang="zh-CN" sz="2800" b="1" i="1" dirty="0">
                <a:solidFill>
                  <a:srgbClr val="0070C0"/>
                </a:solidFill>
                <a:latin typeface="+mj-lt"/>
                <a:ea typeface="+mj-ea"/>
              </a:rPr>
              <a:t>ρ</a:t>
            </a:r>
            <a:r>
              <a:rPr lang="zh-CN" altLang="en-US" sz="2800" b="1" dirty="0">
                <a:latin typeface="+mj-lt"/>
                <a:ea typeface="+mj-ea"/>
              </a:rPr>
              <a:t>为海水的密度，通常为</a:t>
            </a:r>
            <a:r>
              <a:rPr lang="en-US" altLang="zh-CN" sz="2800" b="1" dirty="0">
                <a:latin typeface="+mj-lt"/>
                <a:ea typeface="+mj-ea"/>
              </a:rPr>
              <a:t>1.03×10</a:t>
            </a:r>
            <a:r>
              <a:rPr lang="en-US" altLang="zh-CN" sz="2800" b="1" baseline="30000" dirty="0">
                <a:latin typeface="+mj-lt"/>
                <a:ea typeface="+mj-ea"/>
              </a:rPr>
              <a:t>3</a:t>
            </a:r>
            <a:r>
              <a:rPr lang="en-US" altLang="zh-CN" sz="2800" b="1" dirty="0">
                <a:latin typeface="+mj-lt"/>
                <a:ea typeface="+mj-ea"/>
              </a:rPr>
              <a:t>kg/m</a:t>
            </a:r>
            <a:r>
              <a:rPr lang="en-US" altLang="zh-CN" sz="2800" b="1" baseline="30000" dirty="0">
                <a:latin typeface="+mj-lt"/>
                <a:ea typeface="+mj-ea"/>
              </a:rPr>
              <a:t>3</a:t>
            </a:r>
            <a:r>
              <a:rPr lang="en-US" altLang="zh-CN" sz="2800" b="1" dirty="0">
                <a:latin typeface="+mj-lt"/>
                <a:ea typeface="+mj-ea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6323" y="3878476"/>
            <a:ext cx="8047396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(2)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随着水深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h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的变深，海水的压强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p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会变大，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57962" y="4384046"/>
            <a:ext cx="3254417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海水的密度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ρ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不变。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1" y="3986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21859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+mj-ea"/>
                  <a:ea typeface="+mj-ea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+mj-ea"/>
                  <a:ea typeface="+mj-ea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+mj-ea"/>
                  <a:ea typeface="+mj-ea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11811" y="1064159"/>
            <a:ext cx="7848600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下图反映了一个蔬菜大棚某日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18</a:t>
            </a:r>
            <a:r>
              <a:rPr lang="en-US" altLang="zh-CN" sz="2800" b="1" dirty="0">
                <a:latin typeface="+mj-lt"/>
                <a:ea typeface="+mj-ea"/>
              </a:rPr>
              <a:t>:00</a:t>
            </a:r>
            <a:r>
              <a:rPr lang="zh-CN" altLang="en-US" sz="2800" b="1" dirty="0">
                <a:latin typeface="+mj-lt"/>
                <a:ea typeface="+mj-ea"/>
              </a:rPr>
              <a:t>到次日</a:t>
            </a:r>
            <a:r>
              <a:rPr lang="en-US" altLang="zh-CN" sz="2800" b="1" dirty="0">
                <a:latin typeface="+mj-lt"/>
                <a:ea typeface="+mj-ea"/>
              </a:rPr>
              <a:t>18:00</a:t>
            </a:r>
            <a:r>
              <a:rPr lang="zh-CN" altLang="en-US" sz="2800" b="1" dirty="0">
                <a:latin typeface="+mj-lt"/>
                <a:ea typeface="+mj-ea"/>
              </a:rPr>
              <a:t>棚内温度和棚外温度的变化情况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4822" y="3845917"/>
            <a:ext cx="46321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）这个情境中有哪些量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0697" y="4405814"/>
            <a:ext cx="32062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(1)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棚内温度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35209" y="4409524"/>
            <a:ext cx="170611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棚外温度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54343" y="4394663"/>
            <a:ext cx="111973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430614" y="2054574"/>
            <a:ext cx="4058709" cy="1948808"/>
            <a:chOff x="1430614" y="2054574"/>
            <a:chExt cx="4058709" cy="194880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614" y="2054574"/>
              <a:ext cx="4058709" cy="1948808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1717167" y="2141120"/>
              <a:ext cx="3662553" cy="1569820"/>
              <a:chOff x="1717167" y="2141120"/>
              <a:chExt cx="3662553" cy="1569820"/>
            </a:xfrm>
          </p:grpSpPr>
          <p:cxnSp>
            <p:nvCxnSpPr>
              <p:cNvPr id="17" name="直接箭头连接符 16"/>
              <p:cNvCxnSpPr/>
              <p:nvPr/>
            </p:nvCxnSpPr>
            <p:spPr>
              <a:xfrm flipH="1" flipV="1">
                <a:off x="1717167" y="2141120"/>
                <a:ext cx="12573" cy="153172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829173" y="3699460"/>
                <a:ext cx="355054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任意多边形: 形状 19"/>
              <p:cNvSpPr/>
              <p:nvPr/>
            </p:nvSpPr>
            <p:spPr bwMode="auto">
              <a:xfrm>
                <a:off x="1717167" y="3672840"/>
                <a:ext cx="108966" cy="38100"/>
              </a:xfrm>
              <a:custGeom>
                <a:avLst/>
                <a:gdLst>
                  <a:gd name="connsiteX0" fmla="*/ 0 w 99060"/>
                  <a:gd name="connsiteY0" fmla="*/ 0 h 38100"/>
                  <a:gd name="connsiteX1" fmla="*/ 53340 w 99060"/>
                  <a:gd name="connsiteY1" fmla="*/ 0 h 38100"/>
                  <a:gd name="connsiteX2" fmla="*/ 53340 w 99060"/>
                  <a:gd name="connsiteY2" fmla="*/ 38100 h 38100"/>
                  <a:gd name="connsiteX3" fmla="*/ 87630 w 99060"/>
                  <a:gd name="connsiteY3" fmla="*/ 3810 h 38100"/>
                  <a:gd name="connsiteX4" fmla="*/ 87630 w 99060"/>
                  <a:gd name="connsiteY4" fmla="*/ 26670 h 38100"/>
                  <a:gd name="connsiteX5" fmla="*/ 99060 w 99060"/>
                  <a:gd name="connsiteY5" fmla="*/ 2667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060" h="38100">
                    <a:moveTo>
                      <a:pt x="0" y="0"/>
                    </a:moveTo>
                    <a:lnTo>
                      <a:pt x="53340" y="0"/>
                    </a:lnTo>
                    <a:lnTo>
                      <a:pt x="53340" y="38100"/>
                    </a:lnTo>
                    <a:lnTo>
                      <a:pt x="87630" y="3810"/>
                    </a:lnTo>
                    <a:lnTo>
                      <a:pt x="87630" y="26670"/>
                    </a:lnTo>
                    <a:lnTo>
                      <a:pt x="99060" y="2667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183375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06997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298185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526397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54609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982821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21103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439245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667457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895669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123881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35209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580301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>
              <a:off x="1757934" y="23202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1757934" y="253365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5400000">
              <a:off x="1757934" y="276606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5400000">
              <a:off x="1757934" y="2998498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5400000">
              <a:off x="1757934" y="3234718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5400000">
              <a:off x="1757934" y="3467128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542645" y="327800"/>
            <a:ext cx="4058709" cy="1948808"/>
            <a:chOff x="1430614" y="2054574"/>
            <a:chExt cx="4058709" cy="19488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614" y="2054574"/>
              <a:ext cx="4058709" cy="1948808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1717167" y="2141120"/>
              <a:ext cx="3662553" cy="1569820"/>
              <a:chOff x="1717167" y="2141120"/>
              <a:chExt cx="3662553" cy="1569820"/>
            </a:xfrm>
          </p:grpSpPr>
          <p:cxnSp>
            <p:nvCxnSpPr>
              <p:cNvPr id="33" name="直接箭头连接符 32"/>
              <p:cNvCxnSpPr/>
              <p:nvPr/>
            </p:nvCxnSpPr>
            <p:spPr>
              <a:xfrm flipH="1" flipV="1">
                <a:off x="1717167" y="2141120"/>
                <a:ext cx="12573" cy="153172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箭头连接符 33"/>
              <p:cNvCxnSpPr/>
              <p:nvPr/>
            </p:nvCxnSpPr>
            <p:spPr>
              <a:xfrm>
                <a:off x="1829173" y="3699460"/>
                <a:ext cx="355054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任意多边形: 形状 34"/>
              <p:cNvSpPr/>
              <p:nvPr/>
            </p:nvSpPr>
            <p:spPr bwMode="auto">
              <a:xfrm>
                <a:off x="1717167" y="3672840"/>
                <a:ext cx="108966" cy="38100"/>
              </a:xfrm>
              <a:custGeom>
                <a:avLst/>
                <a:gdLst>
                  <a:gd name="connsiteX0" fmla="*/ 0 w 99060"/>
                  <a:gd name="connsiteY0" fmla="*/ 0 h 38100"/>
                  <a:gd name="connsiteX1" fmla="*/ 53340 w 99060"/>
                  <a:gd name="connsiteY1" fmla="*/ 0 h 38100"/>
                  <a:gd name="connsiteX2" fmla="*/ 53340 w 99060"/>
                  <a:gd name="connsiteY2" fmla="*/ 38100 h 38100"/>
                  <a:gd name="connsiteX3" fmla="*/ 87630 w 99060"/>
                  <a:gd name="connsiteY3" fmla="*/ 3810 h 38100"/>
                  <a:gd name="connsiteX4" fmla="*/ 87630 w 99060"/>
                  <a:gd name="connsiteY4" fmla="*/ 26670 h 38100"/>
                  <a:gd name="connsiteX5" fmla="*/ 99060 w 99060"/>
                  <a:gd name="connsiteY5" fmla="*/ 2667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060" h="38100">
                    <a:moveTo>
                      <a:pt x="0" y="0"/>
                    </a:moveTo>
                    <a:lnTo>
                      <a:pt x="53340" y="0"/>
                    </a:lnTo>
                    <a:lnTo>
                      <a:pt x="53340" y="38100"/>
                    </a:lnTo>
                    <a:lnTo>
                      <a:pt x="87630" y="3810"/>
                    </a:lnTo>
                    <a:lnTo>
                      <a:pt x="87630" y="26670"/>
                    </a:lnTo>
                    <a:lnTo>
                      <a:pt x="99060" y="2667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183375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06997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298185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526397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754609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982821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21103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439245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667457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895669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123881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352093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80301" y="36156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1757934" y="232029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1757934" y="253365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1757934" y="2766060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1757934" y="2998498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1757934" y="3234718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1757934" y="3467128"/>
              <a:ext cx="0" cy="76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58254" y="2144708"/>
            <a:ext cx="8110062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）你能描述这个蔬菜大棚棚内温度随时间的变化而变化的情况吗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r>
              <a:rPr lang="zh-CN" altLang="en-US" sz="2800" b="1" dirty="0">
                <a:latin typeface="+mj-lt"/>
                <a:ea typeface="+mj-ea"/>
              </a:rPr>
              <a:t>棚外温度呢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254" y="3221669"/>
            <a:ext cx="7996648" cy="1816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1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(2)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在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18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：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00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到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6:00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，棚内温度和棚外温度随着时间的变化而越来越低；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6:00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到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18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：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00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，棚内温度和棚外温度随着时间的变化逐渐升高，达到最大，然后下降，且这个时间段，棚内温度变化更加剧烈。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1809</Words>
  <Application>WPS 演示</Application>
  <PresentationFormat>全屏显示(16:9)</PresentationFormat>
  <Paragraphs>233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黑体</vt:lpstr>
      <vt:lpstr>Times New Roman</vt:lpstr>
      <vt:lpstr>楷体</vt:lpstr>
      <vt:lpstr>Times New Roman</vt:lpstr>
      <vt:lpstr>Cambria Math</vt:lpstr>
      <vt:lpstr>微软雅黑</vt:lpstr>
      <vt:lpstr>Arial Unicode MS</vt:lpstr>
      <vt:lpstr>等线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543</cp:revision>
  <dcterms:created xsi:type="dcterms:W3CDTF">2016-01-14T07:05:00Z</dcterms:created>
  <dcterms:modified xsi:type="dcterms:W3CDTF">2025-01-20T00:27:31Z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67633BEE73024FCB84301DA81F7EDBD8</vt:lpwstr>
  </property>
  <property fmtid="{D5CDD505-2E9C-101B-9397-08002B2CF9AE}" pid="3" name="KSOProductBuildVer">
    <vt:lpwstr>2052-12.1.0.19770</vt:lpwstr>
  </property>
</Properties>
</file>