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00" r:id="rId4"/>
    <p:sldId id="381" r:id="rId5"/>
    <p:sldId id="371" r:id="rId6"/>
    <p:sldId id="301" r:id="rId7"/>
    <p:sldId id="310" r:id="rId8"/>
    <p:sldId id="311" r:id="rId9"/>
    <p:sldId id="312" r:id="rId10"/>
    <p:sldId id="366" r:id="rId11"/>
    <p:sldId id="375" r:id="rId12"/>
    <p:sldId id="302" r:id="rId13"/>
    <p:sldId id="374" r:id="rId14"/>
    <p:sldId id="277" r:id="rId15"/>
    <p:sldId id="276" r:id="rId16"/>
    <p:sldId id="379" r:id="rId17"/>
    <p:sldId id="278" r:id="rId18"/>
    <p:sldId id="295" r:id="rId19"/>
    <p:sldId id="380" r:id="rId20"/>
    <p:sldId id="279" r:id="rId21"/>
    <p:sldId id="364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CCFF"/>
    <a:srgbClr val="FF0066"/>
    <a:srgbClr val="DDFFFF"/>
    <a:srgbClr val="93DBFF"/>
    <a:srgbClr val="F26336"/>
    <a:srgbClr val="CCFF99"/>
    <a:srgbClr val="F47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1" autoAdjust="0"/>
    <p:restoredTop sz="96370"/>
  </p:normalViewPr>
  <p:slideViewPr>
    <p:cSldViewPr snapToGrid="0" showGuides="1">
      <p:cViewPr varScale="1">
        <p:scale>
          <a:sx n="117" d="100"/>
          <a:sy n="117" d="100"/>
        </p:scale>
        <p:origin x="108" y="5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33313222-32C6-4483-8950-91BF7547EB4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336FB8D4-FF78-4898-A0D6-1C61657700A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1835150" y="3019425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44838" y="3119438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366135" y="1469232"/>
            <a:ext cx="6821902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课时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利用“角边角”“角角边”判定三角形全等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672" y="609033"/>
            <a:ext cx="7697727" cy="2273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莉莉不慎将一块三角形玻璃打碎为三块，她是否可以只带其中的一块碎片到商店去，就能配一块与原来一样的三角形玻璃吗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如果可以，带哪块去合适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62452" y="2592842"/>
            <a:ext cx="984250" cy="2212975"/>
            <a:chOff x="4862452" y="2592842"/>
            <a:chExt cx="984250" cy="2212975"/>
          </a:xfrm>
        </p:grpSpPr>
        <p:sp>
          <p:nvSpPr>
            <p:cNvPr id="4" name="任意多边形 8"/>
            <p:cNvSpPr/>
            <p:nvPr/>
          </p:nvSpPr>
          <p:spPr bwMode="auto">
            <a:xfrm>
              <a:off x="4862452" y="2592842"/>
              <a:ext cx="984250" cy="2212975"/>
            </a:xfrm>
            <a:custGeom>
              <a:avLst/>
              <a:gdLst>
                <a:gd name="connsiteX0" fmla="*/ 0 w 983768"/>
                <a:gd name="connsiteY0" fmla="*/ 0 h 2213478"/>
                <a:gd name="connsiteX1" fmla="*/ 750438 w 983768"/>
                <a:gd name="connsiteY1" fmla="*/ 6306 h 2213478"/>
                <a:gd name="connsiteX2" fmla="*/ 687376 w 983768"/>
                <a:gd name="connsiteY2" fmla="*/ 163961 h 2213478"/>
                <a:gd name="connsiteX3" fmla="*/ 838725 w 983768"/>
                <a:gd name="connsiteY3" fmla="*/ 365760 h 2213478"/>
                <a:gd name="connsiteX4" fmla="*/ 668458 w 983768"/>
                <a:gd name="connsiteY4" fmla="*/ 454047 h 2213478"/>
                <a:gd name="connsiteX5" fmla="*/ 725214 w 983768"/>
                <a:gd name="connsiteY5" fmla="*/ 662151 h 2213478"/>
                <a:gd name="connsiteX6" fmla="*/ 618008 w 983768"/>
                <a:gd name="connsiteY6" fmla="*/ 737826 h 2213478"/>
                <a:gd name="connsiteX7" fmla="*/ 737826 w 983768"/>
                <a:gd name="connsiteY7" fmla="*/ 920706 h 2213478"/>
                <a:gd name="connsiteX8" fmla="*/ 599089 w 983768"/>
                <a:gd name="connsiteY8" fmla="*/ 1046830 h 2213478"/>
                <a:gd name="connsiteX9" fmla="*/ 775663 w 983768"/>
                <a:gd name="connsiteY9" fmla="*/ 1154036 h 2213478"/>
                <a:gd name="connsiteX10" fmla="*/ 599089 w 983768"/>
                <a:gd name="connsiteY10" fmla="*/ 1305384 h 2213478"/>
                <a:gd name="connsiteX11" fmla="*/ 983768 w 983768"/>
                <a:gd name="connsiteY11" fmla="*/ 1538714 h 2213478"/>
                <a:gd name="connsiteX12" fmla="*/ 0 w 983768"/>
                <a:gd name="connsiteY12" fmla="*/ 2213478 h 2213478"/>
                <a:gd name="connsiteX13" fmla="*/ 0 w 983768"/>
                <a:gd name="connsiteY13" fmla="*/ 0 h 221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3768" h="2213478">
                  <a:moveTo>
                    <a:pt x="0" y="0"/>
                  </a:moveTo>
                  <a:lnTo>
                    <a:pt x="750438" y="6306"/>
                  </a:lnTo>
                  <a:lnTo>
                    <a:pt x="687376" y="163961"/>
                  </a:lnTo>
                  <a:lnTo>
                    <a:pt x="838725" y="365760"/>
                  </a:lnTo>
                  <a:lnTo>
                    <a:pt x="668458" y="454047"/>
                  </a:lnTo>
                  <a:lnTo>
                    <a:pt x="725214" y="662151"/>
                  </a:lnTo>
                  <a:lnTo>
                    <a:pt x="618008" y="737826"/>
                  </a:lnTo>
                  <a:lnTo>
                    <a:pt x="737826" y="920706"/>
                  </a:lnTo>
                  <a:lnTo>
                    <a:pt x="599089" y="1046830"/>
                  </a:lnTo>
                  <a:lnTo>
                    <a:pt x="775663" y="1154036"/>
                  </a:lnTo>
                  <a:lnTo>
                    <a:pt x="599089" y="1305384"/>
                  </a:lnTo>
                  <a:lnTo>
                    <a:pt x="983768" y="1538714"/>
                  </a:lnTo>
                  <a:lnTo>
                    <a:pt x="0" y="2213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FF99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97390" y="3089730"/>
              <a:ext cx="336550" cy="6096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318581" y="3140530"/>
            <a:ext cx="1515857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块。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92715" y="2557917"/>
            <a:ext cx="2868612" cy="1573213"/>
            <a:chOff x="5692715" y="2557917"/>
            <a:chExt cx="2868612" cy="1573213"/>
          </a:xfrm>
        </p:grpSpPr>
        <p:sp>
          <p:nvSpPr>
            <p:cNvPr id="6" name="任意多边形 10"/>
            <p:cNvSpPr/>
            <p:nvPr/>
          </p:nvSpPr>
          <p:spPr bwMode="auto">
            <a:xfrm>
              <a:off x="5692715" y="2592842"/>
              <a:ext cx="1374775" cy="1538288"/>
            </a:xfrm>
            <a:custGeom>
              <a:avLst/>
              <a:gdLst>
                <a:gd name="connsiteX0" fmla="*/ 163962 w 1374753"/>
                <a:gd name="connsiteY0" fmla="*/ 12613 h 1538715"/>
                <a:gd name="connsiteX1" fmla="*/ 100900 w 1374753"/>
                <a:gd name="connsiteY1" fmla="*/ 170268 h 1538715"/>
                <a:gd name="connsiteX2" fmla="*/ 245942 w 1374753"/>
                <a:gd name="connsiteY2" fmla="*/ 372067 h 1538715"/>
                <a:gd name="connsiteX3" fmla="*/ 69369 w 1374753"/>
                <a:gd name="connsiteY3" fmla="*/ 466660 h 1538715"/>
                <a:gd name="connsiteX4" fmla="*/ 132431 w 1374753"/>
                <a:gd name="connsiteY4" fmla="*/ 681071 h 1538715"/>
                <a:gd name="connsiteX5" fmla="*/ 31531 w 1374753"/>
                <a:gd name="connsiteY5" fmla="*/ 756745 h 1538715"/>
                <a:gd name="connsiteX6" fmla="*/ 163962 w 1374753"/>
                <a:gd name="connsiteY6" fmla="*/ 933319 h 1538715"/>
                <a:gd name="connsiteX7" fmla="*/ 0 w 1374753"/>
                <a:gd name="connsiteY7" fmla="*/ 1059443 h 1538715"/>
                <a:gd name="connsiteX8" fmla="*/ 176574 w 1374753"/>
                <a:gd name="connsiteY8" fmla="*/ 1160343 h 1538715"/>
                <a:gd name="connsiteX9" fmla="*/ 6306 w 1374753"/>
                <a:gd name="connsiteY9" fmla="*/ 1317998 h 1538715"/>
                <a:gd name="connsiteX10" fmla="*/ 365760 w 1374753"/>
                <a:gd name="connsiteY10" fmla="*/ 1538715 h 1538715"/>
                <a:gd name="connsiteX11" fmla="*/ 1374753 w 1374753"/>
                <a:gd name="connsiteY11" fmla="*/ 863951 h 1538715"/>
                <a:gd name="connsiteX12" fmla="*/ 1116199 w 1374753"/>
                <a:gd name="connsiteY12" fmla="*/ 712602 h 1538715"/>
                <a:gd name="connsiteX13" fmla="*/ 1217098 w 1374753"/>
                <a:gd name="connsiteY13" fmla="*/ 618009 h 1538715"/>
                <a:gd name="connsiteX14" fmla="*/ 1053137 w 1374753"/>
                <a:gd name="connsiteY14" fmla="*/ 435129 h 1538715"/>
                <a:gd name="connsiteX15" fmla="*/ 1198180 w 1374753"/>
                <a:gd name="connsiteY15" fmla="*/ 220718 h 1538715"/>
                <a:gd name="connsiteX16" fmla="*/ 1078362 w 1374753"/>
                <a:gd name="connsiteY16" fmla="*/ 170268 h 1538715"/>
                <a:gd name="connsiteX17" fmla="*/ 1053137 w 1374753"/>
                <a:gd name="connsiteY17" fmla="*/ 0 h 1538715"/>
                <a:gd name="connsiteX18" fmla="*/ 163962 w 1374753"/>
                <a:gd name="connsiteY18" fmla="*/ 12613 h 153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4753" h="1538715">
                  <a:moveTo>
                    <a:pt x="163962" y="12613"/>
                  </a:moveTo>
                  <a:lnTo>
                    <a:pt x="100900" y="170268"/>
                  </a:lnTo>
                  <a:lnTo>
                    <a:pt x="245942" y="372067"/>
                  </a:lnTo>
                  <a:lnTo>
                    <a:pt x="69369" y="466660"/>
                  </a:lnTo>
                  <a:lnTo>
                    <a:pt x="132431" y="681071"/>
                  </a:lnTo>
                  <a:lnTo>
                    <a:pt x="31531" y="756745"/>
                  </a:lnTo>
                  <a:lnTo>
                    <a:pt x="163962" y="933319"/>
                  </a:lnTo>
                  <a:lnTo>
                    <a:pt x="0" y="1059443"/>
                  </a:lnTo>
                  <a:lnTo>
                    <a:pt x="176574" y="1160343"/>
                  </a:lnTo>
                  <a:lnTo>
                    <a:pt x="6306" y="1317998"/>
                  </a:lnTo>
                  <a:lnTo>
                    <a:pt x="365760" y="1538715"/>
                  </a:lnTo>
                  <a:lnTo>
                    <a:pt x="1374753" y="863951"/>
                  </a:lnTo>
                  <a:lnTo>
                    <a:pt x="1116199" y="712602"/>
                  </a:lnTo>
                  <a:lnTo>
                    <a:pt x="1217098" y="618009"/>
                  </a:lnTo>
                  <a:lnTo>
                    <a:pt x="1053137" y="435129"/>
                  </a:lnTo>
                  <a:lnTo>
                    <a:pt x="1198180" y="220718"/>
                  </a:lnTo>
                  <a:lnTo>
                    <a:pt x="1078362" y="170268"/>
                  </a:lnTo>
                  <a:lnTo>
                    <a:pt x="1053137" y="0"/>
                  </a:lnTo>
                  <a:lnTo>
                    <a:pt x="163962" y="12613"/>
                  </a:lnTo>
                  <a:close/>
                </a:path>
              </a:pathLst>
            </a:custGeom>
            <a:solidFill>
              <a:srgbClr val="DD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9"/>
            <p:cNvSpPr/>
            <p:nvPr/>
          </p:nvSpPr>
          <p:spPr bwMode="auto">
            <a:xfrm>
              <a:off x="6978590" y="2557917"/>
              <a:ext cx="1582737" cy="863600"/>
            </a:xfrm>
            <a:custGeom>
              <a:avLst/>
              <a:gdLst>
                <a:gd name="connsiteX0" fmla="*/ 0 w 1582858"/>
                <a:gd name="connsiteY0" fmla="*/ 0 h 863950"/>
                <a:gd name="connsiteX1" fmla="*/ 6306 w 1582858"/>
                <a:gd name="connsiteY1" fmla="*/ 170267 h 863950"/>
                <a:gd name="connsiteX2" fmla="*/ 151349 w 1582858"/>
                <a:gd name="connsiteY2" fmla="*/ 214411 h 863950"/>
                <a:gd name="connsiteX3" fmla="*/ 6306 w 1582858"/>
                <a:gd name="connsiteY3" fmla="*/ 435128 h 863950"/>
                <a:gd name="connsiteX4" fmla="*/ 163961 w 1582858"/>
                <a:gd name="connsiteY4" fmla="*/ 618008 h 863950"/>
                <a:gd name="connsiteX5" fmla="*/ 56756 w 1582858"/>
                <a:gd name="connsiteY5" fmla="*/ 712601 h 863950"/>
                <a:gd name="connsiteX6" fmla="*/ 334229 w 1582858"/>
                <a:gd name="connsiteY6" fmla="*/ 863950 h 863950"/>
                <a:gd name="connsiteX7" fmla="*/ 1582858 w 1582858"/>
                <a:gd name="connsiteY7" fmla="*/ 12612 h 863950"/>
                <a:gd name="connsiteX8" fmla="*/ 0 w 1582858"/>
                <a:gd name="connsiteY8" fmla="*/ 0 h 86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858" h="863950">
                  <a:moveTo>
                    <a:pt x="0" y="0"/>
                  </a:moveTo>
                  <a:lnTo>
                    <a:pt x="6306" y="170267"/>
                  </a:lnTo>
                  <a:lnTo>
                    <a:pt x="151349" y="214411"/>
                  </a:lnTo>
                  <a:lnTo>
                    <a:pt x="6306" y="435128"/>
                  </a:lnTo>
                  <a:lnTo>
                    <a:pt x="163961" y="618008"/>
                  </a:lnTo>
                  <a:lnTo>
                    <a:pt x="56756" y="712601"/>
                  </a:lnTo>
                  <a:lnTo>
                    <a:pt x="334229" y="863950"/>
                  </a:lnTo>
                  <a:lnTo>
                    <a:pt x="1582858" y="126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121340" y="2935742"/>
              <a:ext cx="336550" cy="565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327840" y="2576967"/>
              <a:ext cx="336550" cy="5635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62451" y="2563956"/>
            <a:ext cx="3271129" cy="2237328"/>
            <a:chOff x="4862451" y="2563956"/>
            <a:chExt cx="3271129" cy="2237328"/>
          </a:xfrm>
        </p:grpSpPr>
        <p:cxnSp>
          <p:nvCxnSpPr>
            <p:cNvPr id="15" name="直接连接符 14"/>
            <p:cNvCxnSpPr>
              <a:stCxn id="4" idx="0"/>
            </p:cNvCxnSpPr>
            <p:nvPr/>
          </p:nvCxnSpPr>
          <p:spPr>
            <a:xfrm flipV="1">
              <a:off x="4862452" y="2563956"/>
              <a:ext cx="3271128" cy="2888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862451" y="2571750"/>
              <a:ext cx="3271129" cy="222953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2119" y="993676"/>
            <a:ext cx="765175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如果“两角及一边”条件中的边是其中一角的对边，情况会怎样呢</a:t>
            </a:r>
            <a:r>
              <a:rPr lang="en-US" altLang="zh-CN" sz="2800" b="1" noProof="0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53" name="组合 21"/>
          <p:cNvGrpSpPr/>
          <p:nvPr/>
        </p:nvGrpSpPr>
        <p:grpSpPr>
          <a:xfrm>
            <a:off x="973892" y="2021107"/>
            <a:ext cx="2435225" cy="1953418"/>
            <a:chOff x="6054526" y="1064013"/>
            <a:chExt cx="2435976" cy="1952768"/>
          </a:xfrm>
        </p:grpSpPr>
        <p:sp>
          <p:nvSpPr>
            <p:cNvPr id="54" name="等腰三角形 53"/>
            <p:cNvSpPr/>
            <p:nvPr/>
          </p:nvSpPr>
          <p:spPr bwMode="auto">
            <a:xfrm>
              <a:off x="6388004" y="1453614"/>
              <a:ext cx="1753140" cy="1348926"/>
            </a:xfrm>
            <a:prstGeom prst="triangle">
              <a:avLst>
                <a:gd name="adj" fmla="val 75180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7517382" y="1064013"/>
              <a:ext cx="390645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054526" y="2554973"/>
              <a:ext cx="389058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101445" y="2521646"/>
              <a:ext cx="389057" cy="4618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438503" y="2105052"/>
            <a:ext cx="5628879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如图所示，已知∠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以及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chemeClr val="accent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438504" y="2790834"/>
            <a:ext cx="473160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因为三角形内角和为</a:t>
            </a:r>
            <a:r>
              <a:rPr lang="en-US" altLang="zh-CN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180°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kumimoji="0" lang="en-US" altLang="zh-CN" sz="2800" b="1" kern="1200" cap="none" spc="0" normalizeH="0" baseline="0" noProof="0" dirty="0">
              <a:solidFill>
                <a:schemeClr val="accent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530451" y="3476616"/>
            <a:ext cx="3979641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所以∠</a:t>
            </a:r>
            <a:r>
              <a:rPr lang="en-US" altLang="zh-CN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的度数可求。</a:t>
            </a:r>
            <a:endParaRPr kumimoji="0" lang="en-US" altLang="zh-CN" sz="2800" b="1" kern="1200" cap="none" spc="0" normalizeH="0" baseline="0" noProof="0" dirty="0">
              <a:solidFill>
                <a:schemeClr val="accent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5696" y="4268574"/>
            <a:ext cx="3051930" cy="6194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以及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AC</a:t>
            </a:r>
            <a:endParaRPr kumimoji="0" lang="en-US" altLang="zh-CN" sz="2800" b="1" kern="1200" cap="none" spc="0" normalizeH="0" baseline="0" noProof="0" dirty="0">
              <a:solidFill>
                <a:schemeClr val="accent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534016" y="4270321"/>
            <a:ext cx="3051930" cy="6194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以及</a:t>
            </a:r>
            <a:r>
              <a:rPr lang="en-US" altLang="zh-CN" sz="2800" b="1" i="1" dirty="0">
                <a:solidFill>
                  <a:schemeClr val="accent1"/>
                </a:solidFill>
                <a:latin typeface="+mj-lt"/>
                <a:ea typeface="楷体" panose="02010609060101010101" pitchFamily="49" charset="-122"/>
              </a:rPr>
              <a:t>AC</a:t>
            </a:r>
            <a:endParaRPr kumimoji="0" lang="en-US" altLang="zh-CN" sz="2800" b="1" kern="1200" cap="none" spc="0" normalizeH="0" baseline="0" noProof="0" dirty="0">
              <a:solidFill>
                <a:schemeClr val="accent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箭头: 右 1"/>
          <p:cNvSpPr/>
          <p:nvPr/>
        </p:nvSpPr>
        <p:spPr bwMode="auto">
          <a:xfrm>
            <a:off x="3390105" y="4539155"/>
            <a:ext cx="1001431" cy="203200"/>
          </a:xfrm>
          <a:prstGeom prst="rightArrow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510092" y="4298355"/>
            <a:ext cx="173710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ASA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）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42119" y="454248"/>
            <a:ext cx="755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利用“角角边”判定三角形全等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69713" y="2233053"/>
            <a:ext cx="1885214" cy="1752989"/>
            <a:chOff x="1169713" y="2233053"/>
            <a:chExt cx="1885214" cy="1752989"/>
          </a:xfrm>
        </p:grpSpPr>
        <p:sp>
          <p:nvSpPr>
            <p:cNvPr id="21" name="弧形 20"/>
            <p:cNvSpPr/>
            <p:nvPr/>
          </p:nvSpPr>
          <p:spPr>
            <a:xfrm rot="2020944">
              <a:off x="1169713" y="3426145"/>
              <a:ext cx="559897" cy="559897"/>
            </a:xfrm>
            <a:prstGeom prst="arc">
              <a:avLst>
                <a:gd name="adj1" fmla="val 16200000"/>
                <a:gd name="adj2" fmla="val 2018616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弧形 24"/>
            <p:cNvSpPr/>
            <p:nvPr/>
          </p:nvSpPr>
          <p:spPr>
            <a:xfrm rot="10356389">
              <a:off x="2321754" y="2233053"/>
              <a:ext cx="559897" cy="559897"/>
            </a:xfrm>
            <a:prstGeom prst="arc">
              <a:avLst>
                <a:gd name="adj1" fmla="val 14855250"/>
                <a:gd name="adj2" fmla="val 20186165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619376" y="2410838"/>
              <a:ext cx="435551" cy="1350671"/>
            </a:xfrm>
            <a:prstGeom prst="line">
              <a:avLst/>
            </a:prstGeom>
            <a:ln w="28575">
              <a:solidFill>
                <a:srgbClr val="66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3" grpId="0"/>
      <p:bldP spid="64" grpId="0"/>
      <p:bldP spid="65" grpId="0"/>
      <p:bldP spid="66" grpId="0" animBg="1"/>
      <p:bldP spid="67" grpId="0" animBg="1"/>
      <p:bldP spid="2" grpId="0" animBg="1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1305" y="2311865"/>
            <a:ext cx="1912539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</a:rPr>
              <a:t>几何语言：</a:t>
            </a:r>
            <a:endParaRPr kumimoji="0" lang="en-US" altLang="zh-CN" sz="2600" b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305" y="2838363"/>
            <a:ext cx="4110038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和△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DEF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中，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305" y="3390901"/>
            <a:ext cx="6045228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因为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1305" y="4026115"/>
            <a:ext cx="5299075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</a:rPr>
              <a:t>所以△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</a:rPr>
              <a:t>≌△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</a:rPr>
              <a:t>DEF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AAS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</a:rPr>
              <a:t>）。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10249" name="组合 21"/>
          <p:cNvGrpSpPr/>
          <p:nvPr/>
        </p:nvGrpSpPr>
        <p:grpSpPr>
          <a:xfrm>
            <a:off x="5897322" y="693489"/>
            <a:ext cx="2435225" cy="1881187"/>
            <a:chOff x="6054526" y="1136220"/>
            <a:chExt cx="2435976" cy="1880561"/>
          </a:xfrm>
        </p:grpSpPr>
        <p:sp>
          <p:nvSpPr>
            <p:cNvPr id="14" name="等腰三角形 13"/>
            <p:cNvSpPr/>
            <p:nvPr/>
          </p:nvSpPr>
          <p:spPr bwMode="auto">
            <a:xfrm>
              <a:off x="6388004" y="1453614"/>
              <a:ext cx="1753140" cy="1348926"/>
            </a:xfrm>
            <a:prstGeom prst="triangle">
              <a:avLst>
                <a:gd name="adj" fmla="val 75180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34446" y="1136220"/>
              <a:ext cx="390645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54526" y="2554973"/>
              <a:ext cx="389058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01445" y="2521646"/>
              <a:ext cx="389057" cy="4618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0250" name="组合 22"/>
          <p:cNvGrpSpPr/>
          <p:nvPr/>
        </p:nvGrpSpPr>
        <p:grpSpPr>
          <a:xfrm>
            <a:off x="6183263" y="2704671"/>
            <a:ext cx="2435225" cy="1846262"/>
            <a:chOff x="6054526" y="2948198"/>
            <a:chExt cx="2435976" cy="1846933"/>
          </a:xfrm>
        </p:grpSpPr>
        <p:sp>
          <p:nvSpPr>
            <p:cNvPr id="15" name="等腰三角形 14"/>
            <p:cNvSpPr/>
            <p:nvPr/>
          </p:nvSpPr>
          <p:spPr bwMode="auto">
            <a:xfrm>
              <a:off x="6388004" y="3230876"/>
              <a:ext cx="1753140" cy="1349865"/>
            </a:xfrm>
            <a:prstGeom prst="triangle">
              <a:avLst>
                <a:gd name="adj" fmla="val 75180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339210" y="2948198"/>
              <a:ext cx="406525" cy="462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54526" y="4318708"/>
              <a:ext cx="389058" cy="462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101445" y="4333001"/>
              <a:ext cx="389057" cy="462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98640" y="2026296"/>
            <a:ext cx="821771" cy="2559316"/>
            <a:chOff x="5671652" y="1882920"/>
            <a:chExt cx="821771" cy="2559316"/>
          </a:xfrm>
        </p:grpSpPr>
        <p:sp>
          <p:nvSpPr>
            <p:cNvPr id="2" name="弧形 1"/>
            <p:cNvSpPr/>
            <p:nvPr/>
          </p:nvSpPr>
          <p:spPr>
            <a:xfrm rot="2020944">
              <a:off x="5671652" y="1882920"/>
              <a:ext cx="559897" cy="559897"/>
            </a:xfrm>
            <a:prstGeom prst="arc">
              <a:avLst>
                <a:gd name="adj1" fmla="val 16200000"/>
                <a:gd name="adj2" fmla="val 2018616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弧形 21"/>
            <p:cNvSpPr/>
            <p:nvPr/>
          </p:nvSpPr>
          <p:spPr>
            <a:xfrm rot="2020944">
              <a:off x="5933526" y="3882339"/>
              <a:ext cx="559897" cy="559897"/>
            </a:xfrm>
            <a:prstGeom prst="arc">
              <a:avLst>
                <a:gd name="adj1" fmla="val 16200000"/>
                <a:gd name="adj2" fmla="val 2018616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50681" y="833204"/>
            <a:ext cx="845840" cy="2547611"/>
            <a:chOff x="6823693" y="689828"/>
            <a:chExt cx="845840" cy="2547611"/>
          </a:xfrm>
        </p:grpSpPr>
        <p:sp>
          <p:nvSpPr>
            <p:cNvPr id="24" name="弧形 23"/>
            <p:cNvSpPr/>
            <p:nvPr/>
          </p:nvSpPr>
          <p:spPr>
            <a:xfrm rot="10356389">
              <a:off x="6823693" y="689828"/>
              <a:ext cx="559897" cy="559897"/>
            </a:xfrm>
            <a:prstGeom prst="arc">
              <a:avLst>
                <a:gd name="adj1" fmla="val 14855250"/>
                <a:gd name="adj2" fmla="val 20186165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弧形 24"/>
            <p:cNvSpPr/>
            <p:nvPr/>
          </p:nvSpPr>
          <p:spPr>
            <a:xfrm rot="10356389">
              <a:off x="7109636" y="2677542"/>
              <a:ext cx="559897" cy="559897"/>
            </a:xfrm>
            <a:prstGeom prst="arc">
              <a:avLst>
                <a:gd name="adj1" fmla="val 14855250"/>
                <a:gd name="adj2" fmla="val 20186165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26" name="直接连接符 25"/>
          <p:cNvCxnSpPr>
            <a:stCxn id="14" idx="0"/>
            <a:endCxn id="14" idx="4"/>
          </p:cNvCxnSpPr>
          <p:nvPr/>
        </p:nvCxnSpPr>
        <p:spPr>
          <a:xfrm>
            <a:off x="7548302" y="1010989"/>
            <a:ext cx="434995" cy="1349375"/>
          </a:xfrm>
          <a:prstGeom prst="lin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15" idx="4"/>
          </p:cNvCxnSpPr>
          <p:nvPr/>
        </p:nvCxnSpPr>
        <p:spPr>
          <a:xfrm>
            <a:off x="7827865" y="2985706"/>
            <a:ext cx="441373" cy="1350915"/>
          </a:xfrm>
          <a:prstGeom prst="lin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81238" y="595241"/>
            <a:ext cx="5719207" cy="15968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        两角分别相等且其中一组等角的对边相等的两个三角形全等，简写成“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角角边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”或“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AAS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/>
          <p:nvPr/>
        </p:nvSpPr>
        <p:spPr>
          <a:xfrm>
            <a:off x="646113" y="915988"/>
            <a:ext cx="7331075" cy="13031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如图，已知∠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，可得△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，理由是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43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40" name="组合 9"/>
          <p:cNvGrpSpPr/>
          <p:nvPr/>
        </p:nvGrpSpPr>
        <p:grpSpPr>
          <a:xfrm>
            <a:off x="4575175" y="2606675"/>
            <a:ext cx="3016250" cy="1744663"/>
            <a:chOff x="4563150" y="2619380"/>
            <a:chExt cx="3016311" cy="1744252"/>
          </a:xfrm>
        </p:grpSpPr>
        <p:grpSp>
          <p:nvGrpSpPr>
            <p:cNvPr id="18443" name="组合 6"/>
            <p:cNvGrpSpPr/>
            <p:nvPr/>
          </p:nvGrpSpPr>
          <p:grpSpPr>
            <a:xfrm>
              <a:off x="4887846" y="2927350"/>
              <a:ext cx="2306346" cy="1205450"/>
              <a:chOff x="4421187" y="2927349"/>
              <a:chExt cx="2306346" cy="1205450"/>
            </a:xfrm>
          </p:grpSpPr>
          <p:sp>
            <p:nvSpPr>
              <p:cNvPr id="6" name="等腰三角形 5"/>
              <p:cNvSpPr/>
              <p:nvPr/>
            </p:nvSpPr>
            <p:spPr bwMode="auto">
              <a:xfrm>
                <a:off x="4421936" y="2927281"/>
                <a:ext cx="2300334" cy="1206216"/>
              </a:xfrm>
              <a:prstGeom prst="triangle">
                <a:avLst>
                  <a:gd name="adj" fmla="val 14327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 bwMode="auto">
              <a:xfrm flipH="1">
                <a:off x="4426698" y="2927281"/>
                <a:ext cx="2300335" cy="1206216"/>
              </a:xfrm>
              <a:prstGeom prst="triangle">
                <a:avLst>
                  <a:gd name="adj" fmla="val 14327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8444" name="矩形 8"/>
            <p:cNvSpPr/>
            <p:nvPr/>
          </p:nvSpPr>
          <p:spPr>
            <a:xfrm>
              <a:off x="4858425" y="2619381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8445" name="矩形 18"/>
            <p:cNvSpPr/>
            <p:nvPr/>
          </p:nvSpPr>
          <p:spPr>
            <a:xfrm>
              <a:off x="4563150" y="3881440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8446" name="矩形 19"/>
            <p:cNvSpPr/>
            <p:nvPr/>
          </p:nvSpPr>
          <p:spPr>
            <a:xfrm>
              <a:off x="7189611" y="3901967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8447" name="矩形 20"/>
            <p:cNvSpPr/>
            <p:nvPr/>
          </p:nvSpPr>
          <p:spPr>
            <a:xfrm>
              <a:off x="6842030" y="2619380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8448" name="矩形 21"/>
            <p:cNvSpPr/>
            <p:nvPr/>
          </p:nvSpPr>
          <p:spPr>
            <a:xfrm>
              <a:off x="5842198" y="2927349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O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201863" y="1724025"/>
            <a:ext cx="11445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DCO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68875" y="1724025"/>
            <a:ext cx="8016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AAS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5"/>
          <p:cNvSpPr/>
          <p:nvPr/>
        </p:nvSpPr>
        <p:spPr>
          <a:xfrm>
            <a:off x="287338" y="1077913"/>
            <a:ext cx="797877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1.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如图，已知∠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=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，那么要得到△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 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，还应给出的条件是（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B.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ED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C.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D.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AF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04100" y="1820863"/>
            <a:ext cx="4445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组合 11"/>
          <p:cNvGrpSpPr/>
          <p:nvPr/>
        </p:nvGrpSpPr>
        <p:grpSpPr>
          <a:xfrm>
            <a:off x="5726113" y="2460625"/>
            <a:ext cx="3013075" cy="2198688"/>
            <a:chOff x="5410559" y="2419647"/>
            <a:chExt cx="3012829" cy="219850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777241" y="3545092"/>
              <a:ext cx="230168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0" name="任意多边形 7"/>
            <p:cNvSpPr/>
            <p:nvPr/>
          </p:nvSpPr>
          <p:spPr>
            <a:xfrm>
              <a:off x="5770179" y="3544088"/>
              <a:ext cx="1595471" cy="6810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54036" y="681071"/>
                </a:cxn>
                <a:cxn ang="0">
                  <a:pos x="1595471" y="0"/>
                </a:cxn>
              </a:cxnLst>
              <a:rect l="0" t="0" r="0" b="0"/>
              <a:pathLst>
                <a:path w="1595471" h="681071">
                  <a:moveTo>
                    <a:pt x="0" y="0"/>
                  </a:moveTo>
                  <a:lnTo>
                    <a:pt x="1154036" y="681071"/>
                  </a:lnTo>
                  <a:lnTo>
                    <a:pt x="1595471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7421" name="任意多边形 17"/>
            <p:cNvSpPr/>
            <p:nvPr/>
          </p:nvSpPr>
          <p:spPr>
            <a:xfrm flipH="1" flipV="1">
              <a:off x="6482780" y="2863016"/>
              <a:ext cx="1595471" cy="6810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54036" y="681071"/>
                </a:cxn>
                <a:cxn ang="0">
                  <a:pos x="1595471" y="0"/>
                </a:cxn>
              </a:cxnLst>
              <a:rect l="0" t="0" r="0" b="0"/>
              <a:pathLst>
                <a:path w="1595471" h="681071">
                  <a:moveTo>
                    <a:pt x="0" y="0"/>
                  </a:moveTo>
                  <a:lnTo>
                    <a:pt x="1154036" y="681071"/>
                  </a:lnTo>
                  <a:lnTo>
                    <a:pt x="1595471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7422" name="矩形 10"/>
            <p:cNvSpPr/>
            <p:nvPr/>
          </p:nvSpPr>
          <p:spPr>
            <a:xfrm>
              <a:off x="5410559" y="3287554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3" name="矩形 19"/>
            <p:cNvSpPr/>
            <p:nvPr/>
          </p:nvSpPr>
          <p:spPr>
            <a:xfrm>
              <a:off x="6810537" y="4156488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4" name="矩形 20"/>
            <p:cNvSpPr/>
            <p:nvPr/>
          </p:nvSpPr>
          <p:spPr>
            <a:xfrm>
              <a:off x="7276615" y="3488864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5" name="矩形 21"/>
            <p:cNvSpPr/>
            <p:nvPr/>
          </p:nvSpPr>
          <p:spPr>
            <a:xfrm>
              <a:off x="8015904" y="3313255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6" name="矩形 22"/>
            <p:cNvSpPr/>
            <p:nvPr/>
          </p:nvSpPr>
          <p:spPr>
            <a:xfrm>
              <a:off x="6893484" y="2419647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7" name="矩形 23"/>
            <p:cNvSpPr/>
            <p:nvPr/>
          </p:nvSpPr>
          <p:spPr>
            <a:xfrm>
              <a:off x="6167040" y="3082422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4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8" name="矩形 24"/>
            <p:cNvSpPr/>
            <p:nvPr/>
          </p:nvSpPr>
          <p:spPr>
            <a:xfrm>
              <a:off x="6604089" y="3125118"/>
              <a:ext cx="33855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29" name="矩形 25"/>
            <p:cNvSpPr/>
            <p:nvPr/>
          </p:nvSpPr>
          <p:spPr>
            <a:xfrm>
              <a:off x="6925209" y="3461105"/>
              <a:ext cx="33855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7" name="矩形 26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/>
          <p:nvPr/>
        </p:nvSpPr>
        <p:spPr>
          <a:xfrm>
            <a:off x="584199" y="642711"/>
            <a:ext cx="7673975" cy="15940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2.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上一点，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DF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交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CF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的长是</a:t>
            </a:r>
            <a:r>
              <a:rPr lang="en-US" altLang="zh-CN" sz="2800" b="1" dirty="0">
                <a:latin typeface="+mj-ea"/>
                <a:ea typeface="+mj-ea"/>
              </a:rPr>
              <a:t>(   )</a:t>
            </a:r>
            <a:endParaRPr lang="zh-CN" altLang="zh-CN" sz="2800" dirty="0"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663" y="2164402"/>
            <a:ext cx="2675615" cy="208828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63589" y="2305036"/>
            <a:ext cx="1212056" cy="2110324"/>
            <a:chOff x="778960" y="2319551"/>
            <a:chExt cx="1212056" cy="2110324"/>
          </a:xfrm>
        </p:grpSpPr>
        <p:sp>
          <p:nvSpPr>
            <p:cNvPr id="30" name="矩形 1"/>
            <p:cNvSpPr/>
            <p:nvPr/>
          </p:nvSpPr>
          <p:spPr>
            <a:xfrm>
              <a:off x="778960" y="2319551"/>
              <a:ext cx="1212056" cy="5598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A. 0.5</a:t>
              </a:r>
              <a:endParaRPr lang="zh-CN" altLang="zh-CN" sz="2800" dirty="0">
                <a:latin typeface="+mj-ea"/>
                <a:ea typeface="+mj-ea"/>
              </a:endParaRPr>
            </a:p>
          </p:txBody>
        </p:sp>
        <p:sp>
          <p:nvSpPr>
            <p:cNvPr id="31" name="矩形 1"/>
            <p:cNvSpPr/>
            <p:nvPr/>
          </p:nvSpPr>
          <p:spPr>
            <a:xfrm>
              <a:off x="778960" y="2836360"/>
              <a:ext cx="1212056" cy="5598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B. 1</a:t>
              </a:r>
              <a:endParaRPr lang="zh-CN" altLang="zh-CN" sz="2800" dirty="0">
                <a:latin typeface="+mj-ea"/>
                <a:ea typeface="+mj-ea"/>
              </a:endParaRPr>
            </a:p>
          </p:txBody>
        </p:sp>
        <p:sp>
          <p:nvSpPr>
            <p:cNvPr id="32" name="矩形 1"/>
            <p:cNvSpPr/>
            <p:nvPr/>
          </p:nvSpPr>
          <p:spPr>
            <a:xfrm>
              <a:off x="778960" y="3353169"/>
              <a:ext cx="1212056" cy="5598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C. 1.5</a:t>
              </a:r>
              <a:endParaRPr lang="zh-CN" altLang="zh-CN" sz="2800" dirty="0">
                <a:latin typeface="+mj-ea"/>
                <a:ea typeface="+mj-ea"/>
              </a:endParaRPr>
            </a:p>
          </p:txBody>
        </p:sp>
        <p:sp>
          <p:nvSpPr>
            <p:cNvPr id="33" name="矩形 1"/>
            <p:cNvSpPr/>
            <p:nvPr/>
          </p:nvSpPr>
          <p:spPr>
            <a:xfrm>
              <a:off x="778960" y="3869978"/>
              <a:ext cx="1212056" cy="5598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D. 2</a:t>
              </a:r>
              <a:endParaRPr lang="zh-CN" altLang="zh-CN" sz="2800" dirty="0">
                <a:latin typeface="+mj-ea"/>
                <a:ea typeface="+mj-ea"/>
              </a:endParaRPr>
            </a:p>
          </p:txBody>
        </p:sp>
      </p:grpSp>
      <p:sp>
        <p:nvSpPr>
          <p:cNvPr id="34" name="矩形 1"/>
          <p:cNvSpPr/>
          <p:nvPr/>
        </p:nvSpPr>
        <p:spPr>
          <a:xfrm>
            <a:off x="1630590" y="1642547"/>
            <a:ext cx="476462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zh-CN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/>
          <p:nvPr/>
        </p:nvSpPr>
        <p:spPr>
          <a:xfrm>
            <a:off x="373403" y="621444"/>
            <a:ext cx="7673975" cy="1076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3.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如图，点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在同一条直线上，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试说明：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399362" y="1786159"/>
            <a:ext cx="3348994" cy="10769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解：因为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BE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//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ABE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229" y="2885581"/>
            <a:ext cx="5433399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又因为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FD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2229" y="3488577"/>
            <a:ext cx="533808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ABE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FDC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ASA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9469" name="组合 15"/>
          <p:cNvGrpSpPr/>
          <p:nvPr/>
        </p:nvGrpSpPr>
        <p:grpSpPr>
          <a:xfrm>
            <a:off x="5496721" y="1902132"/>
            <a:ext cx="3270250" cy="2339975"/>
            <a:chOff x="5897129" y="2266410"/>
            <a:chExt cx="3270376" cy="2339866"/>
          </a:xfrm>
        </p:grpSpPr>
        <p:sp>
          <p:nvSpPr>
            <p:cNvPr id="20" name="任意多边形 19"/>
            <p:cNvSpPr/>
            <p:nvPr/>
          </p:nvSpPr>
          <p:spPr bwMode="auto">
            <a:xfrm rot="2391404" flipV="1">
              <a:off x="7237031" y="3310936"/>
              <a:ext cx="1547873" cy="1295340"/>
            </a:xfrm>
            <a:custGeom>
              <a:avLst/>
              <a:gdLst>
                <a:gd name="connsiteX0" fmla="*/ 345298 w 1023105"/>
                <a:gd name="connsiteY0" fmla="*/ 1061471 h 1061471"/>
                <a:gd name="connsiteX1" fmla="*/ 0 w 1023105"/>
                <a:gd name="connsiteY1" fmla="*/ 0 h 1061471"/>
                <a:gd name="connsiteX2" fmla="*/ 1023105 w 1023105"/>
                <a:gd name="connsiteY2" fmla="*/ 1061471 h 1061471"/>
                <a:gd name="connsiteX3" fmla="*/ 345298 w 1023105"/>
                <a:gd name="connsiteY3" fmla="*/ 1061471 h 106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105" h="1061471">
                  <a:moveTo>
                    <a:pt x="345298" y="1061471"/>
                  </a:moveTo>
                  <a:lnTo>
                    <a:pt x="0" y="0"/>
                  </a:lnTo>
                  <a:lnTo>
                    <a:pt x="1023105" y="1061471"/>
                  </a:lnTo>
                  <a:lnTo>
                    <a:pt x="345298" y="1061471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9473" name="组合 14"/>
            <p:cNvGrpSpPr/>
            <p:nvPr/>
          </p:nvGrpSpPr>
          <p:grpSpPr>
            <a:xfrm>
              <a:off x="5897129" y="2266410"/>
              <a:ext cx="3270376" cy="2153531"/>
              <a:chOff x="5897129" y="2266410"/>
              <a:chExt cx="3270376" cy="2153531"/>
            </a:xfrm>
          </p:grpSpPr>
          <p:sp>
            <p:nvSpPr>
              <p:cNvPr id="8" name="任意多边形 7"/>
              <p:cNvSpPr/>
              <p:nvPr/>
            </p:nvSpPr>
            <p:spPr bwMode="auto">
              <a:xfrm>
                <a:off x="6108275" y="2663267"/>
                <a:ext cx="1546285" cy="1296927"/>
              </a:xfrm>
              <a:custGeom>
                <a:avLst/>
                <a:gdLst>
                  <a:gd name="connsiteX0" fmla="*/ 345298 w 1023105"/>
                  <a:gd name="connsiteY0" fmla="*/ 1061471 h 1061471"/>
                  <a:gd name="connsiteX1" fmla="*/ 0 w 1023105"/>
                  <a:gd name="connsiteY1" fmla="*/ 0 h 1061471"/>
                  <a:gd name="connsiteX2" fmla="*/ 1023105 w 1023105"/>
                  <a:gd name="connsiteY2" fmla="*/ 1061471 h 1061471"/>
                  <a:gd name="connsiteX3" fmla="*/ 345298 w 1023105"/>
                  <a:gd name="connsiteY3" fmla="*/ 1061471 h 10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105" h="1061471">
                    <a:moveTo>
                      <a:pt x="345298" y="1061471"/>
                    </a:moveTo>
                    <a:lnTo>
                      <a:pt x="0" y="0"/>
                    </a:lnTo>
                    <a:lnTo>
                      <a:pt x="1023105" y="1061471"/>
                    </a:lnTo>
                    <a:lnTo>
                      <a:pt x="345298" y="1061471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8011760" y="2850583"/>
                <a:ext cx="390540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F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376572" y="3925270"/>
                <a:ext cx="390540" cy="461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881417" y="3958606"/>
                <a:ext cx="390540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508504" y="3945907"/>
                <a:ext cx="388952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8759502" y="3925270"/>
                <a:ext cx="408003" cy="4619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D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97129" y="2266410"/>
                <a:ext cx="390540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E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426052" y="3962159"/>
            <a:ext cx="2696572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AE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FC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9581" y="483646"/>
            <a:ext cx="7212013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 4.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如图，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=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AE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1=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C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试说明：△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≌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AED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92533" y="1873461"/>
            <a:ext cx="8488221" cy="159402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解：理由如下：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EAC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，即∠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BAC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EAD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1273" y="3425686"/>
            <a:ext cx="5355460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又因为∠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533" y="4037005"/>
            <a:ext cx="5331909" cy="5598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AED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AAS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0491" name="组合 10"/>
          <p:cNvGrpSpPr/>
          <p:nvPr/>
        </p:nvGrpSpPr>
        <p:grpSpPr>
          <a:xfrm>
            <a:off x="5770167" y="984088"/>
            <a:ext cx="2781300" cy="1957388"/>
            <a:chOff x="5525430" y="2831702"/>
            <a:chExt cx="2782369" cy="1956465"/>
          </a:xfrm>
        </p:grpSpPr>
        <p:sp>
          <p:nvSpPr>
            <p:cNvPr id="6" name="等腰三角形 5"/>
            <p:cNvSpPr/>
            <p:nvPr/>
          </p:nvSpPr>
          <p:spPr bwMode="auto">
            <a:xfrm>
              <a:off x="5820818" y="3268059"/>
              <a:ext cx="1715159" cy="1174196"/>
            </a:xfrm>
            <a:prstGeom prst="triangle">
              <a:avLst>
                <a:gd name="adj" fmla="val 2683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 bwMode="auto">
            <a:xfrm rot="18935074">
              <a:off x="6119383" y="2831702"/>
              <a:ext cx="1716747" cy="1174196"/>
            </a:xfrm>
            <a:prstGeom prst="triangle">
              <a:avLst>
                <a:gd name="adj" fmla="val 2683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949455" y="2976097"/>
              <a:ext cx="355737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525430" y="4213763"/>
              <a:ext cx="355737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491510" y="4245498"/>
              <a:ext cx="355737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627578" y="4388306"/>
              <a:ext cx="355737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937769" y="3055434"/>
              <a:ext cx="370030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33676" y="3406106"/>
              <a:ext cx="312858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95765" y="3193481"/>
              <a:ext cx="312858" cy="39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79" y="595042"/>
            <a:ext cx="8327571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 5.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如图，∠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</a:rPr>
              <a:t>E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=</a:t>
            </a:r>
            <a:r>
              <a:rPr lang="zh-CN" altLang="en-US" sz="2600" b="1" dirty="0">
                <a:latin typeface="+mj-lt"/>
                <a:ea typeface="+mj-ea"/>
              </a:rPr>
              <a:t>∠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</a:rPr>
              <a:t>F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=90°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， ∠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B=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 ∠ 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C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，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</a:rPr>
              <a:t>AE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=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</a:rPr>
              <a:t>AF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。请你判断△</a:t>
            </a:r>
            <a:r>
              <a:rPr lang="en-US" altLang="zh-CN" sz="2600" b="1" i="1" dirty="0">
                <a:latin typeface="+mj-lt"/>
                <a:ea typeface="+mj-ea"/>
              </a:rPr>
              <a:t>ACN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≌△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</a:rPr>
              <a:t>ABM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</a:rPr>
              <a:t>是否成立，并说明理由。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54779" y="1601728"/>
            <a:ext cx="6349093" cy="33093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解：成立。理由如下：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AFC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AFC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(AAS)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(ASA)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820" y="1308310"/>
            <a:ext cx="3109401" cy="252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212044" y="1707383"/>
            <a:ext cx="6487619" cy="10767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        两角及其夹边分别相等的两个三角形全等，简写成“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角边角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”或“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ASA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12044" y="3001498"/>
            <a:ext cx="6487619" cy="15968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        两角分别相等且其中一组等角的对边相等的两个三角形全等，简写成“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角角边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”或“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AAS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2044" y="1038781"/>
            <a:ext cx="44821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三角形全等的判断定理：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47871" y="866140"/>
            <a:ext cx="7526338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如果给出一个三角形三条边的长度，那么由此得到的三角形都是全等。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7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45928" y="2085943"/>
            <a:ext cx="2302794" cy="1855858"/>
            <a:chOff x="1310323" y="1861969"/>
            <a:chExt cx="2786380" cy="2245588"/>
          </a:xfrm>
        </p:grpSpPr>
        <p:sp>
          <p:nvSpPr>
            <p:cNvPr id="2" name="任意多边形: 形状 1"/>
            <p:cNvSpPr/>
            <p:nvPr/>
          </p:nvSpPr>
          <p:spPr bwMode="auto">
            <a:xfrm>
              <a:off x="1653540" y="2431098"/>
              <a:ext cx="1981200" cy="1455420"/>
            </a:xfrm>
            <a:custGeom>
              <a:avLst/>
              <a:gdLst>
                <a:gd name="connsiteX0" fmla="*/ 975360 w 1981200"/>
                <a:gd name="connsiteY0" fmla="*/ 0 h 1455420"/>
                <a:gd name="connsiteX1" fmla="*/ 0 w 1981200"/>
                <a:gd name="connsiteY1" fmla="*/ 1455420 h 1455420"/>
                <a:gd name="connsiteX2" fmla="*/ 1981200 w 1981200"/>
                <a:gd name="connsiteY2" fmla="*/ 1455420 h 1455420"/>
                <a:gd name="connsiteX3" fmla="*/ 975360 w 1981200"/>
                <a:gd name="connsiteY3" fmla="*/ 0 h 145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0" h="1455420">
                  <a:moveTo>
                    <a:pt x="975360" y="0"/>
                  </a:moveTo>
                  <a:lnTo>
                    <a:pt x="0" y="1455420"/>
                  </a:lnTo>
                  <a:lnTo>
                    <a:pt x="1981200" y="1455420"/>
                  </a:lnTo>
                  <a:lnTo>
                    <a:pt x="975360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377757" y="1861969"/>
              <a:ext cx="53276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A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10323" y="3535680"/>
              <a:ext cx="53276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B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563938" y="3543300"/>
              <a:ext cx="53276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C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38913" y="2043272"/>
            <a:ext cx="2342153" cy="1874148"/>
            <a:chOff x="4244658" y="1824974"/>
            <a:chExt cx="2834005" cy="2267720"/>
          </a:xfrm>
        </p:grpSpPr>
        <p:sp>
          <p:nvSpPr>
            <p:cNvPr id="10" name="任意多边形: 形状 9"/>
            <p:cNvSpPr/>
            <p:nvPr/>
          </p:nvSpPr>
          <p:spPr bwMode="auto">
            <a:xfrm>
              <a:off x="4632960" y="2431098"/>
              <a:ext cx="1981200" cy="1455420"/>
            </a:xfrm>
            <a:custGeom>
              <a:avLst/>
              <a:gdLst>
                <a:gd name="connsiteX0" fmla="*/ 975360 w 1981200"/>
                <a:gd name="connsiteY0" fmla="*/ 0 h 1455420"/>
                <a:gd name="connsiteX1" fmla="*/ 0 w 1981200"/>
                <a:gd name="connsiteY1" fmla="*/ 1455420 h 1455420"/>
                <a:gd name="connsiteX2" fmla="*/ 1981200 w 1981200"/>
                <a:gd name="connsiteY2" fmla="*/ 1455420 h 1455420"/>
                <a:gd name="connsiteX3" fmla="*/ 975360 w 1981200"/>
                <a:gd name="connsiteY3" fmla="*/ 0 h 145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0" h="1455420">
                  <a:moveTo>
                    <a:pt x="975360" y="0"/>
                  </a:moveTo>
                  <a:lnTo>
                    <a:pt x="0" y="1455420"/>
                  </a:lnTo>
                  <a:lnTo>
                    <a:pt x="1981200" y="1455420"/>
                  </a:lnTo>
                  <a:lnTo>
                    <a:pt x="975360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57177" y="1824974"/>
              <a:ext cx="53276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D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244658" y="3520440"/>
              <a:ext cx="53276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E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45898" y="3528437"/>
              <a:ext cx="53276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F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 flipV="1">
            <a:off x="4613062" y="2556298"/>
            <a:ext cx="820908" cy="121852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969633" y="2522415"/>
            <a:ext cx="820908" cy="121852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5433481" y="2561459"/>
            <a:ext cx="845048" cy="121852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7778501" y="2540603"/>
            <a:ext cx="845048" cy="121852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623928" y="3751110"/>
            <a:ext cx="1656575" cy="155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950213" y="3768813"/>
            <a:ext cx="1656575" cy="1876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023516" y="4223736"/>
            <a:ext cx="399319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DEF  </a:t>
            </a:r>
            <a:r>
              <a:rPr lang="en-US" altLang="zh-CN" sz="2600" b="1" dirty="0">
                <a:latin typeface="+mj-lt"/>
                <a:ea typeface="+mj-ea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SSS</a:t>
            </a:r>
            <a:r>
              <a:rPr lang="en-US" altLang="zh-CN" sz="2600" b="1" dirty="0">
                <a:latin typeface="+mj-lt"/>
                <a:ea typeface="+mj-ea"/>
              </a:rPr>
              <a:t>)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1727" y="2451202"/>
            <a:ext cx="4048125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和△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DEF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中，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513" y="2899987"/>
            <a:ext cx="3251062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</a:rPr>
              <a:t>因为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4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1513" y="4321851"/>
            <a:ext cx="5291138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所以△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ABC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≌ △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DEF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+mj-ea"/>
                <a:cs typeface="+mn-cs"/>
              </a:rPr>
              <a:t>SSS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）。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1727" y="1964613"/>
            <a:ext cx="186356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几何语言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ea typeface="+mj-ea"/>
              </a:rPr>
              <a:t>:</a:t>
            </a:r>
            <a:endParaRPr lang="zh-CN" altLang="en-US" sz="2600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3" grpId="0"/>
      <p:bldP spid="27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31135" y="1342159"/>
            <a:ext cx="7481729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</a:t>
            </a:r>
            <a:r>
              <a:rPr lang="zh-CN" altLang="en-US" sz="2800" b="1" dirty="0">
                <a:latin typeface="+mj-lt"/>
                <a:ea typeface="+mj-ea"/>
              </a:rPr>
              <a:t>当两个三角形满足六个条件中的三个时，有四种情况</a:t>
            </a:r>
            <a:r>
              <a:rPr lang="en-US" altLang="zh-CN" sz="2800" b="1" dirty="0">
                <a:latin typeface="+mj-lt"/>
                <a:ea typeface="+mj-ea"/>
              </a:rPr>
              <a:t>: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82405" y="2275643"/>
            <a:ext cx="4137740" cy="2285760"/>
            <a:chOff x="1182405" y="2275643"/>
            <a:chExt cx="4137740" cy="2285760"/>
          </a:xfrm>
        </p:grpSpPr>
        <p:sp>
          <p:nvSpPr>
            <p:cNvPr id="6" name="矩形 5"/>
            <p:cNvSpPr/>
            <p:nvPr/>
          </p:nvSpPr>
          <p:spPr>
            <a:xfrm>
              <a:off x="1182405" y="3127697"/>
              <a:ext cx="1621120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lang="zh-CN" altLang="en-US" sz="2800" b="1" dirty="0">
                  <a:latin typeface="+mj-lt"/>
                  <a:ea typeface="+mj-ea"/>
                </a:rPr>
                <a:t>三个条件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2803525" y="2417776"/>
              <a:ext cx="187470" cy="2012057"/>
            </a:xfrm>
            <a:prstGeom prst="leftBrace">
              <a:avLst>
                <a:gd name="adj1" fmla="val 95177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990995" y="2275643"/>
              <a:ext cx="1362796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lang="zh-CN" altLang="en-US" sz="2800" b="1" dirty="0">
                  <a:latin typeface="+mj-lt"/>
                  <a:ea typeface="+mj-ea"/>
                </a:rPr>
                <a:t>① 三边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90995" y="2840159"/>
              <a:ext cx="1362796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lang="zh-CN" altLang="en-US" sz="2800" b="1" dirty="0">
                  <a:latin typeface="+mj-lt"/>
                  <a:ea typeface="+mj-ea"/>
                </a:rPr>
                <a:t>② 三角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90995" y="3404675"/>
              <a:ext cx="2329150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lang="zh-CN" altLang="en-US" sz="2800" b="1" dirty="0">
                  <a:latin typeface="+mj-lt"/>
                  <a:ea typeface="+mj-ea"/>
                </a:rPr>
                <a:t>③ 两角一边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90995" y="3969190"/>
              <a:ext cx="2329150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lang="zh-CN" altLang="en-US" sz="2800" b="1" dirty="0">
                  <a:latin typeface="+mj-lt"/>
                  <a:ea typeface="+mj-ea"/>
                </a:rPr>
                <a:t>④ 两边一角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963384" y="2275642"/>
            <a:ext cx="938651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SSS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63384" y="2849237"/>
            <a:ext cx="938651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不能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96316" y="3413752"/>
            <a:ext cx="414774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74269" y="829535"/>
            <a:ext cx="7195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“角边角”判定三角形全等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5006340" y="544642"/>
            <a:ext cx="1790700" cy="564257"/>
          </a:xfrm>
          <a:prstGeom prst="rect">
            <a:avLst/>
          </a:prstGeom>
          <a:solidFill>
            <a:srgbClr val="DDFFFF"/>
          </a:solidFill>
          <a:ln w="19050">
            <a:solidFill>
              <a:srgbClr val="DDFFFF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effectLst>
                <a:outerShdw dist="50800" dir="5400000" algn="ctr" rotWithShape="0">
                  <a:srgbClr val="000000">
                    <a:alpha val="0"/>
                  </a:srgbClr>
                </a:outerShdw>
              </a:effectLst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5315" y="451168"/>
            <a:ext cx="7437438" cy="130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如果已知一个三角形的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两角及一边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，那么有几种可能的情况呢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563" y="1792057"/>
            <a:ext cx="243848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j-lt"/>
                <a:ea typeface="+mj-ea"/>
              </a:rPr>
              <a:t>①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两角及夹边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12711" y="2160112"/>
            <a:ext cx="2420937" cy="2473325"/>
            <a:chOff x="5393130" y="-270"/>
            <a:chExt cx="2420266" cy="2474244"/>
          </a:xfrm>
        </p:grpSpPr>
        <p:sp>
          <p:nvSpPr>
            <p:cNvPr id="13" name="等腰三角形 12"/>
            <p:cNvSpPr/>
            <p:nvPr/>
          </p:nvSpPr>
          <p:spPr bwMode="auto">
            <a:xfrm>
              <a:off x="5605796" y="490450"/>
              <a:ext cx="2056830" cy="1594442"/>
            </a:xfrm>
            <a:prstGeom prst="triangle">
              <a:avLst>
                <a:gd name="adj" fmla="val 72393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889727" y="-270"/>
              <a:ext cx="409461" cy="4970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393130" y="1965785"/>
              <a:ext cx="409461" cy="4970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403935" y="1976902"/>
              <a:ext cx="409461" cy="4970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7" name="直接连接符 16"/>
          <p:cNvCxnSpPr>
            <a:stCxn id="13" idx="0"/>
          </p:cNvCxnSpPr>
          <p:nvPr/>
        </p:nvCxnSpPr>
        <p:spPr>
          <a:xfrm flipH="1">
            <a:off x="925436" y="2650650"/>
            <a:ext cx="1489075" cy="1595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弧形 17"/>
          <p:cNvSpPr/>
          <p:nvPr/>
        </p:nvSpPr>
        <p:spPr>
          <a:xfrm>
            <a:off x="1028623" y="4050825"/>
            <a:ext cx="201613" cy="246063"/>
          </a:xfrm>
          <a:prstGeom prst="arc">
            <a:avLst>
              <a:gd name="adj1" fmla="val 16200000"/>
              <a:gd name="adj2" fmla="val 2498005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弧形 20"/>
          <p:cNvSpPr/>
          <p:nvPr/>
        </p:nvSpPr>
        <p:spPr>
          <a:xfrm rot="7341132">
            <a:off x="2274811" y="2641125"/>
            <a:ext cx="201613" cy="246063"/>
          </a:xfrm>
          <a:prstGeom prst="arc">
            <a:avLst>
              <a:gd name="adj1" fmla="val 16200000"/>
              <a:gd name="adj2" fmla="val 2498005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34034" y="1750479"/>
            <a:ext cx="443658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② 两角和其中一角的对边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5627688" y="4115118"/>
            <a:ext cx="201613" cy="246063"/>
          </a:xfrm>
          <a:prstGeom prst="arc">
            <a:avLst>
              <a:gd name="adj1" fmla="val 16200000"/>
              <a:gd name="adj2" fmla="val 2498005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弧形 23"/>
          <p:cNvSpPr/>
          <p:nvPr/>
        </p:nvSpPr>
        <p:spPr>
          <a:xfrm rot="7341132">
            <a:off x="6884988" y="2721293"/>
            <a:ext cx="201613" cy="246063"/>
          </a:xfrm>
          <a:prstGeom prst="arc">
            <a:avLst>
              <a:gd name="adj1" fmla="val 16200000"/>
              <a:gd name="adj2" fmla="val 2498005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13350" y="2260918"/>
            <a:ext cx="2735263" cy="2289175"/>
            <a:chOff x="5289235" y="2405491"/>
            <a:chExt cx="2735511" cy="2288926"/>
          </a:xfrm>
        </p:grpSpPr>
        <p:sp>
          <p:nvSpPr>
            <p:cNvPr id="26" name="等腰三角形 25"/>
            <p:cNvSpPr/>
            <p:nvPr/>
          </p:nvSpPr>
          <p:spPr bwMode="auto">
            <a:xfrm>
              <a:off x="5606764" y="2862641"/>
              <a:ext cx="2055999" cy="1595263"/>
            </a:xfrm>
            <a:prstGeom prst="triangle">
              <a:avLst>
                <a:gd name="adj" fmla="val 72393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289235" y="4197583"/>
              <a:ext cx="409612" cy="4968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95931" y="2405491"/>
              <a:ext cx="409612" cy="4968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615134" y="4191234"/>
              <a:ext cx="409612" cy="4968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 flipH="1" flipV="1">
            <a:off x="5538788" y="4315143"/>
            <a:ext cx="20462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24073" y="2550285"/>
            <a:ext cx="3502185" cy="1643766"/>
            <a:chOff x="5213350" y="694758"/>
            <a:chExt cx="3502185" cy="1643766"/>
          </a:xfrm>
        </p:grpSpPr>
        <p:sp>
          <p:nvSpPr>
            <p:cNvPr id="10" name="思想气泡: 云 9"/>
            <p:cNvSpPr/>
            <p:nvPr/>
          </p:nvSpPr>
          <p:spPr>
            <a:xfrm>
              <a:off x="5213350" y="694758"/>
              <a:ext cx="3502185" cy="1643766"/>
            </a:xfrm>
            <a:prstGeom prst="cloudCallout">
              <a:avLst>
                <a:gd name="adj1" fmla="val 33562"/>
                <a:gd name="adj2" fmla="val -70081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569588" y="962084"/>
              <a:ext cx="2709148" cy="10009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每种情况下得到的三角形都全等吗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?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82295" y="973729"/>
            <a:ext cx="784860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如果“两角及一边”条件中的边是两角所夹的边，情况会怎样呢？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2" name="矩形: 圆角 2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82295" y="2108653"/>
            <a:ext cx="776414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        如图，已知∠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α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β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，线段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，用尺规作△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，使∠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α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β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7726" y="3596640"/>
            <a:ext cx="1957556" cy="1193586"/>
            <a:chOff x="427726" y="3596640"/>
            <a:chExt cx="1957556" cy="1193586"/>
          </a:xfrm>
        </p:grpSpPr>
        <p:grpSp>
          <p:nvGrpSpPr>
            <p:cNvPr id="12" name="组合 11"/>
            <p:cNvGrpSpPr/>
            <p:nvPr/>
          </p:nvGrpSpPr>
          <p:grpSpPr>
            <a:xfrm>
              <a:off x="427726" y="3596640"/>
              <a:ext cx="1957556" cy="1193586"/>
              <a:chOff x="427726" y="3596640"/>
              <a:chExt cx="1957556" cy="1193586"/>
            </a:xfrm>
          </p:grpSpPr>
          <p:sp>
            <p:nvSpPr>
              <p:cNvPr id="4" name="任意多边形: 形状 3"/>
              <p:cNvSpPr/>
              <p:nvPr/>
            </p:nvSpPr>
            <p:spPr bwMode="auto">
              <a:xfrm>
                <a:off x="693420" y="3596640"/>
                <a:ext cx="1691862" cy="886460"/>
              </a:xfrm>
              <a:custGeom>
                <a:avLst/>
                <a:gdLst>
                  <a:gd name="connsiteX0" fmla="*/ 1432560 w 1493520"/>
                  <a:gd name="connsiteY0" fmla="*/ 0 h 784860"/>
                  <a:gd name="connsiteX1" fmla="*/ 0 w 1493520"/>
                  <a:gd name="connsiteY1" fmla="*/ 784860 h 784860"/>
                  <a:gd name="connsiteX2" fmla="*/ 1493520 w 1493520"/>
                  <a:gd name="connsiteY2" fmla="*/ 784860 h 78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520" h="784860">
                    <a:moveTo>
                      <a:pt x="1432560" y="0"/>
                    </a:moveTo>
                    <a:lnTo>
                      <a:pt x="0" y="784860"/>
                    </a:lnTo>
                    <a:lnTo>
                      <a:pt x="1493520" y="78486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/>
              <p:cNvSpPr/>
              <p:nvPr/>
            </p:nvSpPr>
            <p:spPr>
              <a:xfrm rot="1319939">
                <a:off x="427726" y="4123994"/>
                <a:ext cx="701554" cy="666232"/>
              </a:xfrm>
              <a:prstGeom prst="arc">
                <a:avLst>
                  <a:gd name="adj1" fmla="val 18324628"/>
                  <a:gd name="adj2" fmla="val 2067295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068989" y="4072106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α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4878" y="3072427"/>
            <a:ext cx="1817162" cy="1772763"/>
            <a:chOff x="3074878" y="3072427"/>
            <a:chExt cx="1817162" cy="1772763"/>
          </a:xfrm>
        </p:grpSpPr>
        <p:grpSp>
          <p:nvGrpSpPr>
            <p:cNvPr id="11" name="组合 10"/>
            <p:cNvGrpSpPr/>
            <p:nvPr/>
          </p:nvGrpSpPr>
          <p:grpSpPr>
            <a:xfrm>
              <a:off x="3074878" y="3072427"/>
              <a:ext cx="1817162" cy="1772763"/>
              <a:chOff x="3074878" y="3072427"/>
              <a:chExt cx="1817162" cy="1772763"/>
            </a:xfrm>
          </p:grpSpPr>
          <p:sp>
            <p:nvSpPr>
              <p:cNvPr id="31" name="任意多边形: 形状 30"/>
              <p:cNvSpPr/>
              <p:nvPr/>
            </p:nvSpPr>
            <p:spPr bwMode="auto">
              <a:xfrm>
                <a:off x="3413760" y="3072427"/>
                <a:ext cx="1478280" cy="1441153"/>
              </a:xfrm>
              <a:custGeom>
                <a:avLst/>
                <a:gdLst>
                  <a:gd name="connsiteX0" fmla="*/ 1432560 w 1493520"/>
                  <a:gd name="connsiteY0" fmla="*/ 0 h 784860"/>
                  <a:gd name="connsiteX1" fmla="*/ 0 w 1493520"/>
                  <a:gd name="connsiteY1" fmla="*/ 784860 h 784860"/>
                  <a:gd name="connsiteX2" fmla="*/ 1493520 w 1493520"/>
                  <a:gd name="connsiteY2" fmla="*/ 784860 h 78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520" h="784860">
                    <a:moveTo>
                      <a:pt x="1432560" y="0"/>
                    </a:moveTo>
                    <a:lnTo>
                      <a:pt x="0" y="784860"/>
                    </a:lnTo>
                    <a:lnTo>
                      <a:pt x="1493520" y="78486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弧形 32"/>
              <p:cNvSpPr/>
              <p:nvPr/>
            </p:nvSpPr>
            <p:spPr>
              <a:xfrm rot="3148473">
                <a:off x="3083932" y="4059974"/>
                <a:ext cx="776162" cy="794269"/>
              </a:xfrm>
              <a:prstGeom prst="arc">
                <a:avLst>
                  <a:gd name="adj1" fmla="val 15815139"/>
                  <a:gd name="adj2" fmla="val 18919425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3809734" y="3968971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β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56960" y="3893030"/>
            <a:ext cx="1836420" cy="496867"/>
            <a:chOff x="6156960" y="3893030"/>
            <a:chExt cx="1836420" cy="49686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156960" y="4320540"/>
              <a:ext cx="18364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998717" y="3893030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00863" y="1730266"/>
            <a:ext cx="137338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作法：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929709" y="4097628"/>
            <a:ext cx="2604503" cy="149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31247" y="3880760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64847" y="4065229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939234" y="2849203"/>
            <a:ext cx="2316163" cy="12633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192445" y="2461596"/>
            <a:ext cx="407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033121" y="2357819"/>
            <a:ext cx="1738580" cy="1763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811831" y="1894679"/>
            <a:ext cx="390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12384" y="3025654"/>
            <a:ext cx="3889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2009" y="673912"/>
            <a:ext cx="1957556" cy="1193586"/>
            <a:chOff x="427726" y="3596640"/>
            <a:chExt cx="1957556" cy="1193586"/>
          </a:xfrm>
        </p:grpSpPr>
        <p:grpSp>
          <p:nvGrpSpPr>
            <p:cNvPr id="30" name="组合 29"/>
            <p:cNvGrpSpPr/>
            <p:nvPr/>
          </p:nvGrpSpPr>
          <p:grpSpPr>
            <a:xfrm>
              <a:off x="427726" y="3596640"/>
              <a:ext cx="1957556" cy="1193586"/>
              <a:chOff x="427726" y="3596640"/>
              <a:chExt cx="1957556" cy="1193586"/>
            </a:xfrm>
          </p:grpSpPr>
          <p:sp>
            <p:nvSpPr>
              <p:cNvPr id="39" name="任意多边形: 形状 38"/>
              <p:cNvSpPr/>
              <p:nvPr/>
            </p:nvSpPr>
            <p:spPr bwMode="auto">
              <a:xfrm>
                <a:off x="693420" y="3596640"/>
                <a:ext cx="1691862" cy="886460"/>
              </a:xfrm>
              <a:custGeom>
                <a:avLst/>
                <a:gdLst>
                  <a:gd name="connsiteX0" fmla="*/ 1432560 w 1493520"/>
                  <a:gd name="connsiteY0" fmla="*/ 0 h 784860"/>
                  <a:gd name="connsiteX1" fmla="*/ 0 w 1493520"/>
                  <a:gd name="connsiteY1" fmla="*/ 784860 h 784860"/>
                  <a:gd name="connsiteX2" fmla="*/ 1493520 w 1493520"/>
                  <a:gd name="connsiteY2" fmla="*/ 784860 h 78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520" h="784860">
                    <a:moveTo>
                      <a:pt x="1432560" y="0"/>
                    </a:moveTo>
                    <a:lnTo>
                      <a:pt x="0" y="784860"/>
                    </a:lnTo>
                    <a:lnTo>
                      <a:pt x="1493520" y="78486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弧形 39"/>
              <p:cNvSpPr/>
              <p:nvPr/>
            </p:nvSpPr>
            <p:spPr>
              <a:xfrm rot="1319939">
                <a:off x="427726" y="4123994"/>
                <a:ext cx="701554" cy="666232"/>
              </a:xfrm>
              <a:prstGeom prst="arc">
                <a:avLst>
                  <a:gd name="adj1" fmla="val 18324628"/>
                  <a:gd name="adj2" fmla="val 2067295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68989" y="4072106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α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049162" y="370460"/>
            <a:ext cx="1590727" cy="1552003"/>
            <a:chOff x="3074878" y="3277878"/>
            <a:chExt cx="1606418" cy="1567312"/>
          </a:xfrm>
        </p:grpSpPr>
        <p:grpSp>
          <p:nvGrpSpPr>
            <p:cNvPr id="42" name="组合 41"/>
            <p:cNvGrpSpPr/>
            <p:nvPr/>
          </p:nvGrpSpPr>
          <p:grpSpPr>
            <a:xfrm>
              <a:off x="3074878" y="3277878"/>
              <a:ext cx="1606418" cy="1567312"/>
              <a:chOff x="3074878" y="3277878"/>
              <a:chExt cx="1606418" cy="1567312"/>
            </a:xfrm>
          </p:grpSpPr>
          <p:sp>
            <p:nvSpPr>
              <p:cNvPr id="44" name="任意多边形: 形状 43"/>
              <p:cNvSpPr/>
              <p:nvPr/>
            </p:nvSpPr>
            <p:spPr bwMode="auto">
              <a:xfrm>
                <a:off x="3413760" y="3277878"/>
                <a:ext cx="1267536" cy="1235702"/>
              </a:xfrm>
              <a:custGeom>
                <a:avLst/>
                <a:gdLst>
                  <a:gd name="connsiteX0" fmla="*/ 1432560 w 1493520"/>
                  <a:gd name="connsiteY0" fmla="*/ 0 h 784860"/>
                  <a:gd name="connsiteX1" fmla="*/ 0 w 1493520"/>
                  <a:gd name="connsiteY1" fmla="*/ 784860 h 784860"/>
                  <a:gd name="connsiteX2" fmla="*/ 1493520 w 1493520"/>
                  <a:gd name="connsiteY2" fmla="*/ 784860 h 78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520" h="784860">
                    <a:moveTo>
                      <a:pt x="1432560" y="0"/>
                    </a:moveTo>
                    <a:lnTo>
                      <a:pt x="0" y="784860"/>
                    </a:lnTo>
                    <a:lnTo>
                      <a:pt x="1493520" y="784860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/>
              <p:cNvSpPr/>
              <p:nvPr/>
            </p:nvSpPr>
            <p:spPr>
              <a:xfrm rot="3148473">
                <a:off x="3083932" y="4059974"/>
                <a:ext cx="776162" cy="794269"/>
              </a:xfrm>
              <a:prstGeom prst="arc">
                <a:avLst>
                  <a:gd name="adj1" fmla="val 15815139"/>
                  <a:gd name="adj2" fmla="val 18919425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809734" y="3968971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β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31243" y="970302"/>
            <a:ext cx="1836420" cy="496867"/>
            <a:chOff x="6156960" y="3893030"/>
            <a:chExt cx="1836420" cy="49686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6156960" y="4320540"/>
              <a:ext cx="18364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6998717" y="3893030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c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435053" y="2262150"/>
            <a:ext cx="307242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1.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作∠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DAF</a:t>
            </a: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α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476687" y="3949474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F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11241" y="2829606"/>
            <a:ext cx="498308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.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在射线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AF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上截取线段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kumimoji="0" lang="en-US" altLang="zh-CN" sz="2800" b="1" i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7740019" y="4070127"/>
            <a:ext cx="55002" cy="55002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85214" y="3384867"/>
            <a:ext cx="5413521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3</a:t>
            </a:r>
            <a:r>
              <a:rPr kumimoji="0" lang="en-US" altLang="zh-CN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.</a:t>
            </a:r>
            <a:r>
              <a:rPr kumimoji="0" lang="zh-CN" altLang="en-US" sz="2800" b="1" kern="1200" cap="none" spc="0" normalizeH="0" baseline="0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以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点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为顶点，以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BA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为一边，作∠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ABE</a:t>
            </a:r>
            <a:r>
              <a:rPr lang="en-US" altLang="zh-CN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β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BE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交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AD</a:t>
            </a:r>
            <a:r>
              <a:rPr lang="zh-CN" altLang="en-US" sz="2800" b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于点</a:t>
            </a:r>
            <a:r>
              <a:rPr lang="en-US" altLang="zh-CN" sz="2800" b="1" i="1" noProof="0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7" name="椭圆 66"/>
          <p:cNvSpPr/>
          <p:nvPr/>
        </p:nvSpPr>
        <p:spPr bwMode="auto">
          <a:xfrm>
            <a:off x="7107200" y="3443571"/>
            <a:ext cx="55002" cy="55002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66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92856" y="3686576"/>
            <a:ext cx="1068488" cy="718120"/>
            <a:chOff x="323185" y="560345"/>
            <a:chExt cx="1068488" cy="718120"/>
          </a:xfrm>
        </p:grpSpPr>
        <p:sp>
          <p:nvSpPr>
            <p:cNvPr id="72" name="弧形 71"/>
            <p:cNvSpPr/>
            <p:nvPr/>
          </p:nvSpPr>
          <p:spPr>
            <a:xfrm rot="1319939">
              <a:off x="323185" y="612233"/>
              <a:ext cx="701554" cy="666232"/>
            </a:xfrm>
            <a:prstGeom prst="arc">
              <a:avLst>
                <a:gd name="adj1" fmla="val 18324628"/>
                <a:gd name="adj2" fmla="val 2067295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64448" y="560345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α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063866" y="3573260"/>
            <a:ext cx="1053026" cy="859170"/>
            <a:chOff x="2274765" y="512819"/>
            <a:chExt cx="1053026" cy="859170"/>
          </a:xfrm>
        </p:grpSpPr>
        <p:sp>
          <p:nvSpPr>
            <p:cNvPr id="77" name="弧形 76"/>
            <p:cNvSpPr/>
            <p:nvPr/>
          </p:nvSpPr>
          <p:spPr>
            <a:xfrm rot="18451527" flipH="1">
              <a:off x="2542576" y="586773"/>
              <a:ext cx="776162" cy="794269"/>
            </a:xfrm>
            <a:prstGeom prst="arc">
              <a:avLst>
                <a:gd name="adj1" fmla="val 15815139"/>
                <a:gd name="adj2" fmla="val 1891942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274765" y="512819"/>
              <a:ext cx="427225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+mj-ea"/>
                </a:rPr>
                <a:t>β</a:t>
              </a:r>
              <a:endParaRPr lang="zh-CN" altLang="en-US" sz="2400" b="1" i="1" dirty="0">
                <a:latin typeface="+mj-lt"/>
                <a:ea typeface="+mj-ea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667703" y="4411437"/>
            <a:ext cx="489415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就是所要作的三角形。</a:t>
            </a:r>
            <a:endParaRPr kumimoji="0" lang="en-US" altLang="zh-CN" sz="2800" b="1" kern="1200" cap="none" spc="0" normalizeH="0" baseline="0" noProof="0" dirty="0">
              <a:solidFill>
                <a:srgbClr val="00B05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42560" y="411746"/>
            <a:ext cx="3502185" cy="1643766"/>
            <a:chOff x="4265693" y="541459"/>
            <a:chExt cx="3502185" cy="1643766"/>
          </a:xfrm>
        </p:grpSpPr>
        <p:sp>
          <p:nvSpPr>
            <p:cNvPr id="83" name="思想气泡: 云 82"/>
            <p:cNvSpPr/>
            <p:nvPr/>
          </p:nvSpPr>
          <p:spPr>
            <a:xfrm>
              <a:off x="4265693" y="541459"/>
              <a:ext cx="3502185" cy="1643766"/>
            </a:xfrm>
            <a:prstGeom prst="cloudCallout">
              <a:avLst>
                <a:gd name="adj1" fmla="val -47515"/>
                <a:gd name="adj2" fmla="val 78819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546116" y="838958"/>
              <a:ext cx="3119090" cy="100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你作的三角形与同伴作的一定全等吗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endPara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6" grpId="0"/>
      <p:bldP spid="31" grpId="0"/>
      <p:bldP spid="32" grpId="0"/>
      <p:bldP spid="50" grpId="0"/>
      <p:bldP spid="56" grpId="0"/>
      <p:bldP spid="57" grpId="0"/>
      <p:bldP spid="15" grpId="0" animBg="1"/>
      <p:bldP spid="61" grpId="0"/>
      <p:bldP spid="67" grpId="0" animBg="1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5232" y="1989344"/>
            <a:ext cx="3759200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几何语言：</a:t>
            </a:r>
            <a:endParaRPr kumimoji="0" lang="en-US" altLang="zh-CN" sz="2600" b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993" y="2536876"/>
            <a:ext cx="4110038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和△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DEF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中，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232" y="3179695"/>
            <a:ext cx="6383166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因为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787" y="3802959"/>
            <a:ext cx="5299075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所以 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≌△</a:t>
            </a:r>
            <a:r>
              <a:rPr kumimoji="0" lang="en-US" altLang="zh-CN" sz="26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DEF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ASA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）。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grpSp>
        <p:nvGrpSpPr>
          <p:cNvPr id="10249" name="组合 21"/>
          <p:cNvGrpSpPr/>
          <p:nvPr/>
        </p:nvGrpSpPr>
        <p:grpSpPr>
          <a:xfrm>
            <a:off x="6028923" y="576257"/>
            <a:ext cx="2435225" cy="1881187"/>
            <a:chOff x="6054526" y="1136220"/>
            <a:chExt cx="2435976" cy="1880561"/>
          </a:xfrm>
        </p:grpSpPr>
        <p:sp>
          <p:nvSpPr>
            <p:cNvPr id="14" name="等腰三角形 13"/>
            <p:cNvSpPr/>
            <p:nvPr/>
          </p:nvSpPr>
          <p:spPr bwMode="auto">
            <a:xfrm>
              <a:off x="6388004" y="1453614"/>
              <a:ext cx="1753140" cy="1348926"/>
            </a:xfrm>
            <a:prstGeom prst="triangle">
              <a:avLst>
                <a:gd name="adj" fmla="val 75180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34446" y="1136220"/>
              <a:ext cx="390645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54526" y="2554973"/>
              <a:ext cx="389058" cy="4618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01445" y="2521646"/>
              <a:ext cx="389057" cy="4618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0250" name="组合 22"/>
          <p:cNvGrpSpPr/>
          <p:nvPr/>
        </p:nvGrpSpPr>
        <p:grpSpPr>
          <a:xfrm>
            <a:off x="6314864" y="2587439"/>
            <a:ext cx="2435225" cy="1846262"/>
            <a:chOff x="6054526" y="2948198"/>
            <a:chExt cx="2435976" cy="1846933"/>
          </a:xfrm>
        </p:grpSpPr>
        <p:sp>
          <p:nvSpPr>
            <p:cNvPr id="15" name="等腰三角形 14"/>
            <p:cNvSpPr/>
            <p:nvPr/>
          </p:nvSpPr>
          <p:spPr bwMode="auto">
            <a:xfrm>
              <a:off x="6388004" y="3230876"/>
              <a:ext cx="1753140" cy="1349865"/>
            </a:xfrm>
            <a:prstGeom prst="triangle">
              <a:avLst>
                <a:gd name="adj" fmla="val 75180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339210" y="2948198"/>
              <a:ext cx="406525" cy="462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54526" y="4318708"/>
              <a:ext cx="389058" cy="462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101445" y="4333001"/>
              <a:ext cx="389057" cy="4621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30241" y="1909064"/>
            <a:ext cx="821771" cy="2559316"/>
            <a:chOff x="5671652" y="1882920"/>
            <a:chExt cx="821771" cy="2559316"/>
          </a:xfrm>
        </p:grpSpPr>
        <p:sp>
          <p:nvSpPr>
            <p:cNvPr id="2" name="弧形 1"/>
            <p:cNvSpPr/>
            <p:nvPr/>
          </p:nvSpPr>
          <p:spPr>
            <a:xfrm rot="2020944">
              <a:off x="5671652" y="1882920"/>
              <a:ext cx="559897" cy="559897"/>
            </a:xfrm>
            <a:prstGeom prst="arc">
              <a:avLst>
                <a:gd name="adj1" fmla="val 16200000"/>
                <a:gd name="adj2" fmla="val 2018616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弧形 21"/>
            <p:cNvSpPr/>
            <p:nvPr/>
          </p:nvSpPr>
          <p:spPr>
            <a:xfrm rot="2020944">
              <a:off x="5933526" y="3882339"/>
              <a:ext cx="559897" cy="559897"/>
            </a:xfrm>
            <a:prstGeom prst="arc">
              <a:avLst>
                <a:gd name="adj1" fmla="val 16200000"/>
                <a:gd name="adj2" fmla="val 20186165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82282" y="715972"/>
            <a:ext cx="845840" cy="2547611"/>
            <a:chOff x="6823693" y="689828"/>
            <a:chExt cx="845840" cy="2547611"/>
          </a:xfrm>
        </p:grpSpPr>
        <p:sp>
          <p:nvSpPr>
            <p:cNvPr id="24" name="弧形 23"/>
            <p:cNvSpPr/>
            <p:nvPr/>
          </p:nvSpPr>
          <p:spPr>
            <a:xfrm rot="10356389">
              <a:off x="6823693" y="689828"/>
              <a:ext cx="559897" cy="559897"/>
            </a:xfrm>
            <a:prstGeom prst="arc">
              <a:avLst>
                <a:gd name="adj1" fmla="val 14855250"/>
                <a:gd name="adj2" fmla="val 20186165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弧形 24"/>
            <p:cNvSpPr/>
            <p:nvPr/>
          </p:nvSpPr>
          <p:spPr>
            <a:xfrm rot="10356389">
              <a:off x="7109636" y="2677542"/>
              <a:ext cx="559897" cy="559897"/>
            </a:xfrm>
            <a:prstGeom prst="arc">
              <a:avLst>
                <a:gd name="adj1" fmla="val 14855250"/>
                <a:gd name="adj2" fmla="val 20186165"/>
              </a:avLst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26" name="直接连接符 25"/>
          <p:cNvCxnSpPr>
            <a:stCxn id="14" idx="0"/>
            <a:endCxn id="14" idx="2"/>
          </p:cNvCxnSpPr>
          <p:nvPr/>
        </p:nvCxnSpPr>
        <p:spPr>
          <a:xfrm flipH="1">
            <a:off x="6362298" y="893757"/>
            <a:ext cx="1317605" cy="1349375"/>
          </a:xfrm>
          <a:prstGeom prst="lin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641860" y="2868474"/>
            <a:ext cx="1317605" cy="1349375"/>
          </a:xfrm>
          <a:prstGeom prst="lin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31394" y="679445"/>
            <a:ext cx="6210466" cy="10767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        两角及其夹边分别相等的两个三角形全等，简写成“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角边角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”或“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ASA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4225" y="1479550"/>
            <a:ext cx="7729538" cy="1949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注意：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书写两个三角形全等的条件“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ASA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”时，一定要把夹边相等写在中间，以突出角边角的位置以及对应关系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1036" y="859230"/>
            <a:ext cx="7901464" cy="1152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的中点，∠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BOD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1723" y="1997867"/>
            <a:ext cx="3348770" cy="20924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8500" y="3901519"/>
            <a:ext cx="4791696" cy="49314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AOC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BOD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ASA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657" y="2521974"/>
            <a:ext cx="5401242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是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中点，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OA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又因为∠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AOC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1657" y="2028826"/>
            <a:ext cx="2350323" cy="49314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解：全等。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理由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0" y="624653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P102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tags/tag1.xml><?xml version="1.0" encoding="utf-8"?>
<p:tagLst xmlns:p="http://schemas.openxmlformats.org/presentationml/2006/main">
  <p:tag name="KSO_WPP_MARK_KEY" val="b79a2b35-3513-4014-a7ac-285710acda0f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2157</Words>
  <Application>WPS 演示</Application>
  <PresentationFormat>全屏显示(16:9)</PresentationFormat>
  <Paragraphs>370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526</cp:revision>
  <dcterms:created xsi:type="dcterms:W3CDTF">2016-01-14T07:05:00Z</dcterms:created>
  <dcterms:modified xsi:type="dcterms:W3CDTF">2025-01-20T00:23:07Z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133E42ABC677427CB72DE4C673AC6DAF</vt:lpwstr>
  </property>
  <property fmtid="{D5CDD505-2E9C-101B-9397-08002B2CF9AE}" pid="3" name="KSOProductBuildVer">
    <vt:lpwstr>2052-12.1.0.19770</vt:lpwstr>
  </property>
</Properties>
</file>