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7"/>
  </p:handoutMasterIdLst>
  <p:sldIdLst>
    <p:sldId id="1678" r:id="rId3"/>
    <p:sldId id="1875" r:id="rId5"/>
    <p:sldId id="1516" r:id="rId6"/>
    <p:sldId id="1736" r:id="rId7"/>
    <p:sldId id="1735" r:id="rId8"/>
    <p:sldId id="1738" r:id="rId9"/>
    <p:sldId id="1739" r:id="rId10"/>
    <p:sldId id="1740" r:id="rId11"/>
    <p:sldId id="1741" r:id="rId12"/>
    <p:sldId id="1745" r:id="rId13"/>
    <p:sldId id="1743" r:id="rId14"/>
    <p:sldId id="1730" r:id="rId15"/>
    <p:sldId id="1746" r:id="rId16"/>
    <p:sldId id="1747" r:id="rId17"/>
    <p:sldId id="1748" r:id="rId18"/>
    <p:sldId id="1749" r:id="rId19"/>
    <p:sldId id="1750" r:id="rId20"/>
    <p:sldId id="1751" r:id="rId21"/>
    <p:sldId id="1752" r:id="rId22"/>
    <p:sldId id="1755" r:id="rId23"/>
    <p:sldId id="1756" r:id="rId24"/>
    <p:sldId id="1876" r:id="rId25"/>
    <p:sldId id="1732" r:id="rId26"/>
  </p:sldIdLst>
  <p:sldSz cx="9144000" cy="5143500" type="screen16x9"/>
  <p:notesSz cx="6858000" cy="9144000"/>
  <p:custDataLst>
    <p:tags r:id="rId32"/>
  </p:custDataLst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2" userDrawn="1">
          <p15:clr>
            <a:srgbClr val="A4A3A4"/>
          </p15:clr>
        </p15:guide>
        <p15:guide id="2" pos="2904" userDrawn="1">
          <p15:clr>
            <a:srgbClr val="A4A3A4"/>
          </p15:clr>
        </p15:guide>
        <p15:guide id="3" orient="horz" pos="2361" userDrawn="1">
          <p15:clr>
            <a:srgbClr val="A4A3A4"/>
          </p15:clr>
        </p15:guide>
        <p15:guide id="4" pos="416" userDrawn="1">
          <p15:clr>
            <a:srgbClr val="A4A3A4"/>
          </p15:clr>
        </p15:guide>
        <p15:guide id="5" orient="horz" pos="23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ouyi" initials="y" lastIdx="1" clrIdx="0"/>
  <p:cmAuthor id="2" name="Administrator" initials="A" lastIdx="1" clrIdx="1"/>
  <p:cmAuthor id="3" name="ZhangS" initials="Z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0FF"/>
    <a:srgbClr val="0000FF"/>
    <a:srgbClr val="0358D9"/>
    <a:srgbClr val="F97229"/>
    <a:srgbClr val="FCA726"/>
    <a:srgbClr val="F43308"/>
    <a:srgbClr val="000000"/>
    <a:srgbClr val="FF3399"/>
    <a:srgbClr val="008000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75" autoAdjust="0"/>
    <p:restoredTop sz="94467" autoAdjust="0"/>
  </p:normalViewPr>
  <p:slideViewPr>
    <p:cSldViewPr showGuides="1">
      <p:cViewPr>
        <p:scale>
          <a:sx n="100" d="100"/>
          <a:sy n="100" d="100"/>
        </p:scale>
        <p:origin x="24" y="846"/>
      </p:cViewPr>
      <p:guideLst>
        <p:guide orient="horz" pos="1612"/>
        <p:guide pos="2904"/>
        <p:guide orient="horz" pos="2361"/>
        <p:guide pos="416"/>
        <p:guide orient="horz" pos="23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-133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gs" Target="tags/tag6.xml"/><Relationship Id="rId31" Type="http://schemas.openxmlformats.org/officeDocument/2006/relationships/commentAuthors" Target="commentAuthors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4CB8D08-A648-444F-A0B5-67829BC5D71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409382" y="754063"/>
            <a:ext cx="5855086" cy="329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5" name="Rectangle 3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538163" y="4387850"/>
            <a:ext cx="5780087" cy="395287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
第二级
第三级
第四级
第五级</a:t>
            </a:r>
            <a:endParaRPr lang="zh-CN" altLang="en-US" noProof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2644FDC-9B57-4EB8-B55B-DA378B0D27D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742950" lvl="1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143000" lvl="2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600200" lvl="3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057400" lvl="4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9575" y="754063"/>
            <a:ext cx="5854700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6A39F7E-C570-45E2-8EAC-DB389DD6460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409575" y="754063"/>
            <a:ext cx="5854700" cy="3294062"/>
          </a:xfrm>
        </p:spPr>
      </p:sp>
      <p:sp>
        <p:nvSpPr>
          <p:cNvPr id="3" name="文本占位符 2"/>
          <p:cNvSpPr>
            <a:spLocks noGrp="1"/>
          </p:cNvSpPr>
          <p:nvPr>
            <p:ph type="body" idx="9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0" y="0"/>
            <a:ext cx="9144000" cy="5143500"/>
            <a:chOff x="0" y="0"/>
            <a:chExt cx="14400" cy="8100"/>
          </a:xfrm>
        </p:grpSpPr>
        <p:grpSp>
          <p:nvGrpSpPr>
            <p:cNvPr id="4" name="组合 3"/>
            <p:cNvGrpSpPr/>
            <p:nvPr userDrawn="1"/>
          </p:nvGrpSpPr>
          <p:grpSpPr>
            <a:xfrm>
              <a:off x="0" y="0"/>
              <a:ext cx="14400" cy="8100"/>
              <a:chOff x="0" y="0"/>
              <a:chExt cx="12192000" cy="6858000"/>
            </a:xfrm>
          </p:grpSpPr>
          <p:pic>
            <p:nvPicPr>
              <p:cNvPr id="2" name="图片 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0"/>
                <a:ext cx="12192000" cy="68580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 userDrawn="1"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5300" y="660321"/>
                <a:ext cx="11201400" cy="5537357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0" y="5184"/>
              <a:ext cx="1741" cy="1528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8799" y="0"/>
            <a:ext cx="1015201" cy="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: 圆角 2"/>
          <p:cNvSpPr/>
          <p:nvPr userDrawn="1"/>
        </p:nvSpPr>
        <p:spPr>
          <a:xfrm>
            <a:off x="288472" y="285750"/>
            <a:ext cx="8567057" cy="4572000"/>
          </a:xfrm>
          <a:prstGeom prst="roundRect">
            <a:avLst>
              <a:gd name="adj" fmla="val 5238"/>
            </a:avLst>
          </a:prstGeom>
          <a:solidFill>
            <a:schemeClr val="bg1"/>
          </a:solidFill>
          <a:ln w="25400">
            <a:solidFill>
              <a:srgbClr val="0060FF"/>
            </a:solidFill>
          </a:ln>
          <a:effectLst>
            <a:outerShdw blurRad="254000" sx="102000" sy="102000" algn="ctr" rotWithShape="0">
              <a:srgbClr val="0060FF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40" t="73310" r="6428" b="7986"/>
          <a:stretch>
            <a:fillRect/>
          </a:stretch>
        </p:blipFill>
        <p:spPr>
          <a:xfrm flipH="1">
            <a:off x="84659" y="58057"/>
            <a:ext cx="755965" cy="7429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3028" y="261257"/>
            <a:ext cx="1015201" cy="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285496"/>
            <a:ext cx="9144000" cy="45725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7374" y="261206"/>
            <a:ext cx="1015201" cy="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13"/>
            <a:ext cx="9151938" cy="5151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tags" Target="../tags/tag1.xml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hemeOverride" Target="../theme/themeOverride1.xml"/><Relationship Id="rId3" Type="http://schemas.openxmlformats.org/officeDocument/2006/relationships/tags" Target="../tags/tag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0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hemeOverride" Target="../theme/themeOverride12.xml"/><Relationship Id="rId2" Type="http://schemas.openxmlformats.org/officeDocument/2006/relationships/image" Target="../media/image11.png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13.xml"/><Relationship Id="rId1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14.xml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15.xml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themeOverride" Target="../theme/themeOverride2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20.xml"/><Relationship Id="rId1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21.xml"/><Relationship Id="rId1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22.xml"/><Relationship Id="rId1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3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4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5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33"/>
          <p:cNvSpPr txBox="1"/>
          <p:nvPr/>
        </p:nvSpPr>
        <p:spPr>
          <a:xfrm>
            <a:off x="6858759" y="3915519"/>
            <a:ext cx="1241634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北师大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版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七年级</a:t>
            </a:r>
            <a:r>
              <a:rPr lang="zh-CN" altLang="en-US" sz="1200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下册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31640" y="2496885"/>
            <a:ext cx="7056784" cy="954107"/>
            <a:chOff x="2411760" y="2673907"/>
            <a:chExt cx="6120680" cy="954107"/>
          </a:xfrm>
        </p:grpSpPr>
        <p:pic>
          <p:nvPicPr>
            <p:cNvPr id="2" name="图片 1" descr="1b"/>
            <p:cNvPicPr>
              <a:picLocks noChangeAspect="1"/>
            </p:cNvPicPr>
            <p:nvPr/>
          </p:nvPicPr>
          <p:blipFill>
            <a:blip r:embed="rId1"/>
            <a:srcRect l="13389" t="29019" r="9424" b="46037"/>
            <a:stretch>
              <a:fillRect/>
            </a:stretch>
          </p:blipFill>
          <p:spPr>
            <a:xfrm>
              <a:off x="2411760" y="2747626"/>
              <a:ext cx="6120680" cy="806671"/>
            </a:xfrm>
            <a:prstGeom prst="rect">
              <a:avLst/>
            </a:prstGeom>
          </p:spPr>
        </p:pic>
        <p:sp>
          <p:nvSpPr>
            <p:cNvPr id="7" name="Rectangle 5"/>
            <p:cNvSpPr/>
            <p:nvPr/>
          </p:nvSpPr>
          <p:spPr>
            <a:xfrm>
              <a:off x="2699792" y="2673907"/>
              <a:ext cx="5832648" cy="9541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第</a:t>
              </a:r>
              <a:r>
                <a:rPr lang="en-US" altLang="zh-CN" sz="2800" b="1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2</a:t>
              </a:r>
              <a:r>
                <a:rPr lang="zh-CN" altLang="en-US" sz="2800" b="1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课时 平行线的判定与性质的综合应用</a:t>
              </a:r>
              <a:endParaRPr lang="zh-CN" altLang="en-US" sz="2800" b="1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</p:grpSp>
      <p:pic>
        <p:nvPicPr>
          <p:cNvPr id="4" name="图片 3" descr="1a"/>
          <p:cNvPicPr>
            <a:picLocks noChangeAspect="1"/>
          </p:cNvPicPr>
          <p:nvPr/>
        </p:nvPicPr>
        <p:blipFill rotWithShape="1">
          <a:blip r:embed="rId2"/>
          <a:srcRect l="81167" t="14748" r="11181" b="80066"/>
          <a:stretch>
            <a:fillRect/>
          </a:stretch>
        </p:blipFill>
        <p:spPr>
          <a:xfrm>
            <a:off x="6948043" y="985792"/>
            <a:ext cx="443357" cy="169070"/>
          </a:xfrm>
          <a:prstGeom prst="rect">
            <a:avLst/>
          </a:prstGeom>
        </p:spPr>
      </p:pic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1752600" y="1421131"/>
            <a:ext cx="6305550" cy="776288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第二章 相交线与平行线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87513" y="2224406"/>
            <a:ext cx="6435725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cs typeface="+mn-ea"/>
                <a:sym typeface="+mn-lt"/>
              </a:rPr>
              <a:t>3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cs typeface="+mn-ea"/>
                <a:sym typeface="+mn-lt"/>
              </a:rPr>
              <a:t>平行线的性质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9552" y="1347614"/>
            <a:ext cx="2305050" cy="1849755"/>
            <a:chOff x="870" y="2214"/>
            <a:chExt cx="3630" cy="2913"/>
          </a:xfrm>
        </p:grpSpPr>
        <p:sp>
          <p:nvSpPr>
            <p:cNvPr id="3" name="矩形 2"/>
            <p:cNvSpPr/>
            <p:nvPr/>
          </p:nvSpPr>
          <p:spPr>
            <a:xfrm>
              <a:off x="870" y="2214"/>
              <a:ext cx="3630" cy="78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同位角相等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870" y="3279"/>
              <a:ext cx="3630" cy="78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内错角相等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870" y="4345"/>
              <a:ext cx="3630" cy="78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同旁内角互补</a:t>
              </a:r>
              <a:endPara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3352602" y="2023889"/>
            <a:ext cx="2305050" cy="4972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两直线平行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166287" y="1347614"/>
            <a:ext cx="2305050" cy="1849755"/>
            <a:chOff x="9731" y="2214"/>
            <a:chExt cx="3630" cy="2913"/>
          </a:xfrm>
        </p:grpSpPr>
        <p:sp>
          <p:nvSpPr>
            <p:cNvPr id="8" name="矩形 7"/>
            <p:cNvSpPr/>
            <p:nvPr/>
          </p:nvSpPr>
          <p:spPr>
            <a:xfrm>
              <a:off x="9731" y="2214"/>
              <a:ext cx="3630" cy="78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同位角相等</a:t>
              </a:r>
              <a:endPara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9731" y="3279"/>
              <a:ext cx="3630" cy="78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内错角相等</a:t>
              </a:r>
              <a:endPara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9731" y="4345"/>
              <a:ext cx="3630" cy="78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同旁内角互补</a:t>
              </a:r>
              <a:endPara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1" name="右箭头 9"/>
          <p:cNvSpPr/>
          <p:nvPr/>
        </p:nvSpPr>
        <p:spPr>
          <a:xfrm rot="2160000">
            <a:off x="2672517" y="1716549"/>
            <a:ext cx="862965" cy="193040"/>
          </a:xfrm>
          <a:prstGeom prst="rightArrow">
            <a:avLst/>
          </a:prstGeom>
          <a:solidFill>
            <a:schemeClr val="accent2"/>
          </a:solidFill>
          <a:ln>
            <a:solidFill>
              <a:srgbClr val="F26F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右箭头 10"/>
          <p:cNvSpPr/>
          <p:nvPr/>
        </p:nvSpPr>
        <p:spPr>
          <a:xfrm rot="19440000" flipV="1">
            <a:off x="2672517" y="2646824"/>
            <a:ext cx="862965" cy="193040"/>
          </a:xfrm>
          <a:prstGeom prst="rightArrow">
            <a:avLst/>
          </a:prstGeom>
          <a:solidFill>
            <a:schemeClr val="accent2"/>
          </a:solidFill>
          <a:ln>
            <a:solidFill>
              <a:srgbClr val="F26F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右箭头 11"/>
          <p:cNvSpPr/>
          <p:nvPr/>
        </p:nvSpPr>
        <p:spPr>
          <a:xfrm>
            <a:off x="2769037" y="2161049"/>
            <a:ext cx="669925" cy="234315"/>
          </a:xfrm>
          <a:prstGeom prst="rightArrow">
            <a:avLst/>
          </a:prstGeom>
          <a:solidFill>
            <a:schemeClr val="accent2"/>
          </a:solidFill>
          <a:ln>
            <a:solidFill>
              <a:srgbClr val="F26F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4" name="右箭头 12"/>
          <p:cNvSpPr/>
          <p:nvPr/>
        </p:nvSpPr>
        <p:spPr>
          <a:xfrm>
            <a:off x="5565577" y="2155969"/>
            <a:ext cx="669925" cy="234315"/>
          </a:xfrm>
          <a:prstGeom prst="rightArrow">
            <a:avLst/>
          </a:prstGeom>
          <a:solidFill>
            <a:schemeClr val="accent2"/>
          </a:solidFill>
          <a:ln>
            <a:solidFill>
              <a:srgbClr val="F26F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5" name="右箭头 13"/>
          <p:cNvSpPr/>
          <p:nvPr/>
        </p:nvSpPr>
        <p:spPr>
          <a:xfrm rot="19440000" flipV="1">
            <a:off x="5469692" y="1715914"/>
            <a:ext cx="862965" cy="193040"/>
          </a:xfrm>
          <a:prstGeom prst="rightArrow">
            <a:avLst/>
          </a:prstGeom>
          <a:solidFill>
            <a:schemeClr val="accent2"/>
          </a:solidFill>
          <a:ln>
            <a:solidFill>
              <a:srgbClr val="F26F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" name="右箭头 14"/>
          <p:cNvSpPr/>
          <p:nvPr/>
        </p:nvSpPr>
        <p:spPr>
          <a:xfrm rot="2160000">
            <a:off x="5470327" y="2646824"/>
            <a:ext cx="862965" cy="193040"/>
          </a:xfrm>
          <a:prstGeom prst="rightArrow">
            <a:avLst/>
          </a:prstGeom>
          <a:solidFill>
            <a:schemeClr val="accent2"/>
          </a:solidFill>
          <a:ln>
            <a:solidFill>
              <a:srgbClr val="F26F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931597" y="1157114"/>
            <a:ext cx="1101090" cy="543560"/>
            <a:chOff x="4637" y="1914"/>
            <a:chExt cx="1734" cy="856"/>
          </a:xfrm>
        </p:grpSpPr>
        <p:sp>
          <p:nvSpPr>
            <p:cNvPr id="18" name="右弧形箭头 15"/>
            <p:cNvSpPr/>
            <p:nvPr/>
          </p:nvSpPr>
          <p:spPr>
            <a:xfrm rot="18660000">
              <a:off x="5058" y="1566"/>
              <a:ext cx="772" cy="1468"/>
            </a:xfrm>
            <a:prstGeom prst="curvedLef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637" y="2046"/>
              <a:ext cx="1734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判定</a:t>
              </a:r>
              <a:endPara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179497" y="1128539"/>
            <a:ext cx="1247140" cy="572135"/>
            <a:chOff x="8177" y="1869"/>
            <a:chExt cx="1964" cy="901"/>
          </a:xfrm>
        </p:grpSpPr>
        <p:sp>
          <p:nvSpPr>
            <p:cNvPr id="21" name="右弧形箭头 16"/>
            <p:cNvSpPr/>
            <p:nvPr/>
          </p:nvSpPr>
          <p:spPr>
            <a:xfrm rot="14040000">
              <a:off x="8525" y="1521"/>
              <a:ext cx="772" cy="1468"/>
            </a:xfrm>
            <a:prstGeom prst="curvedLef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407" y="2046"/>
              <a:ext cx="1734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性质</a:t>
              </a:r>
              <a:endPara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456367" y="3465339"/>
            <a:ext cx="23850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角的数量关系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4" name="右箭头 20"/>
          <p:cNvSpPr/>
          <p:nvPr/>
        </p:nvSpPr>
        <p:spPr>
          <a:xfrm>
            <a:off x="2723317" y="3578369"/>
            <a:ext cx="669925" cy="234315"/>
          </a:xfrm>
          <a:prstGeom prst="rightArrow">
            <a:avLst/>
          </a:prstGeom>
          <a:solidFill>
            <a:schemeClr val="accent2"/>
          </a:solidFill>
          <a:ln>
            <a:solidFill>
              <a:srgbClr val="F26F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275132" y="3465339"/>
            <a:ext cx="255841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直线的位置关系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6" name="右箭头 22"/>
          <p:cNvSpPr/>
          <p:nvPr/>
        </p:nvSpPr>
        <p:spPr>
          <a:xfrm>
            <a:off x="5715437" y="3578369"/>
            <a:ext cx="669925" cy="234315"/>
          </a:xfrm>
          <a:prstGeom prst="rightArrow">
            <a:avLst/>
          </a:prstGeom>
          <a:solidFill>
            <a:schemeClr val="accent2"/>
          </a:solidFill>
          <a:ln>
            <a:solidFill>
              <a:srgbClr val="F26F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267252" y="3465339"/>
            <a:ext cx="23850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角的数量关系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87177" y="4123834"/>
            <a:ext cx="4097655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600" b="1">
                <a:solidFill>
                  <a:srgbClr val="E6001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判定：</a:t>
            </a:r>
            <a:r>
              <a:rPr lang="zh-CN" altLang="en-US" sz="2600" b="1" u="sng">
                <a:latin typeface="Times New Roman" panose="02020603050405020304" pitchFamily="18" charset="0"/>
                <a:ea typeface="黑体" panose="02010609060101010101" pitchFamily="49" charset="-122"/>
                <a:cs typeface="楷体" panose="02010609060101010101" charset="-122"/>
              </a:rPr>
              <a:t>证平行，用判定</a:t>
            </a:r>
            <a:endParaRPr lang="en-US" altLang="zh-CN" sz="2600" b="1">
              <a:latin typeface="Times New Roman" panose="02020603050405020304" pitchFamily="18" charset="0"/>
              <a:ea typeface="黑体" panose="02010609060101010101" pitchFamily="49" charset="-122"/>
              <a:cs typeface="楷体" panose="02010609060101010101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280972" y="4123834"/>
            <a:ext cx="4097655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600" b="1">
                <a:solidFill>
                  <a:srgbClr val="E6001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性质：</a:t>
            </a:r>
            <a:r>
              <a:rPr lang="zh-CN" altLang="en-US" sz="2600" b="1" u="sng">
                <a:latin typeface="Times New Roman" panose="02020603050405020304" pitchFamily="18" charset="0"/>
                <a:ea typeface="黑体" panose="02010609060101010101" pitchFamily="49" charset="-122"/>
                <a:cs typeface="楷体" panose="02010609060101010101" charset="-122"/>
              </a:rPr>
              <a:t>知平行，用性质</a:t>
            </a:r>
            <a:endParaRPr lang="en-US" altLang="zh-CN" sz="2600" b="1">
              <a:latin typeface="Times New Roman" panose="02020603050405020304" pitchFamily="18" charset="0"/>
              <a:ea typeface="黑体" panose="02010609060101010101" pitchFamily="49" charset="-122"/>
              <a:cs typeface="楷体" panose="02010609060101010101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541990" y="259026"/>
            <a:ext cx="2094014" cy="764991"/>
            <a:chOff x="251520" y="138345"/>
            <a:chExt cx="2094014" cy="764991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2094014" cy="764991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>
              <a:off x="357716" y="201482"/>
              <a:ext cx="18434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+mn-ea"/>
                  <a:sym typeface="+mn-lt"/>
                </a:rPr>
                <a:t>归纳小结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23" grpId="0"/>
      <p:bldP spid="23" grpId="1"/>
      <p:bldP spid="24" grpId="0" bldLvl="0" animBg="1"/>
      <p:bldP spid="24" grpId="1" animBg="1"/>
      <p:bldP spid="25" grpId="0"/>
      <p:bldP spid="25" grpId="1"/>
      <p:bldP spid="26" grpId="0" bldLvl="0" animBg="1"/>
      <p:bldP spid="26" grpId="1" animBg="1"/>
      <p:bldP spid="27" grpId="0"/>
      <p:bldP spid="27" grpId="1"/>
      <p:bldP spid="28" grpId="0"/>
      <p:bldP spid="28" grpId="1"/>
      <p:bldP spid="29" grpId="0"/>
      <p:bldP spid="29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9552" y="411510"/>
            <a:ext cx="2166022" cy="764991"/>
            <a:chOff x="251520" y="138345"/>
            <a:chExt cx="2166022" cy="76499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2166022" cy="764991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447186" y="211959"/>
              <a:ext cx="177468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+mn-ea"/>
                  <a:sym typeface="+mn-lt"/>
                </a:rPr>
                <a:t>回顾</a:t>
              </a:r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+mn-ea"/>
                  <a:sym typeface="+mn-lt"/>
                </a:rPr>
                <a:t>·</a:t>
              </a: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+mn-ea"/>
                  <a:sym typeface="+mn-lt"/>
                </a:rPr>
                <a:t>思考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768718" y="1563638"/>
            <a:ext cx="7494614" cy="1147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lang="zh-CN" altLang="en-US" sz="3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回顾直线相交与平行的探究过程，你积累了哪些研究几何图形的方法与经验？</a:t>
            </a:r>
            <a:endParaRPr lang="zh-CN" altLang="en-US" sz="30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29570" y="1257672"/>
            <a:ext cx="8352368" cy="2628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5pPr>
            <a:lvl6pPr marL="22860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6pPr>
            <a:lvl7pPr marL="27432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7pPr>
            <a:lvl8pPr marL="32004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8pPr>
            <a:lvl9pPr marL="36576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如图，直线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EF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分别与直线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相交于点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G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H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，已知∠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1=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2=70°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GM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平分∠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HGB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交直线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于点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，则∠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3=(         )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just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just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A.50°	B.55°	C.60°	D.62°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3" name="图片 2" descr="24春人七数名师教学设计下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4168" y="2643758"/>
            <a:ext cx="2296795" cy="18237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411760" y="2279361"/>
            <a:ext cx="72644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5496" y="195486"/>
            <a:ext cx="2166022" cy="764991"/>
            <a:chOff x="251520" y="138345"/>
            <a:chExt cx="2166022" cy="764991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2166022" cy="764991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447186" y="211959"/>
              <a:ext cx="177468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+mn-ea"/>
                  <a:sym typeface="+mn-lt"/>
                </a:rPr>
                <a:t>针对练习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76246" y="530642"/>
            <a:ext cx="6862584" cy="107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5pPr>
            <a:lvl6pPr marL="22860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6pPr>
            <a:lvl7pPr marL="27432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7pPr>
            <a:lvl8pPr marL="32004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8pPr>
            <a:lvl9pPr marL="36576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9pPr>
          </a:lstStyle>
          <a:p>
            <a:pPr algn="just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如图，已知∠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1+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2=180°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，∠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3=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just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(1)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与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EF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平行吗？为什么？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7504" y="1875736"/>
            <a:ext cx="880632" cy="559897"/>
          </a:xfrm>
          <a:prstGeom prst="rect">
            <a:avLst/>
          </a:prstGeom>
          <a:noFill/>
          <a:ln w="9525">
            <a:noFill/>
          </a:ln>
        </p:spPr>
        <p:txBody>
          <a:bodyPr wrap="square" rtlCol="0" anchor="ctr" anchorCtr="0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algn="l" eaLnBrk="1" hangingPunct="1">
              <a:lnSpc>
                <a:spcPct val="120000"/>
              </a:lnSpc>
              <a:buClrTx/>
              <a:buSzTx/>
              <a:buFontTx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解：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4248" y="1878571"/>
            <a:ext cx="2012950" cy="17957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55576" y="1852809"/>
            <a:ext cx="6862584" cy="2628155"/>
          </a:xfrm>
          <a:prstGeom prst="rect">
            <a:avLst/>
          </a:prstGeom>
          <a:noFill/>
          <a:ln w="9525">
            <a:noFill/>
          </a:ln>
        </p:spPr>
        <p:txBody>
          <a:bodyPr wrap="square" rtlCol="0" anchor="ctr" anchorCtr="0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algn="l" eaLnBrk="1" hangingPunct="1">
              <a:lnSpc>
                <a:spcPct val="120000"/>
              </a:lnSpc>
              <a:buClrTx/>
              <a:buSzTx/>
              <a:buFontTx/>
            </a:pPr>
            <a:r>
              <a:rPr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平行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。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lvl="0" algn="l" eaLnBrk="1" hangingPunct="1">
              <a:lnSpc>
                <a:spcPct val="120000"/>
              </a:lnSpc>
              <a:buClrTx/>
              <a:buSzTx/>
              <a:buFontTx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因为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∠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1+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∠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2=180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°(已知)</a:t>
            </a:r>
            <a:r>
              <a:rPr 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，</a:t>
            </a:r>
            <a:endParaRPr 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lvl="0" algn="l" eaLnBrk="1" hangingPunct="1">
              <a:lnSpc>
                <a:spcPct val="120000"/>
              </a:lnSpc>
              <a:buClrTx/>
              <a:buSzTx/>
              <a:buFontTx/>
            </a:pP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∠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1+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∠</a:t>
            </a:r>
            <a:r>
              <a:rPr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DFE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=180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°(</a:t>
            </a:r>
            <a:r>
              <a:rPr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补角的定义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，</a:t>
            </a:r>
            <a:endParaRPr 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lvl="0" algn="l" eaLnBrk="1" hangingPunct="1">
              <a:lnSpc>
                <a:spcPct val="120000"/>
              </a:lnSpc>
              <a:buClrTx/>
              <a:buSzTx/>
              <a:buFontTx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所以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∠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2=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∠</a:t>
            </a:r>
            <a:r>
              <a:rPr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DFE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同角的补角相等)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。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lvl="0" algn="l" eaLnBrk="1" hangingPunct="1">
              <a:lnSpc>
                <a:spcPct val="120000"/>
              </a:lnSpc>
              <a:buClrTx/>
              <a:buSzTx/>
              <a:buFontTx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所以 </a:t>
            </a:r>
            <a:r>
              <a:rPr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AB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∥</a:t>
            </a:r>
            <a:r>
              <a:rPr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EF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(内错角相等</a:t>
            </a:r>
            <a:r>
              <a:rPr 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两直线平行)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。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0830" y="765227"/>
            <a:ext cx="7848872" cy="4121834"/>
          </a:xfrm>
          <a:prstGeom prst="rect">
            <a:avLst/>
          </a:prstGeom>
          <a:noFill/>
          <a:ln w="9525">
            <a:noFill/>
          </a:ln>
        </p:spPr>
        <p:txBody>
          <a:bodyPr wrap="square" rtlCol="0" anchor="ctr" anchorCtr="0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解：</a:t>
            </a:r>
            <a:r>
              <a:rPr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由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(1)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可知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∥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EF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lvl="0" algn="l" eaLnBrk="1" hangingPunct="1">
              <a:lnSpc>
                <a:spcPct val="110000"/>
              </a:lnSpc>
              <a:buClrTx/>
              <a:buSzTx/>
              <a:buFontTx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所以 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∠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3=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∠</a:t>
            </a:r>
            <a:r>
              <a:rPr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ADE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(两直线平行</a:t>
            </a:r>
            <a:r>
              <a:rPr 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内错角相等)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。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lvl="0" algn="l" eaLnBrk="1" hangingPunct="1">
              <a:lnSpc>
                <a:spcPct val="110000"/>
              </a:lnSpc>
              <a:buClrTx/>
              <a:buSzTx/>
              <a:buFontTx/>
            </a:pPr>
            <a:r>
              <a:rPr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又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因为 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∠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3=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∠</a:t>
            </a:r>
            <a:r>
              <a:rPr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(已知)</a:t>
            </a:r>
            <a:r>
              <a:rPr 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，</a:t>
            </a:r>
            <a:endParaRPr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lvl="0" algn="l" eaLnBrk="1" hangingPunct="1">
              <a:lnSpc>
                <a:spcPct val="110000"/>
              </a:lnSpc>
              <a:buClrTx/>
              <a:buSzTx/>
              <a:buFontTx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所以 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∠</a:t>
            </a:r>
            <a:r>
              <a:rPr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ADE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＝∠</a:t>
            </a:r>
            <a:r>
              <a:rPr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等量代换)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。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lvl="0" algn="l" eaLnBrk="1" hangingPunct="1">
              <a:lnSpc>
                <a:spcPct val="110000"/>
              </a:lnSpc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所以 </a:t>
            </a:r>
            <a:r>
              <a:rPr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DE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∥</a:t>
            </a:r>
            <a:r>
              <a:rPr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BC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(同位角相等</a:t>
            </a:r>
            <a:r>
              <a:rPr 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两直线平行)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，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lvl="0" algn="l" eaLnBrk="1" hangingPunct="1">
              <a:lnSpc>
                <a:spcPct val="110000"/>
              </a:lnSpc>
              <a:buClrTx/>
              <a:buSzTx/>
              <a:buFont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所以 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∠</a:t>
            </a:r>
            <a:r>
              <a:rPr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EDG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=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∠</a:t>
            </a:r>
            <a:r>
              <a:rPr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BGD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=55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°(两直线平行</a:t>
            </a:r>
            <a:r>
              <a:rPr 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内错角相等)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。因为 </a:t>
            </a:r>
            <a:r>
              <a:rPr sz="24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DE</a:t>
            </a:r>
            <a:r>
              <a:rPr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平分∠</a:t>
            </a:r>
            <a:r>
              <a:rPr sz="24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ADG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(已知)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，</a:t>
            </a:r>
            <a:endParaRPr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lvl="0" algn="l" eaLnBrk="1" hangingPunct="1">
              <a:lnSpc>
                <a:spcPct val="110000"/>
              </a:lnSpc>
              <a:buClrTx/>
              <a:buSzTx/>
              <a:buFontTx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所以 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∠</a:t>
            </a:r>
            <a:r>
              <a:rPr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ADG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=2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∠</a:t>
            </a:r>
            <a:r>
              <a:rPr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EDG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=110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°(</a:t>
            </a:r>
            <a:r>
              <a:rPr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角平分线的定义)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。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lvl="0" algn="l" eaLnBrk="1" hangingPunct="1">
              <a:lnSpc>
                <a:spcPct val="110000"/>
              </a:lnSpc>
              <a:buClrTx/>
              <a:buSzTx/>
              <a:buFontTx/>
            </a:pPr>
            <a:r>
              <a:rPr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又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因为 </a:t>
            </a:r>
            <a:r>
              <a:rPr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AB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∥</a:t>
            </a:r>
            <a:r>
              <a:rPr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EF</a:t>
            </a:r>
            <a:r>
              <a:rPr 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，</a:t>
            </a:r>
            <a:endParaRPr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lvl="0" algn="l" eaLnBrk="1" hangingPunct="1">
              <a:lnSpc>
                <a:spcPct val="110000"/>
              </a:lnSpc>
              <a:buClrTx/>
              <a:buSzTx/>
              <a:buFontTx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所以 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∠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1=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∠</a:t>
            </a:r>
            <a:r>
              <a:rPr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ADG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=110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°(两直线平行</a:t>
            </a:r>
            <a:r>
              <a:rPr 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同位角相等)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。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76256" y="843558"/>
            <a:ext cx="2012950" cy="17957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0" y="262034"/>
            <a:ext cx="8388424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(2)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若∠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BGD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=55°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DE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平分∠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ADG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，求∠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的度数。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195486"/>
            <a:ext cx="2051720" cy="764991"/>
            <a:chOff x="251520" y="138345"/>
            <a:chExt cx="2051720" cy="76499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2051720" cy="764991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68888" y="210353"/>
              <a:ext cx="181698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+mn-lt"/>
                  <a:cs typeface="+mn-ea"/>
                  <a:sym typeface="+mn-lt"/>
                </a:rPr>
                <a:t>随堂练习</a:t>
              </a:r>
              <a:endParaRPr lang="zh-CN" altLang="en-US" sz="2800" b="1" dirty="0"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69295" y="899767"/>
            <a:ext cx="8974705" cy="5598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 1.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如图，已知∠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1 = 105°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2 = 75°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，请说明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a//b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kumimoji="0" lang="zh-CN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6" name="组合 19"/>
          <p:cNvGrpSpPr/>
          <p:nvPr/>
        </p:nvGrpSpPr>
        <p:grpSpPr>
          <a:xfrm>
            <a:off x="6541837" y="1959329"/>
            <a:ext cx="2236787" cy="1691768"/>
            <a:chOff x="5707114" y="2376585"/>
            <a:chExt cx="2237588" cy="1692206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5707114" y="2869163"/>
              <a:ext cx="1859628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5707114" y="3669469"/>
              <a:ext cx="1859628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V="1">
              <a:off x="6515440" y="2422960"/>
              <a:ext cx="551657" cy="164348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矩形 9"/>
            <p:cNvSpPr/>
            <p:nvPr/>
          </p:nvSpPr>
          <p:spPr>
            <a:xfrm>
              <a:off x="7581035" y="2600806"/>
              <a:ext cx="363667" cy="5240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a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7581035" y="3364591"/>
              <a:ext cx="363667" cy="5240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b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弧形 11"/>
            <p:cNvSpPr/>
            <p:nvPr/>
          </p:nvSpPr>
          <p:spPr>
            <a:xfrm rot="17445067">
              <a:off x="6799615" y="2711723"/>
              <a:ext cx="335050" cy="377960"/>
            </a:xfrm>
            <a:prstGeom prst="arc">
              <a:avLst>
                <a:gd name="adj1" fmla="val 15752454"/>
                <a:gd name="adj2" fmla="val 20356493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弧形 12"/>
            <p:cNvSpPr/>
            <p:nvPr/>
          </p:nvSpPr>
          <p:spPr>
            <a:xfrm rot="11863294">
              <a:off x="6445678" y="3480507"/>
              <a:ext cx="335083" cy="377923"/>
            </a:xfrm>
            <a:prstGeom prst="arc">
              <a:avLst>
                <a:gd name="adj1" fmla="val 15704718"/>
                <a:gd name="adj2" fmla="val 20356493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601097" y="2376585"/>
              <a:ext cx="338259" cy="4620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1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210186" y="3606710"/>
              <a:ext cx="338258" cy="4620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2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7727551" y="2428938"/>
            <a:ext cx="338138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rPr>
              <a:t>3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弧形 16"/>
          <p:cNvSpPr/>
          <p:nvPr/>
        </p:nvSpPr>
        <p:spPr>
          <a:xfrm rot="6642697">
            <a:off x="7550885" y="2215981"/>
            <a:ext cx="334963" cy="377825"/>
          </a:xfrm>
          <a:prstGeom prst="arc">
            <a:avLst>
              <a:gd name="adj1" fmla="val 15987881"/>
              <a:gd name="adj2" fmla="val 20356493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弧形 17"/>
          <p:cNvSpPr/>
          <p:nvPr/>
        </p:nvSpPr>
        <p:spPr>
          <a:xfrm>
            <a:off x="7321937" y="3094717"/>
            <a:ext cx="334963" cy="376238"/>
          </a:xfrm>
          <a:prstGeom prst="arc">
            <a:avLst>
              <a:gd name="adj1" fmla="val 17234943"/>
              <a:gd name="adj2" fmla="val 20810874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568155" y="2858421"/>
            <a:ext cx="338138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rPr>
              <a:t>4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563107" y="1508657"/>
            <a:ext cx="5748338" cy="263713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914400" eaLnBrk="1" hangingPunct="1">
              <a:lnSpc>
                <a:spcPct val="130000"/>
              </a:lnSpc>
              <a:defRPr/>
            </a:pP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rPr>
              <a:t>解：由图可知</a:t>
            </a:r>
            <a:endParaRPr kumimoji="0" lang="en-US" altLang="zh-CN" sz="26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charset="-122"/>
              <a:cs typeface="+mn-cs"/>
            </a:endParaRPr>
          </a:p>
          <a:p>
            <a:pPr lvl="0" defTabSz="914400" eaLnBrk="1" hangingPunct="1">
              <a:lnSpc>
                <a:spcPct val="130000"/>
              </a:lnSpc>
              <a:defRPr/>
            </a:pP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rPr>
              <a:t>∠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rPr>
              <a:t>3 =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rPr>
              <a:t>∠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rPr>
              <a:t>1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rPr>
              <a:t>，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∠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4 =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∠</a:t>
            </a:r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2 (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对顶角相等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rPr>
              <a:t>)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rPr>
              <a:t>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，</a:t>
            </a:r>
            <a:endParaRPr kumimoji="0" lang="en-US" altLang="zh-CN" sz="26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rPr>
              <a:t>所以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  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rPr>
              <a:t>∠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rPr>
              <a:t>3 +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rPr>
              <a:t>∠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rPr>
              <a:t>4 = 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rPr>
              <a:t>∠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rPr>
              <a:t>1 +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rPr>
              <a:t>∠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rPr>
              <a:t>2 = 180°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rPr>
              <a:t>，</a:t>
            </a:r>
            <a:endParaRPr kumimoji="0" lang="en-US" altLang="zh-CN" sz="26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rPr>
              <a:t>所以  直线 </a:t>
            </a:r>
            <a:r>
              <a:rPr kumimoji="0" lang="en-US" altLang="zh-CN" sz="26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rPr>
              <a:t>a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rPr>
              <a:t>//</a:t>
            </a:r>
            <a:r>
              <a:rPr kumimoji="0" lang="en-US" altLang="zh-CN" sz="26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rPr>
              <a:t>b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rPr>
              <a:t>（同旁内角互补，两直线</a:t>
            </a:r>
            <a:r>
              <a:rPr kumimoji="0" lang="zh-CN" altLang="en-US" sz="2600" b="1" i="0" u="none" strike="noStrike" kern="1200" cap="none" spc="0" normalizeH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rPr>
              <a:t>平行）。</a:t>
            </a:r>
            <a:endParaRPr kumimoji="0" lang="zh-CN" altLang="en-US" sz="2600" b="0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charset="-122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555039" y="1383850"/>
            <a:ext cx="3218623" cy="413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教材 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P52 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随堂练习 第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题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】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82581" y="357246"/>
            <a:ext cx="8352928" cy="10763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2. 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如图，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AE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//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CD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，∠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1=37°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，∠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D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=54°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，求∠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2 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和∠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BAE 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的度数。</a:t>
            </a:r>
            <a:endParaRPr kumimoji="0" lang="zh-CN" altLang="zh-CN" sz="28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3" name="组合 14"/>
          <p:cNvGrpSpPr/>
          <p:nvPr/>
        </p:nvGrpSpPr>
        <p:grpSpPr>
          <a:xfrm>
            <a:off x="6084168" y="1259681"/>
            <a:ext cx="2813050" cy="2624137"/>
            <a:chOff x="5159362" y="1450554"/>
            <a:chExt cx="2812684" cy="2623031"/>
          </a:xfrm>
        </p:grpSpPr>
        <p:grpSp>
          <p:nvGrpSpPr>
            <p:cNvPr id="4" name="组合 4"/>
            <p:cNvGrpSpPr/>
            <p:nvPr/>
          </p:nvGrpSpPr>
          <p:grpSpPr>
            <a:xfrm>
              <a:off x="5511626" y="1895015"/>
              <a:ext cx="2074742" cy="1794116"/>
              <a:chOff x="5511626" y="1895015"/>
              <a:chExt cx="2074742" cy="1794116"/>
            </a:xfrm>
          </p:grpSpPr>
          <p:sp>
            <p:nvSpPr>
              <p:cNvPr id="14" name="任意多边形 2"/>
              <p:cNvSpPr/>
              <p:nvPr/>
            </p:nvSpPr>
            <p:spPr bwMode="auto">
              <a:xfrm>
                <a:off x="5511741" y="1894867"/>
                <a:ext cx="2074593" cy="1788358"/>
              </a:xfrm>
              <a:custGeom>
                <a:avLst/>
                <a:gdLst>
                  <a:gd name="connsiteX0" fmla="*/ 0 w 1778350"/>
                  <a:gd name="connsiteY0" fmla="*/ 1532408 h 1532408"/>
                  <a:gd name="connsiteX1" fmla="*/ 1778350 w 1778350"/>
                  <a:gd name="connsiteY1" fmla="*/ 1532408 h 1532408"/>
                  <a:gd name="connsiteX2" fmla="*/ 1481958 w 1778350"/>
                  <a:gd name="connsiteY2" fmla="*/ 0 h 1532408"/>
                  <a:gd name="connsiteX3" fmla="*/ 0 w 1778350"/>
                  <a:gd name="connsiteY3" fmla="*/ 1532408 h 1532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78350" h="1532408">
                    <a:moveTo>
                      <a:pt x="0" y="1532408"/>
                    </a:moveTo>
                    <a:lnTo>
                      <a:pt x="1778350" y="1532408"/>
                    </a:lnTo>
                    <a:lnTo>
                      <a:pt x="1481958" y="0"/>
                    </a:lnTo>
                    <a:lnTo>
                      <a:pt x="0" y="1532408"/>
                    </a:lnTo>
                    <a:close/>
                  </a:path>
                </a:pathLst>
              </a:custGeom>
              <a:noFill/>
              <a:ln w="19050">
                <a:solidFill>
                  <a:srgbClr val="000000"/>
                </a:solidFill>
                <a:miter lim="800000"/>
              </a:ln>
            </p:spPr>
            <p:txBody>
              <a:bodyPr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5" name="任意多边形 3"/>
              <p:cNvSpPr/>
              <p:nvPr/>
            </p:nvSpPr>
            <p:spPr>
              <a:xfrm>
                <a:off x="6468068" y="2695903"/>
                <a:ext cx="1118300" cy="993228"/>
              </a:xfrm>
              <a:custGeom>
                <a:avLst/>
                <a:gdLst/>
                <a:ahLst/>
                <a:cxnLst>
                  <a:cxn ang="0">
                    <a:pos x="2071787" y="1812819"/>
                  </a:cxn>
                  <a:cxn ang="0">
                    <a:pos x="0" y="0"/>
                  </a:cxn>
                  <a:cxn ang="0">
                    <a:pos x="368013" y="1840079"/>
                  </a:cxn>
                </a:cxnLst>
                <a:rect l="0" t="0" r="0" b="0"/>
                <a:pathLst>
                  <a:path w="958543" h="851338">
                    <a:moveTo>
                      <a:pt x="958543" y="838725"/>
                    </a:moveTo>
                    <a:lnTo>
                      <a:pt x="0" y="0"/>
                    </a:lnTo>
                    <a:lnTo>
                      <a:pt x="170267" y="851338"/>
                    </a:lnTo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5159362" y="3338883"/>
              <a:ext cx="423808" cy="49667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7548239" y="3376967"/>
              <a:ext cx="423807" cy="49667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C</a:t>
              </a:r>
              <a:endPara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138723" y="2291574"/>
              <a:ext cx="422220" cy="49667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467292" y="3576907"/>
              <a:ext cx="423808" cy="49667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E</a:t>
              </a:r>
              <a:endPara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7024432" y="1450554"/>
              <a:ext cx="423807" cy="49667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rPr>
                <a:t>D</a:t>
              </a:r>
              <a:endPara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0" name="弧形 9"/>
            <p:cNvSpPr/>
            <p:nvPr/>
          </p:nvSpPr>
          <p:spPr>
            <a:xfrm rot="5852002">
              <a:off x="6404637" y="2660476"/>
              <a:ext cx="303085" cy="253967"/>
            </a:xfrm>
            <a:prstGeom prst="arc">
              <a:avLst>
                <a:gd name="adj1" fmla="val 17758581"/>
                <a:gd name="adj2" fmla="val 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弧形 10"/>
            <p:cNvSpPr/>
            <p:nvPr/>
          </p:nvSpPr>
          <p:spPr>
            <a:xfrm rot="16664381">
              <a:off x="7358602" y="3436437"/>
              <a:ext cx="303084" cy="253967"/>
            </a:xfrm>
            <a:prstGeom prst="arc">
              <a:avLst>
                <a:gd name="adj1" fmla="val 17758581"/>
                <a:gd name="adj2" fmla="val 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7222843" y="2992954"/>
              <a:ext cx="338094" cy="46176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1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513324" y="2829510"/>
              <a:ext cx="339681" cy="4617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2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66556" y="1493759"/>
            <a:ext cx="5691843" cy="301723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rPr>
              <a:t>解：因为  </a:t>
            </a:r>
            <a:r>
              <a:rPr kumimoji="0" lang="en-US" altLang="zh-CN" sz="26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rPr>
              <a:t>AE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rPr>
              <a:t>//</a:t>
            </a:r>
            <a:r>
              <a:rPr kumimoji="0" lang="en-US" altLang="zh-CN" sz="26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rPr>
              <a:t>CD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rPr>
              <a:t>，</a:t>
            </a:r>
            <a:endParaRPr kumimoji="0" lang="en-US" altLang="zh-CN" sz="26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charset="-122"/>
              <a:cs typeface="+mn-cs"/>
            </a:endParaRPr>
          </a:p>
          <a:p>
            <a:pPr lvl="0" defTabSz="914400" eaLnBrk="1" hangingPunct="1">
              <a:lnSpc>
                <a:spcPct val="150000"/>
              </a:lnSpc>
              <a:defRPr/>
            </a:pP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rPr>
              <a:t>        所以 ∠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rPr>
              <a:t>2 = 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rPr>
              <a:t>∠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rPr>
              <a:t>1 = 37°(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两直线平行，内错角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相等</a:t>
            </a:r>
            <a:r>
              <a:rPr kumimoji="0" lang="en-US" altLang="zh-CN" sz="2600" b="1" i="0" u="none" strike="noStrike" kern="1200" cap="none" spc="0" normalizeH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rPr>
              <a:t>)</a:t>
            </a:r>
            <a:r>
              <a:rPr kumimoji="0" lang="zh-CN" altLang="en-US" sz="2600" b="1" i="0" u="none" strike="noStrike" kern="1200" cap="none" spc="0" normalizeH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rPr>
              <a:t>，</a:t>
            </a:r>
            <a:endParaRPr kumimoji="0" lang="en-US" altLang="zh-CN" sz="26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charset="-122"/>
              <a:cs typeface="+mn-cs"/>
            </a:endParaRPr>
          </a:p>
          <a:p>
            <a:pPr lvl="0" defTabSz="914400" eaLnBrk="1" hangingPunct="1">
              <a:lnSpc>
                <a:spcPct val="150000"/>
              </a:lnSpc>
              <a:defRPr/>
            </a:pPr>
            <a:r>
              <a:rPr kumimoji="0" lang="zh-CN" altLang="en-US" sz="2600" b="1" i="0" u="none" strike="noStrike" kern="1200" cap="none" spc="0" normalizeH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rPr>
              <a:t>       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 </a:t>
            </a:r>
            <a:r>
              <a:rPr kumimoji="0" lang="zh-CN" altLang="en-US" sz="2600" b="1" i="0" u="none" strike="noStrike" kern="1200" cap="none" spc="0" normalizeH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rPr>
              <a:t>∠</a:t>
            </a:r>
            <a:r>
              <a:rPr kumimoji="0" lang="en-US" altLang="zh-CN" sz="26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rPr>
              <a:t>BAE 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rPr>
              <a:t>=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rPr>
              <a:t>∠</a:t>
            </a:r>
            <a:r>
              <a:rPr kumimoji="0" lang="en-US" altLang="zh-CN" sz="26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rPr>
              <a:t>D 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rPr>
              <a:t>= 54°(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两直线平行，同位角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相等</a:t>
            </a:r>
            <a:r>
              <a:rPr kumimoji="0" lang="en-US" altLang="zh-CN" sz="2600" b="1" i="0" u="none" strike="noStrike" kern="1200" cap="none" spc="0" normalizeH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rPr>
              <a:t>)</a:t>
            </a:r>
            <a:r>
              <a:rPr kumimoji="0" lang="zh-CN" altLang="en-US" sz="2600" b="1" i="0" u="none" strike="noStrike" kern="1200" cap="none" spc="0" normalizeH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rPr>
              <a:t>。</a:t>
            </a:r>
            <a:endParaRPr kumimoji="0" lang="zh-CN" altLang="en-US" sz="2600" b="0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555776" y="965167"/>
            <a:ext cx="3218623" cy="413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教材 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P52 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随堂练习 第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题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】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5"/>
          <p:cNvSpPr/>
          <p:nvPr/>
        </p:nvSpPr>
        <p:spPr>
          <a:xfrm>
            <a:off x="104398" y="912614"/>
            <a:ext cx="9073008" cy="19495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3.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如图所示，已知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//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 70°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=30°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，则∠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的度数为（      ）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A. 30°  B. 35°  C. 40°  D. 45°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3" name="组合 6"/>
          <p:cNvGrpSpPr/>
          <p:nvPr/>
        </p:nvGrpSpPr>
        <p:grpSpPr>
          <a:xfrm>
            <a:off x="5937802" y="1887368"/>
            <a:ext cx="2644775" cy="2505075"/>
            <a:chOff x="6168404" y="2239719"/>
            <a:chExt cx="2645178" cy="2505647"/>
          </a:xfrm>
        </p:grpSpPr>
        <p:sp>
          <p:nvSpPr>
            <p:cNvPr id="4" name="任意多边形 1"/>
            <p:cNvSpPr/>
            <p:nvPr/>
          </p:nvSpPr>
          <p:spPr>
            <a:xfrm>
              <a:off x="6528687" y="2622904"/>
              <a:ext cx="1907085" cy="1726489"/>
            </a:xfrm>
            <a:custGeom>
              <a:avLst/>
              <a:gdLst/>
              <a:ahLst/>
              <a:cxnLst>
                <a:cxn ang="0">
                  <a:pos x="3023869" y="1317796"/>
                </a:cxn>
                <a:cxn ang="0">
                  <a:pos x="0" y="1317796"/>
                </a:cxn>
                <a:cxn ang="0">
                  <a:pos x="1388392" y="0"/>
                </a:cxn>
                <a:cxn ang="0">
                  <a:pos x="788323" y="2812081"/>
                </a:cxn>
                <a:cxn ang="0">
                  <a:pos x="3106232" y="2812081"/>
                </a:cxn>
              </a:cxnLst>
              <a:rect l="0" t="0" r="0" b="0"/>
              <a:pathLst>
                <a:path w="1688123" h="1528262">
                  <a:moveTo>
                    <a:pt x="1643362" y="716173"/>
                  </a:moveTo>
                  <a:lnTo>
                    <a:pt x="0" y="716173"/>
                  </a:lnTo>
                  <a:lnTo>
                    <a:pt x="754540" y="0"/>
                  </a:lnTo>
                  <a:lnTo>
                    <a:pt x="428425" y="1528262"/>
                  </a:lnTo>
                  <a:lnTo>
                    <a:pt x="1688123" y="1528262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矩形 5"/>
            <p:cNvSpPr/>
            <p:nvPr/>
          </p:nvSpPr>
          <p:spPr>
            <a:xfrm>
              <a:off x="7165106" y="2239719"/>
              <a:ext cx="38985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F</a:t>
              </a:r>
              <a:endParaRPr lang="zh-CN" altLang="en-US" sz="24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6" name="矩形 17"/>
            <p:cNvSpPr/>
            <p:nvPr/>
          </p:nvSpPr>
          <p:spPr>
            <a:xfrm>
              <a:off x="6168404" y="3209493"/>
              <a:ext cx="38985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  <a:endParaRPr lang="zh-CN" altLang="en-US" sz="24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7" name="矩形 18"/>
            <p:cNvSpPr/>
            <p:nvPr/>
          </p:nvSpPr>
          <p:spPr>
            <a:xfrm>
              <a:off x="7107163" y="3401429"/>
              <a:ext cx="38985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E</a:t>
              </a:r>
              <a:endParaRPr lang="zh-CN" altLang="en-US" sz="24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8" name="矩形 19"/>
            <p:cNvSpPr/>
            <p:nvPr/>
          </p:nvSpPr>
          <p:spPr>
            <a:xfrm>
              <a:off x="8320376" y="3203099"/>
              <a:ext cx="38985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  <a:endParaRPr lang="zh-CN" altLang="en-US" sz="24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9" name="矩形 20"/>
            <p:cNvSpPr/>
            <p:nvPr/>
          </p:nvSpPr>
          <p:spPr>
            <a:xfrm>
              <a:off x="6781256" y="4283701"/>
              <a:ext cx="38985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C</a:t>
              </a:r>
              <a:endParaRPr lang="zh-CN" altLang="en-US" sz="24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0" name="矩形 21"/>
            <p:cNvSpPr/>
            <p:nvPr/>
          </p:nvSpPr>
          <p:spPr>
            <a:xfrm>
              <a:off x="8406098" y="4127424"/>
              <a:ext cx="407484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D</a:t>
              </a:r>
              <a:endParaRPr lang="zh-CN" altLang="en-US" sz="24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2699792" y="1626224"/>
            <a:ext cx="444500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5"/>
          <p:cNvSpPr/>
          <p:nvPr/>
        </p:nvSpPr>
        <p:spPr>
          <a:xfrm>
            <a:off x="176176" y="919218"/>
            <a:ext cx="8064896" cy="19495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4.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如图所示，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//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，∠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1=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，∠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3=40°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，则∠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4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等于（      ）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A. 40°  B. 50°  C. 60°  D. 70°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3" name="组合 35"/>
          <p:cNvGrpSpPr/>
          <p:nvPr/>
        </p:nvGrpSpPr>
        <p:grpSpPr>
          <a:xfrm>
            <a:off x="5868144" y="2113551"/>
            <a:ext cx="3184525" cy="2074863"/>
            <a:chOff x="1447754" y="2617076"/>
            <a:chExt cx="3184403" cy="207474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1492202" y="3093298"/>
              <a:ext cx="27764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1447754" y="4114002"/>
              <a:ext cx="282088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V="1">
              <a:off x="2055744" y="2617076"/>
              <a:ext cx="900078" cy="207474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>
              <a:off x="4268634" y="2804390"/>
              <a:ext cx="363523" cy="5222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charset="-122"/>
                  <a:cs typeface="+mn-cs"/>
                </a:rPr>
                <a:t>a</a:t>
              </a:r>
              <a:endParaRPr kumimoji="0" lang="zh-CN" altLang="en-US" sz="28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255934" y="3844142"/>
              <a:ext cx="363523" cy="5238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charset="-122"/>
                  <a:cs typeface="+mn-cs"/>
                </a:rPr>
                <a:t>b</a:t>
              </a:r>
              <a:endParaRPr kumimoji="0" lang="zh-CN" altLang="en-US" sz="28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9" name="弧形 8"/>
            <p:cNvSpPr/>
            <p:nvPr/>
          </p:nvSpPr>
          <p:spPr>
            <a:xfrm rot="7391740">
              <a:off x="2570077" y="2912330"/>
              <a:ext cx="334942" cy="376224"/>
            </a:xfrm>
            <a:prstGeom prst="arc">
              <a:avLst>
                <a:gd name="adj1" fmla="val 17234943"/>
                <a:gd name="adj2" fmla="val 20356493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633572" y="3226640"/>
              <a:ext cx="338124" cy="4603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charset="-122"/>
                  <a:cs typeface="+mn-cs"/>
                </a:rPr>
                <a:t>1</a:t>
              </a:r>
              <a:endParaRPr kumimoji="0" lang="zh-CN" altLang="en-US" sz="24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281160" y="3032977"/>
              <a:ext cx="338124" cy="4603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charset="-122"/>
                  <a:cs typeface="+mn-cs"/>
                </a:rPr>
                <a:t>2</a:t>
              </a:r>
              <a:endParaRPr kumimoji="0" lang="zh-CN" altLang="en-US" sz="24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 flipH="1" flipV="1">
              <a:off x="2749454" y="3093298"/>
              <a:ext cx="927064" cy="1020703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矩形 12"/>
            <p:cNvSpPr/>
            <p:nvPr/>
          </p:nvSpPr>
          <p:spPr>
            <a:xfrm>
              <a:off x="3078055" y="3680639"/>
              <a:ext cx="338124" cy="4603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charset="-122"/>
                  <a:cs typeface="+mn-cs"/>
                </a:rPr>
                <a:t>3</a:t>
              </a:r>
              <a:endParaRPr kumimoji="0" lang="zh-CN" altLang="en-US" sz="24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 rot="1446835">
              <a:off x="2155752" y="3917163"/>
              <a:ext cx="334950" cy="377803"/>
            </a:xfrm>
            <a:prstGeom prst="arc">
              <a:avLst>
                <a:gd name="adj1" fmla="val 15987881"/>
                <a:gd name="adj2" fmla="val 20356493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406567" y="3686989"/>
              <a:ext cx="338125" cy="4603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charset="-122"/>
                  <a:cs typeface="+mn-cs"/>
                </a:rPr>
                <a:t>4</a:t>
              </a:r>
              <a:endParaRPr kumimoji="0" lang="zh-CN" altLang="en-US" sz="24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6" name="弧形 15"/>
            <p:cNvSpPr/>
            <p:nvPr/>
          </p:nvSpPr>
          <p:spPr>
            <a:xfrm rot="11960528">
              <a:off x="2604998" y="2899635"/>
              <a:ext cx="334949" cy="376216"/>
            </a:xfrm>
            <a:prstGeom prst="arc">
              <a:avLst>
                <a:gd name="adj1" fmla="val 17234943"/>
                <a:gd name="adj2" fmla="val 20356493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7" name="弧形 16"/>
            <p:cNvSpPr/>
            <p:nvPr/>
          </p:nvSpPr>
          <p:spPr>
            <a:xfrm rot="15175338">
              <a:off x="3424120" y="3853663"/>
              <a:ext cx="334943" cy="376224"/>
            </a:xfrm>
            <a:prstGeom prst="arc">
              <a:avLst>
                <a:gd name="adj1" fmla="val 15987881"/>
                <a:gd name="adj2" fmla="val 20356493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1043608" y="1632828"/>
            <a:ext cx="444500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D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5"/>
          <p:cNvSpPr/>
          <p:nvPr/>
        </p:nvSpPr>
        <p:spPr>
          <a:xfrm>
            <a:off x="122562" y="324280"/>
            <a:ext cx="8280151" cy="115236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5.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如图，已知，∠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1=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E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，试猜想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与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CD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有怎样的位置关系，并说明理由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169727" y="1408687"/>
            <a:ext cx="7824043" cy="330930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解： </a:t>
            </a:r>
            <a:r>
              <a:rPr kumimoji="0" lang="en-US" altLang="zh-CN" sz="24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AB</a:t>
            </a:r>
            <a:r>
              <a:rPr kumimoji="0" lang="en-US" altLang="zh-CN" sz="2400" b="1" i="0" u="none" strike="noStrike" kern="1200" cap="none" spc="0" normalizeH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//</a:t>
            </a:r>
            <a:r>
              <a:rPr kumimoji="0" lang="en-US" altLang="zh-CN" sz="2400" b="1" i="1" u="none" strike="noStrike" kern="1200" cap="none" spc="0" normalizeH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CD</a:t>
            </a:r>
            <a:r>
              <a:rPr kumimoji="0" lang="zh-CN" altLang="en-US" sz="2400" b="1" i="1" u="none" strike="noStrike" kern="1200" cap="none" spc="0" normalizeH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。</a:t>
            </a:r>
            <a:endParaRPr kumimoji="0" lang="en-US" altLang="zh-CN" sz="24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因为 ∠</a:t>
            </a:r>
            <a:r>
              <a:rPr kumimoji="0" lang="en-US" altLang="zh-CN" sz="24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E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=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∠</a:t>
            </a:r>
            <a:r>
              <a:rPr kumimoji="0" lang="en-US" altLang="zh-CN" sz="24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F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，</a:t>
            </a:r>
            <a:endParaRPr kumimoji="0" lang="en-US" altLang="zh-CN" sz="24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所以  </a:t>
            </a:r>
            <a:r>
              <a:rPr kumimoji="0" lang="en-US" altLang="zh-CN" sz="24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AE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//</a:t>
            </a:r>
            <a:r>
              <a:rPr kumimoji="0" lang="en-US" altLang="zh-CN" sz="24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DF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  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(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内错角相等，两直线</a:t>
            </a:r>
            <a:r>
              <a:rPr kumimoji="0" lang="zh-CN" altLang="en-US" sz="2400" b="1" i="0" u="none" strike="noStrike" kern="1200" cap="none" spc="0" normalizeH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平行</a:t>
            </a:r>
            <a:r>
              <a:rPr kumimoji="0" lang="en-US" altLang="zh-CN" sz="2400" b="1" i="0" u="none" strike="noStrike" kern="1200" cap="none" spc="0" normalizeH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)</a:t>
            </a:r>
            <a:r>
              <a:rPr kumimoji="0" lang="zh-CN" altLang="en-US" sz="2400" b="1" i="0" u="none" strike="noStrike" kern="1200" cap="none" spc="0" normalizeH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，</a:t>
            </a:r>
            <a:endParaRPr kumimoji="0" lang="en-US" altLang="zh-CN" sz="24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charset="-122"/>
            </a:endParaRPr>
          </a:p>
          <a:p>
            <a:pPr defTabSz="914400" eaLnBrk="1" hangingPunct="1">
              <a:lnSpc>
                <a:spcPct val="110000"/>
              </a:lnSpc>
              <a:defRPr/>
            </a:pP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所以 ∠</a:t>
            </a:r>
            <a:r>
              <a:rPr kumimoji="0" lang="en-US" altLang="zh-CN" sz="2400" b="1" i="1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EAD</a:t>
            </a:r>
            <a:r>
              <a:rPr kumimoji="0" lang="en-US" altLang="zh-CN" sz="24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 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=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∠</a:t>
            </a:r>
            <a:r>
              <a:rPr kumimoji="0" lang="en-US" altLang="zh-CN" sz="24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FDA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两直线平行，内错角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相等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)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。</a:t>
            </a:r>
            <a:endParaRPr kumimoji="0" lang="en-US" altLang="zh-CN" sz="24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因为 ∠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1 =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∠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2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，</a:t>
            </a:r>
            <a:endParaRPr kumimoji="0" lang="en-US" altLang="zh-CN" sz="24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所以 ∠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1 +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∠</a:t>
            </a:r>
            <a:r>
              <a:rPr kumimoji="0" lang="en-US" altLang="zh-CN" sz="24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EAD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 =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∠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2 +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∠</a:t>
            </a:r>
            <a:r>
              <a:rPr kumimoji="0" lang="en-US" altLang="zh-CN" sz="24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FDA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，</a:t>
            </a:r>
            <a:endParaRPr kumimoji="0" lang="en-US" altLang="zh-CN" sz="24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即   ∠</a:t>
            </a:r>
            <a:r>
              <a:rPr kumimoji="0" lang="en-US" altLang="zh-CN" sz="24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BAD 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=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∠</a:t>
            </a:r>
            <a:r>
              <a:rPr kumimoji="0" lang="en-US" altLang="zh-CN" sz="24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CDA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，</a:t>
            </a:r>
            <a:endParaRPr kumimoji="0" lang="en-US" altLang="zh-CN" sz="24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charset="-122"/>
            </a:endParaRPr>
          </a:p>
          <a:p>
            <a:pPr defTabSz="914400" eaLnBrk="1" hangingPunct="1">
              <a:lnSpc>
                <a:spcPct val="110000"/>
              </a:lnSpc>
              <a:defRPr/>
            </a:pP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所以 </a:t>
            </a:r>
            <a:r>
              <a:rPr kumimoji="0" lang="en-US" altLang="zh-CN" sz="24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AB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//</a:t>
            </a:r>
            <a:r>
              <a:rPr kumimoji="0" lang="en-US" altLang="zh-CN" sz="24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CD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内错角相等，两直线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平行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)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</a:endParaRPr>
          </a:p>
        </p:txBody>
      </p:sp>
      <p:grpSp>
        <p:nvGrpSpPr>
          <p:cNvPr id="3" name="组合 23"/>
          <p:cNvGrpSpPr/>
          <p:nvPr/>
        </p:nvGrpSpPr>
        <p:grpSpPr>
          <a:xfrm>
            <a:off x="6267718" y="1515095"/>
            <a:ext cx="2696389" cy="1949380"/>
            <a:chOff x="5150108" y="2245156"/>
            <a:chExt cx="3321921" cy="2243531"/>
          </a:xfrm>
        </p:grpSpPr>
        <p:grpSp>
          <p:nvGrpSpPr>
            <p:cNvPr id="4" name="组合 12"/>
            <p:cNvGrpSpPr/>
            <p:nvPr/>
          </p:nvGrpSpPr>
          <p:grpSpPr>
            <a:xfrm>
              <a:off x="5487450" y="2522484"/>
              <a:ext cx="2633894" cy="1729452"/>
              <a:chOff x="5424388" y="2478340"/>
              <a:chExt cx="2633894" cy="1729452"/>
            </a:xfrm>
          </p:grpSpPr>
          <p:cxnSp>
            <p:nvCxnSpPr>
              <p:cNvPr id="15" name="直接连接符 14"/>
              <p:cNvCxnSpPr/>
              <p:nvPr/>
            </p:nvCxnSpPr>
            <p:spPr>
              <a:xfrm>
                <a:off x="5429872" y="2478874"/>
                <a:ext cx="2617224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5429872" y="4200026"/>
                <a:ext cx="2617224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5429872" y="2478874"/>
                <a:ext cx="2295030" cy="84469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5752065" y="3344213"/>
                <a:ext cx="2295030" cy="84469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5740955" y="3331510"/>
                <a:ext cx="1990296" cy="7939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5425111" y="2494752"/>
                <a:ext cx="2633094" cy="171321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矩形 13"/>
            <p:cNvSpPr/>
            <p:nvPr/>
          </p:nvSpPr>
          <p:spPr>
            <a:xfrm>
              <a:off x="7736750" y="3136682"/>
              <a:ext cx="38985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altLang="zh-CN" sz="2400" b="1" i="1" dirty="0">
                  <a:latin typeface="Times New Roman" panose="02020603050405020304" pitchFamily="18" charset="0"/>
                  <a:ea typeface="楷体" panose="02010609060101010101" charset="-122"/>
                </a:rPr>
                <a:t>E</a:t>
              </a:r>
              <a:endParaRPr lang="zh-CN" altLang="en-US" sz="2400" dirty="0">
                <a:latin typeface="Times New Roman" panose="02020603050405020304" pitchFamily="18" charset="0"/>
                <a:ea typeface="楷体" panose="02010609060101010101" charset="-122"/>
              </a:endParaRPr>
            </a:p>
          </p:txBody>
        </p:sp>
        <p:sp>
          <p:nvSpPr>
            <p:cNvPr id="6" name="矩形 14"/>
            <p:cNvSpPr/>
            <p:nvPr/>
          </p:nvSpPr>
          <p:spPr>
            <a:xfrm>
              <a:off x="5462268" y="3164260"/>
              <a:ext cx="38985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altLang="zh-CN" sz="2400" b="1" i="1" dirty="0">
                  <a:latin typeface="Times New Roman" panose="02020603050405020304" pitchFamily="18" charset="0"/>
                  <a:ea typeface="楷体" panose="02010609060101010101" charset="-122"/>
                </a:rPr>
                <a:t>F</a:t>
              </a:r>
              <a:endParaRPr lang="zh-CN" altLang="en-US" sz="2400" dirty="0">
                <a:latin typeface="Times New Roman" panose="02020603050405020304" pitchFamily="18" charset="0"/>
                <a:ea typeface="楷体" panose="02010609060101010101" charset="-122"/>
              </a:endParaRPr>
            </a:p>
          </p:txBody>
        </p:sp>
        <p:sp>
          <p:nvSpPr>
            <p:cNvPr id="7" name="矩形 15"/>
            <p:cNvSpPr/>
            <p:nvPr/>
          </p:nvSpPr>
          <p:spPr>
            <a:xfrm>
              <a:off x="5166884" y="2245156"/>
              <a:ext cx="38985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altLang="zh-CN" sz="2400" b="1" i="1" dirty="0">
                  <a:latin typeface="Times New Roman" panose="02020603050405020304" pitchFamily="18" charset="0"/>
                  <a:ea typeface="楷体" panose="02010609060101010101" charset="-122"/>
                </a:rPr>
                <a:t>A</a:t>
              </a:r>
              <a:endParaRPr lang="zh-CN" altLang="en-US" sz="2400" dirty="0">
                <a:latin typeface="Times New Roman" panose="02020603050405020304" pitchFamily="18" charset="0"/>
                <a:ea typeface="楷体" panose="02010609060101010101" charset="-122"/>
              </a:endParaRPr>
            </a:p>
          </p:txBody>
        </p:sp>
        <p:sp>
          <p:nvSpPr>
            <p:cNvPr id="8" name="矩形 16"/>
            <p:cNvSpPr/>
            <p:nvPr/>
          </p:nvSpPr>
          <p:spPr>
            <a:xfrm>
              <a:off x="8042085" y="2279039"/>
              <a:ext cx="38985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altLang="zh-CN" sz="2400" b="1" i="1" dirty="0">
                  <a:latin typeface="Times New Roman" panose="02020603050405020304" pitchFamily="18" charset="0"/>
                  <a:ea typeface="楷体" panose="02010609060101010101" charset="-122"/>
                </a:rPr>
                <a:t>B</a:t>
              </a:r>
              <a:endParaRPr lang="zh-CN" altLang="en-US" sz="2400" dirty="0">
                <a:latin typeface="Times New Roman" panose="02020603050405020304" pitchFamily="18" charset="0"/>
                <a:ea typeface="楷体" panose="02010609060101010101" charset="-122"/>
              </a:endParaRPr>
            </a:p>
          </p:txBody>
        </p:sp>
        <p:sp>
          <p:nvSpPr>
            <p:cNvPr id="9" name="矩形 17"/>
            <p:cNvSpPr/>
            <p:nvPr/>
          </p:nvSpPr>
          <p:spPr>
            <a:xfrm>
              <a:off x="5150108" y="3995102"/>
              <a:ext cx="38985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altLang="zh-CN" sz="2400" b="1" i="1" dirty="0">
                  <a:latin typeface="Times New Roman" panose="02020603050405020304" pitchFamily="18" charset="0"/>
                  <a:ea typeface="楷体" panose="02010609060101010101" charset="-122"/>
                </a:rPr>
                <a:t>C</a:t>
              </a:r>
              <a:endParaRPr lang="zh-CN" altLang="en-US" sz="2400" dirty="0">
                <a:latin typeface="Times New Roman" panose="02020603050405020304" pitchFamily="18" charset="0"/>
                <a:ea typeface="楷体" panose="02010609060101010101" charset="-122"/>
              </a:endParaRPr>
            </a:p>
          </p:txBody>
        </p:sp>
        <p:sp>
          <p:nvSpPr>
            <p:cNvPr id="10" name="矩形 18"/>
            <p:cNvSpPr/>
            <p:nvPr/>
          </p:nvSpPr>
          <p:spPr>
            <a:xfrm>
              <a:off x="8064545" y="4027022"/>
              <a:ext cx="407484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altLang="zh-CN" sz="2400" b="1" i="1" dirty="0">
                  <a:latin typeface="Times New Roman" panose="02020603050405020304" pitchFamily="18" charset="0"/>
                  <a:ea typeface="楷体" panose="02010609060101010101" charset="-122"/>
                </a:rPr>
                <a:t>D</a:t>
              </a:r>
              <a:endParaRPr lang="zh-CN" altLang="en-US" sz="2400" dirty="0">
                <a:latin typeface="Times New Roman" panose="02020603050405020304" pitchFamily="18" charset="0"/>
                <a:ea typeface="楷体" panose="02010609060101010101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102402" y="2383898"/>
              <a:ext cx="338065" cy="4620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charset="-122"/>
                  <a:cs typeface="+mn-cs"/>
                </a:rPr>
                <a:t>1</a:t>
              </a:r>
              <a:endParaRPr kumimoji="0" lang="zh-CN" altLang="en-US" sz="24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7219760" y="3829535"/>
              <a:ext cx="338065" cy="4604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charset="-122"/>
                  <a:cs typeface="+mn-cs"/>
                </a:rPr>
                <a:t>2</a:t>
              </a:r>
              <a:endParaRPr kumimoji="0" lang="zh-CN" altLang="en-US" sz="24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3" name="弧形 12"/>
            <p:cNvSpPr/>
            <p:nvPr/>
          </p:nvSpPr>
          <p:spPr>
            <a:xfrm rot="3976779">
              <a:off x="5705560" y="2432568"/>
              <a:ext cx="271511" cy="277753"/>
            </a:xfrm>
            <a:prstGeom prst="arc">
              <a:avLst>
                <a:gd name="adj1" fmla="val 16200000"/>
                <a:gd name="adj2" fmla="val 20692554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 rot="14445774">
              <a:off x="7630782" y="4047339"/>
              <a:ext cx="271510" cy="277752"/>
            </a:xfrm>
            <a:prstGeom prst="arc">
              <a:avLst>
                <a:gd name="adj1" fmla="val 16200000"/>
                <a:gd name="adj2" fmla="val 20692554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inIdea"/>
          <p:cNvSpPr/>
          <p:nvPr/>
        </p:nvSpPr>
        <p:spPr>
          <a:xfrm>
            <a:off x="30543" y="2742010"/>
            <a:ext cx="553177" cy="613604"/>
          </a:xfrm>
          <a:custGeom>
            <a:avLst/>
            <a:gdLst>
              <a:gd name="rtl" fmla="*/ 202650 w 651000"/>
              <a:gd name="rtt" fmla="*/ 166950 h 546000"/>
              <a:gd name="rtr" fmla="*/ 444150 w 651000"/>
              <a:gd name="rtb" fmla="*/ 397950 h 546000"/>
            </a:gdLst>
            <a:ahLst/>
            <a:cxnLst/>
            <a:rect l="rtl" t="rtt" r="rtr" b="rtb"/>
            <a:pathLst>
              <a:path w="651000" h="546000">
                <a:moveTo>
                  <a:pt x="42000" y="0"/>
                </a:moveTo>
                <a:lnTo>
                  <a:pt x="609000" y="0"/>
                </a:lnTo>
                <a:cubicBezTo>
                  <a:pt x="637224" y="0"/>
                  <a:pt x="651000" y="13776"/>
                  <a:pt x="651000" y="42000"/>
                </a:cubicBezTo>
                <a:lnTo>
                  <a:pt x="651000" y="504000"/>
                </a:lnTo>
                <a:cubicBezTo>
                  <a:pt x="651000" y="532224"/>
                  <a:pt x="637224" y="546000"/>
                  <a:pt x="609000" y="546000"/>
                </a:cubicBezTo>
                <a:lnTo>
                  <a:pt x="42000" y="546000"/>
                </a:lnTo>
                <a:cubicBezTo>
                  <a:pt x="13776" y="546000"/>
                  <a:pt x="0" y="532224"/>
                  <a:pt x="0" y="504000"/>
                </a:cubicBezTo>
                <a:lnTo>
                  <a:pt x="0" y="42000"/>
                </a:lnTo>
                <a:cubicBezTo>
                  <a:pt x="0" y="13776"/>
                  <a:pt x="13776" y="0"/>
                  <a:pt x="42000" y="0"/>
                </a:cubicBezTo>
                <a:close/>
              </a:path>
            </a:pathLst>
          </a:custGeom>
          <a:solidFill>
            <a:srgbClr val="F26157"/>
          </a:solidFill>
          <a:ln w="10500" cap="flat">
            <a:solidFill>
              <a:srgbClr val="F26157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线</a:t>
            </a: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SubTopic"/>
          <p:cNvSpPr/>
          <p:nvPr/>
        </p:nvSpPr>
        <p:spPr>
          <a:xfrm>
            <a:off x="1434886" y="3377074"/>
            <a:ext cx="413511" cy="837624"/>
          </a:xfrm>
          <a:custGeom>
            <a:avLst/>
            <a:gdLst>
              <a:gd name="rtl" fmla="*/ 87150 w 357000"/>
              <a:gd name="rtt" fmla="*/ 40950 h 535500"/>
              <a:gd name="rtr" fmla="*/ 265650 w 357000"/>
              <a:gd name="rtb" fmla="*/ 513450 h 535500"/>
            </a:gdLst>
            <a:ahLst/>
            <a:cxnLst/>
            <a:rect l="rtl" t="rtt" r="rtr" b="rtb"/>
            <a:pathLst>
              <a:path w="357000" h="535500">
                <a:moveTo>
                  <a:pt x="0" y="0"/>
                </a:moveTo>
                <a:lnTo>
                  <a:pt x="357000" y="0"/>
                </a:lnTo>
                <a:lnTo>
                  <a:pt x="357000" y="535500"/>
                </a:lnTo>
                <a:lnTo>
                  <a:pt x="0" y="535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squar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平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行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线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" name="SubTopic"/>
          <p:cNvSpPr/>
          <p:nvPr/>
        </p:nvSpPr>
        <p:spPr>
          <a:xfrm>
            <a:off x="1413654" y="1860552"/>
            <a:ext cx="429555" cy="753976"/>
          </a:xfrm>
          <a:custGeom>
            <a:avLst/>
            <a:gdLst>
              <a:gd name="rtl" fmla="*/ 87150 w 357000"/>
              <a:gd name="rtt" fmla="*/ 40950 h 535500"/>
              <a:gd name="rtr" fmla="*/ 265650 w 357000"/>
              <a:gd name="rtb" fmla="*/ 513450 h 535500"/>
            </a:gdLst>
            <a:ahLst/>
            <a:cxnLst/>
            <a:rect l="rtl" t="rtt" r="rtr" b="rtb"/>
            <a:pathLst>
              <a:path w="357000" h="535500">
                <a:moveTo>
                  <a:pt x="0" y="0"/>
                </a:moveTo>
                <a:lnTo>
                  <a:pt x="357000" y="0"/>
                </a:lnTo>
                <a:lnTo>
                  <a:pt x="357000" y="535500"/>
                </a:lnTo>
                <a:lnTo>
                  <a:pt x="0" y="535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squar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相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交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线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" name="SubTopic"/>
          <p:cNvSpPr/>
          <p:nvPr/>
        </p:nvSpPr>
        <p:spPr>
          <a:xfrm>
            <a:off x="2127262" y="888824"/>
            <a:ext cx="427778" cy="591404"/>
          </a:xfrm>
          <a:custGeom>
            <a:avLst/>
            <a:gdLst>
              <a:gd name="rtl" fmla="*/ 87150 w 493500"/>
              <a:gd name="rtt" fmla="*/ 40950 h 535500"/>
              <a:gd name="rtr" fmla="*/ 402150 w 493500"/>
              <a:gd name="rtb" fmla="*/ 513450 h 535500"/>
            </a:gdLst>
            <a:ahLst/>
            <a:cxnLst/>
            <a:rect l="rtl" t="rtt" r="rtr" b="rtb"/>
            <a:pathLst>
              <a:path w="493500" h="535500">
                <a:moveTo>
                  <a:pt x="0" y="0"/>
                </a:moveTo>
                <a:lnTo>
                  <a:pt x="493500" y="0"/>
                </a:lnTo>
                <a:lnTo>
                  <a:pt x="493500" y="535500"/>
                </a:lnTo>
                <a:lnTo>
                  <a:pt x="0" y="535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square" lIns="0" tIns="0" rIns="0" bIns="22500" rtlCol="0" anchor="ctr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两条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直线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相交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SubTopic"/>
          <p:cNvSpPr/>
          <p:nvPr/>
        </p:nvSpPr>
        <p:spPr>
          <a:xfrm>
            <a:off x="2751039" y="629500"/>
            <a:ext cx="712515" cy="310461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一般情况</a:t>
            </a:r>
            <a:endParaRPr kumimoji="0" lang="zh-CN" altLang="en-US" sz="1000" b="1" i="0" u="none" strike="noStrike" kern="1200" cap="none" spc="0" normalizeH="0" baseline="0" noProof="0" dirty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SubTopic"/>
          <p:cNvSpPr/>
          <p:nvPr/>
        </p:nvSpPr>
        <p:spPr>
          <a:xfrm>
            <a:off x="3667784" y="634551"/>
            <a:ext cx="485924" cy="151584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补角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SubTopic"/>
          <p:cNvSpPr/>
          <p:nvPr/>
        </p:nvSpPr>
        <p:spPr>
          <a:xfrm>
            <a:off x="3678214" y="334297"/>
            <a:ext cx="485924" cy="151584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对顶角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SubTopic"/>
          <p:cNvSpPr/>
          <p:nvPr/>
        </p:nvSpPr>
        <p:spPr>
          <a:xfrm>
            <a:off x="2760784" y="1368930"/>
            <a:ext cx="689284" cy="310461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相交成直角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SubTopic"/>
          <p:cNvSpPr/>
          <p:nvPr/>
        </p:nvSpPr>
        <p:spPr>
          <a:xfrm>
            <a:off x="3637101" y="1255427"/>
            <a:ext cx="461721" cy="161214"/>
          </a:xfrm>
          <a:custGeom>
            <a:avLst/>
            <a:gdLst>
              <a:gd name="rtl" fmla="*/ 87150 w 493500"/>
              <a:gd name="rtt" fmla="*/ 40950 h 220500"/>
              <a:gd name="rtr" fmla="*/ 402150 w 493500"/>
              <a:gd name="rtb" fmla="*/ 198450 h 220500"/>
            </a:gdLst>
            <a:ahLst/>
            <a:cxnLst/>
            <a:rect l="rtl" t="rtt" r="rtr" b="rtb"/>
            <a:pathLst>
              <a:path w="493500" h="220500">
                <a:moveTo>
                  <a:pt x="0" y="0"/>
                </a:moveTo>
                <a:lnTo>
                  <a:pt x="493500" y="0"/>
                </a:lnTo>
                <a:lnTo>
                  <a:pt x="4935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垂直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MainTopic"/>
          <p:cNvSpPr/>
          <p:nvPr/>
        </p:nvSpPr>
        <p:spPr>
          <a:xfrm>
            <a:off x="583720" y="2623491"/>
            <a:ext cx="609292" cy="450907"/>
          </a:xfrm>
          <a:custGeom>
            <a:avLst/>
            <a:gdLst>
              <a:gd name="rtl" fmla="*/ 168000 w 1050000"/>
              <a:gd name="rtt" fmla="*/ 76650 h 320250"/>
              <a:gd name="rtr" fmla="*/ 882000 w 1050000"/>
              <a:gd name="rtb" fmla="*/ 265650 h 320250"/>
            </a:gdLst>
            <a:ahLst/>
            <a:cxnLst/>
            <a:rect l="rtl" t="rtt" r="rtr" b="rtb"/>
            <a:pathLst>
              <a:path w="1050000" h="320250" stroke="0">
                <a:moveTo>
                  <a:pt x="0" y="0"/>
                </a:moveTo>
                <a:lnTo>
                  <a:pt x="1050000" y="0"/>
                </a:lnTo>
                <a:lnTo>
                  <a:pt x="1050000" y="320250"/>
                </a:lnTo>
                <a:lnTo>
                  <a:pt x="0" y="320250"/>
                </a:lnTo>
                <a:lnTo>
                  <a:pt x="0" y="0"/>
                </a:lnTo>
                <a:close/>
              </a:path>
              <a:path w="1050000" h="320250" fill="none">
                <a:moveTo>
                  <a:pt x="0" y="320250"/>
                </a:moveTo>
                <a:lnTo>
                  <a:pt x="1050000" y="320250"/>
                </a:lnTo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位置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关系</a:t>
            </a:r>
            <a:endParaRPr kumimoji="0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3503793" y="378317"/>
            <a:ext cx="113395" cy="723570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0" name="SubTopic"/>
          <p:cNvSpPr/>
          <p:nvPr/>
        </p:nvSpPr>
        <p:spPr>
          <a:xfrm>
            <a:off x="3646355" y="975156"/>
            <a:ext cx="485924" cy="161214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余</a:t>
            </a:r>
            <a:r>
              <a:rPr kumimoji="0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角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左大括号 20"/>
          <p:cNvSpPr/>
          <p:nvPr/>
        </p:nvSpPr>
        <p:spPr>
          <a:xfrm>
            <a:off x="2594451" y="647370"/>
            <a:ext cx="122035" cy="1170943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2" name="左大括号 21"/>
          <p:cNvSpPr/>
          <p:nvPr/>
        </p:nvSpPr>
        <p:spPr>
          <a:xfrm>
            <a:off x="1906707" y="1034230"/>
            <a:ext cx="149288" cy="1416813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3" name="左大括号 22"/>
          <p:cNvSpPr/>
          <p:nvPr/>
        </p:nvSpPr>
        <p:spPr>
          <a:xfrm>
            <a:off x="1234607" y="2001975"/>
            <a:ext cx="155078" cy="2079611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4" name="左大括号 23"/>
          <p:cNvSpPr/>
          <p:nvPr/>
        </p:nvSpPr>
        <p:spPr>
          <a:xfrm>
            <a:off x="3511998" y="1206492"/>
            <a:ext cx="89690" cy="472899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5" name="SubTopic"/>
          <p:cNvSpPr/>
          <p:nvPr/>
        </p:nvSpPr>
        <p:spPr>
          <a:xfrm>
            <a:off x="3601688" y="1633558"/>
            <a:ext cx="1026567" cy="166770"/>
          </a:xfrm>
          <a:custGeom>
            <a:avLst/>
            <a:gdLst>
              <a:gd name="rtl" fmla="*/ 87150 w 493500"/>
              <a:gd name="rtt" fmla="*/ 40950 h 220500"/>
              <a:gd name="rtr" fmla="*/ 402150 w 493500"/>
              <a:gd name="rtb" fmla="*/ 198450 h 220500"/>
            </a:gdLst>
            <a:ahLst/>
            <a:cxnLst/>
            <a:rect l="rtl" t="rtt" r="rtr" b="rtb"/>
            <a:pathLst>
              <a:path w="493500" h="220500">
                <a:moveTo>
                  <a:pt x="0" y="0"/>
                </a:moveTo>
                <a:lnTo>
                  <a:pt x="493500" y="0"/>
                </a:lnTo>
                <a:lnTo>
                  <a:pt x="4935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点到直线的距离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070322" y="2118180"/>
            <a:ext cx="1971894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两条直线被第三条所截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左大括号 29"/>
          <p:cNvSpPr/>
          <p:nvPr/>
        </p:nvSpPr>
        <p:spPr>
          <a:xfrm>
            <a:off x="1914412" y="2768895"/>
            <a:ext cx="155910" cy="1913442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31" name="SubTopic"/>
          <p:cNvSpPr/>
          <p:nvPr/>
        </p:nvSpPr>
        <p:spPr>
          <a:xfrm>
            <a:off x="2154929" y="2675307"/>
            <a:ext cx="485547" cy="235839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概念</a:t>
            </a:r>
            <a:endParaRPr kumimoji="0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SubTopic"/>
          <p:cNvSpPr/>
          <p:nvPr/>
        </p:nvSpPr>
        <p:spPr>
          <a:xfrm>
            <a:off x="2130896" y="3191235"/>
            <a:ext cx="1722762" cy="235839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两直线平行的条件</a:t>
            </a:r>
            <a:endParaRPr kumimoji="0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SubTopic"/>
          <p:cNvSpPr/>
          <p:nvPr/>
        </p:nvSpPr>
        <p:spPr>
          <a:xfrm>
            <a:off x="2090726" y="4130177"/>
            <a:ext cx="1673035" cy="235839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两直线平行的性质</a:t>
            </a:r>
            <a:endParaRPr kumimoji="0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左大括号 33"/>
          <p:cNvSpPr/>
          <p:nvPr/>
        </p:nvSpPr>
        <p:spPr>
          <a:xfrm>
            <a:off x="4191107" y="320564"/>
            <a:ext cx="55535" cy="247016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36" name="SubTopic"/>
          <p:cNvSpPr/>
          <p:nvPr/>
        </p:nvSpPr>
        <p:spPr>
          <a:xfrm>
            <a:off x="4255909" y="416335"/>
            <a:ext cx="324343" cy="204667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性质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7" name="SubTopic"/>
          <p:cNvSpPr/>
          <p:nvPr/>
        </p:nvSpPr>
        <p:spPr>
          <a:xfrm>
            <a:off x="4265379" y="537038"/>
            <a:ext cx="315742" cy="229697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概念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1" name="左大括号 40"/>
          <p:cNvSpPr/>
          <p:nvPr/>
        </p:nvSpPr>
        <p:spPr>
          <a:xfrm>
            <a:off x="4205910" y="609044"/>
            <a:ext cx="45719" cy="247017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517511" y="256882"/>
            <a:ext cx="2790793" cy="247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两个角有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公共点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，它们的两边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互为反向延长线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520070" y="403731"/>
            <a:ext cx="856578" cy="247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对顶角相等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513814" y="542747"/>
            <a:ext cx="2733400" cy="247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两个角的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和为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180°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称两个角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互补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522322" y="680369"/>
            <a:ext cx="2443721" cy="247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同角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或等角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的补角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相等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528234" y="834211"/>
            <a:ext cx="2616086" cy="247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两个角的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和为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90°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称两个角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互余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522351" y="976849"/>
            <a:ext cx="1708549" cy="247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同角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或等角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的余角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相等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2" name="左大括号 51"/>
          <p:cNvSpPr/>
          <p:nvPr/>
        </p:nvSpPr>
        <p:spPr>
          <a:xfrm>
            <a:off x="4187093" y="1223262"/>
            <a:ext cx="55535" cy="281583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4533079" y="1128209"/>
            <a:ext cx="454261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rPr>
              <a:t>两条直线相交成四个角，如果有一个角是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rPr>
              <a:t>直角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rPr>
              <a:t>，那么称这两条直线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rPr>
              <a:t>互相垂直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rPr>
              <a:t>。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4529071" y="1250311"/>
            <a:ext cx="351223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在同一平面内，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过一点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有且只有一条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直线与已知直线垂直。</a:t>
            </a:r>
            <a:endParaRPr kumimoji="0" lang="en-US" altLang="zh-CN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5" name="Rectangle 4"/>
          <p:cNvSpPr/>
          <p:nvPr/>
        </p:nvSpPr>
        <p:spPr>
          <a:xfrm>
            <a:off x="4542513" y="1395136"/>
            <a:ext cx="3523523" cy="246221"/>
          </a:xfrm>
          <a:prstGeom prst="rect">
            <a:avLst/>
          </a:prstGeom>
          <a:noFill/>
          <a:ln w="28575" cap="flat" cmpd="sng">
            <a:noFill/>
            <a:prstDash val="sysDash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直线外一点与直线上各点连接的所有线段中，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垂线段最短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8" name="左大括号 97"/>
          <p:cNvSpPr/>
          <p:nvPr/>
        </p:nvSpPr>
        <p:spPr>
          <a:xfrm>
            <a:off x="4564886" y="1360830"/>
            <a:ext cx="45719" cy="204667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862363" y="1627093"/>
            <a:ext cx="3660808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直线外一点到这条直线的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垂线段的长度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，叫作点到直线的距离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628255" y="1724749"/>
            <a:ext cx="22574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组合 64"/>
          <p:cNvGrpSpPr/>
          <p:nvPr/>
        </p:nvGrpSpPr>
        <p:grpSpPr>
          <a:xfrm>
            <a:off x="-47664" y="91067"/>
            <a:ext cx="2120749" cy="702480"/>
            <a:chOff x="1048403" y="169333"/>
            <a:chExt cx="2346945" cy="777405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1156312" y="169333"/>
              <a:ext cx="2228301" cy="777405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1048403" y="183776"/>
              <a:ext cx="2346945" cy="5790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+mn-lt"/>
                  <a:cs typeface="+mn-ea"/>
                  <a:sym typeface="+mn-lt"/>
                </a:rPr>
                <a:t>新知预览</a:t>
              </a:r>
              <a:endParaRPr lang="zh-CN" altLang="en-US" sz="2800" b="1" dirty="0"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68" name="SubTopic"/>
          <p:cNvSpPr/>
          <p:nvPr/>
        </p:nvSpPr>
        <p:spPr>
          <a:xfrm>
            <a:off x="4262907" y="700592"/>
            <a:ext cx="324343" cy="204667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性质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9" name="左大括号 68"/>
          <p:cNvSpPr/>
          <p:nvPr/>
        </p:nvSpPr>
        <p:spPr>
          <a:xfrm>
            <a:off x="4202122" y="913730"/>
            <a:ext cx="48481" cy="238026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70" name="SubTopic"/>
          <p:cNvSpPr/>
          <p:nvPr/>
        </p:nvSpPr>
        <p:spPr>
          <a:xfrm>
            <a:off x="4246636" y="1122515"/>
            <a:ext cx="315742" cy="229697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概念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1" name="SubTopic"/>
          <p:cNvSpPr/>
          <p:nvPr/>
        </p:nvSpPr>
        <p:spPr>
          <a:xfrm>
            <a:off x="4246642" y="995720"/>
            <a:ext cx="324343" cy="204667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性质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2" name="SubTopic"/>
          <p:cNvSpPr/>
          <p:nvPr/>
        </p:nvSpPr>
        <p:spPr>
          <a:xfrm>
            <a:off x="4246025" y="1353880"/>
            <a:ext cx="324343" cy="204667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性质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3" name="SubTopic"/>
          <p:cNvSpPr/>
          <p:nvPr/>
        </p:nvSpPr>
        <p:spPr>
          <a:xfrm>
            <a:off x="4262907" y="850106"/>
            <a:ext cx="315742" cy="229697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概念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4" name="左大括号 73"/>
          <p:cNvSpPr/>
          <p:nvPr/>
        </p:nvSpPr>
        <p:spPr>
          <a:xfrm>
            <a:off x="4090000" y="1937354"/>
            <a:ext cx="111201" cy="669462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77" name="SubTopic"/>
          <p:cNvSpPr/>
          <p:nvPr/>
        </p:nvSpPr>
        <p:spPr>
          <a:xfrm>
            <a:off x="4141986" y="1897914"/>
            <a:ext cx="732894" cy="235839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同位角</a:t>
            </a:r>
            <a:endParaRPr kumimoji="0" sz="1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30346" y="2007917"/>
            <a:ext cx="991529" cy="726617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2769383" y="2614129"/>
            <a:ext cx="3799102" cy="342338"/>
            <a:chOff x="5412255" y="2085210"/>
            <a:chExt cx="1983288" cy="342338"/>
          </a:xfrm>
        </p:grpSpPr>
        <p:sp>
          <p:nvSpPr>
            <p:cNvPr id="3" name="文本框 2"/>
            <p:cNvSpPr txBox="1"/>
            <p:nvPr/>
          </p:nvSpPr>
          <p:spPr>
            <a:xfrm>
              <a:off x="5412255" y="2085210"/>
              <a:ext cx="1983288" cy="3423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在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同一平面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内，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不相交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的两条直线叫作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平行线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" name="矩形: 圆角 7"/>
            <p:cNvSpPr/>
            <p:nvPr/>
          </p:nvSpPr>
          <p:spPr>
            <a:xfrm>
              <a:off x="5426608" y="2150914"/>
              <a:ext cx="1931343" cy="255840"/>
            </a:xfrm>
            <a:prstGeom prst="roundRect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4943818" y="1852454"/>
            <a:ext cx="2849407" cy="342338"/>
            <a:chOff x="5383134" y="2066449"/>
            <a:chExt cx="2849407" cy="342338"/>
          </a:xfrm>
        </p:grpSpPr>
        <p:sp>
          <p:nvSpPr>
            <p:cNvPr id="87" name="文本框 86"/>
            <p:cNvSpPr txBox="1"/>
            <p:nvPr/>
          </p:nvSpPr>
          <p:spPr>
            <a:xfrm>
              <a:off x="5397461" y="2066449"/>
              <a:ext cx="2835080" cy="3423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形如 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∠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与∠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的位置关系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8" name="矩形: 圆角 87"/>
            <p:cNvSpPr/>
            <p:nvPr/>
          </p:nvSpPr>
          <p:spPr>
            <a:xfrm>
              <a:off x="5383134" y="2112863"/>
              <a:ext cx="2645250" cy="244659"/>
            </a:xfrm>
            <a:prstGeom prst="roundRect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89" name="左大括号 88"/>
          <p:cNvSpPr/>
          <p:nvPr/>
        </p:nvSpPr>
        <p:spPr>
          <a:xfrm>
            <a:off x="3911615" y="2984629"/>
            <a:ext cx="99960" cy="562037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90" name="左大括号 89"/>
          <p:cNvSpPr/>
          <p:nvPr/>
        </p:nvSpPr>
        <p:spPr>
          <a:xfrm>
            <a:off x="3833207" y="3668142"/>
            <a:ext cx="155078" cy="1132278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011575" y="2843054"/>
            <a:ext cx="2700555" cy="342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同位角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相等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，两直线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平行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2" name="SubTopic"/>
          <p:cNvSpPr/>
          <p:nvPr/>
        </p:nvSpPr>
        <p:spPr>
          <a:xfrm>
            <a:off x="4246594" y="250376"/>
            <a:ext cx="315742" cy="229697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概念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3957522" y="3568752"/>
            <a:ext cx="4135088" cy="342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过直线外一点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有且只有一条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直线与这条直线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平行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3957522" y="3828421"/>
            <a:ext cx="3008521" cy="342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平行于同一条直线的两条直线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平行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4004603" y="3073684"/>
            <a:ext cx="2700555" cy="342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内错角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相等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，两直线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平行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9" name="SubTopic"/>
          <p:cNvSpPr/>
          <p:nvPr/>
        </p:nvSpPr>
        <p:spPr>
          <a:xfrm>
            <a:off x="4154018" y="2164399"/>
            <a:ext cx="732894" cy="235839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内错角</a:t>
            </a:r>
            <a:endParaRPr kumimoji="0" sz="1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0" name="SubTopic"/>
          <p:cNvSpPr/>
          <p:nvPr/>
        </p:nvSpPr>
        <p:spPr>
          <a:xfrm>
            <a:off x="4220803" y="2426749"/>
            <a:ext cx="732894" cy="235839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同旁内角</a:t>
            </a:r>
            <a:endParaRPr kumimoji="0" sz="1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4950981" y="2112560"/>
            <a:ext cx="2849407" cy="342338"/>
            <a:chOff x="5383134" y="2066449"/>
            <a:chExt cx="2849407" cy="342338"/>
          </a:xfrm>
        </p:grpSpPr>
        <p:sp>
          <p:nvSpPr>
            <p:cNvPr id="82" name="文本框 81"/>
            <p:cNvSpPr txBox="1"/>
            <p:nvPr/>
          </p:nvSpPr>
          <p:spPr>
            <a:xfrm>
              <a:off x="5397461" y="2066449"/>
              <a:ext cx="2835080" cy="3423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形如 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∠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与∠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的位置关系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3" name="矩形: 圆角 82"/>
            <p:cNvSpPr/>
            <p:nvPr/>
          </p:nvSpPr>
          <p:spPr>
            <a:xfrm>
              <a:off x="5383134" y="2112863"/>
              <a:ext cx="2645250" cy="244659"/>
            </a:xfrm>
            <a:prstGeom prst="roundRect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4949871" y="2373499"/>
            <a:ext cx="2849407" cy="342338"/>
            <a:chOff x="5383134" y="2066449"/>
            <a:chExt cx="2849407" cy="342338"/>
          </a:xfrm>
        </p:grpSpPr>
        <p:sp>
          <p:nvSpPr>
            <p:cNvPr id="85" name="文本框 84"/>
            <p:cNvSpPr txBox="1"/>
            <p:nvPr/>
          </p:nvSpPr>
          <p:spPr>
            <a:xfrm>
              <a:off x="5397461" y="2066449"/>
              <a:ext cx="2835080" cy="3423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形如 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∠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与∠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4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的位置关系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1" name="矩形: 圆角 90"/>
            <p:cNvSpPr/>
            <p:nvPr/>
          </p:nvSpPr>
          <p:spPr>
            <a:xfrm>
              <a:off x="5383134" y="2112863"/>
              <a:ext cx="2645250" cy="244659"/>
            </a:xfrm>
            <a:prstGeom prst="roundRect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93" name="文本框 92"/>
          <p:cNvSpPr txBox="1"/>
          <p:nvPr/>
        </p:nvSpPr>
        <p:spPr>
          <a:xfrm>
            <a:off x="3988999" y="3310454"/>
            <a:ext cx="2700555" cy="342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同旁内角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互补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，两直线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平行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88157" y="2749981"/>
            <a:ext cx="2228285" cy="914080"/>
          </a:xfrm>
          <a:prstGeom prst="rect">
            <a:avLst/>
          </a:prstGeom>
        </p:spPr>
      </p:pic>
      <p:sp>
        <p:nvSpPr>
          <p:cNvPr id="76" name="文本框 75"/>
          <p:cNvSpPr txBox="1"/>
          <p:nvPr/>
        </p:nvSpPr>
        <p:spPr>
          <a:xfrm>
            <a:off x="3963703" y="4066529"/>
            <a:ext cx="2700555" cy="342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1" hangingPunct="1">
              <a:lnSpc>
                <a:spcPct val="130000"/>
              </a:lnSpc>
              <a:defRPr/>
            </a:pPr>
            <a:r>
              <a:rPr lang="zh-CN" altLang="en-US" sz="1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两直线</a:t>
            </a:r>
            <a:r>
              <a:rPr lang="zh-CN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平行</a:t>
            </a:r>
            <a:r>
              <a:rPr lang="zh-CN" altLang="en-US" sz="1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，同位角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相等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3957522" y="4307597"/>
            <a:ext cx="2700555" cy="342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1" hangingPunct="1">
              <a:lnSpc>
                <a:spcPct val="130000"/>
              </a:lnSpc>
              <a:defRPr/>
            </a:pPr>
            <a:r>
              <a:rPr lang="zh-CN" altLang="en-US" sz="1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两直线</a:t>
            </a:r>
            <a:r>
              <a:rPr lang="zh-CN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平行</a:t>
            </a:r>
            <a:r>
              <a:rPr lang="zh-CN" altLang="en-US" sz="1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，内错角</a:t>
            </a:r>
            <a:r>
              <a:rPr lang="zh-CN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相等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3972904" y="4533668"/>
            <a:ext cx="2700555" cy="342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1" hangingPunct="1">
              <a:lnSpc>
                <a:spcPct val="130000"/>
              </a:lnSpc>
              <a:defRPr/>
            </a:pPr>
            <a:r>
              <a:rPr lang="zh-CN" altLang="en-US" sz="1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两直线</a:t>
            </a:r>
            <a:r>
              <a:rPr lang="zh-CN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平行</a:t>
            </a:r>
            <a:r>
              <a:rPr lang="zh-CN" altLang="en-US" sz="1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，同旁内角</a:t>
            </a:r>
            <a:r>
              <a:rPr lang="zh-CN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互补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1525" y="3911090"/>
            <a:ext cx="2228285" cy="898209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1762" y="174716"/>
            <a:ext cx="2166022" cy="764991"/>
            <a:chOff x="251520" y="138345"/>
            <a:chExt cx="2166022" cy="76499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2166022" cy="764991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447186" y="211959"/>
              <a:ext cx="177468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+mn-ea"/>
                  <a:sym typeface="+mn-lt"/>
                </a:rPr>
                <a:t>阅读思考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519193" y="1384656"/>
            <a:ext cx="8229271" cy="29215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hangingPunct="1">
              <a:lnSpc>
                <a:spcPct val="13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你听说过“坐地日行八万里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”吗？这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句话告诉我们地球的周长大约是8万里。可人们是怎么知道这个数据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的呢？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indent="457200" hangingPunct="1">
              <a:lnSpc>
                <a:spcPct val="13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大约在公元前 200年，古希腊人埃拉托色尼(Eratosthenes，约前 276-前194)就运用一些天文知识和数学知识，测得了地球的周长。他用的数学知识你们也知道，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其中包括：两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条平行直线被第三条直线所截，内错角相等。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51820" y="861436"/>
            <a:ext cx="32403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测量地球的周长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0303" y="314954"/>
            <a:ext cx="8485630" cy="2709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埃拉托色尼发现，在当时的城市塞恩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图中的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点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直立的杆子在某个时刻没有影子，而此时在 500 英里以外的亚历山大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图中的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点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，直立的杆子却偏离太阳光线 7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°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12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′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(图中∠</a:t>
            </a:r>
            <a:r>
              <a:rPr lang="el-GR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θ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=7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°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12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′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)。根据这个数据，可以算出地球的周长约等于 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25 000 英里，这是因为“弧 </a:t>
            </a:r>
            <a:r>
              <a: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的长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÷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7°12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′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=地球周长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÷ 3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60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°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”的缘故，其中弧 </a:t>
            </a:r>
            <a:r>
              <a: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的长大约为500 英里。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8302" y="3024094"/>
            <a:ext cx="5755866" cy="1000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由于1英里约为 1.6km，所以，地球的周长约为 40 000 km =  80 000 里。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300192" y="2931790"/>
            <a:ext cx="2389154" cy="1800200"/>
            <a:chOff x="5940152" y="3006087"/>
            <a:chExt cx="2389154" cy="180020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0152" y="3006087"/>
              <a:ext cx="2389154" cy="1800200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6918705" y="4056443"/>
              <a:ext cx="216024" cy="4165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en-US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452320" y="3574158"/>
              <a:ext cx="216024" cy="4165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lang="zh-CN" altLang="en-US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88245" y="295629"/>
            <a:ext cx="2166022" cy="764991"/>
            <a:chOff x="251520" y="138345"/>
            <a:chExt cx="2166022" cy="76499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2166022" cy="764991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447186" y="211959"/>
              <a:ext cx="177468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+mn-lt"/>
                  <a:cs typeface="+mn-ea"/>
                  <a:sym typeface="+mn-lt"/>
                </a:rPr>
                <a:t>课堂小结</a:t>
              </a:r>
              <a:endParaRPr lang="zh-CN" altLang="en-US" sz="2800" b="1" dirty="0"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4354447" y="1971069"/>
            <a:ext cx="21444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平行线的判定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386299" y="2626333"/>
            <a:ext cx="21444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平行线的性质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49564" y="1726715"/>
            <a:ext cx="1608214" cy="1648973"/>
            <a:chOff x="389966" y="1642857"/>
            <a:chExt cx="1608214" cy="1648973"/>
          </a:xfrm>
        </p:grpSpPr>
        <p:sp>
          <p:nvSpPr>
            <p:cNvPr id="6" name="文本框 5"/>
            <p:cNvSpPr txBox="1"/>
            <p:nvPr/>
          </p:nvSpPr>
          <p:spPr>
            <a:xfrm>
              <a:off x="389966" y="1656155"/>
              <a:ext cx="1608214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平行线的判定与平行线的性质的关系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7" name="矩形: 圆角 16"/>
            <p:cNvSpPr/>
            <p:nvPr/>
          </p:nvSpPr>
          <p:spPr>
            <a:xfrm>
              <a:off x="395536" y="1642857"/>
              <a:ext cx="1368152" cy="1648973"/>
            </a:xfrm>
            <a:prstGeom prst="roundRect">
              <a:avLst>
                <a:gd name="adj" fmla="val 6810"/>
              </a:avLst>
            </a:prstGeom>
            <a:noFill/>
            <a:ln w="2857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205583" y="1047756"/>
            <a:ext cx="2592288" cy="461665"/>
            <a:chOff x="2255498" y="1316442"/>
            <a:chExt cx="2592288" cy="461665"/>
          </a:xfrm>
        </p:grpSpPr>
        <p:sp>
          <p:nvSpPr>
            <p:cNvPr id="7" name="文本框 6"/>
            <p:cNvSpPr txBox="1"/>
            <p:nvPr/>
          </p:nvSpPr>
          <p:spPr>
            <a:xfrm>
              <a:off x="2255498" y="1316442"/>
              <a:ext cx="259228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直线的位置关系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9" name="矩形: 圆角 18"/>
            <p:cNvSpPr/>
            <p:nvPr/>
          </p:nvSpPr>
          <p:spPr>
            <a:xfrm>
              <a:off x="2303022" y="1322867"/>
              <a:ext cx="2268977" cy="432222"/>
            </a:xfrm>
            <a:prstGeom prst="roundRect">
              <a:avLst>
                <a:gd name="adj" fmla="val 21656"/>
              </a:avLst>
            </a:prstGeom>
            <a:noFill/>
            <a:ln w="2857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454147" y="2276928"/>
            <a:ext cx="1900300" cy="467681"/>
            <a:chOff x="2439852" y="2335849"/>
            <a:chExt cx="1900300" cy="467681"/>
          </a:xfrm>
        </p:grpSpPr>
        <p:sp>
          <p:nvSpPr>
            <p:cNvPr id="9" name="文本框 8"/>
            <p:cNvSpPr txBox="1"/>
            <p:nvPr/>
          </p:nvSpPr>
          <p:spPr>
            <a:xfrm>
              <a:off x="2439852" y="2341865"/>
              <a:ext cx="19003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两直线平行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0" name="矩形: 圆角 19"/>
            <p:cNvSpPr/>
            <p:nvPr/>
          </p:nvSpPr>
          <p:spPr>
            <a:xfrm>
              <a:off x="2439852" y="2335849"/>
              <a:ext cx="1763470" cy="461665"/>
            </a:xfrm>
            <a:prstGeom prst="roundRect">
              <a:avLst>
                <a:gd name="adj" fmla="val 21656"/>
              </a:avLst>
            </a:prstGeom>
            <a:noFill/>
            <a:ln w="2857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098630" y="3584892"/>
            <a:ext cx="2376264" cy="494794"/>
            <a:chOff x="2195736" y="3351161"/>
            <a:chExt cx="2376264" cy="494794"/>
          </a:xfrm>
        </p:grpSpPr>
        <p:sp>
          <p:nvSpPr>
            <p:cNvPr id="10" name="文本框 9"/>
            <p:cNvSpPr txBox="1"/>
            <p:nvPr/>
          </p:nvSpPr>
          <p:spPr>
            <a:xfrm>
              <a:off x="2195736" y="3384290"/>
              <a:ext cx="237626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直线的位置关系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" name="矩形: 圆角 20"/>
            <p:cNvSpPr/>
            <p:nvPr/>
          </p:nvSpPr>
          <p:spPr>
            <a:xfrm>
              <a:off x="2245118" y="3351161"/>
              <a:ext cx="2326882" cy="494794"/>
            </a:xfrm>
            <a:prstGeom prst="roundRect">
              <a:avLst>
                <a:gd name="adj" fmla="val 24642"/>
              </a:avLst>
            </a:prstGeom>
            <a:noFill/>
            <a:ln w="2857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696724" y="3584892"/>
            <a:ext cx="2097712" cy="494794"/>
            <a:chOff x="6712322" y="3356477"/>
            <a:chExt cx="2097712" cy="494794"/>
          </a:xfrm>
        </p:grpSpPr>
        <p:sp>
          <p:nvSpPr>
            <p:cNvPr id="14" name="文本框 13"/>
            <p:cNvSpPr txBox="1"/>
            <p:nvPr/>
          </p:nvSpPr>
          <p:spPr>
            <a:xfrm>
              <a:off x="6712322" y="3377886"/>
              <a:ext cx="208823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角的数量关系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" name="矩形: 圆角 21"/>
            <p:cNvSpPr/>
            <p:nvPr/>
          </p:nvSpPr>
          <p:spPr>
            <a:xfrm>
              <a:off x="6726312" y="3356477"/>
              <a:ext cx="2083722" cy="494794"/>
            </a:xfrm>
            <a:prstGeom prst="roundRect">
              <a:avLst>
                <a:gd name="adj" fmla="val 24642"/>
              </a:avLst>
            </a:prstGeom>
            <a:noFill/>
            <a:ln w="2857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710714" y="1927776"/>
            <a:ext cx="2099462" cy="1227728"/>
            <a:chOff x="6710714" y="1984788"/>
            <a:chExt cx="2099462" cy="1227728"/>
          </a:xfrm>
        </p:grpSpPr>
        <p:sp>
          <p:nvSpPr>
            <p:cNvPr id="11" name="文本框 10"/>
            <p:cNvSpPr txBox="1"/>
            <p:nvPr/>
          </p:nvSpPr>
          <p:spPr>
            <a:xfrm>
              <a:off x="6712322" y="1984788"/>
              <a:ext cx="208823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同位角相等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721944" y="2362386"/>
              <a:ext cx="208823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内错角相等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712322" y="2750851"/>
              <a:ext cx="208823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同旁内角互补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8" name="矩形: 圆角 27"/>
            <p:cNvSpPr/>
            <p:nvPr/>
          </p:nvSpPr>
          <p:spPr>
            <a:xfrm>
              <a:off x="6710714" y="1984788"/>
              <a:ext cx="2083722" cy="1227728"/>
            </a:xfrm>
            <a:prstGeom prst="roundRect">
              <a:avLst>
                <a:gd name="adj" fmla="val 8319"/>
              </a:avLst>
            </a:prstGeom>
            <a:noFill/>
            <a:ln w="2857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668483" y="989489"/>
            <a:ext cx="2123012" cy="494794"/>
            <a:chOff x="6680457" y="1306302"/>
            <a:chExt cx="2123012" cy="494794"/>
          </a:xfrm>
        </p:grpSpPr>
        <p:sp>
          <p:nvSpPr>
            <p:cNvPr id="8" name="文本框 7"/>
            <p:cNvSpPr txBox="1"/>
            <p:nvPr/>
          </p:nvSpPr>
          <p:spPr>
            <a:xfrm>
              <a:off x="6715237" y="1332247"/>
              <a:ext cx="208823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角的数量关系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9" name="矩形: 圆角 28"/>
            <p:cNvSpPr/>
            <p:nvPr/>
          </p:nvSpPr>
          <p:spPr>
            <a:xfrm>
              <a:off x="6680457" y="1306302"/>
              <a:ext cx="2083722" cy="494794"/>
            </a:xfrm>
            <a:prstGeom prst="roundRect">
              <a:avLst>
                <a:gd name="adj" fmla="val 24642"/>
              </a:avLst>
            </a:prstGeom>
            <a:noFill/>
            <a:ln w="2857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4" name="直接连接符 33"/>
          <p:cNvCxnSpPr/>
          <p:nvPr/>
        </p:nvCxnSpPr>
        <p:spPr>
          <a:xfrm flipH="1" flipV="1">
            <a:off x="3250386" y="2750538"/>
            <a:ext cx="1" cy="755562"/>
          </a:xfrm>
          <a:prstGeom prst="line">
            <a:avLst/>
          </a:prstGeom>
          <a:ln w="28575">
            <a:solidFill>
              <a:schemeClr val="accent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V="1">
            <a:off x="3250386" y="1492331"/>
            <a:ext cx="1" cy="771115"/>
          </a:xfrm>
          <a:prstGeom prst="line">
            <a:avLst/>
          </a:prstGeom>
          <a:ln w="28575">
            <a:solidFill>
              <a:schemeClr val="accent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箭头连接符 38"/>
          <p:cNvCxnSpPr/>
          <p:nvPr/>
        </p:nvCxnSpPr>
        <p:spPr>
          <a:xfrm>
            <a:off x="4333897" y="2701788"/>
            <a:ext cx="2376817" cy="0"/>
          </a:xfrm>
          <a:prstGeom prst="straightConnector1">
            <a:avLst/>
          </a:prstGeom>
          <a:ln w="28575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箭头连接符 39"/>
          <p:cNvCxnSpPr/>
          <p:nvPr/>
        </p:nvCxnSpPr>
        <p:spPr>
          <a:xfrm flipH="1">
            <a:off x="4270098" y="2404942"/>
            <a:ext cx="2376817" cy="0"/>
          </a:xfrm>
          <a:prstGeom prst="straightConnector1">
            <a:avLst/>
          </a:prstGeom>
          <a:ln w="28575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箭头连接符 40"/>
          <p:cNvCxnSpPr/>
          <p:nvPr/>
        </p:nvCxnSpPr>
        <p:spPr>
          <a:xfrm flipH="1">
            <a:off x="4607580" y="1312754"/>
            <a:ext cx="1920194" cy="0"/>
          </a:xfrm>
          <a:prstGeom prst="straightConnector1">
            <a:avLst/>
          </a:prstGeom>
          <a:ln w="28575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5129351" y="847114"/>
            <a:ext cx="8640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判定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46" name="直接连接符 45"/>
          <p:cNvCxnSpPr/>
          <p:nvPr/>
        </p:nvCxnSpPr>
        <p:spPr>
          <a:xfrm flipH="1">
            <a:off x="1787085" y="2479276"/>
            <a:ext cx="638285" cy="1"/>
          </a:xfrm>
          <a:prstGeom prst="line">
            <a:avLst/>
          </a:prstGeom>
          <a:ln w="28575">
            <a:solidFill>
              <a:schemeClr val="accent6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/>
          <p:cNvSpPr txBox="1"/>
          <p:nvPr/>
        </p:nvSpPr>
        <p:spPr>
          <a:xfrm>
            <a:off x="5129351" y="3384843"/>
            <a:ext cx="91291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性质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49" name="直接箭头连接符 48"/>
          <p:cNvCxnSpPr/>
          <p:nvPr/>
        </p:nvCxnSpPr>
        <p:spPr>
          <a:xfrm>
            <a:off x="4521124" y="3844194"/>
            <a:ext cx="2144416" cy="0"/>
          </a:xfrm>
          <a:prstGeom prst="straightConnector1">
            <a:avLst/>
          </a:prstGeom>
          <a:ln w="28575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11560" y="138345"/>
            <a:ext cx="2671508" cy="764991"/>
            <a:chOff x="251520" y="138345"/>
            <a:chExt cx="4377140" cy="76499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4377140" cy="764991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687950" y="195753"/>
              <a:ext cx="350428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+mn-lt"/>
                  <a:cs typeface="+mn-ea"/>
                  <a:sym typeface="+mn-lt"/>
                </a:rPr>
                <a:t>课后作业</a:t>
              </a:r>
              <a:endParaRPr lang="zh-CN" altLang="en-US" sz="2800" b="1" dirty="0"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691680" y="1779662"/>
            <a:ext cx="4752528" cy="144016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+mn-ea"/>
                <a:sym typeface="+mn-lt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+mn-ea"/>
                <a:sym typeface="+mn-lt"/>
              </a:rPr>
              <a:t>从课后习题中选取；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+mn-ea"/>
              <a:sym typeface="+mn-lt"/>
            </a:endParaRPr>
          </a:p>
          <a:p>
            <a:pPr marL="342900" marR="0" lvl="0" indent="-342900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+mn-ea"/>
                <a:sym typeface="+mn-lt"/>
              </a:rPr>
              <a:t>2.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+mn-ea"/>
                <a:sym typeface="+mn-lt"/>
              </a:rPr>
              <a:t>完成练习册本课时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+mn-ea"/>
                <a:sym typeface="+mn-lt"/>
              </a:rPr>
              <a:t>的习题。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51520" y="138345"/>
            <a:ext cx="4377140" cy="764991"/>
            <a:chOff x="251520" y="138345"/>
            <a:chExt cx="4377140" cy="764991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4377140" cy="764991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687949" y="195753"/>
              <a:ext cx="350428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+mn-lt"/>
                  <a:cs typeface="+mn-ea"/>
                  <a:sym typeface="+mn-lt"/>
                </a:rPr>
                <a:t>复习回顾</a:t>
              </a:r>
              <a:endParaRPr lang="zh-CN" altLang="en-US" sz="2800" b="1" dirty="0">
                <a:latin typeface="+mn-lt"/>
                <a:cs typeface="+mn-ea"/>
                <a:sym typeface="+mn-lt"/>
              </a:endParaRPr>
            </a:p>
          </p:txBody>
        </p:sp>
      </p:grpSp>
      <p:graphicFrame>
        <p:nvGraphicFramePr>
          <p:cNvPr id="5" name="表格 4"/>
          <p:cNvGraphicFramePr/>
          <p:nvPr>
            <p:custDataLst>
              <p:tags r:id="rId2"/>
            </p:custDataLst>
          </p:nvPr>
        </p:nvGraphicFramePr>
        <p:xfrm>
          <a:off x="423227" y="784771"/>
          <a:ext cx="8297545" cy="38023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0855"/>
                <a:gridCol w="509270"/>
                <a:gridCol w="2068528"/>
                <a:gridCol w="2819067"/>
                <a:gridCol w="2409825"/>
              </a:tblGrid>
              <a:tr h="596265"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类别</a:t>
                      </a:r>
                      <a:endParaRPr lang="zh-CN" altLang="en-US" sz="2400" b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 hMerge="1"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文字语言</a:t>
                      </a:r>
                      <a:endParaRPr lang="zh-CN" altLang="en-US" sz="2400" b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符号语言</a:t>
                      </a:r>
                      <a:endParaRPr lang="zh-CN" altLang="en-US" sz="2400" b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图形</a:t>
                      </a:r>
                      <a:endParaRPr lang="zh-CN" altLang="en-US" sz="2400" b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1068705">
                <a:tc rowSpan="3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判定</a:t>
                      </a:r>
                      <a:endParaRPr lang="zh-CN" altLang="en-US" sz="2400" b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①</a:t>
                      </a:r>
                      <a:endParaRPr lang="zh-CN" altLang="en-US" sz="2400" b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10000"/>
                        </a:lnSpc>
                        <a:buNone/>
                      </a:pPr>
                      <a:endParaRPr lang="zh-CN" altLang="en-US" sz="2400" b="1" dirty="0">
                        <a:solidFill>
                          <a:srgbClr val="E60013"/>
                        </a:solidFill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10000"/>
                        </a:lnSpc>
                        <a:buNone/>
                      </a:pPr>
                      <a:endParaRPr lang="en-US" altLang="zh-CN" sz="2400" b="1" dirty="0">
                        <a:solidFill>
                          <a:srgbClr val="E60013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1068705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②</a:t>
                      </a:r>
                      <a:endParaRPr lang="zh-CN" altLang="en-US" sz="2400" b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10000"/>
                        </a:lnSpc>
                        <a:buNone/>
                      </a:pPr>
                      <a:endParaRPr lang="zh-CN" altLang="en-US" sz="2400" b="1" dirty="0">
                        <a:solidFill>
                          <a:srgbClr val="E60013"/>
                        </a:solidFill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10000"/>
                        </a:lnSpc>
                        <a:buNone/>
                      </a:pPr>
                      <a:endParaRPr lang="zh-CN" altLang="en-US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 vMerge="1">
                  <a:tcPr anchor="ctr"/>
                </a:tc>
              </a:tr>
              <a:tr h="1068705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③</a:t>
                      </a:r>
                      <a:endParaRPr lang="zh-CN" altLang="en-US" sz="2400" b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10000"/>
                        </a:lnSpc>
                        <a:buNone/>
                      </a:pPr>
                      <a:endParaRPr lang="zh-CN" altLang="en-US" sz="2400" b="1" dirty="0">
                        <a:solidFill>
                          <a:srgbClr val="E60013"/>
                        </a:solidFill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10000"/>
                        </a:lnSpc>
                        <a:buNone/>
                      </a:pPr>
                      <a:endParaRPr lang="zh-CN" altLang="en-US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 vMerge="1">
                  <a:tcPr anchor="ctr"/>
                </a:tc>
              </a:tr>
            </a:tbl>
          </a:graphicData>
        </a:graphic>
      </p:graphicFrame>
      <p:sp>
        <p:nvSpPr>
          <p:cNvPr id="56" name="文本框 55"/>
          <p:cNvSpPr txBox="1"/>
          <p:nvPr/>
        </p:nvSpPr>
        <p:spPr>
          <a:xfrm>
            <a:off x="1390791" y="1449122"/>
            <a:ext cx="2066368" cy="100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同位角相等，两直线平行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375810" y="2499169"/>
            <a:ext cx="2066368" cy="100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内错角相等，两直线平行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331640" y="3619374"/>
            <a:ext cx="2376264" cy="871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1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同旁内角互补，两直线平行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3618957" y="1432642"/>
            <a:ext cx="2066368" cy="100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因为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∠1=∠5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所以</a:t>
            </a:r>
            <a:r>
              <a:rPr lang="en-US" altLang="zh-CN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∥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597678" y="2600623"/>
            <a:ext cx="2437268" cy="871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1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因为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∠3=∠6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algn="l" fontAlgn="auto">
              <a:lnSpc>
                <a:spcPct val="11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所以</a:t>
            </a:r>
            <a:r>
              <a:rPr lang="en-US" altLang="zh-CN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="1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∥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3419872" y="3682904"/>
            <a:ext cx="3178930" cy="871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1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因为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∠3+∠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5=180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°，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algn="l" fontAlgn="auto">
              <a:lnSpc>
                <a:spcPct val="11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所以</a:t>
            </a:r>
            <a:r>
              <a:rPr lang="en-US" altLang="zh-CN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="1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∥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6340713" y="1779662"/>
            <a:ext cx="2507244" cy="2124399"/>
            <a:chOff x="5644046" y="1731377"/>
            <a:chExt cx="2507244" cy="2124399"/>
          </a:xfrm>
        </p:grpSpPr>
        <p:grpSp>
          <p:nvGrpSpPr>
            <p:cNvPr id="53" name="组合 7174"/>
            <p:cNvGrpSpPr/>
            <p:nvPr/>
          </p:nvGrpSpPr>
          <p:grpSpPr>
            <a:xfrm>
              <a:off x="5686774" y="1731377"/>
              <a:ext cx="2464516" cy="2074871"/>
              <a:chOff x="9169535" y="1624628"/>
              <a:chExt cx="2463467" cy="2075560"/>
            </a:xfrm>
          </p:grpSpPr>
          <p:sp>
            <p:nvSpPr>
              <p:cNvPr id="63" name="矩形 45"/>
              <p:cNvSpPr/>
              <p:nvPr/>
            </p:nvSpPr>
            <p:spPr>
              <a:xfrm>
                <a:off x="11197689" y="2797806"/>
                <a:ext cx="435313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buNone/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endParaRPr lang="zh-CN" altLang="en-US" sz="24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4" name="矩形 44"/>
              <p:cNvSpPr/>
              <p:nvPr/>
            </p:nvSpPr>
            <p:spPr>
              <a:xfrm>
                <a:off x="11135088" y="1905055"/>
                <a:ext cx="435313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buNone/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endParaRPr lang="zh-CN" altLang="en-US" sz="24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5" name="矩形 47"/>
              <p:cNvSpPr/>
              <p:nvPr/>
            </p:nvSpPr>
            <p:spPr>
              <a:xfrm>
                <a:off x="9169535" y="1624628"/>
                <a:ext cx="399313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buNone/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endParaRPr lang="zh-CN" altLang="en-US" sz="24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66" name="组合 58"/>
              <p:cNvGrpSpPr/>
              <p:nvPr/>
            </p:nvGrpSpPr>
            <p:grpSpPr>
              <a:xfrm>
                <a:off x="9374646" y="1869213"/>
                <a:ext cx="1151171" cy="972020"/>
                <a:chOff x="9374646" y="1869213"/>
                <a:chExt cx="1151171" cy="972020"/>
              </a:xfrm>
            </p:grpSpPr>
            <p:grpSp>
              <p:nvGrpSpPr>
                <p:cNvPr id="80" name="组合 59"/>
                <p:cNvGrpSpPr/>
                <p:nvPr/>
              </p:nvGrpSpPr>
              <p:grpSpPr>
                <a:xfrm>
                  <a:off x="9374646" y="1987111"/>
                  <a:ext cx="689389" cy="461665"/>
                  <a:chOff x="9379408" y="1987111"/>
                  <a:chExt cx="689389" cy="461665"/>
                </a:xfrm>
              </p:grpSpPr>
              <p:sp>
                <p:nvSpPr>
                  <p:cNvPr id="90" name="任意多边形: 形状 89"/>
                  <p:cNvSpPr/>
                  <p:nvPr/>
                </p:nvSpPr>
                <p:spPr>
                  <a:xfrm rot="20392841">
                    <a:off x="9917690" y="2242396"/>
                    <a:ext cx="151107" cy="144943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91" name="矩形 70"/>
                  <p:cNvSpPr/>
                  <p:nvPr/>
                </p:nvSpPr>
                <p:spPr>
                  <a:xfrm>
                    <a:off x="9379408" y="1987111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1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81" name="组合 60"/>
                <p:cNvGrpSpPr/>
                <p:nvPr/>
              </p:nvGrpSpPr>
              <p:grpSpPr>
                <a:xfrm>
                  <a:off x="9687397" y="1869213"/>
                  <a:ext cx="566840" cy="487099"/>
                  <a:chOff x="10266041" y="1885881"/>
                  <a:chExt cx="566840" cy="487099"/>
                </a:xfrm>
              </p:grpSpPr>
              <p:sp>
                <p:nvSpPr>
                  <p:cNvPr id="88" name="任意多边形: 形状 87"/>
                  <p:cNvSpPr/>
                  <p:nvPr/>
                </p:nvSpPr>
                <p:spPr>
                  <a:xfrm rot="15702092">
                    <a:off x="10226394" y="2236310"/>
                    <a:ext cx="176317" cy="97023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  <a:gd name="connsiteX0-1" fmla="*/ 0 w 133350"/>
                      <a:gd name="connsiteY0-2" fmla="*/ 0 h 152400"/>
                      <a:gd name="connsiteX1-3" fmla="*/ 87146 w 133350"/>
                      <a:gd name="connsiteY1-4" fmla="*/ 17376 h 152400"/>
                      <a:gd name="connsiteX2-5" fmla="*/ 133350 w 133350"/>
                      <a:gd name="connsiteY2-6" fmla="*/ 152400 h 152400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64921" y="-8024"/>
                          <a:pt x="87146" y="17376"/>
                        </a:cubicBezTo>
                        <a:cubicBezTo>
                          <a:pt x="109371" y="42776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89" name="矩形 68"/>
                  <p:cNvSpPr/>
                  <p:nvPr/>
                </p:nvSpPr>
                <p:spPr>
                  <a:xfrm>
                    <a:off x="10494327" y="1885881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2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82" name="组合 61"/>
                <p:cNvGrpSpPr/>
                <p:nvPr/>
              </p:nvGrpSpPr>
              <p:grpSpPr>
                <a:xfrm>
                  <a:off x="9677750" y="2348545"/>
                  <a:ext cx="342815" cy="492688"/>
                  <a:chOff x="10204007" y="1953257"/>
                  <a:chExt cx="342815" cy="492688"/>
                </a:xfrm>
              </p:grpSpPr>
              <p:sp>
                <p:nvSpPr>
                  <p:cNvPr id="86" name="任意多边形: 形状 85"/>
                  <p:cNvSpPr/>
                  <p:nvPr/>
                </p:nvSpPr>
                <p:spPr>
                  <a:xfrm rot="9424983">
                    <a:off x="10405594" y="1953257"/>
                    <a:ext cx="141228" cy="158803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87" name="矩形 66"/>
                  <p:cNvSpPr/>
                  <p:nvPr/>
                </p:nvSpPr>
                <p:spPr>
                  <a:xfrm>
                    <a:off x="10204007" y="1984280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3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83" name="组合 62"/>
                <p:cNvGrpSpPr/>
                <p:nvPr/>
              </p:nvGrpSpPr>
              <p:grpSpPr>
                <a:xfrm>
                  <a:off x="10131256" y="2304846"/>
                  <a:ext cx="394561" cy="461665"/>
                  <a:chOff x="10038387" y="1873840"/>
                  <a:chExt cx="394561" cy="461665"/>
                </a:xfrm>
              </p:grpSpPr>
              <p:sp>
                <p:nvSpPr>
                  <p:cNvPr id="84" name="任意多边形: 形状 83"/>
                  <p:cNvSpPr/>
                  <p:nvPr/>
                </p:nvSpPr>
                <p:spPr>
                  <a:xfrm rot="4905072">
                    <a:off x="10046273" y="1958455"/>
                    <a:ext cx="128630" cy="144401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85" name="矩形 64"/>
                  <p:cNvSpPr/>
                  <p:nvPr/>
                </p:nvSpPr>
                <p:spPr>
                  <a:xfrm>
                    <a:off x="10094394" y="1873840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4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grpSp>
            <p:nvGrpSpPr>
              <p:cNvPr id="67" name="组合 71"/>
              <p:cNvGrpSpPr/>
              <p:nvPr/>
            </p:nvGrpSpPr>
            <p:grpSpPr>
              <a:xfrm>
                <a:off x="10154325" y="2699021"/>
                <a:ext cx="1227443" cy="1001167"/>
                <a:chOff x="10154325" y="2699021"/>
                <a:chExt cx="1227443" cy="1001167"/>
              </a:xfrm>
            </p:grpSpPr>
            <p:grpSp>
              <p:nvGrpSpPr>
                <p:cNvPr id="68" name="组合 72"/>
                <p:cNvGrpSpPr/>
                <p:nvPr/>
              </p:nvGrpSpPr>
              <p:grpSpPr>
                <a:xfrm>
                  <a:off x="10154325" y="2784542"/>
                  <a:ext cx="717140" cy="461665"/>
                  <a:chOff x="9954300" y="1465330"/>
                  <a:chExt cx="717140" cy="461665"/>
                </a:xfrm>
              </p:grpSpPr>
              <p:sp>
                <p:nvSpPr>
                  <p:cNvPr id="78" name="任意多边形: 形状 77"/>
                  <p:cNvSpPr/>
                  <p:nvPr/>
                </p:nvSpPr>
                <p:spPr>
                  <a:xfrm rot="21294390">
                    <a:off x="10432317" y="1719545"/>
                    <a:ext cx="239123" cy="175384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9" name="矩形 83"/>
                  <p:cNvSpPr/>
                  <p:nvPr/>
                </p:nvSpPr>
                <p:spPr>
                  <a:xfrm>
                    <a:off x="9954300" y="1465330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5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69" name="组合 73"/>
                <p:cNvGrpSpPr/>
                <p:nvPr/>
              </p:nvGrpSpPr>
              <p:grpSpPr>
                <a:xfrm>
                  <a:off x="10440661" y="2699021"/>
                  <a:ext cx="595050" cy="489525"/>
                  <a:chOff x="10814518" y="1396477"/>
                  <a:chExt cx="595050" cy="489525"/>
                </a:xfrm>
              </p:grpSpPr>
              <p:sp>
                <p:nvSpPr>
                  <p:cNvPr id="76" name="任意多边形: 形状 75"/>
                  <p:cNvSpPr/>
                  <p:nvPr/>
                </p:nvSpPr>
                <p:spPr>
                  <a:xfrm rot="15702092">
                    <a:off x="10820016" y="1731230"/>
                    <a:ext cx="149274" cy="160270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7" name="矩形 81"/>
                  <p:cNvSpPr/>
                  <p:nvPr/>
                </p:nvSpPr>
                <p:spPr>
                  <a:xfrm>
                    <a:off x="11071014" y="1396477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6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70" name="组合 74"/>
                <p:cNvGrpSpPr/>
                <p:nvPr/>
              </p:nvGrpSpPr>
              <p:grpSpPr>
                <a:xfrm>
                  <a:off x="10496186" y="3193273"/>
                  <a:ext cx="338554" cy="506915"/>
                  <a:chOff x="10817656" y="1478773"/>
                  <a:chExt cx="338554" cy="506915"/>
                </a:xfrm>
              </p:grpSpPr>
              <p:sp>
                <p:nvSpPr>
                  <p:cNvPr id="74" name="任意多边形: 形状 73"/>
                  <p:cNvSpPr/>
                  <p:nvPr/>
                </p:nvSpPr>
                <p:spPr>
                  <a:xfrm rot="9374619">
                    <a:off x="11002759" y="1478773"/>
                    <a:ext cx="141227" cy="160390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5" name="矩形 79"/>
                  <p:cNvSpPr/>
                  <p:nvPr/>
                </p:nvSpPr>
                <p:spPr>
                  <a:xfrm>
                    <a:off x="10817656" y="1524023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7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71" name="组合 75"/>
                <p:cNvGrpSpPr/>
                <p:nvPr/>
              </p:nvGrpSpPr>
              <p:grpSpPr>
                <a:xfrm>
                  <a:off x="10922709" y="3202054"/>
                  <a:ext cx="459059" cy="461665"/>
                  <a:chOff x="10625053" y="1451836"/>
                  <a:chExt cx="459059" cy="461665"/>
                </a:xfrm>
              </p:grpSpPr>
              <p:sp>
                <p:nvSpPr>
                  <p:cNvPr id="72" name="任意多边形: 形状 71"/>
                  <p:cNvSpPr/>
                  <p:nvPr/>
                </p:nvSpPr>
                <p:spPr>
                  <a:xfrm rot="4905072">
                    <a:off x="10632937" y="1480720"/>
                    <a:ext cx="128631" cy="144400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3" name="矩形 77"/>
                  <p:cNvSpPr/>
                  <p:nvPr/>
                </p:nvSpPr>
                <p:spPr>
                  <a:xfrm>
                    <a:off x="10745558" y="1451836"/>
                    <a:ext cx="338554" cy="461665"/>
                  </a:xfrm>
                  <a:prstGeom prst="rect">
                    <a:avLst/>
                  </a:prstGeom>
                  <a:noFill/>
                  <a:ln w="19050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8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</p:grpSp>
        </p:grpSp>
        <p:cxnSp>
          <p:nvCxnSpPr>
            <p:cNvPr id="54" name="直接连接符 53"/>
            <p:cNvCxnSpPr/>
            <p:nvPr/>
          </p:nvCxnSpPr>
          <p:spPr>
            <a:xfrm>
              <a:off x="5644046" y="3311742"/>
              <a:ext cx="2255902" cy="9724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5644046" y="2470886"/>
              <a:ext cx="2255902" cy="15181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5906951" y="1860848"/>
              <a:ext cx="1894118" cy="1994928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59" grpId="0"/>
      <p:bldP spid="60" grpId="0"/>
      <p:bldP spid="6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395536" y="771550"/>
          <a:ext cx="8297545" cy="38023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0855"/>
                <a:gridCol w="509270"/>
                <a:gridCol w="1952203"/>
                <a:gridCol w="2935392"/>
                <a:gridCol w="2409825"/>
              </a:tblGrid>
              <a:tr h="596265"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类别</a:t>
                      </a:r>
                      <a:endParaRPr lang="zh-CN" altLang="en-US" sz="2400" b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 hMerge="1"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文字语言</a:t>
                      </a:r>
                      <a:endParaRPr lang="zh-CN" altLang="en-US" sz="2400" b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符号语言</a:t>
                      </a:r>
                      <a:endParaRPr lang="zh-CN" altLang="en-US" sz="2400" b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图形</a:t>
                      </a:r>
                      <a:endParaRPr lang="zh-CN" altLang="en-US" sz="2400" b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1068705">
                <a:tc rowSpan="3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性质</a:t>
                      </a:r>
                      <a:endParaRPr lang="zh-CN" altLang="en-US" sz="2400" b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①</a:t>
                      </a:r>
                      <a:endParaRPr lang="zh-CN" altLang="en-US" sz="2400" b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10000"/>
                        </a:lnSpc>
                        <a:buNone/>
                      </a:pPr>
                      <a:endParaRPr lang="zh-CN" altLang="en-US" sz="2400" b="1" dirty="0">
                        <a:solidFill>
                          <a:srgbClr val="E60013"/>
                        </a:solidFill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10000"/>
                        </a:lnSpc>
                        <a:buNone/>
                      </a:pPr>
                      <a:endParaRPr lang="en-US" altLang="zh-CN" sz="2400" b="1" dirty="0">
                        <a:solidFill>
                          <a:srgbClr val="E60013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b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1068705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②</a:t>
                      </a:r>
                      <a:endParaRPr lang="zh-CN" altLang="en-US" sz="2400" b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10000"/>
                        </a:lnSpc>
                        <a:buNone/>
                      </a:pPr>
                      <a:endParaRPr lang="zh-CN" altLang="en-US" sz="2400" b="1" dirty="0">
                        <a:solidFill>
                          <a:srgbClr val="E60013"/>
                        </a:solidFill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10000"/>
                        </a:lnSpc>
                        <a:buNone/>
                      </a:pPr>
                      <a:endParaRPr lang="zh-CN" altLang="en-US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 vMerge="1">
                  <a:tcPr anchor="ctr"/>
                </a:tc>
              </a:tr>
              <a:tr h="1068705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③</a:t>
                      </a:r>
                      <a:endParaRPr lang="zh-CN" altLang="en-US" sz="2400" b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10000"/>
                        </a:lnSpc>
                        <a:buNone/>
                      </a:pPr>
                      <a:endParaRPr lang="zh-CN" altLang="en-US" sz="2400" b="1" dirty="0">
                        <a:solidFill>
                          <a:srgbClr val="E60013"/>
                        </a:solidFill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10000"/>
                        </a:lnSpc>
                        <a:buNone/>
                      </a:pPr>
                      <a:endParaRPr lang="zh-CN" altLang="en-US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 vMerge="1">
                  <a:tcPr anchor="ctr"/>
                </a:tc>
              </a:tr>
            </a:tbl>
          </a:graphicData>
        </a:graphic>
      </p:graphicFrame>
      <p:sp>
        <p:nvSpPr>
          <p:cNvPr id="46" name="文本框 45"/>
          <p:cNvSpPr txBox="1"/>
          <p:nvPr/>
        </p:nvSpPr>
        <p:spPr>
          <a:xfrm>
            <a:off x="1408068" y="1492449"/>
            <a:ext cx="2066368" cy="871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两直线平行，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同位角相等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408068" y="2516797"/>
            <a:ext cx="2066368" cy="871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两直线平行，内错角相等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336867" y="3666020"/>
            <a:ext cx="2066368" cy="871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两直线平行，同旁内角互补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474436" y="1475499"/>
            <a:ext cx="2066368" cy="871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因为</a:t>
            </a:r>
            <a:r>
              <a:rPr lang="en-US" altLang="zh-CN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∥</a:t>
            </a:r>
            <a:r>
              <a:rPr lang="en-US" altLang="zh-CN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所以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∠1=∠5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3493691" y="2543973"/>
            <a:ext cx="2066368" cy="871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因为</a:t>
            </a:r>
            <a:r>
              <a:rPr lang="en-US" altLang="zh-CN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∥</a:t>
            </a:r>
            <a:r>
              <a:rPr lang="en-US" altLang="zh-CN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所以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∠3=∠6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3435464" y="3641971"/>
            <a:ext cx="2956098" cy="871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因为</a:t>
            </a:r>
            <a:r>
              <a:rPr lang="en-US" altLang="zh-CN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∥</a:t>
            </a:r>
            <a:r>
              <a:rPr lang="en-US" altLang="zh-CN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所以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∠3+∠5=180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°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6340713" y="1779662"/>
            <a:ext cx="2507244" cy="2124399"/>
            <a:chOff x="5644046" y="1731377"/>
            <a:chExt cx="2507244" cy="2124399"/>
          </a:xfrm>
        </p:grpSpPr>
        <p:grpSp>
          <p:nvGrpSpPr>
            <p:cNvPr id="51" name="组合 7174"/>
            <p:cNvGrpSpPr/>
            <p:nvPr/>
          </p:nvGrpSpPr>
          <p:grpSpPr>
            <a:xfrm>
              <a:off x="5686774" y="1731377"/>
              <a:ext cx="2464516" cy="2074871"/>
              <a:chOff x="9169535" y="1624628"/>
              <a:chExt cx="2463467" cy="2075560"/>
            </a:xfrm>
          </p:grpSpPr>
          <p:sp>
            <p:nvSpPr>
              <p:cNvPr id="57" name="矩形 45"/>
              <p:cNvSpPr/>
              <p:nvPr/>
            </p:nvSpPr>
            <p:spPr>
              <a:xfrm>
                <a:off x="11197689" y="2797806"/>
                <a:ext cx="435313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buNone/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endParaRPr lang="zh-CN" altLang="en-US" sz="24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8" name="矩形 44"/>
              <p:cNvSpPr/>
              <p:nvPr/>
            </p:nvSpPr>
            <p:spPr>
              <a:xfrm>
                <a:off x="11135088" y="1905055"/>
                <a:ext cx="435313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buNone/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endParaRPr lang="zh-CN" altLang="en-US" sz="24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9" name="矩形 47"/>
              <p:cNvSpPr/>
              <p:nvPr/>
            </p:nvSpPr>
            <p:spPr>
              <a:xfrm>
                <a:off x="9169535" y="1624628"/>
                <a:ext cx="399313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buNone/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endParaRPr lang="zh-CN" altLang="en-US" sz="24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60" name="组合 58"/>
              <p:cNvGrpSpPr/>
              <p:nvPr/>
            </p:nvGrpSpPr>
            <p:grpSpPr>
              <a:xfrm>
                <a:off x="9374646" y="1869213"/>
                <a:ext cx="1151171" cy="972020"/>
                <a:chOff x="9374646" y="1869213"/>
                <a:chExt cx="1151171" cy="972020"/>
              </a:xfrm>
            </p:grpSpPr>
            <p:grpSp>
              <p:nvGrpSpPr>
                <p:cNvPr id="74" name="组合 59"/>
                <p:cNvGrpSpPr/>
                <p:nvPr/>
              </p:nvGrpSpPr>
              <p:grpSpPr>
                <a:xfrm>
                  <a:off x="9374646" y="1987111"/>
                  <a:ext cx="689389" cy="461665"/>
                  <a:chOff x="9379408" y="1987111"/>
                  <a:chExt cx="689389" cy="461665"/>
                </a:xfrm>
              </p:grpSpPr>
              <p:sp>
                <p:nvSpPr>
                  <p:cNvPr id="84" name="任意多边形: 形状 83"/>
                  <p:cNvSpPr/>
                  <p:nvPr/>
                </p:nvSpPr>
                <p:spPr>
                  <a:xfrm rot="20392841">
                    <a:off x="9917690" y="2242396"/>
                    <a:ext cx="151107" cy="144943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85" name="矩形 70"/>
                  <p:cNvSpPr/>
                  <p:nvPr/>
                </p:nvSpPr>
                <p:spPr>
                  <a:xfrm>
                    <a:off x="9379408" y="1987111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1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75" name="组合 60"/>
                <p:cNvGrpSpPr/>
                <p:nvPr/>
              </p:nvGrpSpPr>
              <p:grpSpPr>
                <a:xfrm>
                  <a:off x="9687397" y="1869213"/>
                  <a:ext cx="566840" cy="487099"/>
                  <a:chOff x="10266041" y="1885881"/>
                  <a:chExt cx="566840" cy="487099"/>
                </a:xfrm>
              </p:grpSpPr>
              <p:sp>
                <p:nvSpPr>
                  <p:cNvPr id="82" name="任意多边形: 形状 81"/>
                  <p:cNvSpPr/>
                  <p:nvPr/>
                </p:nvSpPr>
                <p:spPr>
                  <a:xfrm rot="15702092">
                    <a:off x="10226394" y="2236310"/>
                    <a:ext cx="176317" cy="97023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  <a:gd name="connsiteX0-1" fmla="*/ 0 w 133350"/>
                      <a:gd name="connsiteY0-2" fmla="*/ 0 h 152400"/>
                      <a:gd name="connsiteX1-3" fmla="*/ 87146 w 133350"/>
                      <a:gd name="connsiteY1-4" fmla="*/ 17376 h 152400"/>
                      <a:gd name="connsiteX2-5" fmla="*/ 133350 w 133350"/>
                      <a:gd name="connsiteY2-6" fmla="*/ 152400 h 152400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64921" y="-8024"/>
                          <a:pt x="87146" y="17376"/>
                        </a:cubicBezTo>
                        <a:cubicBezTo>
                          <a:pt x="109371" y="42776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83" name="矩形 68"/>
                  <p:cNvSpPr/>
                  <p:nvPr/>
                </p:nvSpPr>
                <p:spPr>
                  <a:xfrm>
                    <a:off x="10494327" y="1885881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2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76" name="组合 61"/>
                <p:cNvGrpSpPr/>
                <p:nvPr/>
              </p:nvGrpSpPr>
              <p:grpSpPr>
                <a:xfrm>
                  <a:off x="9677750" y="2348545"/>
                  <a:ext cx="342815" cy="492688"/>
                  <a:chOff x="10204007" y="1953257"/>
                  <a:chExt cx="342815" cy="492688"/>
                </a:xfrm>
              </p:grpSpPr>
              <p:sp>
                <p:nvSpPr>
                  <p:cNvPr id="80" name="任意多边形: 形状 79"/>
                  <p:cNvSpPr/>
                  <p:nvPr/>
                </p:nvSpPr>
                <p:spPr>
                  <a:xfrm rot="9424983">
                    <a:off x="10405594" y="1953257"/>
                    <a:ext cx="141228" cy="158803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81" name="矩形 66"/>
                  <p:cNvSpPr/>
                  <p:nvPr/>
                </p:nvSpPr>
                <p:spPr>
                  <a:xfrm>
                    <a:off x="10204007" y="1984280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3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77" name="组合 62"/>
                <p:cNvGrpSpPr/>
                <p:nvPr/>
              </p:nvGrpSpPr>
              <p:grpSpPr>
                <a:xfrm>
                  <a:off x="10131256" y="2304846"/>
                  <a:ext cx="394561" cy="461665"/>
                  <a:chOff x="10038387" y="1873840"/>
                  <a:chExt cx="394561" cy="461665"/>
                </a:xfrm>
              </p:grpSpPr>
              <p:sp>
                <p:nvSpPr>
                  <p:cNvPr id="78" name="任意多边形: 形状 77"/>
                  <p:cNvSpPr/>
                  <p:nvPr/>
                </p:nvSpPr>
                <p:spPr>
                  <a:xfrm rot="4905072">
                    <a:off x="10046273" y="1958455"/>
                    <a:ext cx="128630" cy="144401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9" name="矩形 64"/>
                  <p:cNvSpPr/>
                  <p:nvPr/>
                </p:nvSpPr>
                <p:spPr>
                  <a:xfrm>
                    <a:off x="10094394" y="1873840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4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grpSp>
            <p:nvGrpSpPr>
              <p:cNvPr id="61" name="组合 71"/>
              <p:cNvGrpSpPr/>
              <p:nvPr/>
            </p:nvGrpSpPr>
            <p:grpSpPr>
              <a:xfrm>
                <a:off x="10154325" y="2699021"/>
                <a:ext cx="1227443" cy="1001167"/>
                <a:chOff x="10154325" y="2699021"/>
                <a:chExt cx="1227443" cy="1001167"/>
              </a:xfrm>
            </p:grpSpPr>
            <p:grpSp>
              <p:nvGrpSpPr>
                <p:cNvPr id="62" name="组合 72"/>
                <p:cNvGrpSpPr/>
                <p:nvPr/>
              </p:nvGrpSpPr>
              <p:grpSpPr>
                <a:xfrm>
                  <a:off x="10154325" y="2784542"/>
                  <a:ext cx="717140" cy="461665"/>
                  <a:chOff x="9954300" y="1465330"/>
                  <a:chExt cx="717140" cy="461665"/>
                </a:xfrm>
              </p:grpSpPr>
              <p:sp>
                <p:nvSpPr>
                  <p:cNvPr id="72" name="任意多边形: 形状 71"/>
                  <p:cNvSpPr/>
                  <p:nvPr/>
                </p:nvSpPr>
                <p:spPr>
                  <a:xfrm rot="21294390">
                    <a:off x="10432317" y="1719545"/>
                    <a:ext cx="239123" cy="175384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3" name="矩形 83"/>
                  <p:cNvSpPr/>
                  <p:nvPr/>
                </p:nvSpPr>
                <p:spPr>
                  <a:xfrm>
                    <a:off x="9954300" y="1465330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5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63" name="组合 73"/>
                <p:cNvGrpSpPr/>
                <p:nvPr/>
              </p:nvGrpSpPr>
              <p:grpSpPr>
                <a:xfrm>
                  <a:off x="10440661" y="2699021"/>
                  <a:ext cx="595050" cy="489525"/>
                  <a:chOff x="10814518" y="1396477"/>
                  <a:chExt cx="595050" cy="489525"/>
                </a:xfrm>
              </p:grpSpPr>
              <p:sp>
                <p:nvSpPr>
                  <p:cNvPr id="70" name="任意多边形: 形状 69"/>
                  <p:cNvSpPr/>
                  <p:nvPr/>
                </p:nvSpPr>
                <p:spPr>
                  <a:xfrm rot="15702092">
                    <a:off x="10820016" y="1731230"/>
                    <a:ext cx="149274" cy="160270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1" name="矩形 81"/>
                  <p:cNvSpPr/>
                  <p:nvPr/>
                </p:nvSpPr>
                <p:spPr>
                  <a:xfrm>
                    <a:off x="11071014" y="1396477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6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64" name="组合 74"/>
                <p:cNvGrpSpPr/>
                <p:nvPr/>
              </p:nvGrpSpPr>
              <p:grpSpPr>
                <a:xfrm>
                  <a:off x="10496186" y="3193273"/>
                  <a:ext cx="338554" cy="506915"/>
                  <a:chOff x="10817656" y="1478773"/>
                  <a:chExt cx="338554" cy="506915"/>
                </a:xfrm>
              </p:grpSpPr>
              <p:sp>
                <p:nvSpPr>
                  <p:cNvPr id="68" name="任意多边形: 形状 67"/>
                  <p:cNvSpPr/>
                  <p:nvPr/>
                </p:nvSpPr>
                <p:spPr>
                  <a:xfrm rot="9374619">
                    <a:off x="11002759" y="1478773"/>
                    <a:ext cx="141227" cy="160390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9" name="矩形 79"/>
                  <p:cNvSpPr/>
                  <p:nvPr/>
                </p:nvSpPr>
                <p:spPr>
                  <a:xfrm>
                    <a:off x="10817656" y="1524023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7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65" name="组合 75"/>
                <p:cNvGrpSpPr/>
                <p:nvPr/>
              </p:nvGrpSpPr>
              <p:grpSpPr>
                <a:xfrm>
                  <a:off x="10922709" y="3202054"/>
                  <a:ext cx="459059" cy="461665"/>
                  <a:chOff x="10625053" y="1451836"/>
                  <a:chExt cx="459059" cy="461665"/>
                </a:xfrm>
              </p:grpSpPr>
              <p:sp>
                <p:nvSpPr>
                  <p:cNvPr id="66" name="任意多边形: 形状 65"/>
                  <p:cNvSpPr/>
                  <p:nvPr/>
                </p:nvSpPr>
                <p:spPr>
                  <a:xfrm rot="4905072">
                    <a:off x="10632937" y="1480720"/>
                    <a:ext cx="128631" cy="144400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7" name="矩形 77"/>
                  <p:cNvSpPr/>
                  <p:nvPr/>
                </p:nvSpPr>
                <p:spPr>
                  <a:xfrm>
                    <a:off x="10745558" y="1451836"/>
                    <a:ext cx="338554" cy="461665"/>
                  </a:xfrm>
                  <a:prstGeom prst="rect">
                    <a:avLst/>
                  </a:prstGeom>
                  <a:noFill/>
                  <a:ln w="19050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8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</p:grpSp>
        </p:grpSp>
        <p:cxnSp>
          <p:nvCxnSpPr>
            <p:cNvPr id="54" name="直接连接符 53"/>
            <p:cNvCxnSpPr/>
            <p:nvPr/>
          </p:nvCxnSpPr>
          <p:spPr>
            <a:xfrm>
              <a:off x="5644046" y="3311742"/>
              <a:ext cx="2255902" cy="9724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5644046" y="2470886"/>
              <a:ext cx="2255902" cy="15181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5906951" y="1860848"/>
              <a:ext cx="1894118" cy="1994928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2" grpId="0"/>
      <p:bldP spid="5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461762" y="174716"/>
            <a:ext cx="4377140" cy="764991"/>
            <a:chOff x="251520" y="138345"/>
            <a:chExt cx="4377140" cy="764991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4377140" cy="764991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687949" y="195753"/>
              <a:ext cx="350428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+mn-lt"/>
                  <a:cs typeface="+mn-ea"/>
                  <a:sym typeface="+mn-lt"/>
                </a:rPr>
                <a:t>问题引入，自主探究</a:t>
              </a:r>
              <a:endParaRPr lang="zh-CN" altLang="en-US" sz="2800" b="1" dirty="0"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535576" y="1273214"/>
            <a:ext cx="5715821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例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1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根据下图，回答下列问题：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5576" y="1771080"/>
            <a:ext cx="8159750" cy="115236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006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问题</a:t>
            </a:r>
            <a:r>
              <a:rPr lang="en-US" altLang="zh-CN" sz="2800" b="1" dirty="0">
                <a:solidFill>
                  <a:srgbClr val="006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006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若∠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1=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，则可以判定哪两条直线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平行？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依据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是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什么？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003800" y="2647950"/>
            <a:ext cx="3730625" cy="2252663"/>
            <a:chOff x="3377339" y="2483203"/>
            <a:chExt cx="3729906" cy="2254071"/>
          </a:xfrm>
        </p:grpSpPr>
        <p:sp>
          <p:nvSpPr>
            <p:cNvPr id="9" name="平行四边形 8"/>
            <p:cNvSpPr/>
            <p:nvPr/>
          </p:nvSpPr>
          <p:spPr bwMode="auto">
            <a:xfrm>
              <a:off x="3751917" y="2775486"/>
              <a:ext cx="2301431" cy="1569430"/>
            </a:xfrm>
            <a:prstGeom prst="parallelogram">
              <a:avLst>
                <a:gd name="adj" fmla="val 32631"/>
              </a:avLst>
            </a:pr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4477265" y="4344916"/>
              <a:ext cx="230143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4007456" y="3588794"/>
              <a:ext cx="1782418" cy="1270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>
              <a:off x="3872544" y="2483203"/>
              <a:ext cx="390450" cy="4622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A</a:t>
              </a:r>
              <a:endParaRPr kumimoji="0" lang="zh-CN" altLang="en-US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617006" y="3304454"/>
              <a:ext cx="390450" cy="460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B</a:t>
              </a:r>
              <a:endParaRPr kumimoji="0" lang="zh-CN" altLang="en-US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377339" y="4044691"/>
              <a:ext cx="390450" cy="46225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C</a:t>
              </a:r>
              <a:endParaRPr kumimoji="0" lang="zh-CN" altLang="en-US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326413" y="4275022"/>
              <a:ext cx="406322" cy="4622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D</a:t>
              </a:r>
              <a:endParaRPr kumimoji="0" lang="zh-CN" altLang="en-US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774002" y="3409294"/>
              <a:ext cx="390450" cy="460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F</a:t>
              </a:r>
              <a:endParaRPr kumimoji="0" lang="zh-CN" altLang="en-US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021604" y="2524504"/>
              <a:ext cx="458700" cy="4622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M</a:t>
              </a:r>
              <a:endParaRPr kumimoji="0" lang="zh-CN" altLang="en-US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716795" y="4120939"/>
              <a:ext cx="390450" cy="460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E</a:t>
              </a:r>
              <a:endParaRPr kumimoji="0" lang="zh-CN" altLang="en-US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弧形 21"/>
            <p:cNvSpPr/>
            <p:nvPr/>
          </p:nvSpPr>
          <p:spPr>
            <a:xfrm rot="7134696">
              <a:off x="3824763" y="3287139"/>
              <a:ext cx="401889" cy="388863"/>
            </a:xfrm>
            <a:prstGeom prst="arc">
              <a:avLst>
                <a:gd name="adj1" fmla="val 16958525"/>
                <a:gd name="adj2" fmla="val 20485391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969363" y="3591971"/>
              <a:ext cx="338072" cy="4622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3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弧形 23"/>
            <p:cNvSpPr/>
            <p:nvPr/>
          </p:nvSpPr>
          <p:spPr>
            <a:xfrm rot="11443098">
              <a:off x="5604173" y="3377525"/>
              <a:ext cx="401560" cy="387592"/>
            </a:xfrm>
            <a:prstGeom prst="arc">
              <a:avLst>
                <a:gd name="adj1" fmla="val 16958525"/>
                <a:gd name="adj2" fmla="val 20485391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弧形 24"/>
            <p:cNvSpPr/>
            <p:nvPr/>
          </p:nvSpPr>
          <p:spPr>
            <a:xfrm rot="1386866">
              <a:off x="5321652" y="4141589"/>
              <a:ext cx="401560" cy="387592"/>
            </a:xfrm>
            <a:prstGeom prst="arc">
              <a:avLst>
                <a:gd name="adj1" fmla="val 16575870"/>
                <a:gd name="adj2" fmla="val 20485391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5353396" y="3531608"/>
              <a:ext cx="338072" cy="4622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2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5654963" y="3963678"/>
              <a:ext cx="338072" cy="460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1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644611" y="2789522"/>
            <a:ext cx="4210051" cy="21110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defTabSz="914400" eaLnBrk="1" hangingPunct="1">
              <a:lnSpc>
                <a:spcPct val="120000"/>
              </a:lnSpc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解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：∠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与∠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是内错角，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若∠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1=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∠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2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，</a:t>
            </a:r>
            <a:r>
              <a:rPr lang="zh-CN" altLang="en-US" sz="2800" b="1" noProof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则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根据“内错角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相等，两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</a:rPr>
              <a:t>直线平行”，可得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BF//CE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。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5608638" y="3756025"/>
            <a:ext cx="181451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5373688" y="4503738"/>
            <a:ext cx="303847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2468336" y="778384"/>
            <a:ext cx="4294229" cy="508252"/>
            <a:chOff x="2967190" y="885511"/>
            <a:chExt cx="4269106" cy="508252"/>
          </a:xfrm>
        </p:grpSpPr>
        <p:sp>
          <p:nvSpPr>
            <p:cNvPr id="32" name="文本框 31"/>
            <p:cNvSpPr txBox="1"/>
            <p:nvPr/>
          </p:nvSpPr>
          <p:spPr>
            <a:xfrm>
              <a:off x="2967190" y="885511"/>
              <a:ext cx="426910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b="1" dirty="0">
                  <a:solidFill>
                    <a:schemeClr val="accent5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探究点</a:t>
              </a:r>
              <a:r>
                <a:rPr lang="en-US" altLang="zh-CN" sz="2600" b="1" dirty="0">
                  <a:solidFill>
                    <a:schemeClr val="accent5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1</a:t>
              </a:r>
              <a:r>
                <a:rPr lang="zh-CN" altLang="en-US" sz="2600" b="1" dirty="0">
                  <a:solidFill>
                    <a:schemeClr val="accent5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：</a:t>
              </a:r>
              <a:r>
                <a:rPr lang="zh-CN" altLang="en-US" sz="2600" b="1" dirty="0">
                  <a:solidFill>
                    <a:schemeClr val="accent5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宋体" panose="02010600030101010101" pitchFamily="2" charset="-122"/>
                </a:rPr>
                <a:t>平行线的性质</a:t>
              </a:r>
              <a:endParaRPr lang="zh-CN" altLang="en-US" sz="2600" b="1" dirty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3038777" y="1393763"/>
              <a:ext cx="4095784" cy="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2148" y="817721"/>
            <a:ext cx="8348663" cy="115236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006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问题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rgbClr val="006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006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：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若∠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2=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∠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M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，则可以判定哪两条直线</a:t>
            </a:r>
            <a:r>
              <a:rPr kumimoji="0" lang="zh-CN" altLang="en-US" sz="2800" b="1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平行？依据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是什么？</a:t>
            </a:r>
            <a:endParaRPr kumimoji="0" lang="zh-CN" altLang="en-US" sz="28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003800" y="2376488"/>
            <a:ext cx="3730625" cy="2254250"/>
            <a:chOff x="3377339" y="2483203"/>
            <a:chExt cx="3729906" cy="2254071"/>
          </a:xfrm>
        </p:grpSpPr>
        <p:sp>
          <p:nvSpPr>
            <p:cNvPr id="4" name="平行四边形 3"/>
            <p:cNvSpPr/>
            <p:nvPr/>
          </p:nvSpPr>
          <p:spPr bwMode="auto">
            <a:xfrm>
              <a:off x="3751917" y="2775280"/>
              <a:ext cx="2301431" cy="1569912"/>
            </a:xfrm>
            <a:prstGeom prst="parallelogram">
              <a:avLst>
                <a:gd name="adj" fmla="val 32631"/>
              </a:avLst>
            </a:pr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4477265" y="4345192"/>
              <a:ext cx="230143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4007456" y="3589602"/>
              <a:ext cx="1782418" cy="1111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>
              <a:off x="3872544" y="2483203"/>
              <a:ext cx="390450" cy="4619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A</a:t>
              </a:r>
              <a:endParaRPr kumimoji="0" lang="zh-CN" altLang="en-US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617006" y="3303875"/>
              <a:ext cx="390450" cy="46192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B</a:t>
              </a:r>
              <a:endParaRPr kumimoji="0" lang="zh-CN" altLang="en-US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377339" y="4045179"/>
              <a:ext cx="390450" cy="4619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C</a:t>
              </a:r>
              <a:endParaRPr kumimoji="0" lang="zh-CN" altLang="en-US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326413" y="4275348"/>
              <a:ext cx="406322" cy="46192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D</a:t>
              </a:r>
              <a:endParaRPr kumimoji="0" lang="zh-CN" altLang="en-US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774002" y="3408642"/>
              <a:ext cx="390450" cy="46192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F</a:t>
              </a:r>
              <a:endParaRPr kumimoji="0" lang="zh-CN" altLang="en-US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021604" y="2524475"/>
              <a:ext cx="458700" cy="4619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M</a:t>
              </a:r>
              <a:endParaRPr kumimoji="0" lang="zh-CN" altLang="en-US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716795" y="4119785"/>
              <a:ext cx="390450" cy="46192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E</a:t>
              </a:r>
              <a:endParaRPr kumimoji="0" lang="zh-CN" altLang="en-US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 rot="7134696">
              <a:off x="3825699" y="3287230"/>
              <a:ext cx="400018" cy="388863"/>
            </a:xfrm>
            <a:prstGeom prst="arc">
              <a:avLst>
                <a:gd name="adj1" fmla="val 16958525"/>
                <a:gd name="adj2" fmla="val 20485391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3969363" y="3592777"/>
              <a:ext cx="338072" cy="46192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3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弧形 15"/>
            <p:cNvSpPr/>
            <p:nvPr/>
          </p:nvSpPr>
          <p:spPr>
            <a:xfrm rot="11443098">
              <a:off x="5604173" y="3376894"/>
              <a:ext cx="401560" cy="387319"/>
            </a:xfrm>
            <a:prstGeom prst="arc">
              <a:avLst>
                <a:gd name="adj1" fmla="val 16958525"/>
                <a:gd name="adj2" fmla="val 20485391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弧形 16"/>
            <p:cNvSpPr/>
            <p:nvPr/>
          </p:nvSpPr>
          <p:spPr>
            <a:xfrm rot="1386866">
              <a:off x="5321652" y="4140421"/>
              <a:ext cx="401560" cy="388906"/>
            </a:xfrm>
            <a:prstGeom prst="arc">
              <a:avLst>
                <a:gd name="adj1" fmla="val 16575870"/>
                <a:gd name="adj2" fmla="val 20485391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353396" y="3532457"/>
              <a:ext cx="338072" cy="46033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2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654963" y="3962636"/>
              <a:ext cx="338072" cy="4619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1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21" name="直接连接符 20"/>
          <p:cNvCxnSpPr/>
          <p:nvPr/>
        </p:nvCxnSpPr>
        <p:spPr>
          <a:xfrm>
            <a:off x="5873750" y="2667000"/>
            <a:ext cx="181292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5627688" y="3481388"/>
            <a:ext cx="181292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546572" y="2060888"/>
            <a:ext cx="4687416" cy="22726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defTabSz="914400" eaLnBrk="1" hangingPunct="1">
              <a:lnSpc>
                <a:spcPct val="130000"/>
              </a:lnSpc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charset="-122"/>
                <a:cs typeface="+mn-cs"/>
              </a:rPr>
              <a:t>解：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楷体" panose="02010609060101010101" charset="-122"/>
              </a:rPr>
              <a:t>∠2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charset="-122"/>
              </a:rPr>
              <a:t>与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楷体" panose="02010609060101010101" charset="-122"/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楷体" panose="02010609060101010101" charset="-122"/>
              </a:rPr>
              <a:t>M</a:t>
            </a:r>
            <a:r>
              <a:rPr lang="zh-CN" altLang="en-US" sz="2800" b="1">
                <a:solidFill>
                  <a:srgbClr val="FF0000"/>
                </a:solidFill>
                <a:latin typeface="+mj-lt"/>
                <a:ea typeface="楷体" panose="02010609060101010101" charset="-122"/>
              </a:rPr>
              <a:t>是同位角，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charset="-122"/>
                <a:cs typeface="+mn-cs"/>
              </a:rPr>
              <a:t>若∠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charset="-122"/>
                <a:cs typeface="+mn-cs"/>
              </a:rPr>
              <a:t>2 =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charset="-122"/>
                <a:cs typeface="+mn-cs"/>
              </a:rPr>
              <a:t>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charset="-122"/>
                <a:cs typeface="+mn-cs"/>
              </a:rPr>
              <a:t>M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charset="-122"/>
                <a:cs typeface="+mn-cs"/>
              </a:rPr>
              <a:t>，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charset="-122"/>
              <a:cs typeface="+mn-cs"/>
            </a:endParaRPr>
          </a:p>
          <a:p>
            <a:pPr lvl="0" defTabSz="914400" eaLnBrk="1" hangingPunct="1">
              <a:lnSpc>
                <a:spcPct val="130000"/>
              </a:lnSpc>
              <a:defRPr/>
            </a:pPr>
            <a:r>
              <a:rPr lang="zh-CN" altLang="en-US" sz="2800" b="1" noProof="0">
                <a:solidFill>
                  <a:srgbClr val="FF0000"/>
                </a:solidFill>
                <a:latin typeface="+mj-lt"/>
                <a:ea typeface="楷体" panose="02010609060101010101" charset="-122"/>
              </a:rPr>
              <a:t>则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charset="-122"/>
                <a:cs typeface="+mn-cs"/>
              </a:rPr>
              <a:t>根据“</a:t>
            </a:r>
            <a:r>
              <a:rPr lang="zh-CN" altLang="en-US" sz="2800" b="1">
                <a:solidFill>
                  <a:srgbClr val="FF0000"/>
                </a:solidFill>
                <a:latin typeface="+mj-lt"/>
                <a:ea typeface="楷体" panose="02010609060101010101" charset="-122"/>
              </a:rPr>
              <a:t>同位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charset="-122"/>
                <a:cs typeface="+mn-cs"/>
              </a:rPr>
              <a:t>角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charset="-122"/>
                <a:cs typeface="+mn-cs"/>
              </a:rPr>
              <a:t>相等，两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charset="-122"/>
                <a:cs typeface="+mn-cs"/>
              </a:rPr>
              <a:t>直线平行”，可得</a:t>
            </a:r>
            <a:r>
              <a:rPr lang="en-US" altLang="zh-CN" sz="2800" b="1" i="1">
                <a:solidFill>
                  <a:srgbClr val="FF0000"/>
                </a:solidFill>
                <a:latin typeface="+mj-lt"/>
                <a:ea typeface="楷体" panose="02010609060101010101" charset="-122"/>
              </a:rPr>
              <a:t>AM//BF</a:t>
            </a:r>
            <a:r>
              <a:rPr lang="zh-CN" altLang="en-US" sz="2800" b="1">
                <a:solidFill>
                  <a:srgbClr val="FF0000"/>
                </a:solidFill>
                <a:latin typeface="+mj-lt"/>
                <a:ea typeface="楷体" panose="02010609060101010101" charset="-122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187" y="771550"/>
            <a:ext cx="7921625" cy="115236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noProof="0">
                <a:ln>
                  <a:noFill/>
                </a:ln>
                <a:solidFill>
                  <a:srgbClr val="006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问题</a:t>
            </a:r>
            <a:r>
              <a:rPr kumimoji="0" lang="en-US" altLang="zh-CN" sz="2800" b="1" i="0" u="none" strike="noStrike" kern="1200" cap="none" spc="0" normalizeH="0" noProof="0">
                <a:ln>
                  <a:noFill/>
                </a:ln>
                <a:solidFill>
                  <a:srgbClr val="006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800" b="1" i="0" u="none" strike="noStrike" kern="1200" cap="none" spc="0" normalizeH="0" noProof="0">
                <a:ln>
                  <a:noFill/>
                </a:ln>
                <a:solidFill>
                  <a:srgbClr val="006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：</a:t>
            </a:r>
            <a:r>
              <a:rPr kumimoji="0" lang="zh-CN" altLang="en-US" sz="2800" b="1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若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∠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2 +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∠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3 = 180°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，则可以判定哪两条直线</a:t>
            </a:r>
            <a:r>
              <a:rPr kumimoji="0" lang="zh-CN" altLang="en-US" sz="2800" b="1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平行？依据是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什么？</a:t>
            </a:r>
            <a:endParaRPr kumimoji="0" lang="zh-CN" altLang="en-US" sz="28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022849" y="2316188"/>
            <a:ext cx="3730625" cy="2254250"/>
            <a:chOff x="3377339" y="2483203"/>
            <a:chExt cx="3729906" cy="2254071"/>
          </a:xfrm>
        </p:grpSpPr>
        <p:sp>
          <p:nvSpPr>
            <p:cNvPr id="4" name="平行四边形 3"/>
            <p:cNvSpPr/>
            <p:nvPr/>
          </p:nvSpPr>
          <p:spPr bwMode="auto">
            <a:xfrm>
              <a:off x="3751917" y="2775280"/>
              <a:ext cx="2301431" cy="1569912"/>
            </a:xfrm>
            <a:prstGeom prst="parallelogram">
              <a:avLst>
                <a:gd name="adj" fmla="val 32631"/>
              </a:avLst>
            </a:pr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4477265" y="4345192"/>
              <a:ext cx="230143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4007456" y="3589602"/>
              <a:ext cx="1782418" cy="1111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>
              <a:off x="3872544" y="2483203"/>
              <a:ext cx="390450" cy="4619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A</a:t>
              </a:r>
              <a:endParaRPr kumimoji="0" lang="zh-CN" altLang="en-US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617006" y="3303875"/>
              <a:ext cx="390450" cy="46192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B</a:t>
              </a:r>
              <a:endParaRPr kumimoji="0" lang="zh-CN" altLang="en-US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377339" y="4045179"/>
              <a:ext cx="390450" cy="4619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C</a:t>
              </a:r>
              <a:endParaRPr kumimoji="0" lang="zh-CN" altLang="en-US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326413" y="4275348"/>
              <a:ext cx="406322" cy="46192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D</a:t>
              </a:r>
              <a:endParaRPr kumimoji="0" lang="zh-CN" altLang="en-US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774002" y="3408642"/>
              <a:ext cx="390450" cy="46192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F</a:t>
              </a:r>
              <a:endParaRPr kumimoji="0" lang="zh-CN" altLang="en-US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021604" y="2524475"/>
              <a:ext cx="458700" cy="4619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M</a:t>
              </a:r>
              <a:endParaRPr kumimoji="0" lang="zh-CN" altLang="en-US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716795" y="4119785"/>
              <a:ext cx="390450" cy="46192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E</a:t>
              </a:r>
              <a:endParaRPr kumimoji="0" lang="zh-CN" altLang="en-US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 rot="7134696">
              <a:off x="3825699" y="3287230"/>
              <a:ext cx="400018" cy="388863"/>
            </a:xfrm>
            <a:prstGeom prst="arc">
              <a:avLst>
                <a:gd name="adj1" fmla="val 16958525"/>
                <a:gd name="adj2" fmla="val 20485391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3969363" y="3592777"/>
              <a:ext cx="338072" cy="46192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3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弧形 15"/>
            <p:cNvSpPr/>
            <p:nvPr/>
          </p:nvSpPr>
          <p:spPr>
            <a:xfrm rot="11443098">
              <a:off x="5604173" y="3376894"/>
              <a:ext cx="401560" cy="387319"/>
            </a:xfrm>
            <a:prstGeom prst="arc">
              <a:avLst>
                <a:gd name="adj1" fmla="val 16958525"/>
                <a:gd name="adj2" fmla="val 20485391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弧形 16"/>
            <p:cNvSpPr/>
            <p:nvPr/>
          </p:nvSpPr>
          <p:spPr>
            <a:xfrm rot="1386866">
              <a:off x="5321652" y="4140421"/>
              <a:ext cx="401560" cy="388906"/>
            </a:xfrm>
            <a:prstGeom prst="arc">
              <a:avLst>
                <a:gd name="adj1" fmla="val 16575870"/>
                <a:gd name="adj2" fmla="val 20485391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353396" y="3532457"/>
              <a:ext cx="338072" cy="46033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2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654963" y="3962636"/>
              <a:ext cx="338072" cy="4619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1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21" name="直接连接符 20"/>
          <p:cNvCxnSpPr/>
          <p:nvPr/>
        </p:nvCxnSpPr>
        <p:spPr>
          <a:xfrm flipH="1">
            <a:off x="5397499" y="2606700"/>
            <a:ext cx="511175" cy="155892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7185024" y="2613050"/>
            <a:ext cx="511175" cy="155733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545836" y="2039643"/>
            <a:ext cx="4656401" cy="22726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defTabSz="914400" eaLnBrk="1" hangingPunct="1">
              <a:lnSpc>
                <a:spcPct val="130000"/>
              </a:lnSpc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charset="-122"/>
                <a:cs typeface="+mn-cs"/>
              </a:rPr>
              <a:t>解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charset="-122"/>
              </a:rPr>
              <a:t>：∠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楷体" panose="02010609060101010101" charset="-122"/>
              </a:rPr>
              <a:t>2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charset="-122"/>
              </a:rPr>
              <a:t>与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楷体" panose="02010609060101010101" charset="-122"/>
              </a:rPr>
              <a:t>∠3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charset="-122"/>
              </a:rPr>
              <a:t>是同</a:t>
            </a:r>
            <a:r>
              <a:rPr lang="zh-CN" altLang="en-US" sz="2800" b="1">
                <a:solidFill>
                  <a:srgbClr val="FF0000"/>
                </a:solidFill>
                <a:latin typeface="+mj-lt"/>
                <a:ea typeface="楷体" panose="02010609060101010101" charset="-122"/>
              </a:rPr>
              <a:t>旁内角，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charset="-122"/>
              <a:cs typeface="+mn-cs"/>
            </a:endParaRPr>
          </a:p>
          <a:p>
            <a:pPr lvl="0" defTabSz="914400" eaLnBrk="1" hangingPunct="1">
              <a:lnSpc>
                <a:spcPct val="130000"/>
              </a:lnSpc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charset="-122"/>
                <a:cs typeface="+mn-cs"/>
              </a:rPr>
              <a:t>若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charset="-122"/>
              </a:rPr>
              <a:t>∠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楷体" panose="02010609060101010101" charset="-122"/>
              </a:rPr>
              <a:t>2 +∠3=180°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charset="-122"/>
                <a:cs typeface="+mn-cs"/>
              </a:rPr>
              <a:t>，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charset="-122"/>
              <a:cs typeface="+mn-cs"/>
            </a:endParaRPr>
          </a:p>
          <a:p>
            <a:pPr lvl="0" defTabSz="914400" eaLnBrk="1" hangingPunct="1">
              <a:lnSpc>
                <a:spcPct val="130000"/>
              </a:lnSpc>
              <a:defRPr/>
            </a:pPr>
            <a:r>
              <a:rPr lang="zh-CN" altLang="en-US" sz="2800" b="1" noProof="0">
                <a:solidFill>
                  <a:srgbClr val="FF0000"/>
                </a:solidFill>
                <a:latin typeface="+mj-lt"/>
                <a:ea typeface="楷体" panose="02010609060101010101" charset="-122"/>
              </a:rPr>
              <a:t>则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charset="-122"/>
                <a:cs typeface="+mn-cs"/>
              </a:rPr>
              <a:t>根据“</a:t>
            </a:r>
            <a:r>
              <a:rPr lang="zh-CN" altLang="en-US" sz="2800" b="1">
                <a:solidFill>
                  <a:srgbClr val="FF0000"/>
                </a:solidFill>
                <a:latin typeface="+mj-lt"/>
                <a:ea typeface="楷体" panose="02010609060101010101" charset="-122"/>
              </a:rPr>
              <a:t>同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charset="-122"/>
              </a:rPr>
              <a:t>旁内角互补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charset="-122"/>
                <a:cs typeface="+mn-cs"/>
              </a:rPr>
              <a:t>，两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charset="-122"/>
                <a:cs typeface="+mn-cs"/>
              </a:rPr>
              <a:t>直线平行</a:t>
            </a:r>
            <a:r>
              <a:rPr lang="zh-CN" altLang="en-US" sz="2800" b="1">
                <a:solidFill>
                  <a:srgbClr val="FF0000"/>
                </a:solidFill>
                <a:latin typeface="+mj-lt"/>
                <a:ea typeface="楷体" panose="02010609060101010101" charset="-122"/>
              </a:rPr>
              <a:t>”，可得</a:t>
            </a:r>
            <a:r>
              <a:rPr lang="en-US" altLang="zh-CN" sz="2800" b="1" i="1">
                <a:solidFill>
                  <a:srgbClr val="FF0000"/>
                </a:solidFill>
                <a:latin typeface="+mj-lt"/>
                <a:ea typeface="楷体" panose="02010609060101010101" charset="-122"/>
              </a:rPr>
              <a:t> AC//MD</a:t>
            </a:r>
            <a:r>
              <a:rPr lang="zh-CN" altLang="en-US" sz="2800" b="1">
                <a:solidFill>
                  <a:srgbClr val="FF0000"/>
                </a:solidFill>
                <a:latin typeface="+mj-lt"/>
                <a:ea typeface="楷体" panose="02010609060101010101" charset="-122"/>
              </a:rPr>
              <a:t>。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8442" y="860960"/>
            <a:ext cx="8146430" cy="1152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例</a:t>
            </a:r>
            <a:r>
              <a:rPr kumimoji="0" lang="en-US" altLang="zh-CN" sz="2800" b="1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2 </a:t>
            </a:r>
            <a:r>
              <a:rPr kumimoji="0" lang="zh-CN" altLang="en-US" sz="2800" b="1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如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图，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AB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//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CD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，如果∠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1=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∠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，那么 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EF 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与 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AB 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平行吗？说说你的理由。</a:t>
            </a:r>
            <a:endParaRPr kumimoji="0" lang="zh-CN" altLang="en-US" sz="28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82596" y="3047048"/>
            <a:ext cx="5418501" cy="15968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charset="-122"/>
              </a:rPr>
              <a:t>又因为  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charset="-122"/>
              </a:rPr>
              <a:t>AB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charset="-122"/>
              </a:rPr>
              <a:t>∥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charset="-122"/>
              </a:rPr>
              <a:t>CD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charset="-122"/>
              </a:rPr>
              <a:t>，</a:t>
            </a:r>
            <a:endParaRPr kumimoji="0" lang="en-US" altLang="zh-CN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charset="-122"/>
            </a:endParaRPr>
          </a:p>
          <a:p>
            <a:pPr lvl="0" defTabSz="914400">
              <a:lnSpc>
                <a:spcPct val="130000"/>
              </a:lnSpc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楷体" panose="02010609060101010101" charset="-122"/>
              </a:rPr>
              <a:t>所以  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楷体" panose="02010609060101010101" charset="-122"/>
              </a:rPr>
              <a:t>EF</a:t>
            </a:r>
            <a:r>
              <a:rPr lang="en-US" altLang="zh-CN" sz="2600" b="1">
                <a:solidFill>
                  <a:srgbClr val="FF0000"/>
                </a:solidFill>
                <a:latin typeface="+mj-lt"/>
                <a:ea typeface="楷体" panose="02010609060101010101" charset="-122"/>
              </a:rPr>
              <a:t>∥</a:t>
            </a:r>
            <a:r>
              <a:rPr lang="en-US" altLang="zh-CN" sz="2600" b="1" i="1">
                <a:solidFill>
                  <a:srgbClr val="FF0000"/>
                </a:solidFill>
                <a:latin typeface="+mj-lt"/>
                <a:ea typeface="楷体" panose="02010609060101010101" charset="-122"/>
              </a:rPr>
              <a:t>AB</a:t>
            </a:r>
            <a:r>
              <a:rPr lang="zh-CN" altLang="en-US" sz="2600" b="1">
                <a:solidFill>
                  <a:srgbClr val="FF0000"/>
                </a:solidFill>
                <a:latin typeface="+mj-lt"/>
                <a:ea typeface="楷体" panose="02010609060101010101" charset="-122"/>
              </a:rPr>
              <a:t>。</a:t>
            </a:r>
            <a:endParaRPr lang="en-US" altLang="zh-CN" sz="2600" b="1">
              <a:solidFill>
                <a:srgbClr val="FF0000"/>
              </a:solidFill>
              <a:latin typeface="+mj-lt"/>
              <a:ea typeface="楷体" panose="02010609060101010101" charset="-122"/>
            </a:endParaRPr>
          </a:p>
          <a:p>
            <a:pPr lvl="0" defTabSz="914400">
              <a:lnSpc>
                <a:spcPct val="130000"/>
              </a:lnSpc>
              <a:defRPr/>
            </a:pPr>
            <a:r>
              <a:rPr lang="en-US" altLang="zh-CN" sz="2600" b="1">
                <a:solidFill>
                  <a:srgbClr val="0358D9"/>
                </a:solidFill>
                <a:latin typeface="+mj-lt"/>
                <a:ea typeface="楷体" panose="02010609060101010101" charset="-122"/>
              </a:rPr>
              <a:t>(</a:t>
            </a:r>
            <a:r>
              <a:rPr lang="zh-CN" altLang="en-US" sz="2600" b="1" dirty="0">
                <a:solidFill>
                  <a:srgbClr val="0358D9"/>
                </a:solidFill>
                <a:latin typeface="+mj-lt"/>
                <a:ea typeface="楷体" panose="02010609060101010101" charset="-122"/>
              </a:rPr>
              <a:t>平行于同一条直线的两条直线平行</a:t>
            </a:r>
            <a:r>
              <a:rPr lang="en-US" altLang="zh-CN" sz="2600" b="1" dirty="0">
                <a:solidFill>
                  <a:srgbClr val="0358D9"/>
                </a:solidFill>
                <a:latin typeface="+mj-lt"/>
                <a:ea typeface="楷体" panose="02010609060101010101" charset="-122"/>
              </a:rPr>
              <a:t>)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0358D9"/>
              </a:solidFill>
              <a:effectLst/>
              <a:uLnTx/>
              <a:uFillTx/>
              <a:latin typeface="+mj-lt"/>
              <a:ea typeface="楷体" panose="02010609060101010101" charset="-122"/>
            </a:endParaRPr>
          </a:p>
        </p:txBody>
      </p:sp>
      <p:grpSp>
        <p:nvGrpSpPr>
          <p:cNvPr id="4" name="组合 24"/>
          <p:cNvGrpSpPr/>
          <p:nvPr/>
        </p:nvGrpSpPr>
        <p:grpSpPr>
          <a:xfrm>
            <a:off x="6012160" y="1707654"/>
            <a:ext cx="2816225" cy="2149475"/>
            <a:chOff x="5568948" y="2163981"/>
            <a:chExt cx="2817172" cy="2149428"/>
          </a:xfrm>
        </p:grpSpPr>
        <p:sp>
          <p:nvSpPr>
            <p:cNvPr id="5" name="任意多边形 8"/>
            <p:cNvSpPr/>
            <p:nvPr/>
          </p:nvSpPr>
          <p:spPr bwMode="auto">
            <a:xfrm>
              <a:off x="5770628" y="2586247"/>
              <a:ext cx="2451924" cy="1330296"/>
            </a:xfrm>
            <a:custGeom>
              <a:avLst/>
              <a:gdLst>
                <a:gd name="connsiteX0" fmla="*/ 0 w 1860331"/>
                <a:gd name="connsiteY0" fmla="*/ 1242323 h 1242323"/>
                <a:gd name="connsiteX1" fmla="*/ 1860331 w 1860331"/>
                <a:gd name="connsiteY1" fmla="*/ 1242323 h 1242323"/>
                <a:gd name="connsiteX2" fmla="*/ 1494571 w 1860331"/>
                <a:gd name="connsiteY2" fmla="*/ 0 h 1242323"/>
                <a:gd name="connsiteX3" fmla="*/ 655846 w 1860331"/>
                <a:gd name="connsiteY3" fmla="*/ 0 h 1242323"/>
                <a:gd name="connsiteX4" fmla="*/ 0 w 1860331"/>
                <a:gd name="connsiteY4" fmla="*/ 1242323 h 1242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0331" h="1242323">
                  <a:moveTo>
                    <a:pt x="0" y="1242323"/>
                  </a:moveTo>
                  <a:lnTo>
                    <a:pt x="1860331" y="1242323"/>
                  </a:lnTo>
                  <a:lnTo>
                    <a:pt x="1494571" y="0"/>
                  </a:lnTo>
                  <a:lnTo>
                    <a:pt x="655846" y="0"/>
                  </a:lnTo>
                  <a:lnTo>
                    <a:pt x="0" y="1242323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6224805" y="3216471"/>
              <a:ext cx="174683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stCxn id="5" idx="3"/>
            </p:cNvCxnSpPr>
            <p:nvPr/>
          </p:nvCxnSpPr>
          <p:spPr>
            <a:xfrm>
              <a:off x="6634518" y="2586247"/>
              <a:ext cx="1337124" cy="61911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 7"/>
            <p:cNvSpPr/>
            <p:nvPr/>
          </p:nvSpPr>
          <p:spPr>
            <a:xfrm>
              <a:off x="6251803" y="2254467"/>
              <a:ext cx="406537" cy="4603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D</a:t>
              </a:r>
              <a:endParaRPr kumimoji="0" lang="zh-CN" altLang="en-US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857970" y="2895803"/>
              <a:ext cx="390656" cy="4603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E</a:t>
              </a:r>
              <a:endParaRPr kumimoji="0" lang="zh-CN" altLang="en-US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568948" y="3851457"/>
              <a:ext cx="389068" cy="4619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A</a:t>
              </a:r>
              <a:endParaRPr kumimoji="0" lang="zh-CN" altLang="en-US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7997051" y="3846694"/>
              <a:ext cx="389069" cy="4619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B</a:t>
              </a:r>
              <a:endParaRPr kumimoji="0" lang="zh-CN" altLang="en-US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7919238" y="2895803"/>
              <a:ext cx="390656" cy="4603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F</a:t>
              </a:r>
              <a:endParaRPr kumimoji="0" lang="zh-CN" altLang="en-US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7580986" y="2163981"/>
              <a:ext cx="390656" cy="4619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C</a:t>
              </a:r>
              <a:endParaRPr kumimoji="0" lang="zh-CN" altLang="en-US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 rot="4492702">
              <a:off x="6688570" y="2448101"/>
              <a:ext cx="328606" cy="204856"/>
            </a:xfrm>
            <a:prstGeom prst="arc">
              <a:avLst>
                <a:gd name="adj1" fmla="val 18072114"/>
                <a:gd name="adj2" fmla="val 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弧形 14"/>
            <p:cNvSpPr/>
            <p:nvPr/>
          </p:nvSpPr>
          <p:spPr>
            <a:xfrm rot="14148616">
              <a:off x="7616776" y="3098168"/>
              <a:ext cx="328606" cy="206444"/>
            </a:xfrm>
            <a:prstGeom prst="arc">
              <a:avLst>
                <a:gd name="adj1" fmla="val 18072114"/>
                <a:gd name="adj2" fmla="val 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042643" y="2486237"/>
              <a:ext cx="312842" cy="4000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1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7277672" y="2883103"/>
              <a:ext cx="312842" cy="4000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2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18" name="直接连接符 17"/>
          <p:cNvCxnSpPr/>
          <p:nvPr/>
        </p:nvCxnSpPr>
        <p:spPr>
          <a:xfrm>
            <a:off x="6659860" y="2753817"/>
            <a:ext cx="176053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5" idx="3"/>
            <a:endCxn id="5" idx="2"/>
          </p:cNvCxnSpPr>
          <p:nvPr/>
        </p:nvCxnSpPr>
        <p:spPr>
          <a:xfrm>
            <a:off x="7077889" y="2129929"/>
            <a:ext cx="110507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398191" y="317134"/>
            <a:ext cx="7848872" cy="508252"/>
            <a:chOff x="2712918" y="885511"/>
            <a:chExt cx="4523379" cy="508252"/>
          </a:xfrm>
        </p:grpSpPr>
        <p:sp>
          <p:nvSpPr>
            <p:cNvPr id="21" name="文本框 20"/>
            <p:cNvSpPr txBox="1"/>
            <p:nvPr/>
          </p:nvSpPr>
          <p:spPr>
            <a:xfrm>
              <a:off x="2712918" y="885511"/>
              <a:ext cx="452337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b="1" dirty="0">
                  <a:solidFill>
                    <a:schemeClr val="accent5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探究点</a:t>
              </a:r>
              <a:r>
                <a:rPr lang="en-US" altLang="zh-CN" sz="2600" b="1" dirty="0">
                  <a:solidFill>
                    <a:schemeClr val="accent5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2</a:t>
              </a:r>
              <a:r>
                <a:rPr lang="zh-CN" altLang="en-US" sz="2600" b="1" dirty="0">
                  <a:solidFill>
                    <a:schemeClr val="accent5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：</a:t>
              </a:r>
              <a:r>
                <a:rPr lang="zh-CN" altLang="en-US" sz="2600" b="1" dirty="0">
                  <a:solidFill>
                    <a:schemeClr val="accent5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宋体" panose="02010600030101010101" pitchFamily="2" charset="-122"/>
                </a:rPr>
                <a:t>与平行线的性质与判定有关的两步推理</a:t>
              </a:r>
              <a:endParaRPr lang="zh-CN" altLang="en-US" sz="2600" b="1" dirty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2877383" y="1393763"/>
              <a:ext cx="4257178" cy="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矩形 23"/>
          <p:cNvSpPr/>
          <p:nvPr/>
        </p:nvSpPr>
        <p:spPr>
          <a:xfrm>
            <a:off x="1039073" y="1896219"/>
            <a:ext cx="4139465" cy="13767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charset="-122"/>
              </a:rPr>
              <a:t>解：因为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charset="-122"/>
              </a:rPr>
              <a:t>∠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charset="-122"/>
              </a:rPr>
              <a:t>1 = ∠2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charset="-122"/>
              </a:rPr>
              <a:t>，</a:t>
            </a:r>
            <a:endParaRPr lang="en-US" altLang="zh-CN" sz="2600" b="1" dirty="0">
              <a:solidFill>
                <a:srgbClr val="FF0000"/>
              </a:solidFill>
              <a:latin typeface="+mj-lt"/>
              <a:ea typeface="楷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charset="-122"/>
              </a:rPr>
              <a:t>所以 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charset="-122"/>
              </a:rPr>
              <a:t>EF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charset="-122"/>
              </a:rPr>
              <a:t>∥</a:t>
            </a:r>
            <a:r>
              <a:rPr kumimoji="0" lang="en-US" altLang="zh-CN" sz="26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charset="-122"/>
              </a:rPr>
              <a:t>CD</a:t>
            </a:r>
            <a:r>
              <a:rPr lang="en-US" altLang="zh-CN" sz="2600" b="1" i="1">
                <a:solidFill>
                  <a:srgbClr val="FF0000"/>
                </a:solidFill>
                <a:latin typeface="+mj-lt"/>
                <a:ea typeface="楷体" panose="02010609060101010101" charset="-122"/>
              </a:rPr>
              <a:t> </a:t>
            </a:r>
            <a:r>
              <a:rPr lang="zh-CN" altLang="en-US" sz="2600" b="1">
                <a:solidFill>
                  <a:srgbClr val="FF0000"/>
                </a:solidFill>
                <a:latin typeface="+mj-lt"/>
                <a:ea typeface="楷体" panose="02010609060101010101" charset="-122"/>
              </a:rPr>
              <a:t>。</a:t>
            </a:r>
            <a:endParaRPr lang="en-US" altLang="zh-CN" sz="2600" b="1">
              <a:solidFill>
                <a:srgbClr val="FF0000"/>
              </a:solidFill>
              <a:latin typeface="+mj-lt"/>
              <a:ea typeface="楷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600" b="1">
                <a:solidFill>
                  <a:srgbClr val="0358D9"/>
                </a:solidFill>
                <a:latin typeface="+mj-lt"/>
                <a:ea typeface="楷体" panose="02010609060101010101" charset="-122"/>
              </a:rPr>
              <a:t>(</a:t>
            </a:r>
            <a:r>
              <a:rPr lang="zh-CN" altLang="en-US" sz="2600" b="1" dirty="0">
                <a:solidFill>
                  <a:srgbClr val="0358D9"/>
                </a:solidFill>
                <a:latin typeface="+mj-lt"/>
                <a:ea typeface="楷体" panose="02010609060101010101" charset="-122"/>
              </a:rPr>
              <a:t>内错角相等，两直线平行</a:t>
            </a:r>
            <a:r>
              <a:rPr lang="en-US" altLang="zh-CN" sz="2600" b="1" dirty="0">
                <a:solidFill>
                  <a:srgbClr val="0358D9"/>
                </a:solidFill>
                <a:latin typeface="+mj-lt"/>
                <a:ea typeface="楷体" panose="02010609060101010101" charset="-122"/>
              </a:rPr>
              <a:t>)</a:t>
            </a:r>
            <a:endParaRPr kumimoji="0" lang="en-US" altLang="zh-CN" sz="2600" b="1" i="0" u="none" strike="noStrike" kern="1200" cap="none" spc="0" normalizeH="0" baseline="0" noProof="0" dirty="0">
              <a:ln>
                <a:noFill/>
              </a:ln>
              <a:solidFill>
                <a:srgbClr val="0358D9"/>
              </a:solidFill>
              <a:effectLst/>
              <a:uLnTx/>
              <a:uFillTx/>
              <a:latin typeface="+mj-lt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3480" y="568086"/>
            <a:ext cx="8386991" cy="1076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例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如图，已知直线 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∥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b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，直线 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c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∥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d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1=107°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，求∠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3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的度数。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919865" y="1365250"/>
            <a:ext cx="2806700" cy="2413000"/>
            <a:chOff x="5883691" y="2188253"/>
            <a:chExt cx="2806787" cy="2413441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883691" y="2667766"/>
              <a:ext cx="2478164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883691" y="3815738"/>
              <a:ext cx="2478164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V="1">
              <a:off x="6332967" y="2188253"/>
              <a:ext cx="503254" cy="1994264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7468065" y="2207306"/>
              <a:ext cx="503253" cy="1994264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弧形 7"/>
            <p:cNvSpPr/>
            <p:nvPr/>
          </p:nvSpPr>
          <p:spPr>
            <a:xfrm rot="15282493">
              <a:off x="6267853" y="3688734"/>
              <a:ext cx="328672" cy="252420"/>
            </a:xfrm>
            <a:prstGeom prst="arc">
              <a:avLst>
                <a:gd name="adj1" fmla="val 17543352"/>
                <a:gd name="adj2" fmla="val 1289859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弧形 8"/>
            <p:cNvSpPr/>
            <p:nvPr/>
          </p:nvSpPr>
          <p:spPr>
            <a:xfrm rot="5400000">
              <a:off x="6592507" y="2492335"/>
              <a:ext cx="327085" cy="252420"/>
            </a:xfrm>
            <a:prstGeom prst="arc">
              <a:avLst>
                <a:gd name="adj1" fmla="val 17543352"/>
                <a:gd name="adj2" fmla="val 1289859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弧形 9"/>
            <p:cNvSpPr/>
            <p:nvPr/>
          </p:nvSpPr>
          <p:spPr>
            <a:xfrm rot="10306276">
              <a:off x="7663333" y="2599491"/>
              <a:ext cx="327035" cy="252458"/>
            </a:xfrm>
            <a:prstGeom prst="arc">
              <a:avLst>
                <a:gd name="adj1" fmla="val 17543352"/>
                <a:gd name="adj2" fmla="val 1289859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045621" y="3304470"/>
              <a:ext cx="338147" cy="4604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2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693341" y="2661414"/>
              <a:ext cx="338147" cy="46204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1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7399800" y="2634423"/>
              <a:ext cx="338148" cy="4604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3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8352330" y="2399430"/>
              <a:ext cx="338148" cy="4620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a</a:t>
              </a:r>
              <a:endPara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8352330" y="3544226"/>
              <a:ext cx="338148" cy="46204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b</a:t>
              </a:r>
              <a:endPara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172625" y="4072960"/>
              <a:ext cx="320685" cy="4620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c</a:t>
              </a:r>
              <a:endPara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7272796" y="4139648"/>
              <a:ext cx="338148" cy="4620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d</a:t>
              </a:r>
              <a:endPara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236049" y="1644411"/>
            <a:ext cx="8396609" cy="31372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charset="-122"/>
                <a:cs typeface="+mn-cs"/>
              </a:rPr>
              <a:t>解：因为   </a:t>
            </a:r>
            <a:r>
              <a:rPr kumimoji="0" lang="en-US" altLang="zh-CN" sz="26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charset="-122"/>
                <a:cs typeface="+mn-cs"/>
              </a:rPr>
              <a:t>a</a:t>
            </a:r>
            <a:r>
              <a:rPr kumimoji="0" lang="en-US" altLang="zh-CN" sz="2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charset="-122"/>
                <a:cs typeface="+mn-cs"/>
              </a:rPr>
              <a:t>∥</a:t>
            </a:r>
            <a:r>
              <a:rPr kumimoji="0" lang="en-US" altLang="zh-CN" sz="26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charset="-122"/>
                <a:cs typeface="+mn-cs"/>
              </a:rPr>
              <a:t>b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charset="-122"/>
                <a:cs typeface="+mn-cs"/>
              </a:rPr>
              <a:t>，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charset="-122"/>
              <a:cs typeface="+mn-cs"/>
            </a:endParaRPr>
          </a:p>
          <a:p>
            <a:pPr defTabSz="914400">
              <a:lnSpc>
                <a:spcPct val="110000"/>
              </a:lnSpc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楷体" panose="02010609060101010101" charset="-122"/>
              </a:rPr>
              <a:t>        所以  ∠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楷体" panose="02010609060101010101" charset="-122"/>
              </a:rPr>
              <a:t>2 = ∠1 = 107</a:t>
            </a:r>
            <a:r>
              <a:rPr lang="en-US" altLang="zh-CN" sz="2600" b="1">
                <a:solidFill>
                  <a:srgbClr val="FF0000"/>
                </a:solidFill>
                <a:latin typeface="+mj-lt"/>
                <a:ea typeface="楷体" panose="02010609060101010101" charset="-122"/>
              </a:rPr>
              <a:t>° </a:t>
            </a:r>
            <a:r>
              <a:rPr lang="zh-CN" altLang="en-US" sz="2600" b="1">
                <a:solidFill>
                  <a:srgbClr val="FF0000"/>
                </a:solidFill>
                <a:latin typeface="+mj-lt"/>
                <a:ea typeface="楷体" panose="02010609060101010101" charset="-122"/>
              </a:rPr>
              <a:t>。</a:t>
            </a:r>
            <a:endParaRPr lang="en-US" altLang="zh-CN" sz="2600" b="1" dirty="0">
              <a:solidFill>
                <a:srgbClr val="FF0000"/>
              </a:solidFill>
              <a:latin typeface="+mj-lt"/>
              <a:ea typeface="楷体" panose="02010609060101010101" charset="-122"/>
            </a:endParaRPr>
          </a:p>
          <a:p>
            <a:pPr lvl="0" defTabSz="914400">
              <a:lnSpc>
                <a:spcPct val="110000"/>
              </a:lnSpc>
              <a:defRPr/>
            </a:pPr>
            <a:r>
              <a:rPr lang="en-US" altLang="zh-CN" sz="2600" b="1" dirty="0">
                <a:solidFill>
                  <a:srgbClr val="0358D9"/>
                </a:solidFill>
                <a:latin typeface="+mj-lt"/>
                <a:ea typeface="楷体" panose="02010609060101010101" charset="-122"/>
              </a:rPr>
              <a:t>       (</a:t>
            </a:r>
            <a:r>
              <a:rPr lang="zh-CN" altLang="en-US" sz="2600" b="1" dirty="0">
                <a:solidFill>
                  <a:srgbClr val="0358D9"/>
                </a:solidFill>
                <a:latin typeface="+mj-lt"/>
                <a:ea typeface="楷体" panose="02010609060101010101" charset="-122"/>
              </a:rPr>
              <a:t>两直线平行，内错角相等</a:t>
            </a:r>
            <a:r>
              <a:rPr lang="en-US" altLang="zh-CN" sz="2600" b="1" dirty="0">
                <a:solidFill>
                  <a:srgbClr val="0358D9"/>
                </a:solidFill>
                <a:latin typeface="+mj-lt"/>
                <a:ea typeface="楷体" panose="02010609060101010101" charset="-122"/>
              </a:rPr>
              <a:t>)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0358D9"/>
              </a:solidFill>
              <a:effectLst/>
              <a:uLnTx/>
              <a:uFillTx/>
              <a:latin typeface="+mj-lt"/>
              <a:ea typeface="楷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600" b="1">
                <a:solidFill>
                  <a:srgbClr val="FF0000"/>
                </a:solidFill>
                <a:latin typeface="+mj-lt"/>
                <a:ea typeface="楷体" panose="02010609060101010101" charset="-122"/>
              </a:rPr>
              <a:t>       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charset="-122"/>
                <a:cs typeface="+mn-cs"/>
              </a:rPr>
              <a:t>因为  </a:t>
            </a:r>
            <a:r>
              <a:rPr kumimoji="0" lang="en-US" altLang="zh-CN" sz="26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charset="-122"/>
                <a:cs typeface="+mn-cs"/>
              </a:rPr>
              <a:t>c</a:t>
            </a:r>
            <a:r>
              <a:rPr kumimoji="0" lang="en-US" altLang="zh-CN" sz="2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charset="-122"/>
                <a:cs typeface="+mn-cs"/>
              </a:rPr>
              <a:t>∥</a:t>
            </a:r>
            <a:r>
              <a:rPr kumimoji="0" lang="en-US" altLang="zh-CN" sz="26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charset="-122"/>
                <a:cs typeface="+mn-cs"/>
              </a:rPr>
              <a:t>d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charset="-122"/>
                <a:cs typeface="+mn-cs"/>
              </a:rPr>
              <a:t>，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charset="-122"/>
              <a:cs typeface="+mn-cs"/>
            </a:endParaRPr>
          </a:p>
          <a:p>
            <a:pPr defTabSz="914400">
              <a:lnSpc>
                <a:spcPct val="110000"/>
              </a:lnSpc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楷体" panose="02010609060101010101" charset="-122"/>
              </a:rPr>
              <a:t>       所以  ∠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楷体" panose="02010609060101010101" charset="-122"/>
              </a:rPr>
              <a:t>1 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楷体" panose="02010609060101010101" charset="-122"/>
              </a:rPr>
              <a:t>＋ ∠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楷体" panose="02010609060101010101" charset="-122"/>
              </a:rPr>
              <a:t>3 = </a:t>
            </a:r>
            <a:r>
              <a:rPr lang="en-US" altLang="zh-CN" sz="2600" b="1">
                <a:solidFill>
                  <a:srgbClr val="FF0000"/>
                </a:solidFill>
                <a:latin typeface="+mj-lt"/>
                <a:ea typeface="楷体" panose="02010609060101010101" charset="-122"/>
              </a:rPr>
              <a:t>180°</a:t>
            </a:r>
            <a:r>
              <a:rPr lang="zh-CN" altLang="en-US" sz="2600" b="1">
                <a:solidFill>
                  <a:srgbClr val="FF0000"/>
                </a:solidFill>
                <a:latin typeface="+mj-lt"/>
                <a:ea typeface="楷体" panose="02010609060101010101" charset="-122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楷体" panose="02010609060101010101" charset="-122"/>
            </a:endParaRPr>
          </a:p>
          <a:p>
            <a:pPr lvl="0" defTabSz="914400">
              <a:lnSpc>
                <a:spcPct val="110000"/>
              </a:lnSpc>
              <a:defRPr/>
            </a:pP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charset="-122"/>
                <a:cs typeface="+mn-cs"/>
              </a:rPr>
              <a:t>       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0358D9"/>
                </a:solidFill>
                <a:effectLst/>
                <a:uLnTx/>
                <a:uFillTx/>
                <a:latin typeface="+mj-lt"/>
                <a:ea typeface="楷体" panose="02010609060101010101" charset="-122"/>
                <a:cs typeface="+mn-cs"/>
              </a:rPr>
              <a:t>(</a:t>
            </a:r>
            <a:r>
              <a:rPr lang="zh-CN" altLang="en-US" sz="2600" b="1" dirty="0">
                <a:solidFill>
                  <a:srgbClr val="0358D9"/>
                </a:solidFill>
                <a:latin typeface="+mj-lt"/>
                <a:ea typeface="楷体" panose="02010609060101010101" charset="-122"/>
              </a:rPr>
              <a:t>两直线平行，同旁内角互补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0358D9"/>
                </a:solidFill>
                <a:effectLst/>
                <a:uLnTx/>
                <a:uFillTx/>
                <a:latin typeface="+mj-lt"/>
                <a:ea typeface="楷体" panose="02010609060101010101" charset="-122"/>
                <a:cs typeface="+mn-cs"/>
              </a:rPr>
              <a:t>)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0358D9"/>
              </a:solidFill>
              <a:effectLst/>
              <a:uLnTx/>
              <a:uFillTx/>
              <a:latin typeface="+mj-lt"/>
              <a:ea typeface="楷体" panose="02010609060101010101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charset="-122"/>
                <a:cs typeface="+mn-cs"/>
              </a:rPr>
              <a:t>       所以 ∠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charset="-122"/>
                <a:cs typeface="+mn-cs"/>
              </a:rPr>
              <a:t>3 = 180°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charset="-122"/>
                <a:cs typeface="+mn-cs"/>
              </a:rPr>
              <a:t>－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charset="-122"/>
                <a:cs typeface="+mn-cs"/>
              </a:rPr>
              <a:t>∠1 = 180°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charset="-122"/>
                <a:cs typeface="+mn-cs"/>
              </a:rPr>
              <a:t>－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charset="-122"/>
                <a:cs typeface="+mn-cs"/>
              </a:rPr>
              <a:t>107°  = 73</a:t>
            </a: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charset="-122"/>
                <a:cs typeface="+mn-cs"/>
              </a:rPr>
              <a:t>° 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charset="-122"/>
                <a:cs typeface="+mn-cs"/>
              </a:rPr>
              <a:t>。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.xml><?xml version="1.0" encoding="utf-8"?>
<p:tagLst xmlns:p="http://schemas.openxmlformats.org/presentationml/2006/main">
  <p:tag name="KSO_WM_SPECIAL_SOURCE" val="bdnull"/>
</p:tagLst>
</file>

<file path=ppt/tags/tag3.xml><?xml version="1.0" encoding="utf-8"?>
<p:tagLst xmlns:p="http://schemas.openxmlformats.org/presentationml/2006/main">
  <p:tag name="TABLE_ENDDRAG_ORIGIN_RECT" val="626*299"/>
  <p:tag name="TABLE_ENDDRAG_RECT" val="44*77*626*299"/>
</p:tagLst>
</file>

<file path=ppt/tags/tag4.xml><?xml version="1.0" encoding="utf-8"?>
<p:tagLst xmlns:p="http://schemas.openxmlformats.org/presentationml/2006/main">
  <p:tag name="KSO_WM_SPECIAL_SOURCE" val="bdnull"/>
</p:tagLst>
</file>

<file path=ppt/tags/tag5.xml><?xml version="1.0" encoding="utf-8"?>
<p:tagLst xmlns:p="http://schemas.openxmlformats.org/presentationml/2006/main">
  <p:tag name="TABLE_ENDDRAG_ORIGIN_RECT" val="626*299"/>
  <p:tag name="TABLE_ENDDRAG_RECT" val="44*77*626*299"/>
</p:tagLst>
</file>

<file path=ppt/tags/tag6.xml><?xml version="1.0" encoding="utf-8"?>
<p:tagLst xmlns:p="http://schemas.openxmlformats.org/presentationml/2006/main">
  <p:tag name="KSO_DOCER_TEMPLATE_OPEN_ONCE_MARK" val="1"/>
  <p:tag name="COMMONDATA" val="eyJoZGlkIjoiMjE3MGZlOWM0YjUxY2M3MWI4YzI3MDMxNTIyMDU2NmQifQ=="/>
  <p:tag name="KSO_WPP_MARK_KEY" val="8ce77a4d-9853-4a3c-abba-0f5fea08bc5c"/>
</p:tagLst>
</file>

<file path=ppt/theme/theme1.xml><?xml version="1.0" encoding="utf-8"?>
<a:theme xmlns:a="http://schemas.openxmlformats.org/drawingml/2006/main" name="4_自定义设计方案">
  <a:themeElements>
    <a:clrScheme name="新版空白演示配色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C395B"/>
      </a:accent1>
      <a:accent2>
        <a:srgbClr val="FB7545"/>
      </a:accent2>
      <a:accent3>
        <a:srgbClr val="E9C944"/>
      </a:accent3>
      <a:accent4>
        <a:srgbClr val="90D049"/>
      </a:accent4>
      <a:accent5>
        <a:srgbClr val="18B96E"/>
      </a:accent5>
      <a:accent6>
        <a:srgbClr val="19C0B4"/>
      </a:accent6>
      <a:hlink>
        <a:srgbClr val="FC395B"/>
      </a:hlink>
      <a:folHlink>
        <a:srgbClr val="BFBFBF"/>
      </a:folHlink>
    </a:clrScheme>
    <a:fontScheme name="6c8d913d-8e81-43d6-b72d-c7942b38a6a5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 eaLnBrk="1" hangingPunct="1">
          <a:lnSpc>
            <a:spcPct val="130000"/>
          </a:lnSpc>
          <a:defRPr sz="2400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3184</Words>
  <Application>WPS 演示</Application>
  <PresentationFormat>全屏显示(16:9)</PresentationFormat>
  <Paragraphs>592</Paragraphs>
  <Slides>23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Times New Roman</vt:lpstr>
      <vt:lpstr>黑体</vt:lpstr>
      <vt:lpstr>Wingdings</vt:lpstr>
      <vt:lpstr>等线</vt:lpstr>
      <vt:lpstr>Arial</vt:lpstr>
      <vt:lpstr>微软雅黑</vt:lpstr>
      <vt:lpstr>Times New Roman</vt:lpstr>
      <vt:lpstr>楷体</vt:lpstr>
      <vt:lpstr>Arial Unicode MS</vt:lpstr>
      <vt:lpstr>4_自定义设计方案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慢慢来</cp:lastModifiedBy>
  <cp:revision>667</cp:revision>
  <dcterms:created xsi:type="dcterms:W3CDTF">2015-07-09T08:14:00Z</dcterms:created>
  <dcterms:modified xsi:type="dcterms:W3CDTF">2025-01-20T00:17:13Z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62D58412F8444092A92FF5CB7B63EDC1</vt:lpwstr>
  </property>
</Properties>
</file>