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9" r:id="rId6"/>
    <p:sldId id="366" r:id="rId7"/>
    <p:sldId id="302" r:id="rId8"/>
    <p:sldId id="367" r:id="rId9"/>
    <p:sldId id="295" r:id="rId10"/>
    <p:sldId id="303" r:id="rId11"/>
    <p:sldId id="304" r:id="rId12"/>
    <p:sldId id="368" r:id="rId13"/>
    <p:sldId id="297" r:id="rId14"/>
    <p:sldId id="369" r:id="rId15"/>
    <p:sldId id="370" r:id="rId16"/>
    <p:sldId id="371" r:id="rId17"/>
    <p:sldId id="372" r:id="rId18"/>
    <p:sldId id="373" r:id="rId19"/>
    <p:sldId id="374" r:id="rId20"/>
    <p:sldId id="375" r:id="rId21"/>
    <p:sldId id="378" r:id="rId22"/>
    <p:sldId id="273" r:id="rId23"/>
    <p:sldId id="280" r:id="rId24"/>
    <p:sldId id="299" r:id="rId25"/>
    <p:sldId id="376" r:id="rId26"/>
    <p:sldId id="377" r:id="rId27"/>
    <p:sldId id="282" r:id="rId28"/>
    <p:sldId id="364" r:id="rId29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2395"/>
    <a:srgbClr val="11B3F0"/>
    <a:srgbClr val="B3F2A8"/>
    <a:srgbClr val="5586BF"/>
    <a:srgbClr val="0000FF"/>
    <a:srgbClr val="0066FF"/>
    <a:srgbClr val="E5FBD9"/>
    <a:srgbClr val="DBF9CB"/>
    <a:srgbClr val="DA4F26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108" y="9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C61EF3-2340-4A2F-B9DB-BB47875B0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9AB213-E3C8-4FDA-A4BC-C18E0508A3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9AB213-E3C8-4FDA-A4BC-C18E0508A3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wmf"/><Relationship Id="rId1" Type="http://schemas.openxmlformats.org/officeDocument/2006/relationships/oleObject" Target="../embeddings/oleObject9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9.wmf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4.wmf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13.wmf"/><Relationship Id="rId1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50988" y="1956702"/>
            <a:ext cx="6040438" cy="1230095"/>
            <a:chOff x="1550988" y="2132231"/>
            <a:chExt cx="6040438" cy="123009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550988" y="2778125"/>
              <a:ext cx="604043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3065463" y="2900363"/>
              <a:ext cx="3278188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北师版七年级数学下册</a:t>
              </a:r>
              <a:endPara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076" name="文本框 6"/>
            <p:cNvSpPr txBox="1"/>
            <p:nvPr/>
          </p:nvSpPr>
          <p:spPr>
            <a:xfrm>
              <a:off x="2419816" y="2132231"/>
              <a:ext cx="4302781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第</a:t>
              </a: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课时</a:t>
              </a: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多项式的乘法</a:t>
              </a:r>
              <a:endParaRPr lang="zh-CN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241" y="5539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观察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 Box 3"/>
              <p:cNvSpPr txBox="1">
                <a:spLocks noChangeArrowheads="1"/>
              </p:cNvSpPr>
              <p:nvPr/>
            </p:nvSpPr>
            <p:spPr bwMode="auto">
              <a:xfrm>
                <a:off x="495240" y="1195388"/>
                <a:ext cx="7686592" cy="1534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720090" algn="just" defTabSz="914400" rtl="0" eaLnBrk="1" fontAlgn="base" latinLnBrk="0" hangingPunct="1"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600" b="1" dirty="0">
                    <a:latin typeface="+mn-ea"/>
                    <a:ea typeface="+mn-ea"/>
                  </a:rPr>
                  <a:t>(1)</a:t>
                </a:r>
                <a:r>
                  <a:rPr lang="zh-CN" altLang="en-US" sz="2600" b="1" dirty="0">
                    <a:latin typeface="+mn-ea"/>
                    <a:ea typeface="+mn-ea"/>
                  </a:rPr>
                  <a:t>如图，一幅边长为</a:t>
                </a:r>
                <a:r>
                  <a:rPr lang="en-US" altLang="zh-CN" sz="2600" b="1" i="1" dirty="0">
                    <a:latin typeface="+mj-lt"/>
                    <a:ea typeface="+mn-ea"/>
                  </a:rPr>
                  <a:t>a</a:t>
                </a:r>
                <a:r>
                  <a:rPr lang="en-US" altLang="zh-CN" sz="2600" b="1" dirty="0">
                    <a:latin typeface="+mj-lt"/>
                    <a:ea typeface="+mn-ea"/>
                  </a:rPr>
                  <a:t>m</a:t>
                </a:r>
                <a:r>
                  <a:rPr lang="zh-CN" altLang="en-US" sz="2600" b="1" dirty="0">
                    <a:latin typeface="+mn-ea"/>
                    <a:ea typeface="+mn-ea"/>
                  </a:rPr>
                  <a:t>的正方形风景画，左右各留有宽为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 smtClean="0">
                            <a:latin typeface="Cambria Math" panose="02040503050406030204" pitchFamily="18" charset="0"/>
                            <a:ea typeface="+mn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latin typeface="+mj-lt"/>
                            <a:ea typeface="+mn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latin typeface="+mj-lt"/>
                            <a:ea typeface="+mn-ea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</a:rPr>
                  <a:t> x</a:t>
                </a:r>
                <a:r>
                  <a:rPr lang="en-US" altLang="zh-CN" sz="2600" b="1" dirty="0">
                    <a:latin typeface="+mj-lt"/>
                    <a:ea typeface="+mn-ea"/>
                  </a:rPr>
                  <a:t> </a:t>
                </a:r>
                <a:r>
                  <a:rPr kumimoji="0" lang="en-US" altLang="zh-CN" sz="2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</a:rPr>
                  <a:t>m</a:t>
                </a:r>
                <a:r>
                  <a:rPr kumimoji="0" lang="zh-CN" altLang="en-US" sz="2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</a:rPr>
                  <a:t>的长方形空白区域作装饰，中间画面的面积是多少平方米</a:t>
                </a:r>
                <a:r>
                  <a:rPr kumimoji="0" lang="en-US" altLang="zh-CN" sz="2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</a:rPr>
                  <a:t>?</a:t>
                </a:r>
                <a:endPara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</a:endParaRPr>
              </a:p>
            </p:txBody>
          </p:sp>
        </mc:Choice>
        <mc:Fallback>
          <p:sp>
            <p:nvSpPr>
              <p:cNvPr id="5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5240" y="1195388"/>
                <a:ext cx="7686592" cy="1534331"/>
              </a:xfrm>
              <a:prstGeom prst="rect">
                <a:avLst/>
              </a:prstGeom>
              <a:blipFill rotWithShape="1">
                <a:blip r:embed="rId1"/>
                <a:stretch>
                  <a:fillRect l="-7" t="-21" r="6" b="3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/>
          <p:cNvGrpSpPr/>
          <p:nvPr/>
        </p:nvGrpSpPr>
        <p:grpSpPr>
          <a:xfrm>
            <a:off x="5363255" y="2057120"/>
            <a:ext cx="3076822" cy="2902319"/>
            <a:chOff x="5363255" y="2057120"/>
            <a:chExt cx="3076822" cy="290231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63999" y="2445402"/>
              <a:ext cx="2208322" cy="2203813"/>
            </a:xfrm>
            <a:prstGeom prst="rect">
              <a:avLst/>
            </a:prstGeom>
          </p:spPr>
        </p:pic>
        <p:cxnSp>
          <p:nvCxnSpPr>
            <p:cNvPr id="8" name="直接连接符 7"/>
            <p:cNvCxnSpPr/>
            <p:nvPr/>
          </p:nvCxnSpPr>
          <p:spPr>
            <a:xfrm>
              <a:off x="5763999" y="4649214"/>
              <a:ext cx="0" cy="16408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7972321" y="4649214"/>
              <a:ext cx="0" cy="16408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5763999" y="4731257"/>
              <a:ext cx="979701" cy="0"/>
            </a:xfrm>
            <a:prstGeom prst="line">
              <a:avLst/>
            </a:prstGeom>
            <a:ln w="19050">
              <a:solidFill>
                <a:srgbClr val="0070C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992620" y="4731257"/>
              <a:ext cx="979701" cy="0"/>
            </a:xfrm>
            <a:prstGeom prst="line">
              <a:avLst/>
            </a:prstGeom>
            <a:ln w="19050">
              <a:solidFill>
                <a:srgbClr val="0070C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/>
          </p:nvGrpSpPr>
          <p:grpSpPr>
            <a:xfrm>
              <a:off x="5590775" y="2445401"/>
              <a:ext cx="164085" cy="2187768"/>
              <a:chOff x="7968215" y="2445401"/>
              <a:chExt cx="164085" cy="2187768"/>
            </a:xfrm>
          </p:grpSpPr>
          <p:cxnSp>
            <p:nvCxnSpPr>
              <p:cNvPr id="25" name="直接连接符 24"/>
              <p:cNvCxnSpPr/>
              <p:nvPr/>
            </p:nvCxnSpPr>
            <p:spPr>
              <a:xfrm rot="5400000">
                <a:off x="8050258" y="2369437"/>
                <a:ext cx="0" cy="16408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rot="5400000">
                <a:off x="8050258" y="4551126"/>
                <a:ext cx="0" cy="16408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rot="16200000" flipV="1">
                <a:off x="7568911" y="2935252"/>
                <a:ext cx="979701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rot="5400000">
                <a:off x="7568911" y="4143318"/>
                <a:ext cx="979701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5769079" y="2281316"/>
              <a:ext cx="277137" cy="166735"/>
              <a:chOff x="5763999" y="2281316"/>
              <a:chExt cx="277137" cy="166735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5763999" y="2283966"/>
                <a:ext cx="0" cy="16408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6041136" y="2281316"/>
                <a:ext cx="0" cy="16408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5764000" y="2366009"/>
                <a:ext cx="277136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7682484" y="2281316"/>
              <a:ext cx="277137" cy="166735"/>
              <a:chOff x="5763999" y="2281316"/>
              <a:chExt cx="277137" cy="16673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5763999" y="2283966"/>
                <a:ext cx="0" cy="16408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6041136" y="2281316"/>
                <a:ext cx="0" cy="16408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5764000" y="2366009"/>
                <a:ext cx="277136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14"/>
            <p:cNvSpPr txBox="1"/>
            <p:nvPr/>
          </p:nvSpPr>
          <p:spPr>
            <a:xfrm>
              <a:off x="5479639" y="3278997"/>
              <a:ext cx="4131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b="1" i="1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400" b="1" i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03356" y="4497774"/>
              <a:ext cx="4131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b="1" i="1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400" b="1" i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7" name="文本框 16"/>
                <p:cNvSpPr txBox="1"/>
                <p:nvPr/>
              </p:nvSpPr>
              <p:spPr>
                <a:xfrm>
                  <a:off x="5363255" y="2057120"/>
                  <a:ext cx="516490" cy="4625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15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1500" b="1" i="0" smtClean="0">
                              <a:solidFill>
                                <a:srgbClr val="0070C0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1500" b="1" i="0" smtClean="0">
                              <a:solidFill>
                                <a:srgbClr val="0070C0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a14:m>
                  <a:r>
                    <a:rPr lang="en-US" altLang="zh-CN" sz="1500" b="1" i="1" dirty="0">
                      <a:solidFill>
                        <a:srgbClr val="0070C0"/>
                      </a:solidFill>
                      <a:latin typeface="+mj-lt"/>
                      <a:ea typeface="黑体" panose="02010609060101010101" pitchFamily="49" charset="-122"/>
                    </a:rPr>
                    <a:t> x</a:t>
                  </a:r>
                  <a:endParaRPr lang="zh-CN" altLang="en-US" sz="1500" b="1" i="1" dirty="0">
                    <a:solidFill>
                      <a:srgbClr val="0070C0"/>
                    </a:solidFill>
                    <a:latin typeface="+mj-lt"/>
                    <a:ea typeface="黑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7" name="文本框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63255" y="2057120"/>
                  <a:ext cx="516490" cy="462563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8" name="文本框 17"/>
                <p:cNvSpPr txBox="1"/>
                <p:nvPr/>
              </p:nvSpPr>
              <p:spPr>
                <a:xfrm>
                  <a:off x="7923587" y="2091191"/>
                  <a:ext cx="516490" cy="4625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15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1500" b="1" i="0" smtClean="0">
                              <a:solidFill>
                                <a:srgbClr val="0070C0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1500" b="1" i="0" smtClean="0">
                              <a:solidFill>
                                <a:srgbClr val="0070C0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a14:m>
                  <a:r>
                    <a:rPr lang="en-US" altLang="zh-CN" sz="1500" b="1" i="1" dirty="0">
                      <a:solidFill>
                        <a:srgbClr val="0070C0"/>
                      </a:solidFill>
                      <a:latin typeface="+mj-lt"/>
                      <a:ea typeface="黑体" panose="02010609060101010101" pitchFamily="49" charset="-122"/>
                    </a:rPr>
                    <a:t> x</a:t>
                  </a:r>
                  <a:endParaRPr lang="zh-CN" altLang="en-US" sz="1500" b="1" i="1" dirty="0">
                    <a:solidFill>
                      <a:srgbClr val="0070C0"/>
                    </a:solidFill>
                    <a:latin typeface="+mj-lt"/>
                    <a:ea typeface="黑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8" name="文本框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23587" y="2091191"/>
                  <a:ext cx="516490" cy="462563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 Box 3"/>
              <p:cNvSpPr txBox="1">
                <a:spLocks noChangeArrowheads="1"/>
              </p:cNvSpPr>
              <p:nvPr/>
            </p:nvSpPr>
            <p:spPr bwMode="auto">
              <a:xfrm>
                <a:off x="739748" y="2589148"/>
                <a:ext cx="3092700" cy="8304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just" eaLnBrk="1" hangingPunct="1">
                  <a:lnSpc>
                    <a:spcPct val="120000"/>
                  </a:lnSpc>
                  <a:spcBef>
                    <a:spcPts val="0"/>
                  </a:spcBef>
                  <a:defRPr/>
                </a:pP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+mn-ea"/>
                  </a:rPr>
                  <a:t>解：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+mn-ea"/>
                  </a:rPr>
                  <a:t>a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+mn-ea"/>
                  </a:rPr>
                  <a:t>(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+mn-ea"/>
                  </a:rPr>
                  <a:t>a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ea"/>
                    <a:ea typeface="+mj-ea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6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6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+mn-ea"/>
                  </a:rPr>
                  <a:t>x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+mn-ea"/>
                  </a:rPr>
                  <a:t>)</a:t>
                </a:r>
                <a:endPara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</a:endParaRPr>
              </a:p>
            </p:txBody>
          </p:sp>
        </mc:Choice>
        <mc:Fallback>
          <p:sp>
            <p:nvSpPr>
              <p:cNvPr id="29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9748" y="2589148"/>
                <a:ext cx="3092700" cy="830420"/>
              </a:xfrm>
              <a:prstGeom prst="rect">
                <a:avLst/>
              </a:prstGeom>
              <a:blipFill rotWithShape="1">
                <a:blip r:embed="rId4"/>
                <a:stretch>
                  <a:fillRect l="-20" t="-30" r="7" b="1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 Box 3"/>
              <p:cNvSpPr txBox="1">
                <a:spLocks noChangeArrowheads="1"/>
              </p:cNvSpPr>
              <p:nvPr/>
            </p:nvSpPr>
            <p:spPr bwMode="auto">
              <a:xfrm>
                <a:off x="2629900" y="2589148"/>
                <a:ext cx="2490739" cy="8306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just" eaLnBrk="1" hangingPunct="1">
                  <a:lnSpc>
                    <a:spcPct val="120000"/>
                  </a:lnSpc>
                  <a:spcBef>
                    <a:spcPts val="0"/>
                  </a:spcBef>
                  <a:defRPr/>
                </a:pP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+mn-ea"/>
                  </a:rPr>
                  <a:t>= 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+mn-ea"/>
                  </a:rPr>
                  <a:t>a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+mj-lt"/>
                    <a:ea typeface="+mn-ea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ea"/>
                    <a:ea typeface="+mj-ea"/>
                  </a:rPr>
                  <a:t>-</a:t>
                </a:r>
                <a:r>
                  <a:rPr kumimoji="0" lang="en-US" altLang="zh-CN" sz="2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黑体" panose="02010609060101010101" pitchFamily="49" charset="-122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6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6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3</m:t>
                        </m:r>
                      </m:den>
                    </m:f>
                    <m:r>
                      <a:rPr kumimoji="0" lang="en-US" altLang="zh-CN" sz="26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黑体" panose="02010609060101010101" pitchFamily="49" charset="-122"/>
                        <a:cs typeface="+mn-cs"/>
                      </a:rPr>
                      <m:t> </m:t>
                    </m:r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+mn-ea"/>
                  </a:rPr>
                  <a:t>ax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+mn-ea"/>
                  </a:rPr>
                  <a:t>（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+mn-ea"/>
                  </a:rPr>
                  <a:t>m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+mj-lt"/>
                    <a:ea typeface="+mn-ea"/>
                  </a:rPr>
                  <a:t>2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+mn-ea"/>
                  </a:rPr>
                  <a:t>）</a:t>
                </a:r>
                <a:endParaRPr kumimoji="0" lang="en-US" altLang="zh-CN" sz="2600" b="1" u="none" strike="noStrike" kern="120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</a:endParaRPr>
              </a:p>
            </p:txBody>
          </p:sp>
        </mc:Choice>
        <mc:Fallback>
          <p:sp>
            <p:nvSpPr>
              <p:cNvPr id="30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29900" y="2589148"/>
                <a:ext cx="2490739" cy="830612"/>
              </a:xfrm>
              <a:prstGeom prst="rect">
                <a:avLst/>
              </a:prstGeom>
              <a:blipFill rotWithShape="1">
                <a:blip r:embed="rId5"/>
                <a:stretch>
                  <a:fillRect l="-15" t="-4465" r="-2906" b="3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 Box 3"/>
              <p:cNvSpPr txBox="1">
                <a:spLocks noChangeArrowheads="1"/>
              </p:cNvSpPr>
              <p:nvPr/>
            </p:nvSpPr>
            <p:spPr bwMode="auto">
              <a:xfrm>
                <a:off x="1237461" y="3570403"/>
                <a:ext cx="3883178" cy="13107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just" eaLnBrk="1" hangingPunct="1">
                  <a:lnSpc>
                    <a:spcPct val="120000"/>
                  </a:lnSpc>
                  <a:spcBef>
                    <a:spcPts val="0"/>
                  </a:spcBef>
                  <a:defRPr/>
                </a:pP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+mn-ea"/>
                  </a:rPr>
                  <a:t>答：中间画面的面积是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+mn-lt"/>
                  </a:rPr>
                  <a:t>a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+mn-lt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n-lt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+mn-lt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+mn-lt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+mn-lt"/>
                  </a:rPr>
                  <a:t>ax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+mn-ea"/>
                  </a:rPr>
                  <a:t>平方米。</a:t>
                </a:r>
                <a:endParaRPr kumimoji="0" lang="en-US" altLang="zh-CN" sz="2600" b="1" u="none" strike="noStrike" kern="120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</a:endParaRPr>
              </a:p>
            </p:txBody>
          </p:sp>
        </mc:Choice>
        <mc:Fallback>
          <p:sp>
            <p:nvSpPr>
              <p:cNvPr id="31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37461" y="3570403"/>
                <a:ext cx="3883178" cy="1310743"/>
              </a:xfrm>
              <a:prstGeom prst="rect">
                <a:avLst/>
              </a:prstGeom>
              <a:blipFill rotWithShape="1">
                <a:blip r:embed="rId6"/>
                <a:stretch>
                  <a:fillRect l="-12" t="-33" r="16" b="4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982" y="1487752"/>
            <a:ext cx="2945606" cy="5275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lvl="0" algn="l" defTabSz="9144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611982" y="1867442"/>
                <a:ext cx="3252787" cy="7784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 eaLnBrk="1" hangingPunct="1">
                  <a:spcBef>
                    <a:spcPts val="0"/>
                  </a:spcBef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j-ea"/>
                    <a:cs typeface="+mn-cs"/>
                  </a:rPr>
                  <a:t>（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j-ea"/>
                    <a:cs typeface="+mn-cs"/>
                  </a:rPr>
                  <a:t>3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j-ea"/>
                    <a:cs typeface="+mn-cs"/>
                  </a:rPr>
                  <a:t>）</a:t>
                </a:r>
                <a:r>
                  <a:rPr lang="en-US" altLang="zh-CN" sz="2800" b="1" i="1" dirty="0">
                    <a:latin typeface="+mn-lt"/>
                    <a:ea typeface="+mj-ea"/>
                  </a:rPr>
                  <a:t>x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3</a:t>
                </a:r>
                <a:r>
                  <a:rPr lang="en-US" altLang="zh-CN" sz="2800" b="1" i="1" dirty="0">
                    <a:latin typeface="+mn-lt"/>
                    <a:ea typeface="+mj-ea"/>
                  </a:rPr>
                  <a:t>y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j-ea"/>
                    <a:cs typeface="+mn-cs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j-ea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j-lt"/>
                            <a:ea typeface="+mj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j-lt"/>
                            <a:ea typeface="+mj-ea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j-ea"/>
                    <a:cs typeface="+mn-cs"/>
                  </a:rPr>
                  <a:t>xy</a:t>
                </a:r>
                <a:r>
                  <a:rPr kumimoji="0" lang="en-US" altLang="zh-CN" sz="2800" b="1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j-ea"/>
                    <a:cs typeface="+mn-cs"/>
                  </a:rPr>
                  <a:t>3</a:t>
                </a:r>
                <a:r>
                  <a:rPr lang="en-US" altLang="zh-CN" sz="2800" b="1" dirty="0">
                    <a:latin typeface="+mn-lt"/>
                  </a:rPr>
                  <a:t>–1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j-ea"/>
                    <a:cs typeface="+mn-cs"/>
                  </a:rPr>
                  <a:t>)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j-ea"/>
                    <a:cs typeface="+mn-cs"/>
                  </a:rPr>
                  <a:t>；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982" y="1867442"/>
                <a:ext cx="3252787" cy="778483"/>
              </a:xfrm>
              <a:prstGeom prst="rect">
                <a:avLst/>
              </a:prstGeom>
              <a:blipFill rotWithShape="1">
                <a:blip r:embed="rId1"/>
                <a:stretch>
                  <a:fillRect l="-15" t="-5616" r="5" b="6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4105274" y="1566333"/>
            <a:ext cx="3081337" cy="5275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1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lang="en-US" altLang="zh-CN" sz="2800" b="1" baseline="30000" dirty="0">
                <a:latin typeface="+mn-lt"/>
                <a:ea typeface="+mj-ea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n-cs"/>
              </a:rPr>
              <a:t>+3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</a:t>
            </a:r>
            <a:r>
              <a:rPr lang="en-US" altLang="zh-CN" sz="2800" b="1" i="1" dirty="0">
                <a:latin typeface="+mn-lt"/>
                <a:ea typeface="+mj-ea"/>
              </a:rPr>
              <a:t>a</a:t>
            </a:r>
            <a:r>
              <a:rPr lang="en-US" altLang="zh-CN" sz="2800" b="1" baseline="30000" dirty="0">
                <a:latin typeface="+mn-lt"/>
                <a:ea typeface="+mj-ea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05274" y="2044170"/>
            <a:ext cx="4045745" cy="5275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1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4</a:t>
            </a:r>
            <a:r>
              <a:rPr lang="en-US" altLang="zh-CN" sz="2800" b="1" baseline="30000" dirty="0">
                <a:latin typeface="+mn-lt"/>
                <a:ea typeface="+mj-ea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e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+</a:t>
            </a:r>
            <a:r>
              <a:rPr lang="en-US" altLang="zh-CN" sz="2800" b="1" i="1" dirty="0">
                <a:latin typeface="+mn-lt"/>
                <a:ea typeface="+mj-ea"/>
              </a:rPr>
              <a:t>f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lang="en-US" altLang="zh-CN" sz="2800" b="1" i="1" dirty="0">
                <a:latin typeface="+mn-lt"/>
                <a:ea typeface="+mj-ea"/>
              </a:rPr>
              <a:t>d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</a:t>
            </a:r>
            <a:r>
              <a:rPr lang="en-US" altLang="zh-CN" sz="2800" b="1" i="1" dirty="0">
                <a:latin typeface="+mn-lt"/>
                <a:ea typeface="+mj-ea"/>
              </a:rPr>
              <a:t> ·</a:t>
            </a:r>
            <a:r>
              <a:rPr lang="en-US" altLang="zh-CN" sz="2800" b="1" i="1" dirty="0" err="1">
                <a:latin typeface="+mn-lt"/>
                <a:ea typeface="+mj-ea"/>
              </a:rPr>
              <a:t>ef</a:t>
            </a:r>
            <a:r>
              <a:rPr lang="en-US" altLang="zh-CN" sz="2800" b="1" i="1" dirty="0">
                <a:latin typeface="+mn-lt"/>
                <a:ea typeface="+mj-ea"/>
              </a:rPr>
              <a:t> </a:t>
            </a:r>
            <a:r>
              <a:rPr lang="en-US" altLang="zh-CN" sz="2800" b="1" baseline="30000" dirty="0">
                <a:latin typeface="+mn-lt"/>
                <a:ea typeface="+mj-ea"/>
              </a:rPr>
              <a:t>2</a:t>
            </a:r>
            <a:r>
              <a:rPr lang="en-US" altLang="zh-CN" sz="2800" b="1" i="1" dirty="0">
                <a:latin typeface="+mn-lt"/>
                <a:ea typeface="+mj-ea"/>
              </a:rPr>
              <a:t>d</a:t>
            </a:r>
            <a:r>
              <a:rPr lang="zh-CN" altLang="en-US" sz="2800" b="1" dirty="0">
                <a:latin typeface="+mn-lt"/>
                <a:ea typeface="+mj-ea"/>
              </a:rPr>
              <a:t>。</a:t>
            </a:r>
            <a:endParaRPr kumimoji="0" lang="zh-CN" altLang="zh-CN" sz="28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5183" y="1005945"/>
            <a:ext cx="1583530" cy="560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计算：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4832" y="2596182"/>
            <a:ext cx="5324474" cy="5275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1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解：（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)=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a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3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m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+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an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70794" y="3123762"/>
            <a:ext cx="7337425" cy="5275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1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+3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a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)=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b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3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+3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ab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–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a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b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1270794" y="3533867"/>
                <a:ext cx="6031704" cy="7784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 eaLnBrk="1" hangingPunct="1">
                  <a:spcBef>
                    <a:spcPts val="0"/>
                  </a:spcBef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+mn-lt"/>
                    <a:ea typeface="+mj-ea"/>
                    <a:cs typeface="+mn-cs"/>
                  </a:rPr>
                  <a:t>（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+mn-lt"/>
                    <a:ea typeface="+mj-ea"/>
                    <a:cs typeface="+mn-cs"/>
                  </a:rPr>
                  <a:t>3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+mn-lt"/>
                    <a:ea typeface="+mj-ea"/>
                    <a:cs typeface="+mn-cs"/>
                  </a:rPr>
                  <a:t>）</a:t>
                </a:r>
                <a:r>
                  <a:rPr lang="en-US" altLang="zh-CN" sz="2800" b="1" i="1" dirty="0">
                    <a:solidFill>
                      <a:srgbClr val="FD2395"/>
                    </a:solidFill>
                    <a:latin typeface="+mn-lt"/>
                    <a:ea typeface="+mj-ea"/>
                  </a:rPr>
                  <a:t>x</a:t>
                </a:r>
                <a:r>
                  <a:rPr lang="en-US" altLang="zh-CN" sz="2800" b="1" baseline="30000" dirty="0">
                    <a:solidFill>
                      <a:srgbClr val="FD2395"/>
                    </a:solidFill>
                    <a:latin typeface="+mn-lt"/>
                    <a:ea typeface="+mj-ea"/>
                  </a:rPr>
                  <a:t>3</a:t>
                </a:r>
                <a:r>
                  <a:rPr lang="en-US" altLang="zh-CN" sz="2800" b="1" i="1" dirty="0">
                    <a:solidFill>
                      <a:srgbClr val="FD2395"/>
                    </a:solidFill>
                    <a:latin typeface="+mn-lt"/>
                    <a:ea typeface="+mj-ea"/>
                  </a:rPr>
                  <a:t>y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+mn-lt"/>
                    <a:ea typeface="+mj-ea"/>
                    <a:cs typeface="+mn-cs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D2395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j-ea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D2395"/>
                            </a:solidFill>
                            <a:effectLst/>
                            <a:uLnTx/>
                            <a:uFillTx/>
                            <a:latin typeface="+mj-lt"/>
                            <a:ea typeface="+mj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D2395"/>
                            </a:solidFill>
                            <a:effectLst/>
                            <a:uLnTx/>
                            <a:uFillTx/>
                            <a:latin typeface="+mj-lt"/>
                            <a:ea typeface="+mj-ea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+mn-lt"/>
                    <a:ea typeface="+mj-ea"/>
                    <a:cs typeface="+mn-cs"/>
                  </a:rPr>
                  <a:t>xy</a:t>
                </a:r>
                <a:r>
                  <a:rPr kumimoji="0" lang="en-US" altLang="zh-CN" sz="2800" b="1" u="none" strike="noStrike" kern="1200" cap="none" spc="0" normalizeH="0" baseline="3000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+mn-lt"/>
                    <a:ea typeface="+mj-ea"/>
                    <a:cs typeface="+mn-cs"/>
                  </a:rPr>
                  <a:t>3</a:t>
                </a:r>
                <a:r>
                  <a:rPr lang="en-US" altLang="zh-CN" sz="2800" b="1" dirty="0">
                    <a:solidFill>
                      <a:srgbClr val="FD2395"/>
                    </a:solidFill>
                    <a:latin typeface="+mn-lt"/>
                  </a:rPr>
                  <a:t>–1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+mn-lt"/>
                    <a:ea typeface="+mj-ea"/>
                    <a:cs typeface="+mn-cs"/>
                  </a:rPr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D2395"/>
                            </a:solidFill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D2395"/>
                            </a:solidFill>
                            <a:latin typeface="+mj-lt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D2395"/>
                    </a:solidFill>
                    <a:latin typeface="+mn-lt"/>
                    <a:ea typeface="+mj-ea"/>
                  </a:rPr>
                  <a:t>x</a:t>
                </a:r>
                <a:r>
                  <a:rPr lang="en-US" altLang="zh-CN" sz="2800" b="1" baseline="30000" dirty="0">
                    <a:solidFill>
                      <a:srgbClr val="FD2395"/>
                    </a:solidFill>
                    <a:latin typeface="+mn-lt"/>
                    <a:ea typeface="+mj-ea"/>
                  </a:rPr>
                  <a:t>4</a:t>
                </a:r>
                <a:r>
                  <a:rPr lang="en-US" altLang="zh-CN" sz="2800" b="1" i="1" dirty="0">
                    <a:solidFill>
                      <a:srgbClr val="FD2395"/>
                    </a:solidFill>
                    <a:latin typeface="+mn-lt"/>
                    <a:ea typeface="+mj-ea"/>
                  </a:rPr>
                  <a:t>y</a:t>
                </a:r>
                <a:r>
                  <a:rPr lang="en-US" altLang="zh-CN" sz="2800" b="1" baseline="30000" dirty="0">
                    <a:solidFill>
                      <a:srgbClr val="FD2395"/>
                    </a:solidFill>
                    <a:latin typeface="+mn-lt"/>
                    <a:ea typeface="+mj-ea"/>
                  </a:rPr>
                  <a:t>4</a:t>
                </a:r>
                <a:r>
                  <a:rPr lang="en-US" altLang="zh-CN" sz="2800" b="1" dirty="0">
                    <a:solidFill>
                      <a:srgbClr val="FD2395"/>
                    </a:solidFill>
                    <a:latin typeface="+mn-lt"/>
                  </a:rPr>
                  <a:t>–</a:t>
                </a:r>
                <a:r>
                  <a:rPr lang="en-US" altLang="zh-CN" sz="2800" b="1" i="1" dirty="0">
                    <a:solidFill>
                      <a:srgbClr val="FD2395"/>
                    </a:solidFill>
                    <a:latin typeface="+mn-lt"/>
                    <a:ea typeface="+mj-ea"/>
                  </a:rPr>
                  <a:t>x</a:t>
                </a:r>
                <a:r>
                  <a:rPr lang="en-US" altLang="zh-CN" sz="2800" b="1" baseline="30000" dirty="0">
                    <a:solidFill>
                      <a:srgbClr val="FD2395"/>
                    </a:solidFill>
                    <a:latin typeface="+mn-lt"/>
                    <a:ea typeface="+mj-ea"/>
                  </a:rPr>
                  <a:t>3</a:t>
                </a:r>
                <a:r>
                  <a:rPr lang="en-US" altLang="zh-CN" sz="2800" b="1" i="1" dirty="0">
                    <a:solidFill>
                      <a:srgbClr val="FD2395"/>
                    </a:solidFill>
                    <a:latin typeface="+mn-lt"/>
                    <a:ea typeface="+mj-ea"/>
                  </a:rPr>
                  <a:t>y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+mn-lt"/>
                    <a:ea typeface="+mj-ea"/>
                    <a:cs typeface="+mn-cs"/>
                  </a:rPr>
                  <a:t>；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D2395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0794" y="3533867"/>
                <a:ext cx="6031704" cy="778483"/>
              </a:xfrm>
              <a:prstGeom prst="rect">
                <a:avLst/>
              </a:prstGeom>
              <a:blipFill rotWithShape="1">
                <a:blip r:embed="rId2"/>
                <a:stretch>
                  <a:fillRect l="-3" t="-5559" r="10" b="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/>
          <p:nvPr/>
        </p:nvSpPr>
        <p:spPr>
          <a:xfrm>
            <a:off x="1270794" y="4301063"/>
            <a:ext cx="6031704" cy="5275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1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4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e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+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f 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d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 ·</a:t>
            </a:r>
            <a:r>
              <a:rPr lang="en-US" altLang="zh-CN" sz="2800" b="1" i="1" dirty="0" err="1">
                <a:solidFill>
                  <a:srgbClr val="FD2395"/>
                </a:solidFill>
                <a:latin typeface="+mn-lt"/>
                <a:ea typeface="+mj-ea"/>
              </a:rPr>
              <a:t>ef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 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d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=4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e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f 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d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+4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ef 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4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d 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 </a:t>
            </a:r>
            <a:r>
              <a:rPr lang="zh-CN" altLang="en-US" sz="2800" b="1" dirty="0">
                <a:solidFill>
                  <a:srgbClr val="FD2395"/>
                </a:solidFill>
                <a:latin typeface="+mn-lt"/>
                <a:ea typeface="+mj-ea"/>
              </a:rPr>
              <a:t>。</a:t>
            </a:r>
            <a:endParaRPr kumimoji="0" lang="zh-CN" altLang="zh-CN" sz="2800" b="1" i="0" u="none" strike="noStrike" kern="1200" cap="none" spc="0" normalizeH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8" name="矩形 7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981" y="463641"/>
            <a:ext cx="2878932" cy="2355935"/>
            <a:chOff x="6097189" y="2501064"/>
            <a:chExt cx="2878932" cy="235593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7189" y="2501064"/>
              <a:ext cx="2878932" cy="235593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743701" y="2786062"/>
              <a:ext cx="5167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911306" y="2771040"/>
              <a:ext cx="5167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B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686551" y="3771164"/>
              <a:ext cx="5167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C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911306" y="3771164"/>
              <a:ext cx="5167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D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362933" y="481874"/>
            <a:ext cx="5423086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</a:rPr>
              <a:t>如图，</a:t>
            </a:r>
            <a:r>
              <a:rPr lang="zh-CN" altLang="en-US" sz="2400" b="1" dirty="0">
                <a:solidFill>
                  <a:srgbClr val="000000"/>
                </a:solidFill>
                <a:latin typeface="+mj-lt"/>
                <a:ea typeface="+mj-ea"/>
              </a:rPr>
              <a:t>如何计算整个操场的面积</a:t>
            </a:r>
            <a:r>
              <a:rPr lang="en-US" altLang="zh-CN" sz="2400" b="1" dirty="0">
                <a:solidFill>
                  <a:srgbClr val="000000"/>
                </a:solidFill>
                <a:latin typeface="+mj-lt"/>
                <a:ea typeface="+mj-ea"/>
              </a:rPr>
              <a:t>?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62933" y="1098978"/>
            <a:ext cx="5423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方法</a:t>
            </a:r>
            <a:r>
              <a:rPr lang="en-US" altLang="zh-CN" sz="2400" b="1" dirty="0">
                <a:latin typeface="+mj-lt"/>
                <a:ea typeface="+mj-ea"/>
              </a:rPr>
              <a:t>1</a:t>
            </a:r>
            <a:r>
              <a:rPr lang="zh-CN" altLang="en-US" sz="2400" b="1" dirty="0">
                <a:latin typeface="+mj-lt"/>
                <a:ea typeface="+mj-ea"/>
              </a:rPr>
              <a:t>：将</a:t>
            </a:r>
            <a:r>
              <a:rPr lang="en-US" altLang="zh-CN" sz="2400" b="1" dirty="0">
                <a:latin typeface="+mj-lt"/>
                <a:ea typeface="+mj-ea"/>
              </a:rPr>
              <a:t>ABCD</a:t>
            </a:r>
            <a:r>
              <a:rPr lang="zh-CN" altLang="en-US" sz="2400" b="1" dirty="0">
                <a:latin typeface="+mj-lt"/>
                <a:ea typeface="+mj-ea"/>
              </a:rPr>
              <a:t>看成一个整体，可得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30349" y="1584502"/>
            <a:ext cx="2541553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)·(2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40222" y="2087193"/>
            <a:ext cx="551525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方法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：将</a:t>
            </a:r>
            <a:r>
              <a:rPr lang="en-US" altLang="zh-CN" sz="2400" b="1" dirty="0">
                <a:latin typeface="+mj-lt"/>
                <a:ea typeface="+mj-ea"/>
              </a:rPr>
              <a:t>AB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dirty="0">
                <a:latin typeface="+mj-lt"/>
                <a:ea typeface="+mj-ea"/>
              </a:rPr>
              <a:t>CD</a:t>
            </a:r>
            <a:r>
              <a:rPr lang="zh-CN" altLang="en-US" sz="2400" b="1" dirty="0">
                <a:latin typeface="+mj-lt"/>
                <a:ea typeface="+mj-ea"/>
              </a:rPr>
              <a:t>分别看成一个整体，可得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30349" y="2543034"/>
            <a:ext cx="3628266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·(2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·(2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1629" y="3022935"/>
            <a:ext cx="64602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方法</a:t>
            </a:r>
            <a:r>
              <a:rPr lang="en-US" altLang="zh-CN" sz="2400" b="1" dirty="0">
                <a:latin typeface="+mj-lt"/>
                <a:ea typeface="+mj-ea"/>
              </a:rPr>
              <a:t>3</a:t>
            </a:r>
            <a:r>
              <a:rPr lang="zh-CN" altLang="en-US" sz="2400" b="1" dirty="0">
                <a:latin typeface="+mj-lt"/>
                <a:ea typeface="+mj-ea"/>
              </a:rPr>
              <a:t>：将</a:t>
            </a:r>
            <a:r>
              <a:rPr lang="en-US" altLang="zh-CN" sz="2400" b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dirty="0">
                <a:latin typeface="+mj-lt"/>
                <a:ea typeface="+mj-ea"/>
              </a:rPr>
              <a:t>BD</a:t>
            </a:r>
            <a:r>
              <a:rPr lang="zh-CN" altLang="en-US" sz="2400" b="1" dirty="0">
                <a:latin typeface="+mj-lt"/>
                <a:ea typeface="+mj-ea"/>
              </a:rPr>
              <a:t>分别看成一个整体，可得</a:t>
            </a:r>
            <a:endParaRPr lang="zh-CN" altLang="en-US" sz="2400" b="1" dirty="0">
              <a:latin typeface="+mj-lt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62933" y="3374031"/>
            <a:ext cx="3628266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1629" y="3889134"/>
            <a:ext cx="63251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/>
            </a:lvl1pPr>
          </a:lstStyle>
          <a:p>
            <a:r>
              <a:rPr lang="zh-CN" altLang="en-US" b="1" dirty="0">
                <a:latin typeface="+mj-lt"/>
                <a:ea typeface="+mj-ea"/>
              </a:rPr>
              <a:t>方法</a:t>
            </a:r>
            <a:r>
              <a:rPr lang="en-US" altLang="zh-CN" b="1" dirty="0">
                <a:latin typeface="+mj-lt"/>
                <a:ea typeface="+mj-ea"/>
              </a:rPr>
              <a:t>4:</a:t>
            </a:r>
            <a:r>
              <a:rPr lang="zh-CN" altLang="en-US" b="1" dirty="0">
                <a:latin typeface="+mj-lt"/>
                <a:ea typeface="+mj-ea"/>
              </a:rPr>
              <a:t>分别求出</a:t>
            </a:r>
            <a:r>
              <a:rPr lang="en-US" altLang="zh-CN" b="1" dirty="0">
                <a:latin typeface="+mj-lt"/>
                <a:ea typeface="+mj-ea"/>
              </a:rPr>
              <a:t>ABCD</a:t>
            </a:r>
            <a:r>
              <a:rPr lang="zh-CN" altLang="en-US" b="1" dirty="0">
                <a:latin typeface="+mj-lt"/>
                <a:ea typeface="+mj-ea"/>
              </a:rPr>
              <a:t>的面积并求和，可得</a:t>
            </a:r>
            <a:endParaRPr lang="zh-CN" altLang="en-US" b="1" dirty="0">
              <a:latin typeface="+mj-lt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86947" y="4350799"/>
            <a:ext cx="3628266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9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endParaRPr lang="zh-CN" altLang="en-US" sz="2400" b="1" i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01831" y="4275432"/>
            <a:ext cx="2510222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007F80"/>
                </a:solidFill>
                <a:latin typeface="+mj-lt"/>
                <a:ea typeface="黑体" panose="02010609060101010101" pitchFamily="49" charset="-122"/>
              </a:rPr>
              <a:t>你发现了什么</a:t>
            </a:r>
            <a:r>
              <a:rPr lang="en-US" altLang="zh-CN" sz="2400" b="1" dirty="0">
                <a:solidFill>
                  <a:srgbClr val="007F80"/>
                </a:solidFill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400" b="1" dirty="0">
              <a:solidFill>
                <a:srgbClr val="007F8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981" y="463641"/>
            <a:ext cx="2878932" cy="2355935"/>
            <a:chOff x="6097189" y="2501064"/>
            <a:chExt cx="2878932" cy="235593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7189" y="2501064"/>
              <a:ext cx="2878932" cy="235593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743701" y="2786062"/>
              <a:ext cx="5167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911306" y="2771040"/>
              <a:ext cx="5167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B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686551" y="3771164"/>
              <a:ext cx="5167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C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911306" y="3771164"/>
              <a:ext cx="5167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D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508165" y="523864"/>
            <a:ext cx="2541553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)·(2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08165" y="1114456"/>
            <a:ext cx="3628266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·(2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·(2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08165" y="1705048"/>
            <a:ext cx="3628266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08165" y="2295641"/>
            <a:ext cx="3628266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9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endParaRPr lang="zh-CN" altLang="en-US" sz="2400" b="1" i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63210" y="1733741"/>
            <a:ext cx="2222809" cy="936347"/>
          </a:xfrm>
          <a:prstGeom prst="rect">
            <a:avLst/>
          </a:prstGeom>
          <a:solidFill>
            <a:srgbClr val="FEC7BE">
              <a:alpha val="69804"/>
            </a:srgbClr>
          </a:solidFill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相等，都表示操场的面积。</a:t>
            </a:r>
            <a:endParaRPr kumimoji="0" lang="zh-CN" altLang="en-US" sz="2400" b="1" kern="1200" cap="none" spc="0" normalizeH="0" baseline="0" noProof="0" dirty="0">
              <a:solidFill>
                <a:srgbClr val="0066FF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对话气泡: 圆角矩形 12"/>
          <p:cNvSpPr/>
          <p:nvPr/>
        </p:nvSpPr>
        <p:spPr>
          <a:xfrm>
            <a:off x="4938313" y="3285772"/>
            <a:ext cx="2222809" cy="1100254"/>
          </a:xfrm>
          <a:prstGeom prst="wedgeRoundRectCallout">
            <a:avLst>
              <a:gd name="adj1" fmla="val -37555"/>
              <a:gd name="adj2" fmla="val -73986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你可以用运算律解释吗</a:t>
            </a:r>
            <a:r>
              <a:rPr lang="en-US" altLang="zh-CN" sz="2400" b="1" dirty="0"/>
              <a:t>?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2709" y="1187101"/>
            <a:ext cx="2541553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)·(2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9402" y="1187101"/>
            <a:ext cx="3628266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·(2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·(2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94309" y="1187101"/>
            <a:ext cx="3628266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+6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+9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endParaRPr lang="zh-CN" altLang="en-US" sz="2400" b="1" i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8825" y="1187101"/>
            <a:ext cx="1060576" cy="514847"/>
          </a:xfrm>
          <a:prstGeom prst="rect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12709" y="3352345"/>
            <a:ext cx="2541553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)·(2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57867" y="3352344"/>
            <a:ext cx="3628266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94309" y="3352344"/>
            <a:ext cx="3628266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+6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+9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endParaRPr lang="zh-CN" altLang="en-US" sz="2400" b="1" i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4608" y="3371078"/>
            <a:ext cx="933593" cy="514847"/>
          </a:xfrm>
          <a:prstGeom prst="rect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525707" y="710431"/>
            <a:ext cx="1440778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看作整体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65834" y="2831441"/>
            <a:ext cx="1440778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看作整体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618825" y="1723708"/>
            <a:ext cx="2743200" cy="945638"/>
            <a:chOff x="1618825" y="1723708"/>
            <a:chExt cx="2743200" cy="945638"/>
          </a:xfrm>
        </p:grpSpPr>
        <p:grpSp>
          <p:nvGrpSpPr>
            <p:cNvPr id="5" name="Group 22"/>
            <p:cNvGrpSpPr/>
            <p:nvPr/>
          </p:nvGrpSpPr>
          <p:grpSpPr>
            <a:xfrm>
              <a:off x="1618825" y="1723708"/>
              <a:ext cx="2743200" cy="439737"/>
              <a:chOff x="884" y="1928"/>
              <a:chExt cx="1728" cy="277"/>
            </a:xfrm>
          </p:grpSpPr>
          <p:sp>
            <p:nvSpPr>
              <p:cNvPr id="6" name="Line 23"/>
              <p:cNvSpPr/>
              <p:nvPr/>
            </p:nvSpPr>
            <p:spPr>
              <a:xfrm>
                <a:off x="884" y="1956"/>
                <a:ext cx="0" cy="249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" name="Line 24"/>
              <p:cNvSpPr/>
              <p:nvPr/>
            </p:nvSpPr>
            <p:spPr>
              <a:xfrm>
                <a:off x="884" y="2205"/>
                <a:ext cx="1724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" name="Line 25"/>
              <p:cNvSpPr/>
              <p:nvPr/>
            </p:nvSpPr>
            <p:spPr>
              <a:xfrm flipV="1">
                <a:off x="2612" y="1928"/>
                <a:ext cx="0" cy="277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35" name="文本框 34"/>
            <p:cNvSpPr txBox="1"/>
            <p:nvPr/>
          </p:nvSpPr>
          <p:spPr>
            <a:xfrm>
              <a:off x="2078281" y="2207681"/>
              <a:ext cx="18179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运用分配律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618825" y="3867191"/>
            <a:ext cx="2743200" cy="901401"/>
            <a:chOff x="1618825" y="3867191"/>
            <a:chExt cx="2743200" cy="901401"/>
          </a:xfrm>
        </p:grpSpPr>
        <p:grpSp>
          <p:nvGrpSpPr>
            <p:cNvPr id="20" name="Group 22"/>
            <p:cNvGrpSpPr/>
            <p:nvPr/>
          </p:nvGrpSpPr>
          <p:grpSpPr>
            <a:xfrm>
              <a:off x="1618825" y="3867191"/>
              <a:ext cx="2743200" cy="439737"/>
              <a:chOff x="884" y="1928"/>
              <a:chExt cx="1728" cy="277"/>
            </a:xfrm>
          </p:grpSpPr>
          <p:sp>
            <p:nvSpPr>
              <p:cNvPr id="21" name="Line 23"/>
              <p:cNvSpPr/>
              <p:nvPr/>
            </p:nvSpPr>
            <p:spPr>
              <a:xfrm>
                <a:off x="884" y="1956"/>
                <a:ext cx="0" cy="249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" name="Line 24"/>
              <p:cNvSpPr/>
              <p:nvPr/>
            </p:nvSpPr>
            <p:spPr>
              <a:xfrm>
                <a:off x="884" y="2205"/>
                <a:ext cx="1724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3" name="Line 25"/>
              <p:cNvSpPr/>
              <p:nvPr/>
            </p:nvSpPr>
            <p:spPr>
              <a:xfrm flipV="1">
                <a:off x="2612" y="1928"/>
                <a:ext cx="0" cy="277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36" name="文本框 35"/>
            <p:cNvSpPr txBox="1"/>
            <p:nvPr/>
          </p:nvSpPr>
          <p:spPr>
            <a:xfrm>
              <a:off x="2246096" y="4306927"/>
              <a:ext cx="18179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运用分配律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438009" y="365755"/>
            <a:ext cx="2495676" cy="880101"/>
            <a:chOff x="4438009" y="365755"/>
            <a:chExt cx="2495676" cy="880101"/>
          </a:xfrm>
        </p:grpSpPr>
        <p:grpSp>
          <p:nvGrpSpPr>
            <p:cNvPr id="12" name="Group 26"/>
            <p:cNvGrpSpPr/>
            <p:nvPr/>
          </p:nvGrpSpPr>
          <p:grpSpPr>
            <a:xfrm>
              <a:off x="4493535" y="885494"/>
              <a:ext cx="2244726" cy="360362"/>
              <a:chOff x="1973" y="1517"/>
              <a:chExt cx="1414" cy="227"/>
            </a:xfrm>
          </p:grpSpPr>
          <p:sp>
            <p:nvSpPr>
              <p:cNvPr id="13" name="Line 27"/>
              <p:cNvSpPr/>
              <p:nvPr/>
            </p:nvSpPr>
            <p:spPr>
              <a:xfrm flipV="1">
                <a:off x="1973" y="1525"/>
                <a:ext cx="0" cy="136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" name="Line 29"/>
              <p:cNvSpPr/>
              <p:nvPr/>
            </p:nvSpPr>
            <p:spPr>
              <a:xfrm>
                <a:off x="1973" y="1525"/>
                <a:ext cx="1414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" name="Line 30"/>
              <p:cNvSpPr/>
              <p:nvPr/>
            </p:nvSpPr>
            <p:spPr>
              <a:xfrm>
                <a:off x="3376" y="1517"/>
                <a:ext cx="0" cy="22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37" name="文本框 36"/>
            <p:cNvSpPr txBox="1"/>
            <p:nvPr/>
          </p:nvSpPr>
          <p:spPr>
            <a:xfrm>
              <a:off x="4438009" y="365755"/>
              <a:ext cx="24956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再次运用分配律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478203" y="2587824"/>
            <a:ext cx="2495676" cy="871709"/>
            <a:chOff x="4493535" y="2513034"/>
            <a:chExt cx="2495676" cy="871709"/>
          </a:xfrm>
        </p:grpSpPr>
        <p:grpSp>
          <p:nvGrpSpPr>
            <p:cNvPr id="27" name="Group 26"/>
            <p:cNvGrpSpPr/>
            <p:nvPr/>
          </p:nvGrpSpPr>
          <p:grpSpPr>
            <a:xfrm>
              <a:off x="4563484" y="3024381"/>
              <a:ext cx="2244726" cy="360362"/>
              <a:chOff x="1973" y="1517"/>
              <a:chExt cx="1414" cy="227"/>
            </a:xfrm>
          </p:grpSpPr>
          <p:sp>
            <p:nvSpPr>
              <p:cNvPr id="28" name="Line 27"/>
              <p:cNvSpPr/>
              <p:nvPr/>
            </p:nvSpPr>
            <p:spPr>
              <a:xfrm flipV="1">
                <a:off x="1973" y="1525"/>
                <a:ext cx="0" cy="136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9" name="Line 29"/>
              <p:cNvSpPr/>
              <p:nvPr/>
            </p:nvSpPr>
            <p:spPr>
              <a:xfrm>
                <a:off x="1973" y="1525"/>
                <a:ext cx="1414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" name="Line 30"/>
              <p:cNvSpPr/>
              <p:nvPr/>
            </p:nvSpPr>
            <p:spPr>
              <a:xfrm>
                <a:off x="3376" y="1517"/>
                <a:ext cx="0" cy="22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38" name="文本框 37"/>
            <p:cNvSpPr txBox="1"/>
            <p:nvPr/>
          </p:nvSpPr>
          <p:spPr>
            <a:xfrm>
              <a:off x="4493535" y="2513034"/>
              <a:ext cx="24956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再次运用分配律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 animBg="1"/>
      <p:bldP spid="17" grpId="0"/>
      <p:bldP spid="18" grpId="0"/>
      <p:bldP spid="19" grpId="0"/>
      <p:bldP spid="25" grpId="0" animBg="1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241" y="5539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35277" y="4084189"/>
            <a:ext cx="7287321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20090"/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一般地，如何进行多项式乘多项式的运算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?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与同伴进行交流。</a:t>
            </a:r>
            <a:endParaRPr lang="zh-CN" altLang="en-US" sz="2600" dirty="0">
              <a:solidFill>
                <a:srgbClr val="0000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5277" y="1195388"/>
            <a:ext cx="8559196" cy="526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+mn-ea"/>
              </a:rPr>
              <a:t>你能计算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+mn-ea"/>
              </a:rPr>
              <a:t>(2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+mn-ea"/>
              </a:rPr>
              <a:t>a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+mn-ea"/>
              </a:rPr>
              <a:t>+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+mn-ea"/>
              </a:rPr>
              <a:t>b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+mn-ea"/>
              </a:rPr>
              <a:t>)·(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+mn-ea"/>
              </a:rPr>
              <a:t>a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+mn-ea"/>
              </a:rPr>
              <a:t>+2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+mn-ea"/>
              </a:rPr>
              <a:t>b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+mn-ea"/>
              </a:rPr>
              <a:t>，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+mn-ea"/>
              </a:rPr>
              <a:t>(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+mn-ea"/>
              </a:rPr>
              <a:t>x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+mn-ea"/>
              </a:rPr>
              <a:t>–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+mn-ea"/>
              </a:rPr>
              <a:t>y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+mn-ea"/>
              </a:rPr>
              <a:t>)·(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+mn-ea"/>
              </a:rPr>
              <a:t>x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+mn-ea"/>
              </a:rPr>
              <a:t>–1) </a:t>
            </a:r>
            <a:r>
              <a:rPr lang="zh-CN" altLang="en-US" sz="2600" b="1" dirty="0">
                <a:solidFill>
                  <a:srgbClr val="000000"/>
                </a:solidFill>
                <a:latin typeface="+mn-lt"/>
                <a:ea typeface="+mn-ea"/>
              </a:rPr>
              <a:t>，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+mn-ea"/>
              </a:rPr>
              <a:t>(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+mn-ea"/>
              </a:rPr>
              <a:t>a</a:t>
            </a:r>
            <a:r>
              <a:rPr lang="en-US" altLang="zh-CN" sz="2600" b="1" baseline="30000" dirty="0">
                <a:solidFill>
                  <a:srgbClr val="000000"/>
                </a:solidFill>
                <a:latin typeface="+mn-lt"/>
                <a:ea typeface="+mn-ea"/>
              </a:rPr>
              <a:t>2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+mn-ea"/>
              </a:rPr>
              <a:t>–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+mn-ea"/>
              </a:rPr>
              <a:t>b</a:t>
            </a:r>
            <a:r>
              <a:rPr lang="en-US" altLang="zh-CN" sz="2600" b="1" baseline="30000" dirty="0">
                <a:solidFill>
                  <a:srgbClr val="000000"/>
                </a:solidFill>
                <a:latin typeface="+mn-lt"/>
                <a:ea typeface="+mn-ea"/>
              </a:rPr>
              <a:t>2</a:t>
            </a:r>
            <a:r>
              <a:rPr lang="en-US" altLang="zh-CN" sz="2600" b="1" dirty="0">
                <a:solidFill>
                  <a:srgbClr val="000000"/>
                </a:solidFill>
                <a:latin typeface="+mn-lt"/>
                <a:ea typeface="+mn-ea"/>
              </a:rPr>
              <a:t>)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·(</a:t>
            </a:r>
            <a:r>
              <a:rPr lang="en-US" altLang="zh-CN" sz="2600" b="1" i="1" dirty="0">
                <a:solidFill>
                  <a:srgbClr val="000000"/>
                </a:solidFill>
                <a:latin typeface="+mn-lt"/>
                <a:ea typeface="+mn-ea"/>
              </a:rPr>
              <a:t>a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吗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335" y="1836871"/>
            <a:ext cx="220214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</a:rPr>
              <a:t>(2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+mn-ea"/>
              </a:rPr>
              <a:t>a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</a:rPr>
              <a:t>+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+mn-ea"/>
              </a:rPr>
              <a:t>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</a:rPr>
              <a:t>)·(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+mn-ea"/>
              </a:rPr>
              <a:t>a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</a:rPr>
              <a:t>+2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+mn-ea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335" y="2729843"/>
            <a:ext cx="184427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</a:rPr>
              <a:t>(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+mn-ea"/>
              </a:rPr>
              <a:t>x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</a:rPr>
              <a:t>–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+mn-ea"/>
              </a:rPr>
              <a:t>y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</a:rPr>
              <a:t>)·(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+mn-ea"/>
              </a:rPr>
              <a:t>x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</a:rPr>
              <a:t>–1)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71826" y="1836870"/>
            <a:ext cx="280023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=2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a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(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a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+2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b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)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 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+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b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(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a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+2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b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)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93582" y="1836870"/>
            <a:ext cx="280023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=2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30000" dirty="0">
                <a:solidFill>
                  <a:srgbClr val="FD2395"/>
                </a:solidFill>
                <a:latin typeface="+mn-lt"/>
                <a:ea typeface="+mn-ea"/>
              </a:rPr>
              <a:t>2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+4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ab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+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ab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+2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b</a:t>
            </a:r>
            <a:r>
              <a:rPr lang="en-US" altLang="zh-CN" sz="2400" b="1" baseline="30000" dirty="0">
                <a:solidFill>
                  <a:srgbClr val="FD2395"/>
                </a:solidFill>
                <a:latin typeface="+mn-lt"/>
                <a:ea typeface="+mn-ea"/>
              </a:rPr>
              <a:t>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93582" y="2298535"/>
            <a:ext cx="220214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=2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30000" dirty="0">
                <a:solidFill>
                  <a:srgbClr val="FD2395"/>
                </a:solidFill>
                <a:latin typeface="+mn-lt"/>
                <a:ea typeface="+mn-ea"/>
              </a:rPr>
              <a:t>2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+5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ab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+2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b</a:t>
            </a:r>
            <a:r>
              <a:rPr lang="en-US" altLang="zh-CN" sz="2400" b="1" baseline="30000" dirty="0">
                <a:solidFill>
                  <a:srgbClr val="FD2395"/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 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5335" y="3465161"/>
            <a:ext cx="194497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</a:rPr>
              <a:t>(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+mn-lt"/>
                <a:ea typeface="+mn-ea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</a:rPr>
              <a:t>–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+mn-ea"/>
              </a:rPr>
              <a:t>b</a:t>
            </a:r>
            <a:r>
              <a:rPr lang="en-US" altLang="zh-CN" sz="2400" b="1" baseline="30000" dirty="0">
                <a:solidFill>
                  <a:srgbClr val="000000"/>
                </a:solidFill>
                <a:latin typeface="+mn-lt"/>
                <a:ea typeface="+mn-ea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</a:rPr>
              <a:t>)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·(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+mn-ea"/>
              </a:rPr>
              <a:t>a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–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56262" y="2729843"/>
            <a:ext cx="239428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x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(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x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–1)–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y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(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x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–1)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85087" y="2729843"/>
            <a:ext cx="239428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x</a:t>
            </a:r>
            <a:r>
              <a:rPr lang="en-US" altLang="zh-CN" sz="2400" b="1" baseline="30000" dirty="0">
                <a:solidFill>
                  <a:srgbClr val="FD2395"/>
                </a:solidFill>
                <a:latin typeface="+mn-lt"/>
                <a:ea typeface="+mn-ea"/>
              </a:rPr>
              <a:t>2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–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x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–</a:t>
            </a:r>
            <a:r>
              <a:rPr lang="en-US" altLang="zh-CN" sz="2400" b="1" i="1" dirty="0" err="1">
                <a:solidFill>
                  <a:srgbClr val="FD2395"/>
                </a:solidFill>
                <a:latin typeface="+mn-lt"/>
                <a:ea typeface="+mn-ea"/>
              </a:rPr>
              <a:t>xy</a:t>
            </a:r>
            <a:r>
              <a:rPr lang="en-US" altLang="zh-CN" sz="2400" b="1" dirty="0" err="1">
                <a:solidFill>
                  <a:srgbClr val="FD2395"/>
                </a:solidFill>
                <a:latin typeface="+mn-lt"/>
                <a:ea typeface="+mn-ea"/>
              </a:rPr>
              <a:t>+</a:t>
            </a:r>
            <a:r>
              <a:rPr lang="en-US" altLang="zh-CN" sz="2400" b="1" i="1" dirty="0" err="1">
                <a:solidFill>
                  <a:srgbClr val="FD2395"/>
                </a:solidFill>
                <a:latin typeface="+mn-lt"/>
                <a:ea typeface="+mn-ea"/>
              </a:rPr>
              <a:t>y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 </a:t>
            </a:r>
            <a:r>
              <a:rPr lang="zh-CN" altLang="en-US" sz="2400" b="1" dirty="0">
                <a:solidFill>
                  <a:srgbClr val="FD2395"/>
                </a:solidFill>
                <a:latin typeface="+mn-lt"/>
                <a:ea typeface="+mn-ea"/>
              </a:rPr>
              <a:t>。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80917" y="3454629"/>
            <a:ext cx="261968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a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(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30000" dirty="0">
                <a:solidFill>
                  <a:srgbClr val="FD2395"/>
                </a:solidFill>
                <a:latin typeface="+mn-lt"/>
                <a:ea typeface="+mn-ea"/>
              </a:rPr>
              <a:t>2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–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b</a:t>
            </a:r>
            <a:r>
              <a:rPr lang="en-US" altLang="zh-CN" sz="2400" b="1" baseline="30000" dirty="0">
                <a:solidFill>
                  <a:srgbClr val="FD2395"/>
                </a:solidFill>
                <a:latin typeface="+mn-lt"/>
                <a:ea typeface="+mn-ea"/>
              </a:rPr>
              <a:t>2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)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</a:rPr>
              <a:t>–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</a:rPr>
              <a:t>b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(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30000" dirty="0">
                <a:solidFill>
                  <a:srgbClr val="FD2395"/>
                </a:solidFill>
                <a:latin typeface="+mn-lt"/>
                <a:ea typeface="+mn-ea"/>
              </a:rPr>
              <a:t>2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–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b</a:t>
            </a:r>
            <a:r>
              <a:rPr lang="en-US" altLang="zh-CN" sz="2400" b="1" baseline="30000" dirty="0">
                <a:solidFill>
                  <a:srgbClr val="FD2395"/>
                </a:solidFill>
                <a:latin typeface="+mn-lt"/>
                <a:ea typeface="+mn-ea"/>
              </a:rPr>
              <a:t>2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)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84813" y="3461711"/>
            <a:ext cx="261968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30000" dirty="0">
                <a:solidFill>
                  <a:srgbClr val="FD2395"/>
                </a:solidFill>
                <a:latin typeface="+mn-lt"/>
                <a:ea typeface="+mn-ea"/>
              </a:rPr>
              <a:t>3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–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ab</a:t>
            </a:r>
            <a:r>
              <a:rPr lang="en-US" altLang="zh-CN" sz="2400" b="1" baseline="30000" dirty="0">
                <a:solidFill>
                  <a:srgbClr val="FD2395"/>
                </a:solidFill>
                <a:latin typeface="+mn-lt"/>
                <a:ea typeface="+mn-ea"/>
              </a:rPr>
              <a:t>2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</a:rPr>
              <a:t>–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</a:rPr>
              <a:t>b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30000" dirty="0">
                <a:solidFill>
                  <a:srgbClr val="FD2395"/>
                </a:solidFill>
                <a:latin typeface="+mn-lt"/>
                <a:ea typeface="+mn-ea"/>
              </a:rPr>
              <a:t>2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b</a:t>
            </a:r>
            <a:r>
              <a:rPr lang="en-US" altLang="zh-CN" sz="2400" b="1" dirty="0">
                <a:solidFill>
                  <a:srgbClr val="FD2395"/>
                </a:solidFill>
                <a:latin typeface="+mn-lt"/>
                <a:ea typeface="+mn-ea"/>
              </a:rPr>
              <a:t>+</a:t>
            </a:r>
            <a:r>
              <a:rPr lang="en-US" altLang="zh-CN" sz="2400" b="1" i="1" dirty="0">
                <a:solidFill>
                  <a:srgbClr val="FD2395"/>
                </a:solidFill>
                <a:latin typeface="+mn-lt"/>
                <a:ea typeface="+mn-ea"/>
              </a:rPr>
              <a:t>b</a:t>
            </a:r>
            <a:r>
              <a:rPr lang="en-US" altLang="zh-CN" sz="2400" b="1" baseline="30000" dirty="0">
                <a:solidFill>
                  <a:srgbClr val="FD2395"/>
                </a:solidFill>
                <a:latin typeface="+mn-lt"/>
                <a:ea typeface="+mn-ea"/>
              </a:rPr>
              <a:t>3</a:t>
            </a:r>
            <a:r>
              <a:rPr lang="zh-CN" altLang="en-US" sz="2400" b="1" dirty="0">
                <a:solidFill>
                  <a:srgbClr val="FD2395"/>
                </a:solidFill>
                <a:latin typeface="+mn-lt"/>
                <a:ea typeface="+mn-ea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13494" y="1443775"/>
            <a:ext cx="6917012" cy="1659695"/>
            <a:chOff x="1109685" y="1769322"/>
            <a:chExt cx="6917012" cy="1659534"/>
          </a:xfrm>
        </p:grpSpPr>
        <p:grpSp>
          <p:nvGrpSpPr>
            <p:cNvPr id="4" name="组合 1"/>
            <p:cNvGrpSpPr/>
            <p:nvPr/>
          </p:nvGrpSpPr>
          <p:grpSpPr>
            <a:xfrm>
              <a:off x="1109685" y="1769322"/>
              <a:ext cx="6848475" cy="1629245"/>
              <a:chOff x="959324" y="1521852"/>
              <a:chExt cx="6848840" cy="1629708"/>
            </a:xfrm>
          </p:grpSpPr>
          <p:sp>
            <p:nvSpPr>
              <p:cNvPr id="6" name="矩形: 圆角 5"/>
              <p:cNvSpPr/>
              <p:nvPr/>
            </p:nvSpPr>
            <p:spPr>
              <a:xfrm>
                <a:off x="959324" y="1664465"/>
                <a:ext cx="6848840" cy="1487095"/>
              </a:xfrm>
              <a:prstGeom prst="roundRect">
                <a:avLst/>
              </a:prstGeom>
              <a:solidFill>
                <a:srgbClr val="FFE5E5"/>
              </a:solidFill>
              <a:ln>
                <a:solidFill>
                  <a:srgbClr val="FFD1D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pic>
            <p:nvPicPr>
              <p:cNvPr id="7" name="图片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177416" y="1521852"/>
                <a:ext cx="274136" cy="47472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5" name="矩形 4"/>
            <p:cNvSpPr/>
            <p:nvPr/>
          </p:nvSpPr>
          <p:spPr>
            <a:xfrm>
              <a:off x="1178222" y="1942184"/>
              <a:ext cx="6848475" cy="148667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        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B0597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多项式与多项式相乘，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先用一个多项式的每一项乘另一个多项式的每一项，再把所得的积相加。</a:t>
              </a:r>
              <a:endPara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882160" y="956460"/>
            <a:ext cx="5379736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spcBef>
                <a:spcPts val="0"/>
              </a:spcBef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多项式与多项式相乘的运算法则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0532" y="3420375"/>
            <a:ext cx="237172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+mn-ea"/>
              </a:rPr>
              <a:t>多项式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</a:rPr>
              <a:t>×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+mn-ea"/>
              </a:rPr>
              <a:t>多项式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982257" y="3420375"/>
            <a:ext cx="2616529" cy="461665"/>
            <a:chOff x="2910819" y="2973538"/>
            <a:chExt cx="2616529" cy="461665"/>
          </a:xfrm>
        </p:grpSpPr>
        <p:sp>
          <p:nvSpPr>
            <p:cNvPr id="11" name="矩形 10"/>
            <p:cNvSpPr/>
            <p:nvPr/>
          </p:nvSpPr>
          <p:spPr>
            <a:xfrm>
              <a:off x="3155623" y="2973538"/>
              <a:ext cx="2371725" cy="46166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lvl="0" hangingPunct="1">
                <a:spcBef>
                  <a:spcPts val="0"/>
                </a:spcBef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+mn-ea"/>
                </a:rPr>
                <a:t>单项式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+mn-ea"/>
                </a:rPr>
                <a:t>×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+mn-ea"/>
                </a:rPr>
                <a:t>多项式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2910819" y="3225802"/>
              <a:ext cx="244804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5598785" y="3420375"/>
            <a:ext cx="2616529" cy="461665"/>
            <a:chOff x="5527347" y="2973538"/>
            <a:chExt cx="2616529" cy="461665"/>
          </a:xfrm>
        </p:grpSpPr>
        <p:sp>
          <p:nvSpPr>
            <p:cNvPr id="12" name="矩形 11"/>
            <p:cNvSpPr/>
            <p:nvPr/>
          </p:nvSpPr>
          <p:spPr>
            <a:xfrm>
              <a:off x="5772151" y="2973538"/>
              <a:ext cx="2371725" cy="46166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lvl="0" hangingPunct="1">
                <a:spcBef>
                  <a:spcPts val="0"/>
                </a:spcBef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+mn-ea"/>
                </a:rPr>
                <a:t>单项式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+mn-ea"/>
                </a:rPr>
                <a:t>×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+mn-ea"/>
                </a:rPr>
                <a:t>单项式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6" name="直接箭头连接符 15"/>
            <p:cNvCxnSpPr/>
            <p:nvPr/>
          </p:nvCxnSpPr>
          <p:spPr>
            <a:xfrm>
              <a:off x="5527347" y="3225802"/>
              <a:ext cx="244804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任意多边形: 形状 16"/>
          <p:cNvSpPr/>
          <p:nvPr/>
        </p:nvSpPr>
        <p:spPr>
          <a:xfrm>
            <a:off x="1764507" y="3875837"/>
            <a:ext cx="5264944" cy="385763"/>
          </a:xfrm>
          <a:custGeom>
            <a:avLst/>
            <a:gdLst>
              <a:gd name="connsiteX0" fmla="*/ 0 w 5264944"/>
              <a:gd name="connsiteY0" fmla="*/ 0 h 385763"/>
              <a:gd name="connsiteX1" fmla="*/ 0 w 5264944"/>
              <a:gd name="connsiteY1" fmla="*/ 385763 h 385763"/>
              <a:gd name="connsiteX2" fmla="*/ 5264944 w 5264944"/>
              <a:gd name="connsiteY2" fmla="*/ 385763 h 385763"/>
              <a:gd name="connsiteX3" fmla="*/ 5264944 w 5264944"/>
              <a:gd name="connsiteY3" fmla="*/ 7144 h 385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4944" h="385763">
                <a:moveTo>
                  <a:pt x="0" y="0"/>
                </a:moveTo>
                <a:lnTo>
                  <a:pt x="0" y="385763"/>
                </a:lnTo>
                <a:lnTo>
                  <a:pt x="5264944" y="385763"/>
                </a:lnTo>
                <a:lnTo>
                  <a:pt x="5264944" y="7144"/>
                </a:lnTo>
              </a:path>
            </a:pathLst>
          </a:custGeom>
          <a:noFill/>
          <a:ln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208810" y="809308"/>
            <a:ext cx="2105025" cy="54451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例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计算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0938" y="1227561"/>
            <a:ext cx="8522123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( 1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) ( 0.6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)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de-DE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( 2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) (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)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7365" y="1975341"/>
            <a:ext cx="7817062" cy="2595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de-DE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解：（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( 1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) ( 0.6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) 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        = 1 × 0.6 – 1 ·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 0.6 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        = 0.6 –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–0.6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        = 0.6 –1.6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208810" y="809308"/>
            <a:ext cx="2105025" cy="54451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例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计算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0938" y="1227561"/>
            <a:ext cx="8522123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( 1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) ( 0.6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)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de-DE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( 2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) (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)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7365" y="1975341"/>
            <a:ext cx="7817062" cy="260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( 2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) (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)</a:t>
            </a:r>
            <a:endParaRPr kumimoji="0" lang="de-DE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de-DE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        = </a:t>
            </a:r>
            <a:r>
              <a:rPr kumimoji="0" lang="es-E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s-E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s-E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</a:t>
            </a:r>
            <a:r>
              <a:rPr kumimoji="0" lang="es-E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s-E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– 2</a:t>
            </a:r>
            <a:r>
              <a:rPr kumimoji="0" lang="es-E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s-E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</a:t>
            </a:r>
            <a:r>
              <a:rPr kumimoji="0" lang="es-E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s-E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s-E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s-E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</a:t>
            </a:r>
            <a:r>
              <a:rPr kumimoji="0" lang="es-E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s-E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s-E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s-E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</a:t>
            </a:r>
            <a:r>
              <a:rPr kumimoji="0" lang="es-E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s-E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endParaRPr kumimoji="0" lang="es-E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de-DE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        = </a:t>
            </a:r>
            <a:r>
              <a:rPr kumimoji="0" lang="es-E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s-E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s-E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s-E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– 2</a:t>
            </a:r>
            <a:r>
              <a:rPr kumimoji="0" lang="es-E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xy</a:t>
            </a:r>
            <a:r>
              <a:rPr kumimoji="0" lang="es-E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s-E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xy</a:t>
            </a:r>
            <a:r>
              <a:rPr kumimoji="0" lang="es-E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s-E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s-E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kumimoji="0" lang="es-ES" altLang="zh-CN" sz="2800" b="1" i="0" u="none" strike="noStrike" kern="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        = 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de-DE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 Box 3"/>
              <p:cNvSpPr txBox="1">
                <a:spLocks noChangeArrowheads="1"/>
              </p:cNvSpPr>
              <p:nvPr/>
            </p:nvSpPr>
            <p:spPr bwMode="auto">
              <a:xfrm>
                <a:off x="3322276" y="1461099"/>
                <a:ext cx="3757395" cy="7784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just" eaLnBrk="1" hangingPunct="1">
                  <a:spcBef>
                    <a:spcPts val="0"/>
                  </a:spcBef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" panose="02010609060101010101" pitchFamily="49" charset="-122"/>
                    <a:cs typeface="+mn-cs"/>
                  </a:rPr>
                  <a:t>（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" panose="02010609060101010101" pitchFamily="49" charset="-122"/>
                    <a:cs typeface="+mn-cs"/>
                  </a:rPr>
                  <a:t>2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" panose="02010609060101010101" pitchFamily="49" charset="-122"/>
                    <a:cs typeface="+mn-cs"/>
                  </a:rPr>
                  <a:t>）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" panose="02010609060101010101" pitchFamily="49" charset="-122"/>
                    <a:cs typeface="+mn-cs"/>
                  </a:rPr>
                  <a:t>(</a:t>
                </a:r>
                <a:r>
                  <a:rPr kumimoji="0" lang="en-US" altLang="zh-CN" sz="2800" b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" panose="02010609060101010101" pitchFamily="49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" panose="02010609060101010101" pitchFamily="49" charset="-122"/>
                    <a:cs typeface="+mn-cs"/>
                  </a:rPr>
                  <a:t>a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" panose="02010609060101010101" pitchFamily="49" charset="-122"/>
                    <a:cs typeface="+mn-cs"/>
                  </a:rPr>
                  <a:t>+ </a:t>
                </a:r>
                <a:r>
                  <a:rPr kumimoji="0" lang="en-US" altLang="zh-CN" sz="2800" b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" panose="02010609060101010101" pitchFamily="49" charset="-122"/>
                    <a:cs typeface="+mn-cs"/>
                  </a:rPr>
                  <a:t>3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" panose="02010609060101010101" pitchFamily="49" charset="-122"/>
                    <a:cs typeface="+mn-cs"/>
                  </a:rPr>
                  <a:t>)(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j-lt"/>
                            <a:ea typeface="楷体" panose="02010609060101010101" pitchFamily="49" charset="-122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j-lt"/>
                            <a:ea typeface="楷体" panose="02010609060101010101" pitchFamily="49" charset="-122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" panose="02010609060101010101" pitchFamily="49" charset="-122"/>
                    <a:cs typeface="+mn-cs"/>
                  </a:rPr>
                  <a:t>b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" panose="02010609060101010101" pitchFamily="49" charset="-122"/>
                    <a:cs typeface="+mn-cs"/>
                  </a:rPr>
                  <a:t>+ </a:t>
                </a:r>
                <a:r>
                  <a:rPr kumimoji="0" lang="en-US" altLang="zh-CN" sz="2800" b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" panose="02010609060101010101" pitchFamily="49" charset="-122"/>
                    <a:cs typeface="+mn-cs"/>
                  </a:rPr>
                  <a:t>5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" panose="02010609060101010101" pitchFamily="49" charset="-122"/>
                    <a:cs typeface="+mn-cs"/>
                  </a:rPr>
                  <a:t>)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；</a:t>
                </a:r>
                <a:endPara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9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22276" y="1461099"/>
                <a:ext cx="3757395" cy="778483"/>
              </a:xfrm>
              <a:prstGeom prst="rect">
                <a:avLst/>
              </a:prstGeom>
              <a:blipFill rotWithShape="1">
                <a:blip r:embed="rId1"/>
                <a:stretch>
                  <a:fillRect l="-16" t="-77" r="1" b="7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43206" y="2639001"/>
            <a:ext cx="4673030" cy="10813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解：（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(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+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ax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+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bx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ay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+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by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；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85367" y="1061681"/>
            <a:ext cx="1293647" cy="5270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+mj-ea"/>
                <a:ea typeface="+mj-ea"/>
              </a:rPr>
              <a:t>计算：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48796" y="2091088"/>
            <a:ext cx="338746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hangingPunct="1"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+3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)(</a:t>
            </a:r>
            <a:r>
              <a:rPr lang="en-US" altLang="zh-CN" sz="2800" b="1" kern="0" dirty="0">
                <a:latin typeface="Times New Roman" panose="02020603050405020304"/>
                <a:ea typeface="隶书" panose="02010509060101010101" pitchFamily="49" charset="-122"/>
              </a:rPr>
              <a:t>–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</a:t>
            </a:r>
            <a:r>
              <a:rPr lang="en-US" altLang="zh-CN" sz="2800" b="1" kern="0" dirty="0">
                <a:latin typeface="Times New Roman" panose="02020603050405020304"/>
                <a:ea typeface="隶书" panose="02010509060101010101" pitchFamily="49" charset="-122"/>
              </a:rPr>
              <a:t>–1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48796" y="1588731"/>
            <a:ext cx="3184396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hangingPunct="1"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x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)(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a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 Box 3"/>
              <p:cNvSpPr txBox="1">
                <a:spLocks noChangeArrowheads="1"/>
              </p:cNvSpPr>
              <p:nvPr/>
            </p:nvSpPr>
            <p:spPr bwMode="auto">
              <a:xfrm>
                <a:off x="4744419" y="2504499"/>
                <a:ext cx="3856375" cy="14646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隶书" panose="02010509060101010101" pitchFamily="49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隶书" panose="02010509060101010101" pitchFamily="49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隶书" panose="02010509060101010101" pitchFamily="49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隶书" panose="02010509060101010101" pitchFamily="49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隶书" panose="02010509060101010101" pitchFamily="49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隶书" panose="02010509060101010101" pitchFamily="49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隶书" panose="02010509060101010101" pitchFamily="49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隶书" panose="02010509060101010101" pitchFamily="49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隶书" panose="02010509060101010101" pitchFamily="49" charset="-122"/>
                  </a:defRPr>
                </a:lvl9pPr>
              </a:lstStyle>
              <a:p>
                <a:pPr lvl="0" eaLnBrk="1" hangingPunct="1">
                  <a:spcBef>
                    <a:spcPts val="0"/>
                  </a:spcBef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（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2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）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楷体" panose="02010609060101010101" pitchFamily="49" charset="-122"/>
                  </a:rPr>
                  <a:t> (2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楷体" panose="02010609060101010101" pitchFamily="49" charset="-122"/>
                  </a:rPr>
                  <a:t>a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楷体" panose="02010609060101010101" pitchFamily="49" charset="-122"/>
                  </a:rPr>
                  <a:t>+ 3)(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楷体" panose="02010609060101010101" pitchFamily="49" charset="-122"/>
                  </a:rPr>
                  <a:t>b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楷体" panose="02010609060101010101" pitchFamily="49" charset="-122"/>
                  </a:rPr>
                  <a:t>+ 5)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；</a:t>
                </a:r>
                <a:endPara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</a:endParaRPr>
              </a:p>
              <a:p>
                <a:pPr lvl="0" eaLnBrk="1" hangingPunct="1">
                  <a:spcBef>
                    <a:spcPts val="0"/>
                  </a:spcBef>
                  <a:defRPr/>
                </a:pPr>
                <a:r>
                  <a:rPr kumimoji="0" lang="en-US" altLang="zh-CN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  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=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楷体" panose="02010609060101010101" pitchFamily="49" charset="-122"/>
                  </a:rPr>
                  <a:t>3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楷体" panose="02010609060101010101" pitchFamily="49" charset="-122"/>
                  </a:rPr>
                  <a:t>ab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+mn-ea"/>
                  </a:rPr>
                  <a:t>+10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楷体" panose="02010609060101010101" pitchFamily="49" charset="-122"/>
                  </a:rPr>
                  <a:t>a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+mn-ea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楷体" panose="02010609060101010101" pitchFamily="49" charset="-122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楷体" panose="02010609060101010101" pitchFamily="49" charset="-122"/>
                  </a:rPr>
                  <a:t>b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+mn-ea"/>
                  </a:rPr>
                  <a:t>+15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ea"/>
                    <a:ea typeface="+mj-ea"/>
                  </a:rPr>
                  <a:t>；</a:t>
                </a:r>
                <a:endParaRPr kumimoji="0" lang="en-US" altLang="zh-CN" sz="2800" b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mc:Choice>
        <mc:Fallback>
          <p:sp>
            <p:nvSpPr>
              <p:cNvPr id="8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44419" y="2504499"/>
                <a:ext cx="3856375" cy="1464632"/>
              </a:xfrm>
              <a:prstGeom prst="rect">
                <a:avLst/>
              </a:prstGeom>
              <a:blipFill rotWithShape="1">
                <a:blip r:embed="rId2"/>
                <a:stretch>
                  <a:fillRect l="-9" t="-4" r="9" b="2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193577" y="3745016"/>
            <a:ext cx="5886094" cy="10813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+3)(</a:t>
            </a:r>
            <a:r>
              <a:rPr lang="en-US" altLang="zh-CN" sz="2800" b="1" kern="0" dirty="0">
                <a:solidFill>
                  <a:srgbClr val="FF0000"/>
                </a:solidFill>
                <a:latin typeface="Times New Roman" panose="02020603050405020304"/>
              </a:rPr>
              <a:t>–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2800" b="1" kern="0" dirty="0">
                <a:solidFill>
                  <a:srgbClr val="FF0000"/>
                </a:solidFill>
                <a:latin typeface="Times New Roman" panose="02020603050405020304"/>
              </a:rPr>
              <a:t>–1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lang="en-US" altLang="zh-CN" sz="2800" b="1" kern="0" dirty="0">
                <a:solidFill>
                  <a:srgbClr val="FF0000"/>
                </a:solidFill>
                <a:latin typeface="Times New Roman" panose="02020603050405020304"/>
              </a:rPr>
              <a:t>–2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Times New Roman" panose="02020603050405020304"/>
              </a:rPr>
              <a:t>2</a:t>
            </a:r>
            <a:r>
              <a:rPr lang="en-US" altLang="zh-CN" sz="2800" b="1" kern="0" dirty="0">
                <a:solidFill>
                  <a:srgbClr val="FF0000"/>
                </a:solidFill>
                <a:latin typeface="Times New Roman" panose="02020603050405020304"/>
              </a:rPr>
              <a:t>–2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2800" b="1" kern="0" dirty="0">
                <a:solidFill>
                  <a:srgbClr val="FF0000"/>
                </a:solidFill>
                <a:latin typeface="Times New Roman" panose="02020603050405020304"/>
              </a:rPr>
              <a:t>–3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2800" b="1" kern="0" dirty="0">
                <a:solidFill>
                  <a:srgbClr val="FF0000"/>
                </a:solidFill>
                <a:latin typeface="Times New Roman" panose="02020603050405020304"/>
              </a:rPr>
              <a:t>–3= –2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Times New Roman" panose="02020603050405020304"/>
              </a:rPr>
              <a:t>2</a:t>
            </a:r>
            <a:r>
              <a:rPr lang="en-US" altLang="zh-CN" sz="2800" b="1" kern="0" dirty="0">
                <a:solidFill>
                  <a:srgbClr val="FF0000"/>
                </a:solidFill>
                <a:latin typeface="Times New Roman" panose="02020603050405020304"/>
              </a:rPr>
              <a:t>–5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2800" b="1" kern="0" dirty="0">
                <a:solidFill>
                  <a:srgbClr val="FF0000"/>
                </a:solidFill>
                <a:latin typeface="Times New Roman" panose="02020603050405020304"/>
              </a:rPr>
              <a:t>–3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。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4" name="矩形 3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复习回顾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04030" y="928688"/>
            <a:ext cx="4621778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什么是单项式乘单项式法则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26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2219" y="1455242"/>
            <a:ext cx="5593046" cy="12614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单项式与单项式相乘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，把它们的系数、相同字母的幂分别相乘，其余字母连同它的指数不变，作为积的因式。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4030" y="2891712"/>
            <a:ext cx="4090320" cy="1904782"/>
            <a:chOff x="1006461" y="2891712"/>
            <a:chExt cx="3674596" cy="1904782"/>
          </a:xfrm>
        </p:grpSpPr>
        <p:sp>
          <p:nvSpPr>
            <p:cNvPr id="11" name="文本框 10"/>
            <p:cNvSpPr txBox="1"/>
            <p:nvPr/>
          </p:nvSpPr>
          <p:spPr>
            <a:xfrm>
              <a:off x="1006461" y="2891712"/>
              <a:ext cx="1443024" cy="4924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6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2.</a:t>
              </a:r>
              <a:r>
                <a:rPr kumimoji="0" lang="zh-CN" altLang="en-US" sz="26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计算</a:t>
              </a:r>
              <a:r>
                <a:rPr kumimoji="0" lang="en-US" altLang="zh-CN" sz="26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	</a:t>
              </a:r>
              <a:r>
                <a:rPr kumimoji="0" lang="zh-CN" altLang="en-US" sz="26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：</a:t>
              </a:r>
              <a:endPara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文本框 11"/>
                <p:cNvSpPr txBox="1"/>
                <p:nvPr/>
              </p:nvSpPr>
              <p:spPr>
                <a:xfrm>
                  <a:off x="1133972" y="3361093"/>
                  <a:ext cx="2707793" cy="68493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b="1" dirty="0">
                      <a:latin typeface="+mj-lt"/>
                      <a:ea typeface="黑体" panose="02010609060101010101" pitchFamily="49" charset="-122"/>
                    </a:rPr>
                    <a:t>（</a:t>
                  </a:r>
                  <a:r>
                    <a:rPr lang="en-US" altLang="zh-CN" sz="2400" b="1" dirty="0">
                      <a:latin typeface="+mj-lt"/>
                      <a:ea typeface="黑体" panose="02010609060101010101" pitchFamily="49" charset="-122"/>
                    </a:rPr>
                    <a:t>1</a:t>
                  </a:r>
                  <a:r>
                    <a:rPr lang="zh-CN" altLang="en-US" sz="2400" b="1" dirty="0">
                      <a:latin typeface="+mj-lt"/>
                      <a:ea typeface="黑体" panose="02010609060101010101" pitchFamily="49" charset="-122"/>
                    </a:rPr>
                    <a:t>）</a:t>
                  </a:r>
                  <a:r>
                    <a:rPr kumimoji="0" lang="en-US" altLang="zh-CN" sz="2400" b="1" kern="1200" cap="none" spc="0" normalizeH="0" baseline="0" noProof="0" dirty="0">
                      <a:latin typeface="+mj-lt"/>
                      <a:ea typeface="黑体" panose="02010609060101010101" pitchFamily="49" charset="-122"/>
                    </a:rPr>
                    <a:t>24×(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+mj-lt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+mj-lt"/>
                              <a:ea typeface="黑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kumimoji="0" lang="en-US" altLang="zh-CN" sz="2400" b="1" kern="1200" cap="none" spc="0" normalizeH="0" baseline="0" noProof="0" dirty="0">
                      <a:latin typeface="+mj-ea"/>
                      <a:ea typeface="+mj-ea"/>
                    </a:rPr>
                    <a:t> -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+mj-lt"/>
                              <a:ea typeface="黑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+mj-lt"/>
                              <a:ea typeface="黑体" panose="02010609060101010101" pitchFamily="49" charset="-122"/>
                            </a:rPr>
                            <m:t>12</m:t>
                          </m:r>
                        </m:den>
                      </m:f>
                    </m:oMath>
                  </a14:m>
                  <a:r>
                    <a:rPr kumimoji="0" lang="en-US" altLang="zh-CN" sz="2400" b="1" kern="1200" cap="none" spc="0" normalizeH="0" baseline="0" noProof="0" dirty="0">
                      <a:latin typeface="+mj-lt"/>
                      <a:ea typeface="黑体" panose="02010609060101010101" pitchFamily="49" charset="-122"/>
                    </a:rPr>
                    <a:t>)</a:t>
                  </a:r>
                  <a:endParaRPr kumimoji="0" lang="zh-CN" altLang="en-US" sz="2400" b="1" kern="1200" cap="none" spc="0" normalizeH="0" baseline="0" noProof="0" dirty="0">
                    <a:latin typeface="+mj-lt"/>
                    <a:ea typeface="黑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2" name="文本框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3972" y="3361093"/>
                  <a:ext cx="2707793" cy="684931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" name="文本框 12"/>
                <p:cNvSpPr txBox="1"/>
                <p:nvPr/>
              </p:nvSpPr>
              <p:spPr>
                <a:xfrm>
                  <a:off x="1115518" y="4111755"/>
                  <a:ext cx="3565539" cy="68473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b="1" dirty="0">
                      <a:solidFill>
                        <a:prstClr val="black"/>
                      </a:solidFill>
                      <a:latin typeface="Times New Roman" panose="02020603050405020304"/>
                      <a:ea typeface="黑体" panose="02010609060101010101" pitchFamily="49" charset="-122"/>
                    </a:rPr>
                    <a:t>（</a:t>
                  </a:r>
                  <a:r>
                    <a:rPr lang="en-US" altLang="zh-CN" sz="2400" b="1" dirty="0">
                      <a:solidFill>
                        <a:prstClr val="black"/>
                      </a:solidFill>
                      <a:latin typeface="Times New Roman" panose="02020603050405020304"/>
                      <a:ea typeface="黑体" panose="02010609060101010101" pitchFamily="49" charset="-122"/>
                    </a:rPr>
                    <a:t>2</a:t>
                  </a:r>
                  <a:r>
                    <a:rPr lang="zh-CN" altLang="en-US" sz="2400" b="1" dirty="0">
                      <a:solidFill>
                        <a:prstClr val="black"/>
                      </a:solidFill>
                      <a:latin typeface="Times New Roman" panose="02020603050405020304"/>
                      <a:ea typeface="黑体" panose="02010609060101010101" pitchFamily="49" charset="-122"/>
                    </a:rPr>
                    <a:t>）</a:t>
                  </a:r>
                  <a:r>
                    <a:rPr kumimoji="0" lang="en-US" altLang="zh-CN" sz="2400" b="1" kern="1200" cap="none" spc="0" normalizeH="0" baseline="0" noProof="0" dirty="0">
                      <a:latin typeface="+mj-lt"/>
                      <a:ea typeface="黑体" panose="02010609060101010101" pitchFamily="49" charset="-122"/>
                    </a:rPr>
                    <a:t> (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400" b="1" dirty="0">
                          <a:latin typeface="+mj-ea"/>
                          <a:ea typeface="+mj-ea"/>
                        </a:rPr>
                        <m:t>−</m:t>
                      </m:r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+mj-lt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+mj-lt"/>
                              <a:ea typeface="黑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a14:m>
                  <a:r>
                    <a:rPr kumimoji="0" lang="en-US" altLang="zh-CN" sz="2400" b="1" kern="1200" cap="none" spc="0" normalizeH="0" baseline="0" noProof="0" dirty="0">
                      <a:latin typeface="+mj-lt"/>
                      <a:ea typeface="+mj-ea"/>
                    </a:rPr>
                    <a:t> +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+mj-lt"/>
                              <a:ea typeface="黑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+mj-lt"/>
                              <a:ea typeface="黑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a14:m>
                  <a:r>
                    <a:rPr lang="en-US" altLang="zh-CN" sz="2400" b="1" dirty="0"/>
                    <a:t>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400" b="1" dirty="0">
                          <a:latin typeface="+mj-ea"/>
                        </a:rPr>
                        <m:t>−</m:t>
                      </m:r>
                      <m:r>
                        <a:rPr lang="en-US" altLang="zh-CN" sz="2400" b="1" i="1" dirty="0">
                          <a:latin typeface="+mj-ea"/>
                        </a:rPr>
                        <m:t> </m:t>
                      </m:r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+mj-lt"/>
                              <a:ea typeface="黑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+mj-lt"/>
                              <a:ea typeface="黑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a14:m>
                  <a:r>
                    <a:rPr lang="en-US" altLang="zh-CN" sz="2400" b="1" dirty="0">
                      <a:latin typeface="+mj-lt"/>
                      <a:ea typeface="黑体" panose="02010609060101010101" pitchFamily="49" charset="-122"/>
                    </a:rPr>
                    <a:t>) ×(</a:t>
                  </a:r>
                  <a:r>
                    <a:rPr lang="en-US" altLang="zh-CN" sz="2400" b="1" dirty="0">
                      <a:latin typeface="+mj-ea"/>
                      <a:ea typeface="+mj-ea"/>
                    </a:rPr>
                    <a:t>-</a:t>
                  </a:r>
                  <a:r>
                    <a:rPr lang="en-US" altLang="zh-CN" sz="2400" b="1" dirty="0">
                      <a:latin typeface="+mj-lt"/>
                      <a:ea typeface="黑体" panose="02010609060101010101" pitchFamily="49" charset="-122"/>
                    </a:rPr>
                    <a:t>36)</a:t>
                  </a:r>
                  <a:endParaRPr kumimoji="0" lang="zh-CN" altLang="en-US" sz="2400" b="1" kern="1200" cap="none" spc="0" normalizeH="0" baseline="0" noProof="0" dirty="0">
                    <a:latin typeface="+mj-lt"/>
                    <a:ea typeface="黑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3" name="文本框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5518" y="4111755"/>
                  <a:ext cx="3565539" cy="684739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4" name="文本框 13"/>
          <p:cNvSpPr txBox="1"/>
          <p:nvPr/>
        </p:nvSpPr>
        <p:spPr>
          <a:xfrm>
            <a:off x="3771733" y="3529544"/>
            <a:ext cx="856325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= -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72000" y="4215450"/>
            <a:ext cx="792205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40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722620" y="2887984"/>
            <a:ext cx="2849880" cy="1955712"/>
            <a:chOff x="5722620" y="2887984"/>
            <a:chExt cx="2849880" cy="1955712"/>
          </a:xfrm>
        </p:grpSpPr>
        <p:sp>
          <p:nvSpPr>
            <p:cNvPr id="7" name="思想气泡: 云 6"/>
            <p:cNvSpPr/>
            <p:nvPr/>
          </p:nvSpPr>
          <p:spPr>
            <a:xfrm>
              <a:off x="5722620" y="2887984"/>
              <a:ext cx="2849880" cy="1955712"/>
            </a:xfrm>
            <a:prstGeom prst="cloudCallout">
              <a:avLst>
                <a:gd name="adj1" fmla="val -79264"/>
                <a:gd name="adj2" fmla="val 1221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908692" y="3142565"/>
              <a:ext cx="2578356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latin typeface="+mj-lt"/>
                  <a:ea typeface="楷体" panose="02010609060101010101" pitchFamily="49" charset="-122"/>
                </a:rPr>
                <a:t>         是否用到了简便运算。如何简便运算的，过程中哪里容易出错</a:t>
              </a:r>
              <a:r>
                <a:rPr lang="en-US" altLang="zh-CN" sz="2200" b="1" dirty="0">
                  <a:latin typeface="+mj-lt"/>
                  <a:ea typeface="楷体" panose="02010609060101010101" pitchFamily="49" charset="-122"/>
                </a:rPr>
                <a:t>?</a:t>
              </a:r>
              <a:endParaRPr lang="zh-CN" altLang="en-US" sz="2200" b="1" dirty="0">
                <a:latin typeface="+mj-lt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04826" y="1138391"/>
            <a:ext cx="4597400" cy="5667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计算：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(1)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5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· 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+ 4)	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094603" y="2778279"/>
            <a:ext cx="6954794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解：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(1)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原式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15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+ 20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0" lang="en-US" altLang="zh-CN" sz="26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779187" y="3301499"/>
            <a:ext cx="4433888" cy="49244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(2)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原式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– 15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+ 4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altLang="zh-CN" sz="26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3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0" lang="en-US" altLang="zh-CN" sz="26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6390" name="Object 11"/>
          <p:cNvGraphicFramePr>
            <a:graphicFrameLocks noChangeAspect="1"/>
          </p:cNvGraphicFramePr>
          <p:nvPr/>
        </p:nvGraphicFramePr>
        <p:xfrm>
          <a:off x="4751389" y="925666"/>
          <a:ext cx="29273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" imgW="1574800" imgH="431800" progId="Equation.DSMT4">
                  <p:embed/>
                </p:oleObj>
              </mc:Choice>
              <mc:Fallback>
                <p:oleObj name="" r:id="rId1" imgW="1574800" imgH="4318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51389" y="925666"/>
                        <a:ext cx="2927350" cy="990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678781" y="1706869"/>
            <a:ext cx="48990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+ 2)(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+ 4)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678780" y="2254404"/>
            <a:ext cx="48990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79187" y="3777596"/>
            <a:ext cx="2792813" cy="526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原式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+ 8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79187" y="4270039"/>
            <a:ext cx="3681412" cy="5265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(4)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原式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69938" y="711200"/>
            <a:ext cx="7604125" cy="1303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2. 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某长方体的长为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宽为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高为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问这个长方体的体积是多少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7411" name="组合 33"/>
          <p:cNvGrpSpPr/>
          <p:nvPr/>
        </p:nvGrpSpPr>
        <p:grpSpPr>
          <a:xfrm>
            <a:off x="5299075" y="2149475"/>
            <a:ext cx="2859088" cy="1958975"/>
            <a:chOff x="4411246" y="2562364"/>
            <a:chExt cx="2859504" cy="1959925"/>
          </a:xfrm>
        </p:grpSpPr>
        <p:sp>
          <p:nvSpPr>
            <p:cNvPr id="13" name="立方体 12"/>
            <p:cNvSpPr/>
            <p:nvPr/>
          </p:nvSpPr>
          <p:spPr>
            <a:xfrm>
              <a:off x="4914557" y="2735486"/>
              <a:ext cx="2356193" cy="1299205"/>
            </a:xfrm>
            <a:prstGeom prst="cub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5244805" y="3682095"/>
              <a:ext cx="2025945" cy="6353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4914557" y="3680506"/>
              <a:ext cx="330248" cy="354185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5244805" y="2786311"/>
              <a:ext cx="0" cy="902137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/>
          </p:nvCxnSpPr>
          <p:spPr>
            <a:xfrm flipH="1">
              <a:off x="4787539" y="2735486"/>
              <a:ext cx="330248" cy="312889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647818" y="3064257"/>
              <a:ext cx="27944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959014" y="2730721"/>
              <a:ext cx="27944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647818" y="4028338"/>
              <a:ext cx="27944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4787539" y="4009278"/>
              <a:ext cx="152422" cy="17788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6807133" y="4009278"/>
              <a:ext cx="152422" cy="17788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>
              <a:off x="4863750" y="4136340"/>
              <a:ext cx="1943383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>
              <a:off x="4787539" y="3064257"/>
              <a:ext cx="0" cy="94502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5425807" y="4060103"/>
              <a:ext cx="820856" cy="4621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a 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+ 1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593836" y="2562364"/>
              <a:ext cx="338186" cy="4621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411246" y="3265968"/>
              <a:ext cx="338187" cy="4621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8" name="Text Box 3"/>
          <p:cNvSpPr txBox="1">
            <a:spLocks noChangeArrowheads="1"/>
          </p:cNvSpPr>
          <p:nvPr/>
        </p:nvSpPr>
        <p:spPr bwMode="auto">
          <a:xfrm>
            <a:off x="1449388" y="2432050"/>
            <a:ext cx="3240088" cy="18161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解：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+ 1) ·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×3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+ 1)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42963" y="454025"/>
            <a:ext cx="7458075" cy="1303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3. 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要使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+ 3) =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+ 5) + 2(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+ 2) 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成立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则常数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的值分别为多少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0938" y="1905000"/>
            <a:ext cx="6540500" cy="1385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解：∵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+ 3) =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+ 5) + 2(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+ 2) 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∴ </a:t>
            </a:r>
            <a:r>
              <a:rPr kumimoji="0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(</a:t>
            </a:r>
            <a:r>
              <a:rPr kumimoji="0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+ 3)</a:t>
            </a:r>
            <a:r>
              <a:rPr kumimoji="0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= </a:t>
            </a:r>
            <a:r>
              <a:rPr kumimoji="0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+ 5</a:t>
            </a:r>
            <a:r>
              <a:rPr kumimoji="0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+ 2(</a:t>
            </a:r>
            <a:r>
              <a:rPr kumimoji="0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+ 2)</a:t>
            </a:r>
            <a:endParaRPr kumimoji="0" lang="zh-CN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0938" y="3517900"/>
            <a:ext cx="1676400" cy="738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由题意得</a:t>
            </a:r>
            <a:endParaRPr kumimoji="0" lang="zh-CN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43238" y="3198813"/>
            <a:ext cx="1790700" cy="738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+ 3) = 5</a:t>
            </a:r>
            <a:endParaRPr kumimoji="0" lang="zh-CN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87688" y="3819525"/>
            <a:ext cx="2095500" cy="661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2(</a:t>
            </a:r>
            <a:r>
              <a:rPr kumimoji="0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+ 2) = 0</a:t>
            </a:r>
            <a:endParaRPr kumimoji="0" lang="zh-CN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781300" y="3517900"/>
            <a:ext cx="268288" cy="838200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21288" y="3517900"/>
            <a:ext cx="933450" cy="738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解得</a:t>
            </a:r>
            <a:endParaRPr kumimoji="0" lang="zh-CN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10325" y="3198813"/>
            <a:ext cx="1790700" cy="661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= 2</a:t>
            </a:r>
            <a:endParaRPr kumimoji="0" lang="zh-CN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16675" y="3819525"/>
            <a:ext cx="1420813" cy="661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= – 2</a:t>
            </a:r>
            <a:endParaRPr kumimoji="0" lang="zh-CN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6148388" y="3517900"/>
            <a:ext cx="268288" cy="838200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  <p:bldP spid="13" grpId="0"/>
      <p:bldP spid="14" grpId="0"/>
      <p:bldP spid="15" grpId="0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049338" y="904875"/>
            <a:ext cx="4533900" cy="95410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计算： 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(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)(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6497" y="2011853"/>
            <a:ext cx="4031873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</a:rPr>
              <a:t>解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(</a:t>
            </a:r>
            <a:r>
              <a:rPr lang="zh-CN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)(</a:t>
            </a:r>
            <a:r>
              <a:rPr lang="zh-CN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e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8476" y="3309194"/>
            <a:ext cx="5487400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c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+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b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c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+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c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d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+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b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d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+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c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d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e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+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b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e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+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c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e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8476" y="2658023"/>
            <a:ext cx="4892686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 (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+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b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+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c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)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c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+(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+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b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+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c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d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+(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+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b</a:t>
            </a:r>
            <a:r>
              <a:rPr kumimoji="0" lang="zh-CN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+</a:t>
            </a:r>
            <a:r>
              <a:rPr kumimoji="0" lang="zh-CN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c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e</a:t>
            </a:r>
            <a:endParaRPr kumimoji="0" lang="en-US" altLang="zh-CN" sz="2800" b="1" i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66418" y="630237"/>
            <a:ext cx="7410450" cy="10779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5.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7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时，求代数式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+ 5)(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+ 1) –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3)(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+ 1)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的值。</a:t>
            </a:r>
            <a:endParaRPr kumimoji="0" lang="en-US" altLang="zh-CN" sz="2800" b="1" i="0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1"/>
          <p:cNvSpPr/>
          <p:nvPr/>
        </p:nvSpPr>
        <p:spPr>
          <a:xfrm>
            <a:off x="574627" y="1708150"/>
            <a:ext cx="7283450" cy="13031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解：化简原式，得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时，原式 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7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+ 9×7 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120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3993" y="1589510"/>
            <a:ext cx="1874982" cy="2359208"/>
            <a:chOff x="451785" y="1450614"/>
            <a:chExt cx="1874982" cy="2359208"/>
          </a:xfrm>
        </p:grpSpPr>
        <p:sp>
          <p:nvSpPr>
            <p:cNvPr id="13" name="文本框 12"/>
            <p:cNvSpPr txBox="1"/>
            <p:nvPr/>
          </p:nvSpPr>
          <p:spPr>
            <a:xfrm>
              <a:off x="451785" y="2089846"/>
              <a:ext cx="1785258" cy="10807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9144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lang="zh-CN" altLang="en-US" sz="2600" b="1" dirty="0">
                  <a:latin typeface="+mj-lt"/>
                  <a:ea typeface="+mj-ea"/>
                </a:rPr>
                <a:t>多项式的乘法</a:t>
              </a:r>
              <a:endParaRPr kumimoji="0" lang="en-US" altLang="zh-CN" sz="26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6" name="左大括号 15"/>
            <p:cNvSpPr/>
            <p:nvPr/>
          </p:nvSpPr>
          <p:spPr>
            <a:xfrm>
              <a:off x="2048954" y="1450614"/>
              <a:ext cx="277813" cy="2359208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910068" y="1352795"/>
            <a:ext cx="16046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+mj-lt"/>
                <a:ea typeface="+mj-ea"/>
              </a:rPr>
              <a:t>单项式</a:t>
            </a:r>
            <a:endParaRPr lang="en-US" altLang="zh-CN" sz="2400" b="1" dirty="0">
              <a:latin typeface="+mj-lt"/>
              <a:ea typeface="+mj-ea"/>
            </a:endParaRPr>
          </a:p>
          <a:p>
            <a:pPr marR="0" algn="ctr" defTabSz="914400"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+mj-lt"/>
                <a:ea typeface="+mj-ea"/>
              </a:rPr>
              <a:t>乘多项式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036343" y="3209868"/>
            <a:ext cx="16046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+mj-lt"/>
                <a:ea typeface="+mj-ea"/>
              </a:rPr>
              <a:t>多项式</a:t>
            </a:r>
            <a:endParaRPr lang="en-US" altLang="zh-CN" sz="2400" b="1" dirty="0">
              <a:latin typeface="+mj-lt"/>
              <a:ea typeface="+mj-ea"/>
            </a:endParaRPr>
          </a:p>
          <a:p>
            <a:pPr marR="0" algn="ctr" defTabSz="914400"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+mj-lt"/>
                <a:ea typeface="+mj-ea"/>
              </a:rPr>
              <a:t>乘多项式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14755" y="977157"/>
            <a:ext cx="5082351" cy="1379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单项式与多项式相乘，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就是根据分配律用单项式乘多项式的每一项，再把所得的积相加。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563938" y="2818367"/>
            <a:ext cx="5082351" cy="1379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        多项式与多项式相乘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，先用一个多项式的每一项乘另一个多项式的每一项，再把所得的积相加。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69407" y="2356702"/>
            <a:ext cx="3103431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m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a</a:t>
            </a:r>
            <a:r>
              <a:rPr kumimoji="0" lang="en-US" altLang="zh-CN" sz="2400" b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b</a:t>
            </a:r>
            <a:r>
              <a:rPr kumimoji="0" lang="en-US" altLang="zh-CN" sz="2400" b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c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)=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ma</a:t>
            </a:r>
            <a:r>
              <a:rPr kumimoji="0" lang="en-US" altLang="zh-CN" sz="2400" b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mb</a:t>
            </a:r>
            <a:r>
              <a:rPr kumimoji="0" lang="en-US" altLang="zh-CN" sz="2400" b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mc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641030" y="4255805"/>
            <a:ext cx="4162996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) 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)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 =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mn</a:t>
            </a:r>
            <a:r>
              <a:rPr kumimoji="0" lang="en-US" altLang="zh-CN" sz="2400" b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mb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an</a:t>
            </a: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+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ab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6137" y="4335563"/>
            <a:ext cx="2581154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依据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乘法分配律</a:t>
            </a:r>
            <a:endParaRPr lang="zh-CN" altLang="en-US" sz="2400" b="1" dirty="0">
              <a:solidFill>
                <a:srgbClr val="0070C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0" grpId="0"/>
      <p:bldP spid="33" grpId="0"/>
      <p:bldP spid="34" grpId="0"/>
      <p:bldP spid="35" grpId="0" animBg="1"/>
      <p:bldP spid="36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r>
              <a:rPr lang="zh-CN" altLang="en-US" sz="3600" b="1" dirty="0">
                <a:latin typeface="+mj-lt"/>
                <a:ea typeface="+mj-ea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8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0" name="矩形 9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3738" b="1"/>
          <a:stretch>
            <a:fillRect/>
          </a:stretch>
        </p:blipFill>
        <p:spPr>
          <a:xfrm>
            <a:off x="357981" y="1887220"/>
            <a:ext cx="2878932" cy="15610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5270"/>
          <a:stretch>
            <a:fillRect/>
          </a:stretch>
        </p:blipFill>
        <p:spPr>
          <a:xfrm>
            <a:off x="357981" y="1092355"/>
            <a:ext cx="2878932" cy="81822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004493" y="1377353"/>
            <a:ext cx="516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A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72098" y="1362331"/>
            <a:ext cx="516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B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47343" y="2362455"/>
            <a:ext cx="516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C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72098" y="2362455"/>
            <a:ext cx="516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D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62933" y="1261000"/>
            <a:ext cx="5423086" cy="1379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</a:rPr>
              <a:t>如图，在计算操场面积的问题中，如何计算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+mj-lt"/>
                <a:ea typeface="+mj-ea"/>
              </a:rPr>
              <a:t>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</a:rPr>
              <a:t>组成的长方形区域的面积</a:t>
            </a:r>
            <a:r>
              <a:rPr lang="en-US" altLang="zh-CN" sz="2400" b="1" dirty="0">
                <a:solidFill>
                  <a:srgbClr val="000000"/>
                </a:solidFill>
                <a:latin typeface="+mj-lt"/>
                <a:ea typeface="+mj-ea"/>
              </a:rPr>
              <a:t>?</a:t>
            </a:r>
            <a:r>
              <a:rPr lang="zh-CN" altLang="en-US" sz="2400" b="1" dirty="0">
                <a:solidFill>
                  <a:srgbClr val="000000"/>
                </a:solidFill>
                <a:latin typeface="+mj-lt"/>
                <a:ea typeface="+mj-ea"/>
              </a:rPr>
              <a:t>你是怎么计算的</a:t>
            </a:r>
            <a:r>
              <a:rPr lang="en-US" altLang="zh-CN" sz="2400" b="1" dirty="0">
                <a:solidFill>
                  <a:srgbClr val="000000"/>
                </a:solidFill>
                <a:latin typeface="+mj-lt"/>
                <a:ea typeface="+mj-ea"/>
              </a:rPr>
              <a:t>?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8274" y="3557997"/>
            <a:ext cx="5314275" cy="493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从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整体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看，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、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的面积为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__________;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75559" y="3493769"/>
            <a:ext cx="1589982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·(2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16919" y="4169211"/>
            <a:ext cx="5631670" cy="493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从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局部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看，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的面积为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__________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401939" y="4138991"/>
            <a:ext cx="1267341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zh-CN" altLang="en-US" sz="24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80636" y="2795256"/>
            <a:ext cx="3168089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·(2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)=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+3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0" name="对话气泡: 圆角矩形 29"/>
          <p:cNvSpPr/>
          <p:nvPr/>
        </p:nvSpPr>
        <p:spPr>
          <a:xfrm>
            <a:off x="6482576" y="3709639"/>
            <a:ext cx="2222809" cy="1100254"/>
          </a:xfrm>
          <a:prstGeom prst="wedgeRoundRectCallout">
            <a:avLst>
              <a:gd name="adj1" fmla="val -37555"/>
              <a:gd name="adj2" fmla="val -73986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你可以用运算律解释吗</a:t>
            </a:r>
            <a:r>
              <a:rPr lang="en-US" altLang="zh-CN" sz="2400" b="1" dirty="0"/>
              <a:t>?</a:t>
            </a:r>
            <a:endParaRPr lang="zh-CN" altLang="en-US" sz="2400" b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3469701" y="2793240"/>
            <a:ext cx="2510222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007F80"/>
                </a:solidFill>
                <a:latin typeface="+mj-lt"/>
                <a:ea typeface="黑体" panose="02010609060101010101" pitchFamily="49" charset="-122"/>
              </a:rPr>
              <a:t>你发现了什么</a:t>
            </a:r>
            <a:r>
              <a:rPr lang="en-US" altLang="zh-CN" sz="2400" b="1" dirty="0">
                <a:solidFill>
                  <a:srgbClr val="007F80"/>
                </a:solidFill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400" b="1" dirty="0">
              <a:solidFill>
                <a:srgbClr val="007F8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0" grpId="0" animBg="1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355" y="1014959"/>
            <a:ext cx="8301039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)=2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，你能用运算律解释吗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04574" y="3689438"/>
            <a:ext cx="418624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)=2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弧形 5"/>
          <p:cNvSpPr/>
          <p:nvPr/>
        </p:nvSpPr>
        <p:spPr>
          <a:xfrm>
            <a:off x="2454595" y="3554838"/>
            <a:ext cx="585788" cy="523219"/>
          </a:xfrm>
          <a:prstGeom prst="arc">
            <a:avLst>
              <a:gd name="adj1" fmla="val 10722280"/>
              <a:gd name="adj2" fmla="val 0"/>
            </a:avLst>
          </a:prstGeom>
          <a:ln w="19050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/>
          <p:cNvSpPr/>
          <p:nvPr/>
        </p:nvSpPr>
        <p:spPr>
          <a:xfrm>
            <a:off x="2454594" y="3467982"/>
            <a:ext cx="1171575" cy="610075"/>
          </a:xfrm>
          <a:prstGeom prst="arc">
            <a:avLst>
              <a:gd name="adj1" fmla="val 10722280"/>
              <a:gd name="adj2" fmla="val 0"/>
            </a:avLst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4789" y="3746588"/>
            <a:ext cx="585788" cy="407194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83471" y="3746588"/>
            <a:ext cx="585788" cy="407194"/>
          </a:xfrm>
          <a:prstGeom prst="rect">
            <a:avLst/>
          </a:prstGeom>
          <a:noFill/>
          <a:ln>
            <a:solidFill>
              <a:srgbClr val="5586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114321" y="3833025"/>
            <a:ext cx="245032" cy="245032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619509" y="3834247"/>
            <a:ext cx="245032" cy="245032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542574" y="1770101"/>
            <a:ext cx="2257426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highlight>
                  <a:srgbClr val="B3F2A8"/>
                </a:highlight>
                <a:latin typeface="+mj-lt"/>
                <a:ea typeface="黑体" panose="02010609060101010101" pitchFamily="49" charset="-122"/>
              </a:rPr>
              <a:t>乘法的分配律</a:t>
            </a:r>
            <a:endParaRPr lang="zh-CN" altLang="en-US" sz="2600" b="1" dirty="0">
              <a:highlight>
                <a:srgbClr val="B3F2A8"/>
              </a:highlight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62403" y="1703949"/>
            <a:ext cx="3724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)=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pa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pb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pc</a:t>
            </a:r>
            <a:endParaRPr lang="zh-CN" altLang="en-US" sz="2800" b="1" i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00811" y="2679525"/>
            <a:ext cx="72373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6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当</a:t>
            </a:r>
            <a:r>
              <a:rPr lang="en-US" altLang="zh-CN" sz="2600" b="1" i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p</a:t>
            </a:r>
            <a:r>
              <a:rPr lang="zh-CN" altLang="en-US" sz="2600" b="1" i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、</a:t>
            </a:r>
            <a:r>
              <a:rPr lang="en-US" altLang="zh-CN" sz="2600" b="1" i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600" b="1" i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、</a:t>
            </a:r>
            <a:r>
              <a:rPr lang="en-US" altLang="zh-CN" sz="2600" b="1" i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600" b="1" i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、</a:t>
            </a:r>
            <a:r>
              <a:rPr lang="en-US" altLang="zh-CN" sz="2600" b="1" i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6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为单项式时，乘法分配律也成立。</a:t>
            </a:r>
            <a:endParaRPr lang="zh-CN" altLang="en-US" sz="2600" b="1" dirty="0">
              <a:solidFill>
                <a:srgbClr val="0070C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305399" y="1976682"/>
            <a:ext cx="2179638" cy="523875"/>
          </a:xfrm>
          <a:prstGeom prst="rect">
            <a:avLst/>
          </a:prstGeom>
          <a:solidFill>
            <a:srgbClr val="B3F2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572" y="1195184"/>
            <a:ext cx="8910320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+mn-ea"/>
              </a:rPr>
              <a:t>你能计算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·(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·(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)·(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+mn-ea"/>
              </a:rPr>
              <a:t>–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2230" y="1960807"/>
            <a:ext cx="4770438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·(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abc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+ 2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)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abc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·2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85037" y="1928789"/>
            <a:ext cx="225107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+2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abx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5186" y="2624785"/>
            <a:ext cx="486251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·(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5859" y="486334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7" name="矩形: 圆角 16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操作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855186" y="3271301"/>
            <a:ext cx="44165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)·(– </a:t>
            </a:r>
            <a:r>
              <a:rPr lang="en-US" altLang="zh-CN" sz="2800" b="1" i="1" dirty="0" err="1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)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–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–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8463" y="4074815"/>
            <a:ext cx="728732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20090"/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一般地，如何进行单项式乘多项式的运算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?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与同伴进行交流。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/>
      <p:bldP spid="14" grpId="0"/>
      <p:bldP spid="16" grpId="0"/>
      <p:bldP spid="22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7884" y="990760"/>
            <a:ext cx="7388225" cy="1945791"/>
            <a:chOff x="877888" y="1770414"/>
            <a:chExt cx="7388225" cy="1945602"/>
          </a:xfrm>
        </p:grpSpPr>
        <p:grpSp>
          <p:nvGrpSpPr>
            <p:cNvPr id="5" name="组合 1"/>
            <p:cNvGrpSpPr/>
            <p:nvPr/>
          </p:nvGrpSpPr>
          <p:grpSpPr>
            <a:xfrm>
              <a:off x="877888" y="1770414"/>
              <a:ext cx="7388225" cy="1945602"/>
              <a:chOff x="727515" y="1522943"/>
              <a:chExt cx="7388619" cy="1946154"/>
            </a:xfrm>
          </p:grpSpPr>
          <p:sp>
            <p:nvSpPr>
              <p:cNvPr id="7" name="矩形: 圆角 6"/>
              <p:cNvSpPr/>
              <p:nvPr/>
            </p:nvSpPr>
            <p:spPr>
              <a:xfrm>
                <a:off x="727515" y="1647391"/>
                <a:ext cx="7388619" cy="1821706"/>
              </a:xfrm>
              <a:prstGeom prst="roundRect">
                <a:avLst/>
              </a:prstGeom>
              <a:solidFill>
                <a:srgbClr val="FFE5E5"/>
              </a:solidFill>
              <a:ln>
                <a:solidFill>
                  <a:srgbClr val="FFD1D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pic>
            <p:nvPicPr>
              <p:cNvPr id="8" name="图片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27970" y="1522943"/>
                <a:ext cx="274136" cy="47472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" name="矩形 5"/>
            <p:cNvSpPr/>
            <p:nvPr/>
          </p:nvSpPr>
          <p:spPr>
            <a:xfrm>
              <a:off x="1147762" y="2007708"/>
              <a:ext cx="6848475" cy="15936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       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D2395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单项式与多项式相乘，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就是根据分配律用单项式乘多项式的每一项，再把所得的积相加。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877884" y="441312"/>
            <a:ext cx="4540305" cy="5642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单项式除以多项式的法则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47104" y="3200515"/>
            <a:ext cx="4517020" cy="1638801"/>
            <a:chOff x="547104" y="3200515"/>
            <a:chExt cx="4517020" cy="16388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7104" y="3200515"/>
              <a:ext cx="3532638" cy="1069183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877884" y="4316096"/>
              <a:ext cx="418624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a 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(2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+3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)=2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ab 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+ 3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2</a:t>
              </a:r>
              <a:endPara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273014" y="3097921"/>
            <a:ext cx="4631800" cy="1635003"/>
            <a:chOff x="4203856" y="3011189"/>
            <a:chExt cx="4631800" cy="1635003"/>
          </a:xfrm>
        </p:grpSpPr>
        <p:sp>
          <p:nvSpPr>
            <p:cNvPr id="13" name="矩形 12"/>
            <p:cNvSpPr/>
            <p:nvPr/>
          </p:nvSpPr>
          <p:spPr>
            <a:xfrm>
              <a:off x="4203856" y="3019841"/>
              <a:ext cx="1214334" cy="526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lvl="0" hangingPunct="1">
                <a:lnSpc>
                  <a:spcPct val="120000"/>
                </a:lnSpc>
                <a:spcBef>
                  <a:spcPts val="0"/>
                </a:spcBef>
                <a:defRPr/>
              </a:pPr>
              <a:r>
                <a:rPr lang="zh-CN" altLang="en-US" sz="2600" b="1" dirty="0">
                  <a:solidFill>
                    <a:srgbClr val="FF0000"/>
                  </a:solidFill>
                  <a:latin typeface="+mn-lt"/>
                  <a:ea typeface="+mn-ea"/>
                </a:rPr>
                <a:t>注意</a:t>
              </a:r>
              <a:r>
                <a:rPr lang="en-US" altLang="zh-CN" sz="2600" b="1" dirty="0">
                  <a:solidFill>
                    <a:srgbClr val="FF0000"/>
                  </a:solidFill>
                  <a:latin typeface="+mn-lt"/>
                  <a:ea typeface="+mn-ea"/>
                </a:rPr>
                <a:t>:</a:t>
              </a:r>
              <a:endPara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160786" y="3011189"/>
              <a:ext cx="3674870" cy="508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lvl="0" hangingPunct="1">
                <a:lnSpc>
                  <a:spcPct val="120000"/>
                </a:lnSpc>
                <a:spcBef>
                  <a:spcPts val="0"/>
                </a:spcBef>
                <a:defRPr/>
              </a:pPr>
              <a:r>
                <a:rPr lang="zh-CN" altLang="en-US" sz="26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①依据是乘法分配律；</a:t>
              </a:r>
              <a:endPara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160786" y="3657395"/>
              <a:ext cx="3674870" cy="9887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lvl="0" hangingPunct="1">
                <a:lnSpc>
                  <a:spcPct val="120000"/>
                </a:lnSpc>
                <a:spcBef>
                  <a:spcPts val="0"/>
                </a:spcBef>
                <a:defRPr/>
              </a:pPr>
              <a:r>
                <a:rPr lang="zh-CN" altLang="en-US" sz="26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②积的项数与多项式的项数相同。</a:t>
              </a:r>
              <a:endPara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906463" y="890588"/>
            <a:ext cx="2105025" cy="54451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例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计算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0125" y="1435100"/>
            <a:ext cx="6707188" cy="2600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） </a:t>
            </a:r>
            <a:r>
              <a:rPr kumimoji="0" lang="de-DE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de-DE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ab </a:t>
            </a:r>
            <a:r>
              <a:rPr kumimoji="0" lang="de-DE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( 5</a:t>
            </a:r>
            <a:r>
              <a:rPr kumimoji="0" lang="de-DE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ab</a:t>
            </a:r>
            <a:r>
              <a:rPr kumimoji="0" lang="de-DE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de-DE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 + 3</a:t>
            </a:r>
            <a:r>
              <a:rPr kumimoji="0" lang="de-DE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</a:t>
            </a:r>
            <a:r>
              <a:rPr kumimoji="0" lang="de-DE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de-DE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b</a:t>
            </a:r>
            <a:r>
              <a:rPr kumimoji="0" lang="de-DE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 )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； 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） </a:t>
            </a:r>
            <a:r>
              <a:rPr kumimoji="0" lang="de-DE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(    </a:t>
            </a:r>
            <a:r>
              <a:rPr kumimoji="0" lang="de-DE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ab</a:t>
            </a:r>
            <a:r>
              <a:rPr kumimoji="0" lang="de-DE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de-DE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 – 2</a:t>
            </a:r>
            <a:r>
              <a:rPr kumimoji="0" lang="de-DE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ab</a:t>
            </a:r>
            <a:r>
              <a:rPr kumimoji="0" lang="de-DE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 )·     </a:t>
            </a:r>
            <a:r>
              <a:rPr kumimoji="0" lang="de-DE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ab</a:t>
            </a:r>
            <a:r>
              <a:rPr kumimoji="0" lang="de-DE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；</a:t>
            </a:r>
            <a:b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</a:b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） </a:t>
            </a: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5</a:t>
            </a:r>
            <a:r>
              <a:rPr kumimoji="0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m</a:t>
            </a:r>
            <a:r>
              <a:rPr kumimoji="0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n</a:t>
            </a: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 ( 2</a:t>
            </a:r>
            <a:r>
              <a:rPr kumimoji="0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n</a:t>
            </a: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 + 3</a:t>
            </a:r>
            <a:r>
              <a:rPr kumimoji="0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m</a:t>
            </a: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 – </a:t>
            </a:r>
            <a:r>
              <a:rPr kumimoji="0" lang="pt-BR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n</a:t>
            </a:r>
            <a:r>
              <a:rPr kumimoji="0" lang="pt-BR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pt-BR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 )</a:t>
            </a:r>
            <a:r>
              <a:rPr kumimoji="0" lang="zh-CN" altLang="pt-BR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；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4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 </a:t>
            </a:r>
            <a:r>
              <a:rPr kumimoji="0" lang="pl-PL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 ( </a:t>
            </a:r>
            <a:r>
              <a:rPr kumimoji="0" lang="pl-PL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x</a:t>
            </a:r>
            <a:r>
              <a:rPr kumimoji="0" lang="pl-PL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 + </a:t>
            </a:r>
            <a:r>
              <a:rPr kumimoji="0" lang="pl-PL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y</a:t>
            </a:r>
            <a:r>
              <a:rPr kumimoji="0" lang="pl-PL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pl-PL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z</a:t>
            </a:r>
            <a:r>
              <a:rPr kumimoji="0" lang="pl-PL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 + </a:t>
            </a:r>
            <a:r>
              <a:rPr kumimoji="0" lang="pl-PL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xy</a:t>
            </a:r>
            <a:r>
              <a:rPr kumimoji="0" lang="pl-PL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pl-PL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z</a:t>
            </a:r>
            <a:r>
              <a:rPr kumimoji="0" lang="pl-PL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3</a:t>
            </a:r>
            <a:r>
              <a:rPr kumimoji="0" lang="pl-PL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 )·</a:t>
            </a:r>
            <a:r>
              <a:rPr kumimoji="0" lang="pl-PL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xyz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中宋" panose="02010600040101010101" pitchFamily="2" charset="-122"/>
              <a:cs typeface="+mn-cs"/>
            </a:endParaRPr>
          </a:p>
        </p:txBody>
      </p:sp>
      <p:graphicFrame>
        <p:nvGraphicFramePr>
          <p:cNvPr id="10244" name="对象 2"/>
          <p:cNvGraphicFramePr>
            <a:graphicFrameLocks noChangeAspect="1"/>
          </p:cNvGraphicFramePr>
          <p:nvPr/>
        </p:nvGraphicFramePr>
        <p:xfrm>
          <a:off x="2193925" y="2019300"/>
          <a:ext cx="354013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93925" y="2019300"/>
                        <a:ext cx="354013" cy="917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对象 2"/>
          <p:cNvGraphicFramePr>
            <a:graphicFrameLocks noChangeAspect="1"/>
          </p:cNvGraphicFramePr>
          <p:nvPr/>
        </p:nvGraphicFramePr>
        <p:xfrm>
          <a:off x="4319588" y="2012950"/>
          <a:ext cx="354012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19588" y="2012950"/>
                        <a:ext cx="354012" cy="917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92601" y="568325"/>
            <a:ext cx="6784512" cy="1600200"/>
            <a:chOff x="592675" y="569048"/>
            <a:chExt cx="6784402" cy="1599284"/>
          </a:xfrm>
        </p:grpSpPr>
        <p:sp>
          <p:nvSpPr>
            <p:cNvPr id="2" name="矩形 1"/>
            <p:cNvSpPr/>
            <p:nvPr/>
          </p:nvSpPr>
          <p:spPr>
            <a:xfrm>
              <a:off x="2100313" y="569048"/>
              <a:ext cx="5276764" cy="159928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  2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ab</a:t>
              </a: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( 5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ab</a:t>
              </a:r>
              <a:r>
                <a:rPr kumimoji="0" lang="de-DE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+ 3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</a:t>
              </a:r>
              <a:r>
                <a:rPr kumimoji="0" lang="de-DE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b</a:t>
              </a: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)</a:t>
              </a:r>
              <a:b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</a:b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= 2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ab </a:t>
              </a: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· 5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ab</a:t>
              </a:r>
              <a:r>
                <a:rPr kumimoji="0" lang="de-DE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+ 2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ab </a:t>
              </a: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· 3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</a:t>
              </a:r>
              <a:r>
                <a:rPr kumimoji="0" lang="de-DE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b</a:t>
              </a:r>
              <a:b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</a:b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= 10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</a:t>
              </a:r>
              <a:r>
                <a:rPr kumimoji="0" lang="de-DE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b</a:t>
              </a:r>
              <a:r>
                <a:rPr kumimoji="0" lang="de-DE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3</a:t>
              </a: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+ 6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</a:t>
              </a:r>
              <a:r>
                <a:rPr kumimoji="0" lang="de-DE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3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b</a:t>
              </a:r>
              <a:r>
                <a:rPr kumimoji="0" lang="de-DE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zh-CN" altLang="de-DE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；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92675" y="612331"/>
              <a:ext cx="1806876" cy="5595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解：（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）</a:t>
              </a:r>
              <a:endPara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44588" y="2027238"/>
            <a:ext cx="6143625" cy="2754312"/>
            <a:chOff x="1144445" y="2027216"/>
            <a:chExt cx="6143255" cy="2754543"/>
          </a:xfrm>
        </p:grpSpPr>
        <p:sp>
          <p:nvSpPr>
            <p:cNvPr id="10" name="矩形 9"/>
            <p:cNvSpPr/>
            <p:nvPr/>
          </p:nvSpPr>
          <p:spPr>
            <a:xfrm>
              <a:off x="2100062" y="2027216"/>
              <a:ext cx="5187638" cy="25465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   (    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ab</a:t>
              </a:r>
              <a:r>
                <a:rPr kumimoji="0" lang="de-DE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– 2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ab</a:t>
              </a: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) ·     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ab</a:t>
              </a:r>
              <a:b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</a:b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=     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ab</a:t>
              </a:r>
              <a:r>
                <a:rPr kumimoji="0" lang="de-DE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·     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ab</a:t>
              </a: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+ ( – 2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ab</a:t>
              </a: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)·     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ab</a:t>
              </a:r>
              <a:b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</a:b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=     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</a:t>
              </a:r>
              <a:r>
                <a:rPr kumimoji="0" lang="de-DE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b</a:t>
              </a:r>
              <a:r>
                <a:rPr kumimoji="0" lang="de-DE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3</a:t>
              </a: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– 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a</a:t>
              </a:r>
              <a:r>
                <a:rPr kumimoji="0" lang="de-DE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de-DE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b</a:t>
              </a:r>
              <a:r>
                <a:rPr kumimoji="0" lang="de-DE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zh-CN" altLang="de-DE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；</a:t>
              </a:r>
              <a:r>
                <a:rPr kumimoji="0" lang="de-DE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44445" y="2328866"/>
              <a:ext cx="1076260" cy="5588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（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）</a:t>
              </a:r>
              <a:endPara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aphicFrame>
          <p:nvGraphicFramePr>
            <p:cNvPr id="11270" name="对象 2"/>
            <p:cNvGraphicFramePr>
              <a:graphicFrameLocks noChangeAspect="1"/>
            </p:cNvGraphicFramePr>
            <p:nvPr/>
          </p:nvGraphicFramePr>
          <p:xfrm>
            <a:off x="2667729" y="2137137"/>
            <a:ext cx="354013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Equation" r:id="rId1" imgW="3657600" imgH="9448800" progId="Equation.DSMT4">
                    <p:embed/>
                  </p:oleObj>
                </mc:Choice>
                <mc:Fallback>
                  <p:oleObj name="Equation" r:id="rId1" imgW="3657600" imgH="9448800" progId="Equation.DSMT4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667729" y="2137137"/>
                          <a:ext cx="354013" cy="9175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71" name="对象 2"/>
            <p:cNvGraphicFramePr>
              <a:graphicFrameLocks noChangeAspect="1"/>
            </p:cNvGraphicFramePr>
            <p:nvPr/>
          </p:nvGraphicFramePr>
          <p:xfrm>
            <a:off x="4866480" y="2129155"/>
            <a:ext cx="354013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Equation" r:id="rId3" imgW="3657600" imgH="9448800" progId="Equation.DSMT4">
                    <p:embed/>
                  </p:oleObj>
                </mc:Choice>
                <mc:Fallback>
                  <p:oleObj name="Equation" r:id="rId3" imgW="3657600" imgH="94488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866480" y="2129155"/>
                          <a:ext cx="354013" cy="9175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72" name="对象 2"/>
            <p:cNvGraphicFramePr>
              <a:graphicFrameLocks noChangeAspect="1"/>
            </p:cNvGraphicFramePr>
            <p:nvPr/>
          </p:nvGraphicFramePr>
          <p:xfrm>
            <a:off x="2494102" y="3035408"/>
            <a:ext cx="354013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Equation" r:id="rId5" imgW="3657600" imgH="9448800" progId="Equation.DSMT4">
                    <p:embed/>
                  </p:oleObj>
                </mc:Choice>
                <mc:Fallback>
                  <p:oleObj name="Equation" r:id="rId5" imgW="3657600" imgH="944880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494102" y="3035408"/>
                          <a:ext cx="354013" cy="9175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73" name="对象 2"/>
            <p:cNvGraphicFramePr>
              <a:graphicFrameLocks noChangeAspect="1"/>
            </p:cNvGraphicFramePr>
            <p:nvPr/>
          </p:nvGraphicFramePr>
          <p:xfrm>
            <a:off x="3536043" y="2908957"/>
            <a:ext cx="354013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Equation" r:id="rId7" imgW="3657600" imgH="9448800" progId="Equation.DSMT4">
                    <p:embed/>
                  </p:oleObj>
                </mc:Choice>
                <mc:Fallback>
                  <p:oleObj name="Equation" r:id="rId7" imgW="3657600" imgH="9448800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536043" y="2908957"/>
                          <a:ext cx="354013" cy="9175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74" name="对象 2"/>
            <p:cNvGraphicFramePr>
              <a:graphicFrameLocks noChangeAspect="1"/>
            </p:cNvGraphicFramePr>
            <p:nvPr/>
          </p:nvGraphicFramePr>
          <p:xfrm>
            <a:off x="6052361" y="2908957"/>
            <a:ext cx="354013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Equation" r:id="rId9" imgW="3657600" imgH="9448800" progId="Equation.DSMT4">
                    <p:embed/>
                  </p:oleObj>
                </mc:Choice>
                <mc:Fallback>
                  <p:oleObj name="Equation" r:id="rId9" imgW="3657600" imgH="944880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052361" y="2908957"/>
                          <a:ext cx="354013" cy="9175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75" name="对象 2"/>
            <p:cNvGraphicFramePr>
              <a:graphicFrameLocks noChangeAspect="1"/>
            </p:cNvGraphicFramePr>
            <p:nvPr/>
          </p:nvGraphicFramePr>
          <p:xfrm>
            <a:off x="2490763" y="3864184"/>
            <a:ext cx="354013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Equation" r:id="rId11" imgW="3657600" imgH="9448800" progId="Equation.DSMT4">
                    <p:embed/>
                  </p:oleObj>
                </mc:Choice>
                <mc:Fallback>
                  <p:oleObj name="Equation" r:id="rId11" imgW="3657600" imgH="944880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490763" y="3864184"/>
                          <a:ext cx="354013" cy="9175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90550" y="633413"/>
            <a:ext cx="7458075" cy="1597025"/>
            <a:chOff x="591266" y="488139"/>
            <a:chExt cx="7457860" cy="1598386"/>
          </a:xfrm>
        </p:grpSpPr>
        <p:sp>
          <p:nvSpPr>
            <p:cNvPr id="8" name="矩形 7"/>
            <p:cNvSpPr/>
            <p:nvPr/>
          </p:nvSpPr>
          <p:spPr>
            <a:xfrm>
              <a:off x="1575488" y="488139"/>
              <a:ext cx="6473638" cy="15983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   5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m</a:t>
              </a:r>
              <a:r>
                <a:rPr kumimoji="0" lang="pt-BR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n</a:t>
              </a:r>
              <a: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( 2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n</a:t>
              </a:r>
              <a: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+ 3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m</a:t>
              </a:r>
              <a: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– 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n</a:t>
              </a:r>
              <a:r>
                <a:rPr kumimoji="0" lang="pt-BR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)</a:t>
              </a:r>
              <a:b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</a:br>
              <a: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= 5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m</a:t>
              </a:r>
              <a:r>
                <a:rPr kumimoji="0" lang="pt-BR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n</a:t>
              </a:r>
              <a: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·2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n</a:t>
              </a:r>
              <a: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+ 5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m</a:t>
              </a:r>
              <a:r>
                <a:rPr kumimoji="0" lang="pt-BR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n</a:t>
              </a:r>
              <a: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·3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m</a:t>
              </a:r>
              <a: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+ 5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m</a:t>
              </a:r>
              <a:r>
                <a:rPr kumimoji="0" lang="pt-BR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n</a:t>
              </a:r>
              <a: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·( – 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n</a:t>
              </a:r>
              <a:r>
                <a:rPr kumimoji="0" lang="pt-BR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)</a:t>
              </a:r>
              <a:b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</a:br>
              <a: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= 10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m</a:t>
              </a:r>
              <a:r>
                <a:rPr kumimoji="0" lang="pt-BR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n</a:t>
              </a:r>
              <a:r>
                <a:rPr kumimoji="0" lang="pt-BR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+ 15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m</a:t>
              </a:r>
              <a:r>
                <a:rPr kumimoji="0" lang="pt-BR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3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n</a:t>
              </a:r>
              <a: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– 5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m</a:t>
              </a:r>
              <a:r>
                <a:rPr kumimoji="0" lang="pt-BR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t-BR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n</a:t>
              </a:r>
              <a:r>
                <a:rPr kumimoji="0" lang="pt-BR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3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；</a:t>
              </a:r>
              <a:r>
                <a:rPr kumimoji="0" lang="pt-BR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91266" y="488139"/>
              <a:ext cx="1085819" cy="5592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（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3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）</a:t>
              </a:r>
              <a:endPara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0550" y="2393950"/>
            <a:ext cx="7662863" cy="2116138"/>
            <a:chOff x="591266" y="2394403"/>
            <a:chExt cx="7661671" cy="2116349"/>
          </a:xfrm>
        </p:grpSpPr>
        <p:sp>
          <p:nvSpPr>
            <p:cNvPr id="14" name="文本框 13"/>
            <p:cNvSpPr txBox="1"/>
            <p:nvPr/>
          </p:nvSpPr>
          <p:spPr>
            <a:xfrm>
              <a:off x="591266" y="2394403"/>
              <a:ext cx="1085681" cy="560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（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4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）</a:t>
              </a:r>
              <a:endPara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676947" y="2394403"/>
              <a:ext cx="6575990" cy="211634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 ( 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x</a:t>
              </a: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+ 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y</a:t>
              </a:r>
              <a:r>
                <a:rPr kumimoji="0" lang="pl-PL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z</a:t>
              </a: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+ 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xy</a:t>
              </a:r>
              <a:r>
                <a:rPr kumimoji="0" lang="pl-PL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z</a:t>
              </a:r>
              <a:r>
                <a:rPr kumimoji="0" lang="pl-PL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3</a:t>
              </a: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)·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xyz</a:t>
              </a:r>
              <a:b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</a:b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= ( 2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x</a:t>
              </a: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+ 2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y</a:t>
              </a:r>
              <a:r>
                <a:rPr kumimoji="0" lang="pl-PL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z</a:t>
              </a: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+ 2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xy</a:t>
              </a:r>
              <a:r>
                <a:rPr kumimoji="0" lang="pl-PL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z</a:t>
              </a:r>
              <a:r>
                <a:rPr kumimoji="0" lang="pl-PL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3</a:t>
              </a: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)·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xyz</a:t>
              </a:r>
              <a:b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</a:b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= 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x</a:t>
              </a: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·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xyz</a:t>
              </a: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+ 2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y</a:t>
              </a:r>
              <a:r>
                <a:rPr kumimoji="0" lang="pl-PL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z</a:t>
              </a: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·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xyz </a:t>
              </a: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+ 2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xy</a:t>
              </a:r>
              <a:r>
                <a:rPr kumimoji="0" lang="pl-PL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z</a:t>
              </a:r>
              <a:r>
                <a:rPr kumimoji="0" lang="pl-PL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3</a:t>
              </a: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·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xyz</a:t>
              </a:r>
              <a:b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</a:b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= 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x</a:t>
              </a:r>
              <a:r>
                <a:rPr kumimoji="0" lang="pl-PL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yz</a:t>
              </a: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+ 2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xy</a:t>
              </a:r>
              <a:r>
                <a:rPr kumimoji="0" lang="pl-PL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3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z</a:t>
              </a:r>
              <a:r>
                <a:rPr kumimoji="0" lang="pl-PL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+ 2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x</a:t>
              </a:r>
              <a:r>
                <a:rPr kumimoji="0" lang="pl-PL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2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y</a:t>
              </a:r>
              <a:r>
                <a:rPr kumimoji="0" lang="pl-PL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3</a:t>
              </a:r>
              <a:r>
                <a:rPr kumimoji="0" lang="pl-PL" altLang="zh-CN" sz="2800" b="1" i="1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z</a:t>
              </a:r>
              <a:r>
                <a:rPr kumimoji="0" lang="pl-PL" altLang="zh-CN" sz="28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4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。</a:t>
              </a:r>
              <a:r>
                <a:rPr kumimoji="0" lang="pl-PL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rPr>
                <a:t> 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3836</Words>
  <Application>WPS 演示</Application>
  <PresentationFormat>全屏显示(16:9)</PresentationFormat>
  <Paragraphs>373</Paragraphs>
  <Slides>26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26</vt:i4>
      </vt:variant>
    </vt:vector>
  </HeadingPairs>
  <TitlesOfParts>
    <vt:vector size="49" baseType="lpstr">
      <vt:lpstr>Arial</vt:lpstr>
      <vt:lpstr>宋体</vt:lpstr>
      <vt:lpstr>Wingdings</vt:lpstr>
      <vt:lpstr>黑体</vt:lpstr>
      <vt:lpstr>Times New Roman</vt:lpstr>
      <vt:lpstr>楷体</vt:lpstr>
      <vt:lpstr>Cambria Math</vt:lpstr>
      <vt:lpstr>Times New Roman</vt:lpstr>
      <vt:lpstr>华文中宋</vt:lpstr>
      <vt:lpstr>微软雅黑</vt:lpstr>
      <vt:lpstr>Arial Unicode MS</vt:lpstr>
      <vt:lpstr>等线</vt:lpstr>
      <vt:lpstr>隶书</vt:lpstr>
      <vt:lpstr>1_Office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439</cp:revision>
  <dcterms:created xsi:type="dcterms:W3CDTF">2016-01-14T07:05:00Z</dcterms:created>
  <dcterms:modified xsi:type="dcterms:W3CDTF">2025-01-18T09:24:55Z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4C0CA559BB84414B93B9D1876801DE73</vt:lpwstr>
  </property>
  <property fmtid="{D5CDD505-2E9C-101B-9397-08002B2CF9AE}" pid="3" name="KSOProductBuildVer">
    <vt:lpwstr>2052-12.1.0.19770</vt:lpwstr>
  </property>
</Properties>
</file>