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384" r:id="rId4"/>
    <p:sldId id="381" r:id="rId5"/>
    <p:sldId id="406" r:id="rId6"/>
    <p:sldId id="404" r:id="rId7"/>
    <p:sldId id="385" r:id="rId8"/>
    <p:sldId id="405" r:id="rId9"/>
    <p:sldId id="386" r:id="rId10"/>
    <p:sldId id="388" r:id="rId11"/>
    <p:sldId id="403" r:id="rId12"/>
    <p:sldId id="387" r:id="rId13"/>
    <p:sldId id="389" r:id="rId14"/>
    <p:sldId id="390" r:id="rId15"/>
    <p:sldId id="283" r:id="rId16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EBB"/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1.2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876" y="628650"/>
            <a:ext cx="8038271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5.(2)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已知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中房屋的高度为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h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，现需要在客厅和卧室的墙壁上贴壁纸，那么至少需要多少平方米的壁纸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如果某种壁纸的价格是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元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/m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，那么购买所需壁纸至少需要多少元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计算时不扣除门、窗所占的面积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)?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876" y="2547901"/>
            <a:ext cx="8256620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所以至少需要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m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的壁纸。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)·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所以购买所需壁纸至少需要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yhb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xhb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元。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01528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下图是用棋子摆成的，按照这种摆法，第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个图形中共有多少枚棋子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79318" y="1750220"/>
            <a:ext cx="2073473" cy="1163119"/>
            <a:chOff x="5979318" y="1750220"/>
            <a:chExt cx="2073473" cy="1163119"/>
          </a:xfrm>
        </p:grpSpPr>
        <p:sp>
          <p:nvSpPr>
            <p:cNvPr id="5" name="椭圆 4"/>
            <p:cNvSpPr/>
            <p:nvPr/>
          </p:nvSpPr>
          <p:spPr>
            <a:xfrm>
              <a:off x="5979318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445894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912470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379046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845622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979318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445894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912470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379046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845622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979318" y="17502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445894" y="17502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912470" y="17502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379046" y="17502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845622" y="17502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979318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445894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912470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7379046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845622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03165" y="2068870"/>
            <a:ext cx="1606897" cy="844469"/>
            <a:chOff x="3413150" y="2068870"/>
            <a:chExt cx="1606897" cy="844469"/>
          </a:xfrm>
        </p:grpSpPr>
        <p:sp>
          <p:nvSpPr>
            <p:cNvPr id="36" name="椭圆 35"/>
            <p:cNvSpPr/>
            <p:nvPr/>
          </p:nvSpPr>
          <p:spPr>
            <a:xfrm>
              <a:off x="3413150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879726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346302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812878" y="238752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413150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879726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346302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812878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413150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79726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46302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812878" y="20688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192684" y="2399050"/>
            <a:ext cx="1140321" cy="525819"/>
            <a:chOff x="2192684" y="2399050"/>
            <a:chExt cx="1140321" cy="525819"/>
          </a:xfrm>
        </p:grpSpPr>
        <p:sp>
          <p:nvSpPr>
            <p:cNvPr id="56" name="椭圆 55"/>
            <p:cNvSpPr/>
            <p:nvPr/>
          </p:nvSpPr>
          <p:spPr>
            <a:xfrm>
              <a:off x="2192684" y="239905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659260" y="239905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125836" y="239905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192684" y="271770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2659260" y="271770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125836" y="271770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88599" y="2717700"/>
            <a:ext cx="673745" cy="207169"/>
            <a:chOff x="714151" y="2706170"/>
            <a:chExt cx="673745" cy="207169"/>
          </a:xfrm>
        </p:grpSpPr>
        <p:sp>
          <p:nvSpPr>
            <p:cNvPr id="78" name="椭圆 77"/>
            <p:cNvSpPr/>
            <p:nvPr/>
          </p:nvSpPr>
          <p:spPr>
            <a:xfrm>
              <a:off x="714151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180727" y="2706170"/>
              <a:ext cx="207169" cy="20716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960238" y="3029925"/>
            <a:ext cx="432816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①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546436" y="3029925"/>
            <a:ext cx="432816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②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610670" y="3029925"/>
            <a:ext cx="432816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③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799646" y="3024820"/>
            <a:ext cx="432816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④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04063" y="3677756"/>
            <a:ext cx="582716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第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个图形中有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枚棋子。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10008394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观察：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4×6=24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14×16=224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24×26=624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      34×36=1224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······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你发现其中的规律了吗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      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如何用代数式表示这一规律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(2)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利用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中的规律计算 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124×126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br>
              <a:rPr lang="en-US" altLang="zh-CN" sz="2600" b="1" dirty="0">
                <a:latin typeface="+mj-lt"/>
                <a:ea typeface="黑体" panose="02010609060101010101" pitchFamily="49" charset="-122"/>
              </a:rPr>
            </a:b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   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(3)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你还能找到哪些类似的规律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试举两例。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0" y="3075730"/>
            <a:ext cx="837837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(10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+4)(10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+6)=100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+1)+24(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为自然数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9890" y="3682017"/>
            <a:ext cx="837837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124×126=100×12×13+24=15624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889" y="4288304"/>
            <a:ext cx="837837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略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582929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※8.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d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0" y="1311787"/>
            <a:ext cx="775997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370046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4847" y="1117109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464847" y="1619313"/>
                <a:ext cx="3600447" cy="78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·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xyz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847" y="1619313"/>
                <a:ext cx="3600447" cy="783356"/>
              </a:xfrm>
              <a:prstGeom prst="rect">
                <a:avLst/>
              </a:prstGeom>
              <a:blipFill rotWithShape="1">
                <a:blip r:embed="rId1"/>
                <a:stretch>
                  <a:fillRect l="-4" t="-5520" r="4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4464847" y="2286288"/>
            <a:ext cx="39719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206" y="2842413"/>
            <a:ext cx="39719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49612" y="2842413"/>
            <a:ext cx="39719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0065" y="3444985"/>
            <a:ext cx="39719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336256" y="3247260"/>
                <a:ext cx="3971926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z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256" y="3247260"/>
                <a:ext cx="3971926" cy="881395"/>
              </a:xfrm>
              <a:prstGeom prst="rect">
                <a:avLst/>
              </a:prstGeom>
              <a:blipFill rotWithShape="1">
                <a:blip r:embed="rId2"/>
                <a:stretch>
                  <a:fillRect l="-12" t="-4956" r="1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/>
          <p:cNvSpPr txBox="1"/>
          <p:nvPr/>
        </p:nvSpPr>
        <p:spPr>
          <a:xfrm>
            <a:off x="1010065" y="4088452"/>
            <a:ext cx="39719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98052" y="4090412"/>
            <a:ext cx="424960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224741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703372"/>
            <a:ext cx="370046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+4)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07206" y="1155870"/>
                <a:ext cx="3500438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altLang="zh-CN" sz="28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ab+b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6" y="1155870"/>
                <a:ext cx="3500438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14" t="-5569" r="5" b="-3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507206" y="182695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1)·(3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4847" y="713200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464847" y="1215404"/>
                <a:ext cx="4171945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lang="en-US" altLang="zh-CN" sz="2800" b="1" dirty="0"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xy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847" y="1215404"/>
                <a:ext cx="4171945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4" t="-5512" r="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464847" y="1882379"/>
            <a:ext cx="235743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756650"/>
            <a:ext cx="764288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5x(2x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3x+4) = 5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+5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·(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)+5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·4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                           =10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15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+20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3913" y="3756035"/>
            <a:ext cx="741856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3y)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·(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                =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993913" y="2187076"/>
                <a:ext cx="7199111" cy="13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+mn-lt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ab+b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+mn-lt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ab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+(-2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)·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</a:t>
                </a:r>
                <a:endParaRPr lang="en-US" altLang="zh-CN" sz="28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                               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913" y="2187076"/>
                <a:ext cx="7199111" cy="1383264"/>
              </a:xfrm>
              <a:prstGeom prst="rect">
                <a:avLst/>
              </a:prstGeom>
              <a:blipFill rotWithShape="1">
                <a:blip r:embed="rId1"/>
                <a:stretch>
                  <a:fillRect l="-2" t="-3131" r="4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993913" y="3570340"/>
                <a:ext cx="7314269" cy="14748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+(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 </a:t>
                </a:r>
                <a:endParaRPr lang="en-US" altLang="zh-CN" sz="2800" b="1" baseline="30000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                                                         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913" y="3570340"/>
                <a:ext cx="7314269" cy="1474891"/>
              </a:xfrm>
              <a:prstGeom prst="rect">
                <a:avLst/>
              </a:prstGeom>
              <a:blipFill rotWithShape="1">
                <a:blip r:embed="rId2"/>
                <a:stretch>
                  <a:fillRect l="-2" t="-2953" r="7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/>
          <p:cNvSpPr txBox="1"/>
          <p:nvPr/>
        </p:nvSpPr>
        <p:spPr>
          <a:xfrm>
            <a:off x="400051" y="224741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208" y="703372"/>
            <a:ext cx="370046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+4)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/>
              <p:cNvSpPr txBox="1"/>
              <p:nvPr/>
            </p:nvSpPr>
            <p:spPr>
              <a:xfrm>
                <a:off x="507206" y="1155870"/>
                <a:ext cx="3500438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altLang="zh-CN" sz="28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ab+b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6" y="1155870"/>
                <a:ext cx="3500438" cy="778483"/>
              </a:xfrm>
              <a:prstGeom prst="rect">
                <a:avLst/>
              </a:prstGeom>
              <a:blipFill rotWithShape="1">
                <a:blip r:embed="rId3"/>
                <a:stretch>
                  <a:fillRect l="-14" t="-5569" r="5" b="-3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/>
          <p:cNvSpPr txBox="1"/>
          <p:nvPr/>
        </p:nvSpPr>
        <p:spPr>
          <a:xfrm>
            <a:off x="507206" y="182695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1)·(3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64847" y="713200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/>
              <p:cNvSpPr txBox="1"/>
              <p:nvPr/>
            </p:nvSpPr>
            <p:spPr>
              <a:xfrm>
                <a:off x="4464847" y="1215404"/>
                <a:ext cx="4171945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lang="en-US" altLang="zh-CN" sz="2800" b="1" dirty="0"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xy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847" y="1215404"/>
                <a:ext cx="4171945" cy="783612"/>
              </a:xfrm>
              <a:prstGeom prst="rect">
                <a:avLst/>
              </a:prstGeom>
              <a:blipFill rotWithShape="1">
                <a:blip r:embed="rId4"/>
                <a:stretch>
                  <a:fillRect l="-4" t="-5512" r="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/>
          <p:cNvSpPr txBox="1"/>
          <p:nvPr/>
        </p:nvSpPr>
        <p:spPr>
          <a:xfrm>
            <a:off x="4464847" y="1882379"/>
            <a:ext cx="235743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7206" y="2718452"/>
            <a:ext cx="8636794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1)·(3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2) 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·3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2)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·3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1·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(-2)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                         =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206" y="3791640"/>
            <a:ext cx="8636794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=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                   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051" y="224741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208" y="703372"/>
            <a:ext cx="370046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+4)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507206" y="1155870"/>
                <a:ext cx="3500438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altLang="zh-CN" sz="28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ab+b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6" y="1155870"/>
                <a:ext cx="3500438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14" t="-5569" r="5" b="-3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507206" y="182695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1)·(3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64847" y="713200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4464847" y="1215404"/>
                <a:ext cx="4171945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lang="en-US" altLang="zh-CN" sz="2800" b="1" dirty="0"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xy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847" y="1215404"/>
                <a:ext cx="4171945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4" t="-5512" r="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/>
          <p:cNvSpPr txBox="1"/>
          <p:nvPr/>
        </p:nvSpPr>
        <p:spPr>
          <a:xfrm>
            <a:off x="4464847" y="1882379"/>
            <a:ext cx="235743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667940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分别计算下面图中阴影部分的面积。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" y="1255797"/>
            <a:ext cx="3074445" cy="178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9523" y="1129333"/>
            <a:ext cx="2996755" cy="21418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3658" y="3178140"/>
            <a:ext cx="501863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阴影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大半圆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小半圆</a:t>
            </a:r>
            <a:endParaRPr lang="zh-CN" altLang="en-US" sz="2600" b="1" baseline="-25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2084816" y="3699965"/>
                <a:ext cx="3465596" cy="825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·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·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2</a:t>
                </a:r>
                <a:endParaRPr lang="zh-CN" altLang="en-US" sz="2600" b="1" baseline="-25000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4816" y="3699965"/>
                <a:ext cx="3465596" cy="825162"/>
              </a:xfrm>
              <a:prstGeom prst="rect">
                <a:avLst/>
              </a:prstGeom>
              <a:blipFill rotWithShape="1">
                <a:blip r:embed="rId3"/>
                <a:stretch>
                  <a:fillRect l="-3" t="-4519" r="1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944123" y="3697240"/>
                <a:ext cx="2799674" cy="83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2</a:t>
                </a:r>
                <a:endParaRPr lang="zh-CN" altLang="en-US" sz="2600" b="1" baseline="-25000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123" y="3697240"/>
                <a:ext cx="2799674" cy="830612"/>
              </a:xfrm>
              <a:prstGeom prst="rect">
                <a:avLst/>
              </a:prstGeom>
              <a:blipFill rotWithShape="1">
                <a:blip r:embed="rId4"/>
                <a:stretch>
                  <a:fillRect t="-4467" r="22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7079456" y="3697240"/>
                <a:ext cx="2799674" cy="83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2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9456" y="3697240"/>
                <a:ext cx="2799674" cy="830612"/>
              </a:xfrm>
              <a:prstGeom prst="rect">
                <a:avLst/>
              </a:prstGeom>
              <a:blipFill rotWithShape="1">
                <a:blip r:embed="rId5"/>
                <a:stretch>
                  <a:fillRect l="-17" t="-4467" r="16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667940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分别计算下面图中阴影部分的面积。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" y="1255797"/>
            <a:ext cx="3074445" cy="178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9523" y="1129333"/>
            <a:ext cx="2996755" cy="21418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7213" y="3508994"/>
            <a:ext cx="555535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阴影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at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at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bt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t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665083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请你用图形直观解释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=ab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744" y="1273851"/>
            <a:ext cx="7195620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如图，阴影部分的面积可以利用长方形的面积公式直接计算，即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也可以用大长方形的面积减空白长方形的面积，即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因此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=ab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8256" y="2903963"/>
            <a:ext cx="2265939" cy="1931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072437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5.(1)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一套住房的部分结构如图所示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单位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:m)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，这套房子的主人打算把卧室以外的部分都铺上地砖，至少需要多少平方米的地砖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如果某种地砖的价格是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元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/m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，那么购买所需地砖至少多少元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832465" y="2011255"/>
            <a:ext cx="2311535" cy="2433220"/>
            <a:chOff x="6112460" y="2135320"/>
            <a:chExt cx="2796958" cy="29441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5090" y="2444697"/>
              <a:ext cx="2209788" cy="2424853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6553676" y="4774776"/>
              <a:ext cx="1908810" cy="178594"/>
              <a:chOff x="6481286" y="4782396"/>
              <a:chExt cx="1908810" cy="178594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6481286" y="4871693"/>
                <a:ext cx="769144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7532370" y="4871693"/>
                <a:ext cx="857726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 rot="16200000">
              <a:off x="7464796" y="3613732"/>
              <a:ext cx="2168736" cy="153351"/>
              <a:chOff x="6481286" y="4782396"/>
              <a:chExt cx="1908810" cy="178594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481286" y="4871693"/>
                <a:ext cx="769144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7532370" y="4871693"/>
                <a:ext cx="857726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 rot="16200000">
              <a:off x="5933344" y="4148965"/>
              <a:ext cx="1087316" cy="153353"/>
              <a:chOff x="6481286" y="4782396"/>
              <a:chExt cx="1908810" cy="178594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481286" y="4871693"/>
                <a:ext cx="769144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7532370" y="4871693"/>
                <a:ext cx="857726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 rot="10800000">
              <a:off x="7033204" y="2439221"/>
              <a:ext cx="464876" cy="166818"/>
              <a:chOff x="6481286" y="4782396"/>
              <a:chExt cx="1908810" cy="178594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10800000">
                <a:off x="6488812" y="4871692"/>
                <a:ext cx="1901284" cy="0"/>
              </a:xfrm>
              <a:prstGeom prst="line">
                <a:avLst/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 rot="10800000">
              <a:off x="7502595" y="2439221"/>
              <a:ext cx="959885" cy="172294"/>
              <a:chOff x="6481286" y="4782396"/>
              <a:chExt cx="1908810" cy="178594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10800000">
                <a:off x="6488812" y="4871692"/>
                <a:ext cx="1901284" cy="0"/>
              </a:xfrm>
              <a:prstGeom prst="line">
                <a:avLst/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/>
            <p:cNvGrpSpPr/>
            <p:nvPr/>
          </p:nvGrpSpPr>
          <p:grpSpPr>
            <a:xfrm rot="16200000">
              <a:off x="5933345" y="4148965"/>
              <a:ext cx="1087316" cy="153353"/>
              <a:chOff x="6481286" y="4782396"/>
              <a:chExt cx="1908810" cy="178594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481286" y="4871693"/>
                <a:ext cx="769144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7532370" y="4871693"/>
                <a:ext cx="857726" cy="0"/>
              </a:xfrm>
              <a:prstGeom prst="line">
                <a:avLst/>
              </a:prstGeom>
              <a:ln w="19050"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/>
            <p:cNvGrpSpPr/>
            <p:nvPr/>
          </p:nvGrpSpPr>
          <p:grpSpPr>
            <a:xfrm rot="16200000">
              <a:off x="6208784" y="3314577"/>
              <a:ext cx="536436" cy="195971"/>
              <a:chOff x="6481286" y="4782396"/>
              <a:chExt cx="1908810" cy="178594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648128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8390096" y="4782396"/>
                <a:ext cx="0" cy="17859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0800000">
                <a:off x="6488812" y="4871692"/>
                <a:ext cx="1901284" cy="0"/>
              </a:xfrm>
              <a:prstGeom prst="line">
                <a:avLst/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本框 48"/>
            <p:cNvSpPr txBox="1"/>
            <p:nvPr/>
          </p:nvSpPr>
          <p:spPr>
            <a:xfrm>
              <a:off x="6211390" y="3169593"/>
              <a:ext cx="3352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200" b="1" i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x</a:t>
              </a:r>
              <a:endParaRPr lang="zh-CN" altLang="en-US" sz="2200" b="1" i="1" dirty="0">
                <a:solidFill>
                  <a:srgbClr val="4A7EBB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112460" y="3999657"/>
              <a:ext cx="5331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200" b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en-US" altLang="zh-CN" sz="2200" b="1" i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x</a:t>
              </a:r>
              <a:endParaRPr lang="zh-CN" altLang="en-US" sz="2200" b="1" i="1" dirty="0">
                <a:solidFill>
                  <a:srgbClr val="4A7EBB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242623" y="4648629"/>
              <a:ext cx="5331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200" b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4</a:t>
              </a:r>
              <a:r>
                <a:rPr lang="en-US" altLang="zh-CN" sz="2200" b="1" i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y</a:t>
              </a:r>
              <a:endParaRPr lang="zh-CN" altLang="en-US" sz="2200" b="1" i="1" dirty="0">
                <a:solidFill>
                  <a:srgbClr val="4A7EBB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376306" y="3497166"/>
              <a:ext cx="5331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200" b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4</a:t>
              </a:r>
              <a:r>
                <a:rPr lang="en-US" altLang="zh-CN" sz="2200" b="1" i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x</a:t>
              </a:r>
              <a:endParaRPr lang="zh-CN" altLang="en-US" sz="2200" b="1" i="1" dirty="0">
                <a:solidFill>
                  <a:srgbClr val="4A7EBB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156905" y="2135321"/>
              <a:ext cx="3137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200" b="1" i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y</a:t>
              </a:r>
              <a:endParaRPr lang="zh-CN" altLang="en-US" sz="2200" b="1" i="1" dirty="0">
                <a:solidFill>
                  <a:srgbClr val="4A7EBB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740927" y="2135320"/>
              <a:ext cx="5331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200" b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en-US" altLang="zh-CN" sz="2200" b="1" i="1" dirty="0">
                  <a:solidFill>
                    <a:srgbClr val="4A7EBB"/>
                  </a:solidFill>
                  <a:latin typeface="+mj-lt"/>
                  <a:ea typeface="黑体" panose="02010609060101010101" pitchFamily="49" charset="-122"/>
                </a:rPr>
                <a:t>y</a:t>
              </a:r>
              <a:endParaRPr lang="zh-CN" altLang="en-US" sz="2200" b="1" i="1" dirty="0">
                <a:solidFill>
                  <a:srgbClr val="4A7EBB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04760" y="2938811"/>
              <a:ext cx="7861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latin typeface="+mj-lt"/>
                  <a:ea typeface="黑体" panose="02010609060101010101" pitchFamily="49" charset="-122"/>
                </a:rPr>
                <a:t>卧室</a:t>
              </a:r>
              <a:endParaRPr lang="zh-CN" altLang="en-US" sz="22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117849" y="4085039"/>
              <a:ext cx="7861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latin typeface="+mj-lt"/>
                  <a:ea typeface="黑体" panose="02010609060101010101" pitchFamily="49" charset="-122"/>
                </a:rPr>
                <a:t>客厅</a:t>
              </a:r>
              <a:endParaRPr lang="zh-CN" altLang="en-US" sz="22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618911" y="3196946"/>
              <a:ext cx="7861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latin typeface="+mj-lt"/>
                  <a:ea typeface="黑体" panose="02010609060101010101" pitchFamily="49" charset="-122"/>
                </a:rPr>
                <a:t>厨房</a:t>
              </a:r>
              <a:endParaRPr lang="zh-CN" altLang="en-US" sz="22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955002" y="2564989"/>
              <a:ext cx="786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latin typeface="+mj-lt"/>
                  <a:ea typeface="黑体" panose="02010609060101010101" pitchFamily="49" charset="-122"/>
                </a:rPr>
                <a:t>卫生间</a:t>
              </a:r>
              <a:endParaRPr lang="zh-CN" altLang="en-US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05503" y="2683276"/>
            <a:ext cx="6545214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=11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，所以至少需要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11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m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的地砖。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11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=11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所以购买所需地砖至少需要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11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元。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2187</Words>
  <Application>WPS 演示</Application>
  <PresentationFormat>全屏显示(16:9)</PresentationFormat>
  <Paragraphs>171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黑体</vt:lpstr>
      <vt:lpstr>Times New Roman</vt:lpstr>
      <vt:lpstr>Times New Roman</vt:lpstr>
      <vt:lpstr>Cambria Math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421</cp:revision>
  <dcterms:created xsi:type="dcterms:W3CDTF">2016-01-14T07:05:00Z</dcterms:created>
  <dcterms:modified xsi:type="dcterms:W3CDTF">2025-01-18T09:25:11Z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