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99" r:id="rId4"/>
    <p:sldId id="382" r:id="rId5"/>
    <p:sldId id="366" r:id="rId6"/>
    <p:sldId id="300" r:id="rId7"/>
    <p:sldId id="310" r:id="rId8"/>
    <p:sldId id="367" r:id="rId9"/>
    <p:sldId id="368" r:id="rId10"/>
    <p:sldId id="369" r:id="rId11"/>
    <p:sldId id="370" r:id="rId12"/>
    <p:sldId id="302" r:id="rId13"/>
    <p:sldId id="301" r:id="rId14"/>
    <p:sldId id="313" r:id="rId15"/>
    <p:sldId id="371" r:id="rId16"/>
    <p:sldId id="373" r:id="rId17"/>
    <p:sldId id="315" r:id="rId18"/>
    <p:sldId id="375" r:id="rId19"/>
    <p:sldId id="383" r:id="rId20"/>
    <p:sldId id="316" r:id="rId21"/>
    <p:sldId id="317" r:id="rId22"/>
    <p:sldId id="318" r:id="rId23"/>
    <p:sldId id="319" r:id="rId24"/>
    <p:sldId id="278" r:id="rId25"/>
    <p:sldId id="376" r:id="rId26"/>
    <p:sldId id="276" r:id="rId27"/>
    <p:sldId id="277" r:id="rId28"/>
    <p:sldId id="279" r:id="rId29"/>
    <p:sldId id="364" r:id="rId30"/>
    <p:sldId id="377" r:id="rId31"/>
    <p:sldId id="378" r:id="rId32"/>
    <p:sldId id="380" r:id="rId33"/>
    <p:sldId id="381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33FFFF"/>
    <a:srgbClr val="CCFF99"/>
    <a:srgbClr val="F47F5A"/>
    <a:srgbClr val="F26336"/>
    <a:srgbClr val="93DB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0" autoAdjust="0"/>
    <p:restoredTop sz="96391"/>
  </p:normalViewPr>
  <p:slideViewPr>
    <p:cSldViewPr snapToGrid="0" showGuides="1">
      <p:cViewPr varScale="1">
        <p:scale>
          <a:sx n="94" d="100"/>
          <a:sy n="94" d="100"/>
        </p:scale>
        <p:origin x="25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584AF4-2FD9-4109-BDB4-CFF5AA5C58E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6D14BD-D48E-4B0A-A7F3-E742AD41E9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3100" y="1192213"/>
            <a:ext cx="51625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latin typeface="+mj-lt"/>
                <a:ea typeface="+mj-ea"/>
                <a:cs typeface="+mn-cs"/>
              </a:rPr>
              <a:t>3 </a:t>
            </a:r>
            <a:r>
              <a:rPr kumimoji="0" lang="zh-CN" altLang="en-US" sz="3600" b="1" kern="1200" cap="none" spc="0" normalizeH="0" baseline="0" noProof="0" dirty="0">
                <a:latin typeface="+mj-lt"/>
                <a:ea typeface="+mj-ea"/>
                <a:cs typeface="+mn-cs"/>
              </a:rPr>
              <a:t>探索三角形全等的条件</a:t>
            </a:r>
            <a:endParaRPr kumimoji="0" lang="zh-CN" altLang="en-US" sz="3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14918" y="2522766"/>
            <a:ext cx="64799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59906" y="3068638"/>
            <a:ext cx="3024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055000" y="1938845"/>
            <a:ext cx="749596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 dirty="0">
                <a:latin typeface="+mj-lt"/>
                <a:ea typeface="+mj-ea"/>
              </a:rPr>
              <a:t>第</a:t>
            </a:r>
            <a:r>
              <a:rPr lang="en-US" altLang="zh-CN" sz="3200" b="1" dirty="0">
                <a:latin typeface="+mj-lt"/>
                <a:ea typeface="+mj-ea"/>
              </a:rPr>
              <a:t>1</a:t>
            </a:r>
            <a:r>
              <a:rPr lang="zh-CN" altLang="en-US" sz="3200" b="1" dirty="0">
                <a:latin typeface="+mj-lt"/>
                <a:ea typeface="+mj-ea"/>
              </a:rPr>
              <a:t>课时</a:t>
            </a:r>
            <a:r>
              <a:rPr kumimoji="0" lang="zh-CN" altLang="en-US" sz="3200" b="1" kern="1200" cap="none" spc="0" normalizeH="0" baseline="0" noProof="0" dirty="0">
                <a:latin typeface="+mj-lt"/>
                <a:ea typeface="+mj-ea"/>
                <a:cs typeface="+mn-cs"/>
              </a:rPr>
              <a:t> 利用“边边边”判定三角形全等</a:t>
            </a:r>
            <a:endParaRPr kumimoji="0" lang="zh-CN" altLang="en-US" sz="32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4843" y="1924050"/>
            <a:ext cx="8580438" cy="1295400"/>
            <a:chOff x="342335" y="3663748"/>
            <a:chExt cx="8581150" cy="1296000"/>
          </a:xfrm>
        </p:grpSpPr>
        <p:sp>
          <p:nvSpPr>
            <p:cNvPr id="3" name="矩形 2"/>
            <p:cNvSpPr/>
            <p:nvPr/>
          </p:nvSpPr>
          <p:spPr bwMode="auto">
            <a:xfrm>
              <a:off x="342335" y="3663748"/>
              <a:ext cx="8566861" cy="1296000"/>
            </a:xfrm>
            <a:prstGeom prst="rect">
              <a:avLst/>
            </a:prstGeom>
            <a:solidFill>
              <a:srgbClr val="DDFFFF"/>
            </a:solidFill>
            <a:ln w="19050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44"/>
            <p:cNvSpPr/>
            <p:nvPr/>
          </p:nvSpPr>
          <p:spPr>
            <a:xfrm>
              <a:off x="579585" y="3765494"/>
              <a:ext cx="8343900" cy="1152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buNone/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只给出一个条件或两个条件时，都不能保证所画出的三角形一定全等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。                            </a:t>
              </a:r>
              <a:endPara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83462" y="1069656"/>
            <a:ext cx="8651037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给出三个条件画三角形时，有哪几种可能的情况？与同伴进行交流。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77773" y="2104564"/>
            <a:ext cx="2484438" cy="2733675"/>
            <a:chOff x="1084615" y="2096760"/>
            <a:chExt cx="2484172" cy="2733848"/>
          </a:xfrm>
        </p:grpSpPr>
        <p:sp>
          <p:nvSpPr>
            <p:cNvPr id="2" name="等腰三角形 1"/>
            <p:cNvSpPr/>
            <p:nvPr/>
          </p:nvSpPr>
          <p:spPr bwMode="auto">
            <a:xfrm>
              <a:off x="1295730" y="2617493"/>
              <a:ext cx="2128609" cy="1746361"/>
            </a:xfrm>
            <a:prstGeom prst="triangle">
              <a:avLst>
                <a:gd name="adj" fmla="val 7459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274" name="Text Box 91"/>
            <p:cNvSpPr txBox="1"/>
            <p:nvPr/>
          </p:nvSpPr>
          <p:spPr>
            <a:xfrm>
              <a:off x="2677051" y="2096760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275" name="Text Box 91"/>
            <p:cNvSpPr txBox="1"/>
            <p:nvPr/>
          </p:nvSpPr>
          <p:spPr>
            <a:xfrm>
              <a:off x="1084615" y="4231868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276" name="Text Box 91"/>
            <p:cNvSpPr txBox="1"/>
            <p:nvPr/>
          </p:nvSpPr>
          <p:spPr>
            <a:xfrm>
              <a:off x="3145273" y="4266351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C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 Box 91"/>
          <p:cNvSpPr txBox="1"/>
          <p:nvPr/>
        </p:nvSpPr>
        <p:spPr>
          <a:xfrm>
            <a:off x="5105361" y="2362994"/>
            <a:ext cx="1536700" cy="560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三个角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91"/>
          <p:cNvSpPr txBox="1"/>
          <p:nvPr/>
        </p:nvSpPr>
        <p:spPr>
          <a:xfrm>
            <a:off x="5105361" y="2939257"/>
            <a:ext cx="1535998" cy="5598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三条边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91"/>
          <p:cNvSpPr txBox="1"/>
          <p:nvPr/>
        </p:nvSpPr>
        <p:spPr>
          <a:xfrm>
            <a:off x="5105361" y="3517107"/>
            <a:ext cx="1896673" cy="5598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两边一角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 Box 91"/>
          <p:cNvSpPr txBox="1"/>
          <p:nvPr/>
        </p:nvSpPr>
        <p:spPr>
          <a:xfrm>
            <a:off x="5105361" y="4094957"/>
            <a:ext cx="1896673" cy="5598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两角一边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18" name="矩形: 圆角 17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959" y="906305"/>
            <a:ext cx="8626081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）已知一个三角形的三个内角分别为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40°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60°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80°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，你能画出这个三角形吗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把你画的三角形与同伴画出的进行比较，它们一定全等吗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8928" y="2707127"/>
            <a:ext cx="1979637" cy="1213933"/>
            <a:chOff x="1418896" y="2993595"/>
            <a:chExt cx="2674262" cy="1550174"/>
          </a:xfrm>
        </p:grpSpPr>
        <p:sp>
          <p:nvSpPr>
            <p:cNvPr id="4" name="等腰三角形 3"/>
            <p:cNvSpPr/>
            <p:nvPr/>
          </p:nvSpPr>
          <p:spPr bwMode="auto">
            <a:xfrm>
              <a:off x="1418896" y="3014242"/>
              <a:ext cx="2446366" cy="1437297"/>
            </a:xfrm>
            <a:prstGeom prst="triangle">
              <a:avLst>
                <a:gd name="adj" fmla="val 69205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>
              <a:off x="1550661" y="4262546"/>
              <a:ext cx="200027" cy="252519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58804" y="3886934"/>
              <a:ext cx="804871" cy="4621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40°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3919147">
              <a:off x="3668366" y="4270531"/>
              <a:ext cx="212815" cy="212727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59392" y="3954230"/>
              <a:ext cx="1233766" cy="589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60°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7270190">
              <a:off x="2973827" y="2992846"/>
              <a:ext cx="212815" cy="214314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568818" y="3210200"/>
              <a:ext cx="804871" cy="4621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80°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99214" y="2295038"/>
            <a:ext cx="2880591" cy="1780886"/>
            <a:chOff x="4806376" y="2619587"/>
            <a:chExt cx="3169273" cy="1958720"/>
          </a:xfrm>
        </p:grpSpPr>
        <p:sp>
          <p:nvSpPr>
            <p:cNvPr id="10" name="等腰三角形 9"/>
            <p:cNvSpPr/>
            <p:nvPr/>
          </p:nvSpPr>
          <p:spPr bwMode="auto">
            <a:xfrm>
              <a:off x="4806376" y="2675143"/>
              <a:ext cx="3120051" cy="1833323"/>
            </a:xfrm>
            <a:prstGeom prst="triangle">
              <a:avLst>
                <a:gd name="adj" fmla="val 69205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>
              <a:off x="4923874" y="4325928"/>
              <a:ext cx="200064" cy="252379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13919147">
              <a:off x="7730368" y="4323512"/>
              <a:ext cx="212697" cy="214354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 rot="7270190">
              <a:off x="6840399" y="2619552"/>
              <a:ext cx="212697" cy="212767"/>
            </a:xfrm>
            <a:prstGeom prst="arc">
              <a:avLst>
                <a:gd name="adj1" fmla="val 16200000"/>
                <a:gd name="adj2" fmla="val 2043020"/>
              </a:avLst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089007" y="4100532"/>
              <a:ext cx="805021" cy="460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40°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170629" y="4094183"/>
              <a:ext cx="805020" cy="460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60°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26114" y="2879173"/>
              <a:ext cx="805021" cy="461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80°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5" name="矩形: 圆角 24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0942" y="4305157"/>
            <a:ext cx="8039934" cy="592213"/>
            <a:chOff x="1263789" y="3765494"/>
            <a:chExt cx="8040600" cy="592487"/>
          </a:xfrm>
        </p:grpSpPr>
        <p:sp>
          <p:nvSpPr>
            <p:cNvPr id="28" name="矩形 27"/>
            <p:cNvSpPr/>
            <p:nvPr/>
          </p:nvSpPr>
          <p:spPr bwMode="auto">
            <a:xfrm>
              <a:off x="1263789" y="3811726"/>
              <a:ext cx="7501015" cy="546255"/>
            </a:xfrm>
            <a:prstGeom prst="rect">
              <a:avLst/>
            </a:prstGeom>
            <a:solidFill>
              <a:srgbClr val="DDFFFF"/>
            </a:solidFill>
            <a:ln w="19050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矩形 44"/>
            <p:cNvSpPr/>
            <p:nvPr/>
          </p:nvSpPr>
          <p:spPr>
            <a:xfrm>
              <a:off x="1280562" y="3765494"/>
              <a:ext cx="8023827" cy="5924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三个内角分别相等的两个三角形</a:t>
              </a: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不一定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全等。</a:t>
              </a:r>
              <a:endPara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295" y="905755"/>
            <a:ext cx="9152456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）已知一个三角形的三条边分别为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7cm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，你能画出这个三角形吗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把你画的三角形与同伴画的进行比较，它们一定全等吗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75811" y="2343496"/>
            <a:ext cx="3479800" cy="2670175"/>
            <a:chOff x="2862021" y="2077841"/>
            <a:chExt cx="3480165" cy="2669611"/>
          </a:xfrm>
        </p:grpSpPr>
        <p:sp>
          <p:nvSpPr>
            <p:cNvPr id="11" name="任意多边形 10"/>
            <p:cNvSpPr/>
            <p:nvPr/>
          </p:nvSpPr>
          <p:spPr bwMode="auto">
            <a:xfrm>
              <a:off x="3266875" y="2541293"/>
              <a:ext cx="2502162" cy="1783973"/>
            </a:xfrm>
            <a:custGeom>
              <a:avLst/>
              <a:gdLst>
                <a:gd name="connsiteX0" fmla="*/ 0 w 1847719"/>
                <a:gd name="connsiteY0" fmla="*/ 1317998 h 1317998"/>
                <a:gd name="connsiteX1" fmla="*/ 1847719 w 1847719"/>
                <a:gd name="connsiteY1" fmla="*/ 1317998 h 1317998"/>
                <a:gd name="connsiteX2" fmla="*/ 1557633 w 1847719"/>
                <a:gd name="connsiteY2" fmla="*/ 0 h 1317998"/>
                <a:gd name="connsiteX3" fmla="*/ 0 w 1847719"/>
                <a:gd name="connsiteY3" fmla="*/ 1317998 h 131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7719" h="1317998">
                  <a:moveTo>
                    <a:pt x="0" y="1317998"/>
                  </a:moveTo>
                  <a:lnTo>
                    <a:pt x="1847719" y="1317998"/>
                  </a:lnTo>
                  <a:lnTo>
                    <a:pt x="1557633" y="0"/>
                  </a:lnTo>
                  <a:lnTo>
                    <a:pt x="0" y="1317998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317" name="Text Box 91"/>
            <p:cNvSpPr txBox="1"/>
            <p:nvPr/>
          </p:nvSpPr>
          <p:spPr>
            <a:xfrm>
              <a:off x="4940981" y="2077841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A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8" name="Text Box 91"/>
            <p:cNvSpPr txBox="1"/>
            <p:nvPr/>
          </p:nvSpPr>
          <p:spPr>
            <a:xfrm>
              <a:off x="2862021" y="3976009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19" name="Text Box 91"/>
            <p:cNvSpPr txBox="1"/>
            <p:nvPr/>
          </p:nvSpPr>
          <p:spPr>
            <a:xfrm>
              <a:off x="5755939" y="3976009"/>
              <a:ext cx="423514" cy="564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C</a:t>
              </a:r>
              <a:endPara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0" name="Text Box 91"/>
            <p:cNvSpPr txBox="1"/>
            <p:nvPr/>
          </p:nvSpPr>
          <p:spPr>
            <a:xfrm>
              <a:off x="5610896" y="2976577"/>
              <a:ext cx="731290" cy="496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4cm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1" name="Text Box 91"/>
            <p:cNvSpPr txBox="1"/>
            <p:nvPr/>
          </p:nvSpPr>
          <p:spPr>
            <a:xfrm>
              <a:off x="4217224" y="4250585"/>
              <a:ext cx="731290" cy="496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5cm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322" name="Text Box 91"/>
            <p:cNvSpPr txBox="1"/>
            <p:nvPr/>
          </p:nvSpPr>
          <p:spPr>
            <a:xfrm>
              <a:off x="3545963" y="2951450"/>
              <a:ext cx="731290" cy="496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7cm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006" y="702062"/>
            <a:ext cx="8626304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）小组合作，选择三条线段作为三角形的三条边，并用尺规作出这个三角形。把你作的三角形与同伴作的进行比较，它们一定全等吗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772" y="2486341"/>
            <a:ext cx="635298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已知线段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，用尺规作△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，使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6999" y="2296088"/>
            <a:ext cx="3320511" cy="1975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2831" y="1070534"/>
            <a:ext cx="3699794" cy="31272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3155" y="959838"/>
            <a:ext cx="3745514" cy="324560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758375" y="2346206"/>
            <a:ext cx="4077072" cy="1882100"/>
            <a:chOff x="4674466" y="1969761"/>
            <a:chExt cx="4077072" cy="1882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5775" y="1969761"/>
              <a:ext cx="3835763" cy="18821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674466" y="2951106"/>
              <a:ext cx="419975" cy="564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i="1" dirty="0">
                  <a:latin typeface="+mj-lt"/>
                  <a:ea typeface="+mj-ea"/>
                </a:rPr>
                <a:t>B</a:t>
              </a:r>
              <a:endParaRPr lang="zh-CN" altLang="en-US" sz="2800" b="1" i="1" dirty="0">
                <a:latin typeface="+mj-lt"/>
                <a:ea typeface="+mj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51370" y="994469"/>
            <a:ext cx="35462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作一条线段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618" y="471249"/>
            <a:ext cx="35462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+mj-lt"/>
                <a:ea typeface="楷体" panose="02010609060101010101" pitchFamily="49" charset="-122"/>
              </a:rPr>
              <a:t>作法与示范：</a:t>
            </a:r>
            <a:endParaRPr lang="en-US" altLang="zh-CN" sz="2800" b="1" dirty="0">
              <a:solidFill>
                <a:srgbClr val="FF0066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372" y="1819491"/>
            <a:ext cx="414438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分别以点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为圆心，以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的长为半径作弧，两弧交于点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6372" y="3287256"/>
            <a:ext cx="41443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连接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618" y="3893246"/>
            <a:ext cx="4941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楷体" panose="02010609060101010101" pitchFamily="49" charset="-122"/>
              </a:rPr>
              <a:t>就是所要作的三角形。</a:t>
            </a:r>
            <a:endParaRPr lang="en-US" altLang="zh-CN" sz="2800" b="1" dirty="0">
              <a:solidFill>
                <a:schemeClr val="accent3">
                  <a:lumMod val="75000"/>
                </a:schemeClr>
              </a:solidFill>
              <a:latin typeface="+mj-lt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1617" y="2569741"/>
            <a:ext cx="3821450" cy="16101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067578" y="3301216"/>
            <a:ext cx="41997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+mj-ea"/>
              </a:rPr>
              <a:t>C</a:t>
            </a:r>
            <a:endParaRPr lang="zh-CN" altLang="en-US" sz="2800" b="1" i="1" dirty="0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8597" y="1412333"/>
            <a:ext cx="41997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+mj-ea"/>
              </a:rPr>
              <a:t>A</a:t>
            </a:r>
            <a:endParaRPr lang="zh-CN" altLang="en-US" sz="2800" b="1" i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50755" y="3337327"/>
            <a:ext cx="41997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+mj-ea"/>
              </a:rPr>
              <a:t>B</a:t>
            </a:r>
            <a:endParaRPr lang="zh-CN" altLang="en-US" sz="2800" b="1" i="1" dirty="0">
              <a:latin typeface="+mj-lt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175" y="1087961"/>
            <a:ext cx="3792825" cy="30771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6787" y="1358251"/>
            <a:ext cx="3148760" cy="221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4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499" y="1767798"/>
            <a:ext cx="4049713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“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SSS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”的</a:t>
            </a: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+mj-lt"/>
                <a:ea typeface="+mj-ea"/>
                <a:cs typeface="+mn-cs"/>
              </a:rPr>
              <a:t>几何语言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为：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5" y="2281300"/>
            <a:ext cx="4048125" cy="526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在△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和△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DEF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中，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75" y="2738861"/>
            <a:ext cx="3251062" cy="1490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因为</a:t>
            </a: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lang="zh-CN" altLang="en-US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AC</a:t>
            </a:r>
            <a:r>
              <a:rPr lang="en-US" altLang="zh-CN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r>
              <a:rPr lang="zh-CN" altLang="en-US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BC</a:t>
            </a:r>
            <a:r>
              <a:rPr lang="en-US" altLang="zh-CN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= </a:t>
            </a:r>
            <a:r>
              <a:rPr lang="en-US" altLang="zh-CN" sz="26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6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875" y="4160725"/>
            <a:ext cx="5291138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所以△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ABC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600" b="1" i="1" kern="1200" cap="none" spc="0" normalizeH="0" baseline="0" noProof="0" dirty="0">
                <a:latin typeface="+mj-lt"/>
                <a:ea typeface="+mj-ea"/>
                <a:cs typeface="+mn-cs"/>
              </a:rPr>
              <a:t>DEF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0" dirty="0">
                <a:latin typeface="+mj-lt"/>
                <a:ea typeface="+mj-ea"/>
                <a:cs typeface="+mn-cs"/>
              </a:rPr>
              <a:t>SSS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）。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922963" y="560388"/>
            <a:ext cx="2514600" cy="3951288"/>
            <a:chOff x="5922963" y="560388"/>
            <a:chExt cx="2514600" cy="3951288"/>
          </a:xfrm>
        </p:grpSpPr>
        <p:sp>
          <p:nvSpPr>
            <p:cNvPr id="10" name="等腰三角形 9"/>
            <p:cNvSpPr/>
            <p:nvPr/>
          </p:nvSpPr>
          <p:spPr bwMode="auto">
            <a:xfrm>
              <a:off x="6256338" y="941388"/>
              <a:ext cx="1816100" cy="1317625"/>
            </a:xfrm>
            <a:prstGeom prst="triangle">
              <a:avLst>
                <a:gd name="adj" fmla="val 7152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等腰三角形 10"/>
            <p:cNvSpPr/>
            <p:nvPr/>
          </p:nvSpPr>
          <p:spPr bwMode="auto">
            <a:xfrm>
              <a:off x="6256338" y="2968625"/>
              <a:ext cx="1816100" cy="1317625"/>
            </a:xfrm>
            <a:prstGeom prst="triangle">
              <a:avLst>
                <a:gd name="adj" fmla="val 7152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234238" y="560388"/>
              <a:ext cx="388938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22963" y="2014538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27988" y="2008188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164388" y="2676525"/>
              <a:ext cx="406400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22963" y="4005263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47038" y="4049713"/>
              <a:ext cx="390525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6576" y="612207"/>
            <a:ext cx="5929762" cy="10767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         三边分别相等的两个三角形全等，简写为“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边边边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”或“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SSS</a:t>
            </a:r>
            <a:r>
              <a:rPr kumimoji="0" lang="zh-CN" altLang="en-US" sz="2600" b="1" kern="1200" cap="none" spc="0" normalizeH="0" baseline="0" noProof="0" dirty="0">
                <a:latin typeface="+mj-lt"/>
                <a:ea typeface="+mj-ea"/>
                <a:cs typeface="+mn-cs"/>
              </a:rPr>
              <a:t>”。</a:t>
            </a:r>
            <a:endParaRPr kumimoji="0" lang="en-US" altLang="zh-CN" sz="26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71036" y="1993761"/>
            <a:ext cx="1160463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分析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166336" y="2406058"/>
            <a:ext cx="3405664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①找现有条件；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166336" y="2899554"/>
            <a:ext cx="3405664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②找隐含条件；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166336" y="3374866"/>
            <a:ext cx="2451507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③找准备条件。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472142" y="2406058"/>
            <a:ext cx="1595158" cy="4968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448132" y="2902925"/>
            <a:ext cx="1595158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公共边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448132" y="3399444"/>
            <a:ext cx="1230303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73967" y="3832481"/>
            <a:ext cx="2153407" cy="1050511"/>
            <a:chOff x="3173967" y="3832481"/>
            <a:chExt cx="2153407" cy="1050511"/>
          </a:xfrm>
        </p:grpSpPr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3173967" y="4389844"/>
              <a:ext cx="2153407" cy="4931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lnSpc>
                  <a:spcPct val="120000"/>
                </a:lnSpc>
                <a:spcBef>
                  <a:spcPts val="0"/>
                </a:spcBef>
                <a:defRPr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D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是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BC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中点</a:t>
              </a:r>
              <a:endPara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" name="箭头: 上 19"/>
            <p:cNvSpPr/>
            <p:nvPr/>
          </p:nvSpPr>
          <p:spPr bwMode="auto">
            <a:xfrm>
              <a:off x="3945835" y="3832481"/>
              <a:ext cx="198782" cy="613370"/>
            </a:xfrm>
            <a:prstGeom prst="upArrow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572000" y="624653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P100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6539" y="885879"/>
            <a:ext cx="7901464" cy="1152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如图，在等腰三角形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是它的一条中线，△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6533" y="1779627"/>
            <a:ext cx="3857882" cy="204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539" y="885879"/>
            <a:ext cx="7901464" cy="1152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如图，在等腰三角形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是它的一条中线，△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7841" y="2299472"/>
            <a:ext cx="4875446" cy="9363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的中线，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kumimoji="0" lang="en-US" altLang="zh-CN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kumimoji="0" lang="zh-CN" altLang="en-US" sz="24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6533" y="1779627"/>
            <a:ext cx="3857882" cy="2049296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91440" y="4208854"/>
            <a:ext cx="3775197" cy="4931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故△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(SSS)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4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80640" y="3235819"/>
            <a:ext cx="4604291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kumimoji="0" lang="en-US" altLang="zh-CN" sz="2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kumimoji="0" lang="en-US" altLang="zh-CN" sz="26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91440" y="3731067"/>
            <a:ext cx="5812424" cy="526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SSS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</a:t>
            </a:r>
            <a:endParaRPr kumimoji="0" lang="en-US" altLang="zh-CN" sz="26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0" y="624653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P99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77875" y="877888"/>
            <a:ext cx="7727950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取出三根硬纸条钉成一个三角形，你能拉动其中两边，使这个三角形的形状发生变化吗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8088" y="1801813"/>
            <a:ext cx="4578350" cy="3455987"/>
            <a:chOff x="2478338" y="1763964"/>
            <a:chExt cx="4578306" cy="3456000"/>
          </a:xfrm>
        </p:grpSpPr>
        <p:sp>
          <p:nvSpPr>
            <p:cNvPr id="5" name="矩形 4"/>
            <p:cNvSpPr/>
            <p:nvPr/>
          </p:nvSpPr>
          <p:spPr bwMode="auto">
            <a:xfrm>
              <a:off x="2478338" y="4243648"/>
              <a:ext cx="4578306" cy="127000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8365300">
              <a:off x="2128274" y="3428466"/>
              <a:ext cx="3456000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 rot="2762804">
              <a:off x="3741159" y="3428466"/>
              <a:ext cx="3456000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4515080" y="2503742"/>
              <a:ext cx="76199" cy="762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3203818" y="4269048"/>
              <a:ext cx="76199" cy="762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6220039" y="4276985"/>
              <a:ext cx="76199" cy="74613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1083837" y="959140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42119" y="454248"/>
            <a:ext cx="7556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三角形的稳定性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4361" y="1045529"/>
            <a:ext cx="5590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+mj-lt"/>
                <a:ea typeface="+mj-ea"/>
              </a:rPr>
              <a:t>1.</a:t>
            </a:r>
            <a:r>
              <a:rPr lang="zh-CN" altLang="en-US" sz="2600" b="1" dirty="0">
                <a:latin typeface="+mj-lt"/>
                <a:ea typeface="+mj-ea"/>
              </a:rPr>
              <a:t>什么叫全等三角形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499" y="1519048"/>
            <a:ext cx="708753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能够完全重合的两个三角形叫做全等三角形。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4361" y="2165192"/>
            <a:ext cx="5590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latin typeface="+mj-lt"/>
                <a:ea typeface="+mj-ea"/>
              </a:rPr>
              <a:t>2.</a:t>
            </a:r>
            <a:r>
              <a:rPr lang="zh-CN" altLang="en-US" sz="2600" b="1" dirty="0">
                <a:latin typeface="+mj-lt"/>
                <a:ea typeface="+mj-ea"/>
              </a:rPr>
              <a:t>全等三角形有什么性质</a:t>
            </a:r>
            <a:r>
              <a:rPr lang="en-US" altLang="zh-CN" sz="2600" b="1" dirty="0">
                <a:latin typeface="+mj-lt"/>
                <a:ea typeface="+mj-ea"/>
              </a:rPr>
              <a:t>?</a:t>
            </a:r>
            <a:endParaRPr lang="zh-CN" altLang="en-US" sz="2600" b="1" dirty="0">
              <a:latin typeface="+mj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44964" y="2207217"/>
            <a:ext cx="2661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0000FF"/>
                </a:solidFill>
                <a:latin typeface="+mj-lt"/>
                <a:ea typeface="黑体" panose="02010609060101010101" pitchFamily="49" charset="-122"/>
              </a:rPr>
              <a:t>DEF</a:t>
            </a:r>
            <a:endParaRPr lang="zh-CN" altLang="en-US" sz="2400" b="1" i="1" dirty="0">
              <a:solidFill>
                <a:srgbClr val="0000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04029" y="3230686"/>
            <a:ext cx="43026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DF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</a:t>
            </a:r>
            <a:endParaRPr lang="zh-CN" altLang="en-US" sz="26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81350" y="2734241"/>
            <a:ext cx="52462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）全等三角形的对应边相等。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5706" y="3727131"/>
            <a:ext cx="52462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）全等三角形的对应角相等。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2613" y="4196257"/>
            <a:ext cx="51456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i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600" b="1" i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F</a:t>
            </a:r>
            <a:endParaRPr lang="zh-CN" altLang="en-US" sz="2600" b="1" i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620514" y="923007"/>
            <a:ext cx="2349500" cy="1979613"/>
            <a:chOff x="5307489" y="549274"/>
            <a:chExt cx="2349500" cy="1979613"/>
          </a:xfrm>
        </p:grpSpPr>
        <p:sp>
          <p:nvSpPr>
            <p:cNvPr id="33" name="等腰三角形 32"/>
            <p:cNvSpPr/>
            <p:nvPr/>
          </p:nvSpPr>
          <p:spPr bwMode="auto">
            <a:xfrm>
              <a:off x="5635307" y="1014411"/>
              <a:ext cx="1677988" cy="1322387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chemeClr val="tx1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712427" y="549274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307489" y="2016124"/>
              <a:ext cx="385763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71227" y="2016124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71302" y="2647033"/>
            <a:ext cx="2460625" cy="2092325"/>
            <a:chOff x="8991282" y="549274"/>
            <a:chExt cx="2460625" cy="2092325"/>
          </a:xfrm>
        </p:grpSpPr>
        <p:sp>
          <p:nvSpPr>
            <p:cNvPr id="38" name="等腰三角形 37"/>
            <p:cNvSpPr/>
            <p:nvPr/>
          </p:nvSpPr>
          <p:spPr bwMode="auto">
            <a:xfrm>
              <a:off x="9375457" y="1062036"/>
              <a:ext cx="1679575" cy="1322388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494645" y="549274"/>
              <a:ext cx="404812" cy="512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991282" y="2128836"/>
              <a:ext cx="385763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066145" y="2128836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9313" y="579438"/>
            <a:ext cx="7345363" cy="10769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2.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取出四根硬纸条钉成一个四边形，拉动其中两边，这个四边形的形状改变了吗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63445" y="1796098"/>
            <a:ext cx="4578350" cy="2987675"/>
            <a:chOff x="2232396" y="1888476"/>
            <a:chExt cx="4578306" cy="2988001"/>
          </a:xfrm>
        </p:grpSpPr>
        <p:sp>
          <p:nvSpPr>
            <p:cNvPr id="3" name="矩形 2"/>
            <p:cNvSpPr/>
            <p:nvPr/>
          </p:nvSpPr>
          <p:spPr bwMode="auto">
            <a:xfrm>
              <a:off x="2232396" y="4293801"/>
              <a:ext cx="4578306" cy="127014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2295895" y="2398120"/>
              <a:ext cx="3492466" cy="125426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 rot="5400000">
              <a:off x="1439271" y="3319771"/>
              <a:ext cx="2988001" cy="125412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rot="3890580">
              <a:off x="3824465" y="3318978"/>
              <a:ext cx="2988001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895965" y="2409233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2897553" y="4331906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5729625" y="4319204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4835871" y="2404470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13475" y="1825625"/>
            <a:ext cx="2836863" cy="1592263"/>
            <a:chOff x="6221983" y="2682106"/>
            <a:chExt cx="2836857" cy="1590967"/>
          </a:xfrm>
        </p:grpSpPr>
        <p:sp>
          <p:nvSpPr>
            <p:cNvPr id="13" name="椭圆形标注 12"/>
            <p:cNvSpPr/>
            <p:nvPr/>
          </p:nvSpPr>
          <p:spPr bwMode="auto">
            <a:xfrm>
              <a:off x="6221983" y="2682106"/>
              <a:ext cx="2836857" cy="1590967"/>
            </a:xfrm>
            <a:prstGeom prst="wedgeEllipseCallout">
              <a:avLst>
                <a:gd name="adj1" fmla="val -71469"/>
                <a:gd name="adj2" fmla="val 48627"/>
              </a:avLst>
            </a:prstGeom>
            <a:solidFill>
              <a:srgbClr val="CCFF99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625207" y="2907348"/>
              <a:ext cx="2266945" cy="10580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上面的现象说明了什么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?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725" y="2300469"/>
            <a:ext cx="894255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用木条钉成的一个三角形框架，它的大小和形状是固定不变的，三角形的这个性质叫作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三角形的稳定性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  用四根木条钉成的一个框架，它的形状是可以改变的，因此，四边形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具有不稳定性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65466" y="411367"/>
            <a:ext cx="2349417" cy="1686465"/>
            <a:chOff x="2232396" y="1888476"/>
            <a:chExt cx="4578306" cy="2988001"/>
          </a:xfrm>
        </p:grpSpPr>
        <p:sp>
          <p:nvSpPr>
            <p:cNvPr id="9" name="矩形 8"/>
            <p:cNvSpPr/>
            <p:nvPr/>
          </p:nvSpPr>
          <p:spPr bwMode="auto">
            <a:xfrm>
              <a:off x="2232396" y="4293801"/>
              <a:ext cx="4578306" cy="127014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295895" y="2398120"/>
              <a:ext cx="3492466" cy="125426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 rot="5400000">
              <a:off x="1439271" y="3319771"/>
              <a:ext cx="2988001" cy="125412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 rot="3890580">
              <a:off x="3824465" y="3318978"/>
              <a:ext cx="2988001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2895965" y="2409233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2897553" y="4331906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5729625" y="4319204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835871" y="2404470"/>
              <a:ext cx="76199" cy="76208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50322" y="393991"/>
            <a:ext cx="2584359" cy="1950814"/>
            <a:chOff x="2478338" y="1763964"/>
            <a:chExt cx="4578306" cy="3456000"/>
          </a:xfrm>
        </p:grpSpPr>
        <p:sp>
          <p:nvSpPr>
            <p:cNvPr id="18" name="矩形 17"/>
            <p:cNvSpPr/>
            <p:nvPr/>
          </p:nvSpPr>
          <p:spPr bwMode="auto">
            <a:xfrm>
              <a:off x="2478338" y="4243648"/>
              <a:ext cx="4578306" cy="127000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 rot="18365300">
              <a:off x="2128274" y="3428466"/>
              <a:ext cx="3456000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2762804">
              <a:off x="3741159" y="3428466"/>
              <a:ext cx="3456000" cy="126999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515080" y="2503742"/>
              <a:ext cx="76199" cy="762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3203818" y="4269048"/>
              <a:ext cx="76199" cy="762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6220039" y="4276985"/>
              <a:ext cx="76199" cy="74613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064" y="437900"/>
            <a:ext cx="8316309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在生活中，我们经常会看到应用三角形稳定性的例子。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pic>
        <p:nvPicPr>
          <p:cNvPr id="5" name="Picture 54"/>
          <p:cNvPicPr>
            <a:picLocks noChangeAspect="1"/>
          </p:cNvPicPr>
          <p:nvPr/>
        </p:nvPicPr>
        <p:blipFill>
          <a:blip r:embed="rId1"/>
          <a:srcRect r="21371" b="6845"/>
          <a:stretch>
            <a:fillRect/>
          </a:stretch>
        </p:blipFill>
        <p:spPr>
          <a:xfrm>
            <a:off x="4931032" y="980447"/>
            <a:ext cx="2355925" cy="18150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1" r="6296" b="5185"/>
          <a:stretch>
            <a:fillRect/>
          </a:stretch>
        </p:blipFill>
        <p:spPr>
          <a:xfrm>
            <a:off x="1228058" y="980447"/>
            <a:ext cx="2163180" cy="1815048"/>
          </a:xfrm>
          <a:prstGeom prst="rect">
            <a:avLst/>
          </a:prstGeom>
        </p:spPr>
      </p:pic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01" y="2862270"/>
            <a:ext cx="3690986" cy="209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046" y="2862270"/>
            <a:ext cx="3718327" cy="209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1395878" y="3391537"/>
            <a:ext cx="732467" cy="8966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95878" y="3391537"/>
            <a:ext cx="913770" cy="2818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144220" y="3674027"/>
            <a:ext cx="145256" cy="6395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385034" y="3313247"/>
            <a:ext cx="165651" cy="3601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80846" y="3325139"/>
            <a:ext cx="194902" cy="2930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372693" y="3618186"/>
            <a:ext cx="390714" cy="71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289476" y="1851963"/>
            <a:ext cx="737503" cy="36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309648" y="1925124"/>
            <a:ext cx="717331" cy="4483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026979" y="1851963"/>
            <a:ext cx="0" cy="5215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030310" y="1269393"/>
            <a:ext cx="647987" cy="11040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030310" y="1597707"/>
            <a:ext cx="647987" cy="77575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030310" y="1269393"/>
            <a:ext cx="0" cy="3283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5"/>
          <p:cNvSpPr/>
          <p:nvPr/>
        </p:nvSpPr>
        <p:spPr>
          <a:xfrm>
            <a:off x="277337" y="1163019"/>
            <a:ext cx="8759190" cy="5922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如图，下列三角形中，与△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全等的是（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034020" y="1163019"/>
            <a:ext cx="503238" cy="56425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t="37362" r="31547" b="-3490"/>
          <a:stretch>
            <a:fillRect/>
          </a:stretch>
        </p:blipFill>
        <p:spPr>
          <a:xfrm>
            <a:off x="697759" y="1927365"/>
            <a:ext cx="5687801" cy="23302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036" y="2149365"/>
            <a:ext cx="1539984" cy="15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5"/>
          <p:cNvSpPr/>
          <p:nvPr/>
        </p:nvSpPr>
        <p:spPr>
          <a:xfrm>
            <a:off x="285750" y="910156"/>
            <a:ext cx="6632575" cy="5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下列多边形具有稳定性的是（     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839129" y="938112"/>
            <a:ext cx="503238" cy="56425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972" r="35301"/>
          <a:stretch>
            <a:fillRect/>
          </a:stretch>
        </p:blipFill>
        <p:spPr>
          <a:xfrm>
            <a:off x="1448767" y="1970605"/>
            <a:ext cx="5008231" cy="2262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5"/>
          <p:cNvSpPr/>
          <p:nvPr/>
        </p:nvSpPr>
        <p:spPr>
          <a:xfrm>
            <a:off x="760220" y="562815"/>
            <a:ext cx="6632575" cy="11523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: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DC 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问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相等吗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5588" y="-4222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7970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253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2575" y="1670050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629275" y="2220913"/>
            <a:ext cx="544513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892935" y="1779430"/>
            <a:ext cx="3709988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解：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与∠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相等。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2536" name="组合 19"/>
          <p:cNvGrpSpPr/>
          <p:nvPr/>
        </p:nvGrpSpPr>
        <p:grpSpPr>
          <a:xfrm>
            <a:off x="6461953" y="679753"/>
            <a:ext cx="2184400" cy="2763837"/>
            <a:chOff x="6155395" y="1963991"/>
            <a:chExt cx="2185886" cy="2764174"/>
          </a:xfrm>
        </p:grpSpPr>
        <p:grpSp>
          <p:nvGrpSpPr>
            <p:cNvPr id="22546" name="组合 13"/>
            <p:cNvGrpSpPr/>
            <p:nvPr/>
          </p:nvGrpSpPr>
          <p:grpSpPr>
            <a:xfrm>
              <a:off x="6533226" y="2307194"/>
              <a:ext cx="706295" cy="2007623"/>
              <a:chOff x="5826935" y="2319806"/>
              <a:chExt cx="706295" cy="2007623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H="1">
                <a:off x="5827186" y="2319545"/>
                <a:ext cx="705329" cy="111773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827186" y="3437281"/>
                <a:ext cx="705329" cy="8906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547" name="组合 27"/>
            <p:cNvGrpSpPr/>
            <p:nvPr/>
          </p:nvGrpSpPr>
          <p:grpSpPr>
            <a:xfrm flipH="1">
              <a:off x="7239521" y="2307194"/>
              <a:ext cx="706295" cy="2007623"/>
              <a:chOff x="5826935" y="2319806"/>
              <a:chExt cx="706295" cy="2007623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5827027" y="2319545"/>
                <a:ext cx="706917" cy="111773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827027" y="3437281"/>
                <a:ext cx="706917" cy="89069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8" name="矩形 18"/>
            <p:cNvSpPr/>
            <p:nvPr/>
          </p:nvSpPr>
          <p:spPr>
            <a:xfrm>
              <a:off x="6862240" y="1963991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2549" name="矩形 32"/>
            <p:cNvSpPr/>
            <p:nvPr/>
          </p:nvSpPr>
          <p:spPr>
            <a:xfrm>
              <a:off x="6155395" y="3113909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2550" name="矩形 33"/>
            <p:cNvSpPr/>
            <p:nvPr/>
          </p:nvSpPr>
          <p:spPr>
            <a:xfrm>
              <a:off x="7013601" y="4266500"/>
              <a:ext cx="3898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2551" name="矩形 34"/>
            <p:cNvSpPr/>
            <p:nvPr/>
          </p:nvSpPr>
          <p:spPr>
            <a:xfrm>
              <a:off x="7933797" y="3152888"/>
              <a:ext cx="4074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24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81835" y="2300130"/>
            <a:ext cx="268128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理由：连接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AC</a:t>
            </a:r>
            <a:endParaRPr kumimoji="0" lang="zh-CN" altLang="zh-CN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938972" y="2781143"/>
            <a:ext cx="377983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buFont typeface="Arial" panose="020B0604020202020204" pitchFamily="34" charset="0"/>
              <a:buNone/>
              <a:defRPr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与△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ADC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22" name="直接连接符 21"/>
          <p:cNvCxnSpPr>
            <a:endCxn id="22550" idx="0"/>
          </p:cNvCxnSpPr>
          <p:nvPr/>
        </p:nvCxnSpPr>
        <p:spPr>
          <a:xfrm flipH="1">
            <a:off x="7546215" y="1041703"/>
            <a:ext cx="11113" cy="1970088"/>
          </a:xfrm>
          <a:prstGeom prst="line">
            <a:avLst/>
          </a:prstGeom>
          <a:ln w="19050">
            <a:solidFill>
              <a:srgbClr val="FF00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938972" y="3948475"/>
            <a:ext cx="4614863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buFont typeface="Arial" panose="020B0604020202020204" pitchFamily="34" charset="0"/>
              <a:buNone/>
              <a:defRPr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ADC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SSS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8972" y="3325107"/>
            <a:ext cx="6127751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AD</a:t>
            </a: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938972" y="4469952"/>
            <a:ext cx="2516188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buFont typeface="Arial" panose="020B0604020202020204" pitchFamily="34" charset="0"/>
              <a:buNone/>
              <a:defRPr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7" grpId="0"/>
      <p:bldP spid="38" grpId="0"/>
      <p:bldP spid="41" grpId="0"/>
      <p:bldP spid="26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/>
        </p:nvSpPr>
        <p:spPr>
          <a:xfrm>
            <a:off x="449264" y="268288"/>
            <a:ext cx="7472362" cy="16430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4.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已知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: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如图，点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在同一条直线上，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，请说明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≌ 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355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863" y="5294313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9263" y="1870075"/>
            <a:ext cx="4986338" cy="10769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解：因为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，所以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BE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CF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+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EC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9852" y="2861362"/>
            <a:ext cx="8011974" cy="10769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在△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和△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DEF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中，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BC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zh-CN" altLang="zh-CN" sz="2800" b="1" i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9263" y="3962017"/>
            <a:ext cx="5313363" cy="5598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所以△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DEF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SSS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3567" name="组合 6"/>
          <p:cNvGrpSpPr/>
          <p:nvPr/>
        </p:nvGrpSpPr>
        <p:grpSpPr>
          <a:xfrm>
            <a:off x="6070600" y="1100138"/>
            <a:ext cx="2936875" cy="1971675"/>
            <a:chOff x="5967952" y="1147966"/>
            <a:chExt cx="2937402" cy="1971149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6144197" y="1501884"/>
              <a:ext cx="1675113" cy="1199830"/>
            </a:xfrm>
            <a:prstGeom prst="triangle">
              <a:avLst>
                <a:gd name="adj" fmla="val 3192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 bwMode="auto">
            <a:xfrm>
              <a:off x="7034943" y="1501884"/>
              <a:ext cx="1675114" cy="1199830"/>
            </a:xfrm>
            <a:prstGeom prst="triangle">
              <a:avLst>
                <a:gd name="adj" fmla="val 3192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334731" y="1246365"/>
              <a:ext cx="390595" cy="4618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266760" y="1147966"/>
              <a:ext cx="408061" cy="4618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967952" y="2620773"/>
              <a:ext cx="390595" cy="4618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624012" y="2657275"/>
              <a:ext cx="390595" cy="4618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877753" y="2631882"/>
              <a:ext cx="389007" cy="4618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514759" y="2644579"/>
              <a:ext cx="390595" cy="4618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458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2351462" y="1585935"/>
            <a:ext cx="1741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边边边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72382" y="3189502"/>
            <a:ext cx="17417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三角形的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稳定性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597730" y="1411124"/>
            <a:ext cx="2649538" cy="919401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三边分别相等的两个三角形全等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36993" y="3161059"/>
            <a:ext cx="3432364" cy="1328023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+mj-ea"/>
                <a:cs typeface="+mn-cs"/>
              </a:rPr>
              <a:t>三角形三边的长度确定了，这这个三角形的形状和大小就确定了</a:t>
            </a:r>
            <a:endParaRPr kumimoji="0" lang="en-US" altLang="zh-CN" sz="24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2519" y="1591195"/>
            <a:ext cx="2230783" cy="2359208"/>
            <a:chOff x="362519" y="1591195"/>
            <a:chExt cx="2230783" cy="2359208"/>
          </a:xfrm>
        </p:grpSpPr>
        <p:sp>
          <p:nvSpPr>
            <p:cNvPr id="14" name="文本框 13"/>
            <p:cNvSpPr txBox="1"/>
            <p:nvPr/>
          </p:nvSpPr>
          <p:spPr>
            <a:xfrm>
              <a:off x="362519" y="2037135"/>
              <a:ext cx="209187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defTabSz="914400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 dirty="0">
                  <a:latin typeface="+mj-lt"/>
                  <a:ea typeface="+mj-ea"/>
                  <a:cs typeface="+mn-cs"/>
                </a:rPr>
                <a:t>三角形全等的判定定理</a:t>
              </a:r>
              <a:endPara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2315489" y="1591195"/>
              <a:ext cx="277813" cy="2359208"/>
            </a:xfrm>
            <a:prstGeom prst="leftBrace">
              <a:avLst>
                <a:gd name="adj1" fmla="val 90619"/>
                <a:gd name="adj2" fmla="val 50000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箭头: 右 4"/>
          <p:cNvSpPr/>
          <p:nvPr/>
        </p:nvSpPr>
        <p:spPr bwMode="auto">
          <a:xfrm>
            <a:off x="3889375" y="1755381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箭头: 右 19"/>
          <p:cNvSpPr/>
          <p:nvPr/>
        </p:nvSpPr>
        <p:spPr bwMode="auto">
          <a:xfrm>
            <a:off x="4065588" y="3626453"/>
            <a:ext cx="656897" cy="198617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txBody>
          <a:bodyPr wrap="square" rtlCol="0" anchor="ctr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6413794" y="2029979"/>
            <a:ext cx="2328777" cy="1769863"/>
          </a:xfrm>
          <a:prstGeom prst="arc">
            <a:avLst>
              <a:gd name="adj1" fmla="val 15023302"/>
              <a:gd name="adj2" fmla="val 959637"/>
            </a:avLst>
          </a:prstGeom>
          <a:ln w="28575">
            <a:solidFill>
              <a:srgbClr val="0000FF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8" grpId="0" animBg="1"/>
      <p:bldP spid="19" grpId="0" animBg="1"/>
      <p:bldP spid="5" grpId="0" animBg="1"/>
      <p:bldP spid="20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" name="矩形: 圆角 2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欣赏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770" y="2050482"/>
            <a:ext cx="8312727" cy="2644585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37903" y="767520"/>
            <a:ext cx="4004946" cy="64148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跪姿射击的稳定性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702694" y="1670610"/>
            <a:ext cx="3270417" cy="64148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跪姿射击的情形。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20514" y="923007"/>
            <a:ext cx="2349500" cy="1979613"/>
            <a:chOff x="5307489" y="549274"/>
            <a:chExt cx="2349500" cy="1979613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5635307" y="1014411"/>
              <a:ext cx="1677988" cy="1322387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chemeClr val="tx1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712427" y="549274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307489" y="2016124"/>
              <a:ext cx="385763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271227" y="2016124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71302" y="2647033"/>
            <a:ext cx="2460625" cy="2092325"/>
            <a:chOff x="8991282" y="549274"/>
            <a:chExt cx="2460625" cy="2092325"/>
          </a:xfrm>
        </p:grpSpPr>
        <p:sp>
          <p:nvSpPr>
            <p:cNvPr id="8" name="等腰三角形 7"/>
            <p:cNvSpPr/>
            <p:nvPr/>
          </p:nvSpPr>
          <p:spPr bwMode="auto">
            <a:xfrm>
              <a:off x="9375457" y="1062036"/>
              <a:ext cx="1679575" cy="1322388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494645" y="549274"/>
              <a:ext cx="404812" cy="5127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991282" y="2128836"/>
              <a:ext cx="385763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66145" y="2128836"/>
              <a:ext cx="385762" cy="5127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24840" y="943327"/>
            <a:ext cx="5516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DF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EF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4839" y="1623155"/>
            <a:ext cx="5516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ea typeface="黑体" panose="02010609060101010101" pitchFamily="49" charset="-122"/>
              </a:rPr>
              <a:t> 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i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F</a:t>
            </a:r>
            <a:endParaRPr lang="zh-CN" altLang="en-US" sz="2800" b="1" i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1221" y="2302983"/>
            <a:ext cx="5706905" cy="1712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 一定要满足三条边分别相等，三个角也分别相等，才能保证两个三角形全等吗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3306" y="2741083"/>
            <a:ext cx="7846907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  <a:ea typeface="+mj-ea"/>
              </a:rPr>
              <a:t>       我们可以看到，跪姿射击的动作构成了三个三角形。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j-lt"/>
                <a:ea typeface="+mj-ea"/>
              </a:rPr>
              <a:t>        1.</a:t>
            </a:r>
            <a:r>
              <a:rPr lang="zh-CN" altLang="en-US" sz="2400" b="1" dirty="0">
                <a:latin typeface="+mj-lt"/>
                <a:ea typeface="+mj-ea"/>
              </a:rPr>
              <a:t>由右脚尖、右膝、左脚构成的三角形支撑面，它可以使射击者在射击过程中保持稳定。当然，射击者的体型不同，他所选择的支撑面形状也可能不同。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282" y="441174"/>
            <a:ext cx="6870024" cy="218560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3306" y="2741083"/>
            <a:ext cx="7846907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  <a:ea typeface="+mj-ea"/>
              </a:rPr>
              <a:t>       我们可以看到，跪姿射击的动作构成了三个三角形。</a:t>
            </a:r>
            <a:endParaRPr lang="en-US" altLang="zh-CN" sz="2400" b="1" dirty="0">
              <a:latin typeface="+mj-lt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j-lt"/>
                <a:ea typeface="+mj-ea"/>
              </a:rPr>
              <a:t>        2.</a:t>
            </a:r>
            <a:r>
              <a:rPr lang="zh-CN" altLang="en-US" sz="2400" b="1" dirty="0">
                <a:latin typeface="+mj-lt"/>
                <a:ea typeface="+mj-ea"/>
              </a:rPr>
              <a:t>由左手、左肘、左肩构成的托枪三角形，以及由左手、左肩、右肩所构成的近乎水平的三角形。这两个三角形可以使射击者在射击过程中保持枪的稳定。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282" y="441174"/>
            <a:ext cx="6870024" cy="218560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3306" y="2741083"/>
            <a:ext cx="7745307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j-lt"/>
                <a:ea typeface="+mj-ea"/>
              </a:rPr>
              <a:t>        正是这样三个三角形，使射击者保持了姿势的稳定和枪的稳定。当然，要想射击准确，好的射姿只是一个方面，除此之外，射击者的技术水平、心理素质等也都是极为重要的因素。</a:t>
            </a:r>
            <a:endParaRPr lang="zh-CN" altLang="en-US" sz="24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282" y="441174"/>
            <a:ext cx="6870024" cy="21856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301504" y="1410560"/>
            <a:ext cx="8516733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要画一个三角形，使它与小明画的三角形全等，你会怎么画呢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" name="等腰三角形 1"/>
          <p:cNvSpPr/>
          <p:nvPr/>
        </p:nvSpPr>
        <p:spPr bwMode="auto">
          <a:xfrm>
            <a:off x="5397884" y="2405175"/>
            <a:ext cx="3255819" cy="1803401"/>
          </a:xfrm>
          <a:prstGeom prst="triangle">
            <a:avLst>
              <a:gd name="adj" fmla="val 62852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8" name="矩形 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74269" y="829535"/>
            <a:ext cx="7195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利用“边边边”判定三角形全等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504" y="2562927"/>
            <a:ext cx="4540077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要画一与已知三角形全等的三角形，需要几个与边或角的大小有关的条件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525" y="488668"/>
            <a:ext cx="8037381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）只给一个条件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一条边或一个角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可以吗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1638" y="1751462"/>
            <a:ext cx="3728928" cy="10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有一条边对应相等的三角形</a:t>
            </a:r>
            <a:r>
              <a:rPr lang="zh-CN" altLang="en-US" sz="2800" b="1" dirty="0">
                <a:solidFill>
                  <a:srgbClr val="0000FF"/>
                </a:solidFill>
                <a:ea typeface="楷体" panose="02010609060101010101" pitchFamily="49" charset="-122"/>
              </a:rPr>
              <a:t>不一定全等</a:t>
            </a:r>
            <a:endParaRPr lang="zh-CN" altLang="en-US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227270" y="2571750"/>
            <a:ext cx="21828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227270" y="1116013"/>
            <a:ext cx="2182813" cy="1455737"/>
            <a:chOff x="5927833" y="3014367"/>
            <a:chExt cx="2181949" cy="1456733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5927833" y="3014367"/>
              <a:ext cx="1948678" cy="1456733"/>
            </a:xfrm>
            <a:prstGeom prst="line">
              <a:avLst/>
            </a:prstGeom>
            <a:ln w="28575">
              <a:solidFill>
                <a:srgbClr val="F263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7876511" y="3014367"/>
              <a:ext cx="233271" cy="1456733"/>
            </a:xfrm>
            <a:prstGeom prst="line">
              <a:avLst/>
            </a:prstGeom>
            <a:ln w="28575">
              <a:solidFill>
                <a:srgbClr val="F263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233620" y="1203325"/>
            <a:ext cx="2181225" cy="1368425"/>
            <a:chOff x="5934139" y="3102165"/>
            <a:chExt cx="2181947" cy="1368936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5934139" y="3102165"/>
              <a:ext cx="1135439" cy="1368936"/>
            </a:xfrm>
            <a:prstGeom prst="line">
              <a:avLst/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7069578" y="3102165"/>
              <a:ext cx="1046508" cy="1368936"/>
            </a:xfrm>
            <a:prstGeom prst="line">
              <a:avLst/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949458" y="1554163"/>
            <a:ext cx="2460625" cy="1017587"/>
            <a:chOff x="5650361" y="3452647"/>
            <a:chExt cx="2459421" cy="1018453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5650361" y="3468536"/>
              <a:ext cx="296717" cy="1002564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 flipV="1">
              <a:off x="5650361" y="3452647"/>
              <a:ext cx="2459421" cy="1018453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88391" y="1164169"/>
            <a:ext cx="234872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①只给一条边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2644" y="3673780"/>
            <a:ext cx="3514642" cy="1075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有一个角对应相等的三角形</a:t>
            </a:r>
            <a:r>
              <a:rPr lang="zh-CN" altLang="en-US" sz="2800" b="1" dirty="0">
                <a:solidFill>
                  <a:srgbClr val="0000FF"/>
                </a:solidFill>
                <a:ea typeface="楷体" panose="02010609060101010101" pitchFamily="49" charset="-122"/>
              </a:rPr>
              <a:t>不一定全等</a:t>
            </a:r>
            <a:endParaRPr lang="zh-CN" altLang="en-US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grpSp>
        <p:nvGrpSpPr>
          <p:cNvPr id="36" name="组合 8"/>
          <p:cNvGrpSpPr/>
          <p:nvPr/>
        </p:nvGrpSpPr>
        <p:grpSpPr>
          <a:xfrm>
            <a:off x="5909770" y="3004590"/>
            <a:ext cx="2584450" cy="1746250"/>
            <a:chOff x="3197248" y="2276541"/>
            <a:chExt cx="2584393" cy="174681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197248" y="4023359"/>
              <a:ext cx="258439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197248" y="2276541"/>
              <a:ext cx="1658901" cy="174681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 flipH="1" flipV="1">
            <a:off x="6695583" y="3931690"/>
            <a:ext cx="1793875" cy="81915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7568708" y="3004590"/>
            <a:ext cx="928688" cy="174625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7560770" y="3004590"/>
            <a:ext cx="31750" cy="174625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01638" y="3113883"/>
            <a:ext cx="234872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②只给一个角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35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263" y="844269"/>
            <a:ext cx="8939473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）给出两个条件画三角形时，有哪几种可能的情况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2868" y="3601132"/>
            <a:ext cx="7887579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每种情况下画出的三角形一定全等吗？请你试一试，并于同伴进行交流。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2625" y="1557780"/>
            <a:ext cx="54330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已知一个角和一条边的大小；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2625" y="2233470"/>
            <a:ext cx="3906766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已知两个角的大小；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42625" y="2867548"/>
            <a:ext cx="4030519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已知两条边的大小。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4147" y="1372086"/>
            <a:ext cx="7740650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三角形的一个内角为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，一条边为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42884" y="2350838"/>
            <a:ext cx="2541588" cy="1993900"/>
            <a:chOff x="3209858" y="2850407"/>
            <a:chExt cx="2541400" cy="1994079"/>
          </a:xfrm>
        </p:grpSpPr>
        <p:grpSp>
          <p:nvGrpSpPr>
            <p:cNvPr id="8201" name="组合 7"/>
            <p:cNvGrpSpPr/>
            <p:nvPr/>
          </p:nvGrpSpPr>
          <p:grpSpPr>
            <a:xfrm>
              <a:off x="3209858" y="2850407"/>
              <a:ext cx="2541400" cy="1286466"/>
              <a:chOff x="3071124" y="3159410"/>
              <a:chExt cx="2541400" cy="1286466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3071124" y="4445400"/>
                <a:ext cx="13873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V="1">
                <a:off x="3085411" y="3159410"/>
                <a:ext cx="2527113" cy="128599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左大括号 8"/>
            <p:cNvSpPr/>
            <p:nvPr/>
          </p:nvSpPr>
          <p:spPr>
            <a:xfrm rot="16200000">
              <a:off x="3824971" y="3578438"/>
              <a:ext cx="182540" cy="1387367"/>
            </a:xfrm>
            <a:prstGeom prst="leftBrace">
              <a:avLst>
                <a:gd name="adj1" fmla="val 44625"/>
                <a:gd name="adj2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84480" y="4382483"/>
              <a:ext cx="652415" cy="462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3cm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632857">
              <a:off x="3481301" y="3915716"/>
              <a:ext cx="296840" cy="214331"/>
            </a:xfrm>
            <a:prstGeom prst="arc">
              <a:avLst>
                <a:gd name="adj1" fmla="val 17674962"/>
                <a:gd name="adj2" fmla="val 2650872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22583" y="3747426"/>
              <a:ext cx="804802" cy="462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30°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V="1">
            <a:off x="3330359" y="2942976"/>
            <a:ext cx="0" cy="69373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330359" y="2665163"/>
            <a:ext cx="547688" cy="9652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343059" y="2355601"/>
            <a:ext cx="1154113" cy="126206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863884" y="2971168"/>
            <a:ext cx="19875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不一定全等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540" y="539143"/>
            <a:ext cx="54330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已知一个角和一条边的大小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4602" y="553167"/>
            <a:ext cx="54330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已知两个角的大小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4611" y="1118014"/>
            <a:ext cx="726757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三角形的两个内角分别为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和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50°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03494" y="2386730"/>
            <a:ext cx="3478213" cy="1360487"/>
            <a:chOff x="1809882" y="2591851"/>
            <a:chExt cx="3478858" cy="1361612"/>
          </a:xfrm>
        </p:grpSpPr>
        <p:sp>
          <p:nvSpPr>
            <p:cNvPr id="22" name="等腰三角形 21"/>
            <p:cNvSpPr/>
            <p:nvPr/>
          </p:nvSpPr>
          <p:spPr bwMode="auto">
            <a:xfrm>
              <a:off x="1809882" y="2591851"/>
              <a:ext cx="3348659" cy="1255162"/>
            </a:xfrm>
            <a:prstGeom prst="triangle">
              <a:avLst>
                <a:gd name="adj" fmla="val 77521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65579" y="3473642"/>
              <a:ext cx="805011" cy="460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30°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弧形 23"/>
            <p:cNvSpPr/>
            <p:nvPr/>
          </p:nvSpPr>
          <p:spPr>
            <a:xfrm rot="957270">
              <a:off x="2030586" y="3670654"/>
              <a:ext cx="255634" cy="182714"/>
            </a:xfrm>
            <a:prstGeom prst="arc">
              <a:avLst>
                <a:gd name="adj1" fmla="val 16200000"/>
                <a:gd name="adj2" fmla="val 1332239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rot="15614909">
              <a:off x="4926641" y="3734266"/>
              <a:ext cx="255798" cy="182597"/>
            </a:xfrm>
            <a:prstGeom prst="arc">
              <a:avLst>
                <a:gd name="adj1" fmla="val 16200000"/>
                <a:gd name="adj2" fmla="val 1332239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483728" y="3454576"/>
              <a:ext cx="805012" cy="4623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50°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03494" y="1708867"/>
            <a:ext cx="5176838" cy="2016125"/>
            <a:chOff x="1809882" y="1914073"/>
            <a:chExt cx="5175918" cy="2017110"/>
          </a:xfrm>
        </p:grpSpPr>
        <p:grpSp>
          <p:nvGrpSpPr>
            <p:cNvPr id="28" name="组合 13"/>
            <p:cNvGrpSpPr/>
            <p:nvPr/>
          </p:nvGrpSpPr>
          <p:grpSpPr>
            <a:xfrm>
              <a:off x="1809882" y="1914073"/>
              <a:ext cx="5175918" cy="1977402"/>
              <a:chOff x="1809882" y="1914073"/>
              <a:chExt cx="5175918" cy="1977402"/>
            </a:xfrm>
          </p:grpSpPr>
          <p:sp>
            <p:nvSpPr>
              <p:cNvPr id="30" name="等腰三角形 29"/>
              <p:cNvSpPr/>
              <p:nvPr/>
            </p:nvSpPr>
            <p:spPr bwMode="auto">
              <a:xfrm>
                <a:off x="1809882" y="1914073"/>
                <a:ext cx="5158458" cy="1934520"/>
              </a:xfrm>
              <a:prstGeom prst="triangle">
                <a:avLst>
                  <a:gd name="adj" fmla="val 77521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181080" y="3429288"/>
                <a:ext cx="804720" cy="4621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宋体" panose="02010600030101010101" pitchFamily="2" charset="-122"/>
                    <a:cs typeface="+mn-cs"/>
                  </a:rPr>
                  <a:t>50°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弧形 28"/>
            <p:cNvSpPr/>
            <p:nvPr/>
          </p:nvSpPr>
          <p:spPr>
            <a:xfrm rot="15175829">
              <a:off x="6733347" y="3712063"/>
              <a:ext cx="255712" cy="182530"/>
            </a:xfrm>
            <a:prstGeom prst="arc">
              <a:avLst>
                <a:gd name="adj1" fmla="val 16200000"/>
                <a:gd name="adj2" fmla="val 1332239"/>
              </a:avLst>
            </a:prstGeom>
            <a:ln w="190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741373" y="4022112"/>
            <a:ext cx="1989138" cy="55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不一定全等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4602" y="553167"/>
            <a:ext cx="5433057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已知两条边的大小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7670" y="1142226"/>
            <a:ext cx="6359525" cy="5598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三角形的两条边分别为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6cm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12005" y="2355133"/>
            <a:ext cx="5335587" cy="2234903"/>
            <a:chOff x="2108673" y="2304985"/>
            <a:chExt cx="5335937" cy="223455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66074" y="4085881"/>
              <a:ext cx="395313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127724" y="2319271"/>
              <a:ext cx="1344700" cy="17586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108673" y="3079564"/>
              <a:ext cx="731338" cy="4615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4cm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33058" y="4077945"/>
              <a:ext cx="731338" cy="4615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6cm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127724" y="2304985"/>
              <a:ext cx="5316886" cy="1772960"/>
            </a:xfrm>
            <a:prstGeom prst="line">
              <a:avLst/>
            </a:prstGeom>
            <a:ln w="28575">
              <a:solidFill>
                <a:srgbClr val="F47F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308917" y="2128121"/>
            <a:ext cx="1344613" cy="1758950"/>
            <a:chOff x="2805746" y="2078863"/>
            <a:chExt cx="1344678" cy="1758425"/>
          </a:xfrm>
        </p:grpSpPr>
        <p:sp>
          <p:nvSpPr>
            <p:cNvPr id="28" name="矩形 27"/>
            <p:cNvSpPr/>
            <p:nvPr/>
          </p:nvSpPr>
          <p:spPr>
            <a:xfrm>
              <a:off x="2840673" y="2618452"/>
              <a:ext cx="731325" cy="461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66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4cm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2220000">
              <a:off x="2805746" y="2078863"/>
              <a:ext cx="1344678" cy="1758425"/>
            </a:xfrm>
            <a:prstGeom prst="line">
              <a:avLst/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664516" y="2437683"/>
            <a:ext cx="1758950" cy="1365251"/>
            <a:chOff x="3160907" y="2387433"/>
            <a:chExt cx="1758425" cy="1364839"/>
          </a:xfrm>
        </p:grpSpPr>
        <p:cxnSp>
          <p:nvCxnSpPr>
            <p:cNvPr id="31" name="直接连接符 30"/>
            <p:cNvCxnSpPr/>
            <p:nvPr/>
          </p:nvCxnSpPr>
          <p:spPr>
            <a:xfrm rot="4020000">
              <a:off x="3368017" y="2200956"/>
              <a:ext cx="1344206" cy="1758425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3651300" y="2387433"/>
              <a:ext cx="731072" cy="4615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4cm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2967730" y="1915396"/>
            <a:ext cx="3956050" cy="2220913"/>
          </a:xfrm>
          <a:prstGeom prst="line">
            <a:avLst/>
          </a:prstGeom>
          <a:ln w="28575">
            <a:solidFill>
              <a:srgbClr val="F47F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071042" y="2175746"/>
            <a:ext cx="2852738" cy="1960563"/>
          </a:xfrm>
          <a:prstGeom prst="line">
            <a:avLst/>
          </a:prstGeom>
          <a:ln w="28575">
            <a:solidFill>
              <a:srgbClr val="F47F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952919" y="2727402"/>
            <a:ext cx="1987550" cy="560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不一定全等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35" grpId="0"/>
    </p:bldLst>
  </p:timing>
</p:sld>
</file>

<file path=ppt/tags/tag1.xml><?xml version="1.0" encoding="utf-8"?>
<p:tagLst xmlns:p="http://schemas.openxmlformats.org/presentationml/2006/main">
  <p:tag name="KSO_WPP_MARK_KEY" val="9c81962b-f498-4780-b41f-02b03b6f3b2d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2643</Words>
  <Application>WPS 演示</Application>
  <PresentationFormat>全屏显示(16:9)</PresentationFormat>
  <Paragraphs>376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微软雅黑</vt:lpstr>
      <vt:lpstr>Arial Unicode MS</vt:lpstr>
      <vt:lpstr>等线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526</cp:revision>
  <dcterms:created xsi:type="dcterms:W3CDTF">2016-01-14T07:05:00Z</dcterms:created>
  <dcterms:modified xsi:type="dcterms:W3CDTF">2025-01-20T00:22:53Z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BBC8EC88535A424F9DA3A36F942D74DA</vt:lpwstr>
  </property>
  <property fmtid="{D5CDD505-2E9C-101B-9397-08002B2CF9AE}" pid="3" name="KSOProductBuildVer">
    <vt:lpwstr>2052-12.1.0.19770</vt:lpwstr>
  </property>
</Properties>
</file>