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6" r:id="rId4"/>
  </p:sldMasterIdLst>
  <p:notesMasterIdLst>
    <p:notesMasterId r:id="rId17"/>
  </p:notesMasterIdLst>
  <p:sldIdLst>
    <p:sldId id="256" r:id="rId5"/>
    <p:sldId id="362" r:id="rId6"/>
    <p:sldId id="350" r:id="rId7"/>
    <p:sldId id="351" r:id="rId8"/>
    <p:sldId id="346" r:id="rId9"/>
    <p:sldId id="373" r:id="rId10"/>
    <p:sldId id="374" r:id="rId11"/>
    <p:sldId id="375" r:id="rId12"/>
    <p:sldId id="376" r:id="rId13"/>
    <p:sldId id="378" r:id="rId14"/>
    <p:sldId id="379" r:id="rId15"/>
    <p:sldId id="343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9" userDrawn="1">
          <p15:clr>
            <a:srgbClr val="A4A3A4"/>
          </p15:clr>
        </p15:guide>
        <p15:guide id="2" pos="29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FFFFFF"/>
    <a:srgbClr val="F69679"/>
    <a:srgbClr val="C59EE2"/>
    <a:srgbClr val="F5B395"/>
    <a:srgbClr val="F29B76"/>
    <a:srgbClr val="4877C4"/>
    <a:srgbClr val="000000"/>
    <a:srgbClr val="FF2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/>
    <p:restoredTop sz="95250"/>
  </p:normalViewPr>
  <p:slideViewPr>
    <p:cSldViewPr snapToGrid="0" showGuides="1">
      <p:cViewPr varScale="1">
        <p:scale>
          <a:sx n="101" d="100"/>
          <a:sy n="101" d="100"/>
        </p:scale>
        <p:origin x="108" y="846"/>
      </p:cViewPr>
      <p:guideLst>
        <p:guide orient="horz" pos="1599"/>
        <p:guide pos="29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  <a:ea typeface="黑体" panose="02010609060101010101" pitchFamily="49" charset="-122"/>
              </a:rPr>
            </a:fld>
            <a:endParaRPr lang="zh-CN" altLang="en-US" sz="1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h13"/>
          <p:cNvPicPr>
            <a:picLocks noChangeAspect="1"/>
          </p:cNvPicPr>
          <p:nvPr userDrawn="1"/>
        </p:nvPicPr>
        <p:blipFill>
          <a:blip r:embed="rId2"/>
          <a:srcRect t="27060" r="66656"/>
          <a:stretch>
            <a:fillRect/>
          </a:stretch>
        </p:blipFill>
        <p:spPr>
          <a:xfrm>
            <a:off x="0" y="2941638"/>
            <a:ext cx="2147888" cy="2201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h233"/>
          <p:cNvPicPr>
            <a:picLocks noChangeAspect="1"/>
          </p:cNvPicPr>
          <p:nvPr userDrawn="1"/>
        </p:nvPicPr>
        <p:blipFill>
          <a:blip r:embed="rId3"/>
          <a:srcRect l="81303" b="70255"/>
          <a:stretch>
            <a:fillRect/>
          </a:stretch>
        </p:blipFill>
        <p:spPr>
          <a:xfrm>
            <a:off x="7027863" y="0"/>
            <a:ext cx="2116137" cy="157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 descr="h233"/>
          <p:cNvPicPr>
            <a:picLocks noChangeAspect="1"/>
          </p:cNvPicPr>
          <p:nvPr userDrawn="1"/>
        </p:nvPicPr>
        <p:blipFill>
          <a:blip r:embed="rId3"/>
          <a:srcRect l="69957" t="62254" b="-449"/>
          <a:stretch>
            <a:fillRect/>
          </a:stretch>
        </p:blipFill>
        <p:spPr>
          <a:xfrm>
            <a:off x="5970588" y="3267075"/>
            <a:ext cx="3173412" cy="1890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 descr="h233"/>
          <p:cNvPicPr>
            <a:picLocks noChangeAspect="1"/>
          </p:cNvPicPr>
          <p:nvPr userDrawn="1"/>
        </p:nvPicPr>
        <p:blipFill>
          <a:blip r:embed="rId3"/>
          <a:srcRect l="9528" r="41428" b="61018"/>
          <a:stretch>
            <a:fillRect/>
          </a:stretch>
        </p:blipFill>
        <p:spPr>
          <a:xfrm>
            <a:off x="125413" y="0"/>
            <a:ext cx="3683000" cy="1373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38625" y="125413"/>
            <a:ext cx="51435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4"/>
          <a:srcRect l="18167" r="45837" b="68622"/>
          <a:stretch>
            <a:fillRect/>
          </a:stretch>
        </p:blipFill>
        <p:spPr>
          <a:xfrm>
            <a:off x="115888" y="3543300"/>
            <a:ext cx="1851025" cy="1614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" name="图片 7"/>
          <p:cNvPicPr>
            <a:picLocks noChangeAspect="1"/>
          </p:cNvPicPr>
          <p:nvPr userDrawn="1"/>
        </p:nvPicPr>
        <p:blipFill>
          <a:blip r:embed="rId4"/>
          <a:srcRect l="40750" r="44295" b="67458"/>
          <a:stretch>
            <a:fillRect/>
          </a:stretch>
        </p:blipFill>
        <p:spPr>
          <a:xfrm rot="-2601789">
            <a:off x="960438" y="161925"/>
            <a:ext cx="769937" cy="167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3" name="图片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" name="图片 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502025" y="1752600"/>
            <a:ext cx="2139950" cy="1638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1"/>
          <p:cNvGrpSpPr/>
          <p:nvPr userDrawn="1"/>
        </p:nvGrpSpPr>
        <p:grpSpPr>
          <a:xfrm>
            <a:off x="0" y="0"/>
            <a:ext cx="9144000" cy="5226050"/>
            <a:chOff x="0" y="0"/>
            <a:chExt cx="12192000" cy="6968490"/>
          </a:xfrm>
        </p:grpSpPr>
        <p:sp>
          <p:nvSpPr>
            <p:cNvPr id="3" name="矩形 2"/>
            <p:cNvSpPr/>
            <p:nvPr/>
          </p:nvSpPr>
          <p:spPr>
            <a:xfrm>
              <a:off x="372533" y="336571"/>
              <a:ext cx="11449051" cy="61852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079" name="图片 3" descr="h233"/>
            <p:cNvPicPr>
              <a:picLocks noChangeAspect="1"/>
            </p:cNvPicPr>
            <p:nvPr userDrawn="1"/>
          </p:nvPicPr>
          <p:blipFill>
            <a:blip r:embed="rId2"/>
            <a:srcRect l="34192" r="41428" b="61018"/>
            <a:stretch>
              <a:fillRect/>
            </a:stretch>
          </p:blipFill>
          <p:spPr>
            <a:xfrm>
              <a:off x="0" y="0"/>
              <a:ext cx="2069465" cy="15513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0" name="图片 4" descr="h233"/>
            <p:cNvPicPr>
              <a:picLocks noChangeAspect="1"/>
            </p:cNvPicPr>
            <p:nvPr userDrawn="1"/>
          </p:nvPicPr>
          <p:blipFill>
            <a:blip r:embed="rId3"/>
            <a:srcRect l="70787" t="62704" r="8138" b="-899"/>
            <a:stretch>
              <a:fillRect/>
            </a:stretch>
          </p:blipFill>
          <p:spPr>
            <a:xfrm>
              <a:off x="10224135" y="5296535"/>
              <a:ext cx="1967865" cy="167195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075" name="图片 5" descr="h30"/>
          <p:cNvPicPr>
            <a:picLocks noChangeAspect="1"/>
          </p:cNvPicPr>
          <p:nvPr userDrawn="1"/>
        </p:nvPicPr>
        <p:blipFill>
          <a:blip r:embed="rId4"/>
          <a:srcRect l="43230" t="49467" r="23219" b="15163"/>
          <a:stretch>
            <a:fillRect/>
          </a:stretch>
        </p:blipFill>
        <p:spPr>
          <a:xfrm rot="-7613506" flipH="1">
            <a:off x="7424738" y="4203700"/>
            <a:ext cx="1577975" cy="779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502025" y="1752600"/>
            <a:ext cx="2139950" cy="163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1588"/>
            <a:ext cx="9131300" cy="5140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88" y="241300"/>
            <a:ext cx="8429625" cy="466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88" y="63500"/>
            <a:ext cx="9009062" cy="5032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88" y="63500"/>
            <a:ext cx="9009062" cy="5032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175"/>
            <a:ext cx="9144000" cy="5137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6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6.wmf"/><Relationship Id="rId1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7.emf"/><Relationship Id="rId1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7.emf"/><Relationship Id="rId1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4"/>
          <p:cNvSpPr txBox="1"/>
          <p:nvPr/>
        </p:nvSpPr>
        <p:spPr>
          <a:xfrm>
            <a:off x="2846388" y="3651250"/>
            <a:ext cx="34512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北师版七年级数学下册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2373313" y="1600200"/>
            <a:ext cx="4397375" cy="162877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习题 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3.2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729522" y="849897"/>
            <a:ext cx="7558348" cy="301723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4.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在本节的抛瓶盖试验中，如果我们换一种其他规格的瓶盖来做试验，盖口向上的频率是否仍具有稳定性？如果盖口向上的频率在某个常数附近摆动，那么这个常数与本节最开始的试验中的常数是否相同？先想一想，然后设计试验验证你的想法。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3224" y="169445"/>
            <a:ext cx="2575693" cy="659784"/>
            <a:chOff x="1455353" y="2389568"/>
            <a:chExt cx="2575693" cy="65978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问题解决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29522" y="3887801"/>
            <a:ext cx="5918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仍具有不稳定性。不相同。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849098" y="1702605"/>
            <a:ext cx="7558348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5.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查阅相关资料，了解概率论的发展历史和成就，并在班级内分享。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835943" y="1648557"/>
            <a:ext cx="5472113" cy="1657350"/>
          </a:xfrm>
          <a:prstGeom prst="rect">
            <a:avLst/>
          </a:prstGeom>
          <a:noFill/>
        </p:spPr>
        <p:txBody>
          <a:bodyPr lIns="68580" tIns="34290" rIns="68580" bIns="34290"/>
          <a:lstStyle/>
          <a:p>
            <a:pPr marL="257175" marR="0" indent="-257175" defTabSz="34290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1.</a:t>
            </a:r>
            <a:r>
              <a:rPr kumimoji="0" lang="zh-CN" altLang="en-US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从教材习题</a:t>
            </a:r>
            <a:r>
              <a:rPr kumimoji="0" lang="zh-CN" altLang="en-US" sz="3200" b="1" kern="0" cap="none" spc="0" normalizeH="0" baseline="0" noProof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中选取；</a:t>
            </a:r>
            <a:endParaRPr kumimoji="0" lang="zh-CN" altLang="en-US" sz="3200" b="1" kern="0" cap="none" spc="0" normalizeH="0" baseline="0" noProof="0" dirty="0">
              <a:solidFill>
                <a:prstClr val="black"/>
              </a:solidFill>
              <a:latin typeface="Times New Roman" panose="02020603050405020304"/>
              <a:ea typeface="+mn-ea"/>
              <a:cs typeface="+mn-cs"/>
            </a:endParaRPr>
          </a:p>
          <a:p>
            <a:pPr marL="257175" marR="0" indent="-257175" defTabSz="34290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2.</a:t>
            </a:r>
            <a:r>
              <a:rPr kumimoji="0" lang="zh-CN" altLang="en-US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完成练习册本课时的习题</a:t>
            </a:r>
            <a:r>
              <a:rPr kumimoji="0" lang="en-US" altLang="zh-CN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.</a:t>
            </a:r>
            <a:endParaRPr kumimoji="0" lang="en-US" altLang="zh-CN" sz="3200" b="1" kern="0" cap="none" spc="0" normalizeH="0" baseline="0" noProof="0" dirty="0">
              <a:solidFill>
                <a:prstClr val="black"/>
              </a:solidFill>
              <a:latin typeface="Times New Roman" panose="02020603050405020304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23031" y="605541"/>
            <a:ext cx="2575693" cy="659784"/>
            <a:chOff x="1455353" y="2389568"/>
            <a:chExt cx="2575693" cy="65978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课后练习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8"/>
          <p:cNvSpPr txBox="1"/>
          <p:nvPr/>
        </p:nvSpPr>
        <p:spPr>
          <a:xfrm>
            <a:off x="498448" y="939152"/>
            <a:ext cx="8645552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1.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对某批乒乓球的质量进行随机抽查</a:t>
            </a:r>
            <a:r>
              <a:rPr lang="zh-CN" altLang="en-US" sz="2600" b="1">
                <a:latin typeface="+mn-lt"/>
                <a:ea typeface="黑体" panose="02010609060101010101" pitchFamily="49" charset="-122"/>
              </a:rPr>
              <a:t>，结果见下表：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3224" y="169445"/>
            <a:ext cx="2575693" cy="659784"/>
            <a:chOff x="1455353" y="2389568"/>
            <a:chExt cx="2575693" cy="65978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知识技能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595705" y="1652245"/>
          <a:ext cx="7992620" cy="19279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77342"/>
                <a:gridCol w="730754"/>
                <a:gridCol w="730754"/>
                <a:gridCol w="730754"/>
                <a:gridCol w="730754"/>
                <a:gridCol w="730754"/>
                <a:gridCol w="730754"/>
                <a:gridCol w="730754"/>
              </a:tblGrid>
              <a:tr h="64266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</a:rPr>
                        <a:t>随机抽取的乒乓球数 </a:t>
                      </a:r>
                      <a:r>
                        <a:rPr lang="en-US" altLang="zh-CN" sz="2000" b="1" i="1" dirty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zh-CN" altLang="en-US" sz="2000" b="1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50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200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500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1000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</a:tr>
              <a:tr h="64266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优等品数 </a:t>
                      </a:r>
                      <a:r>
                        <a:rPr lang="en-US" altLang="zh-CN" sz="2000" b="1" i="1" dirty="0"/>
                        <a:t>m</a:t>
                      </a:r>
                      <a:endParaRPr lang="zh-CN" altLang="en-US" sz="2000" b="1" i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+mj-lt"/>
                        </a:rPr>
                        <a:t>7</a:t>
                      </a:r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+mj-lt"/>
                        </a:rPr>
                        <a:t>16</a:t>
                      </a:r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+mj-lt"/>
                        </a:rPr>
                        <a:t>43</a:t>
                      </a:r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+mj-lt"/>
                        </a:rPr>
                        <a:t>81</a:t>
                      </a:r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+mj-lt"/>
                        </a:rPr>
                        <a:t>164</a:t>
                      </a:r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+mj-lt"/>
                        </a:rPr>
                        <a:t>414</a:t>
                      </a:r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+mj-lt"/>
                        </a:rPr>
                        <a:t>825</a:t>
                      </a:r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</a:tr>
              <a:tr h="642661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kern="1200" dirty="0">
                          <a:solidFill>
                            <a:schemeClr val="dk1"/>
                          </a:solidFill>
                        </a:rPr>
                        <a:t>           优等品率        </a:t>
                      </a:r>
                      <a:endParaRPr lang="zh-CN" altLang="en-US" sz="20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</a:tr>
            </a:tbl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483186" y="2944419"/>
          <a:ext cx="316944" cy="635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" r:id="rId2" imgW="203200" imgH="405765" progId="Equation.DSMT4">
                  <p:embed/>
                </p:oleObj>
              </mc:Choice>
              <mc:Fallback>
                <p:oleObj name="" r:id="rId2" imgW="203200" imgH="405765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483186" y="2944419"/>
                        <a:ext cx="316944" cy="63580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8"/>
          <p:cNvSpPr txBox="1"/>
          <p:nvPr/>
        </p:nvSpPr>
        <p:spPr>
          <a:xfrm>
            <a:off x="498448" y="3759724"/>
            <a:ext cx="4460414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）请完成上表。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45058" y="3014210"/>
            <a:ext cx="569742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+mn-lt"/>
                <a:ea typeface="+mn-ea"/>
              </a:rPr>
              <a:t>0.7</a:t>
            </a:r>
            <a:endParaRPr lang="zh-CN" altLang="en-US" sz="2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97679" y="3014210"/>
            <a:ext cx="569742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+mn-lt"/>
                <a:ea typeface="+mn-ea"/>
              </a:rPr>
              <a:t>0.8</a:t>
            </a:r>
            <a:endParaRPr lang="zh-CN" altLang="en-US" sz="2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72928" y="3014210"/>
            <a:ext cx="716794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+mn-lt"/>
                <a:ea typeface="+mn-ea"/>
              </a:rPr>
              <a:t>0.86</a:t>
            </a:r>
            <a:endParaRPr lang="zh-CN" altLang="en-US" sz="2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83346" y="3014210"/>
            <a:ext cx="716794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+mn-lt"/>
                <a:ea typeface="+mn-ea"/>
              </a:rPr>
              <a:t>0.81</a:t>
            </a:r>
            <a:endParaRPr lang="zh-CN" altLang="en-US" sz="2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07832" y="3014210"/>
            <a:ext cx="716794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+mn-lt"/>
                <a:ea typeface="+mn-ea"/>
              </a:rPr>
              <a:t>0.82</a:t>
            </a:r>
            <a:endParaRPr lang="zh-CN" altLang="en-US" sz="2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097147" y="3014210"/>
            <a:ext cx="879233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+mn-lt"/>
                <a:ea typeface="+mn-ea"/>
              </a:rPr>
              <a:t>0.828</a:t>
            </a:r>
            <a:endParaRPr lang="zh-CN" altLang="en-US" sz="2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807566" y="3014210"/>
            <a:ext cx="879233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+mn-lt"/>
                <a:ea typeface="+mn-ea"/>
              </a:rPr>
              <a:t>0.825</a:t>
            </a:r>
            <a:endParaRPr lang="zh-CN" altLang="en-US" sz="2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34736" y="302003"/>
          <a:ext cx="7992620" cy="14045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77342"/>
                <a:gridCol w="730754"/>
                <a:gridCol w="730754"/>
                <a:gridCol w="730754"/>
                <a:gridCol w="730754"/>
                <a:gridCol w="730754"/>
                <a:gridCol w="730754"/>
                <a:gridCol w="730754"/>
              </a:tblGrid>
              <a:tr h="3436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</a:rPr>
                        <a:t>随机抽取的乒乓球数 </a:t>
                      </a:r>
                      <a:r>
                        <a:rPr lang="en-US" altLang="zh-CN" sz="2000" b="1" i="1" dirty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zh-CN" altLang="en-US" sz="2000" b="1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50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200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500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1000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</a:tr>
              <a:tr h="3436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优等品数 </a:t>
                      </a:r>
                      <a:r>
                        <a:rPr lang="en-US" altLang="zh-CN" sz="2000" b="1" i="1" dirty="0"/>
                        <a:t>m</a:t>
                      </a:r>
                      <a:endParaRPr lang="zh-CN" altLang="en-US" sz="2000" b="1" i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+mj-lt"/>
                        </a:rPr>
                        <a:t>7</a:t>
                      </a:r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+mj-lt"/>
                        </a:rPr>
                        <a:t>16</a:t>
                      </a:r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+mj-lt"/>
                        </a:rPr>
                        <a:t>43</a:t>
                      </a:r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+mj-lt"/>
                        </a:rPr>
                        <a:t>81</a:t>
                      </a:r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+mj-lt"/>
                        </a:rPr>
                        <a:t>164</a:t>
                      </a:r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+mj-lt"/>
                        </a:rPr>
                        <a:t>414</a:t>
                      </a:r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+mj-lt"/>
                        </a:rPr>
                        <a:t>825</a:t>
                      </a:r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</a:tr>
              <a:tr h="612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kern="1200" dirty="0">
                          <a:solidFill>
                            <a:schemeClr val="dk1"/>
                          </a:solidFill>
                        </a:rPr>
                        <a:t>           优等品率        </a:t>
                      </a:r>
                      <a:endParaRPr lang="zh-CN" altLang="en-US" sz="20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rgbClr val="FF0000"/>
                          </a:solidFill>
                          <a:latin typeface="+mj-lt"/>
                        </a:rPr>
                        <a:t>0.7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rgbClr val="FF0000"/>
                          </a:solidFill>
                          <a:latin typeface="+mj-lt"/>
                        </a:rPr>
                        <a:t>0.8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rgbClr val="FF0000"/>
                          </a:solidFill>
                          <a:latin typeface="+mj-lt"/>
                        </a:rPr>
                        <a:t>0.86</a:t>
                      </a:r>
                      <a:endParaRPr lang="zh-CN" altLang="en-US" sz="2000" b="1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rgbClr val="FF0000"/>
                          </a:solidFill>
                          <a:latin typeface="+mj-lt"/>
                        </a:rPr>
                        <a:t>0.81</a:t>
                      </a:r>
                      <a:endParaRPr lang="zh-CN" altLang="en-US" sz="2000" b="1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rgbClr val="FF0000"/>
                          </a:solidFill>
                          <a:latin typeface="+mj-lt"/>
                        </a:rPr>
                        <a:t>0.82</a:t>
                      </a:r>
                      <a:endParaRPr lang="zh-CN" altLang="en-US" sz="2000" b="1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rgbClr val="FF0000"/>
                          </a:solidFill>
                          <a:latin typeface="+mj-lt"/>
                        </a:rPr>
                        <a:t>0.828</a:t>
                      </a:r>
                      <a:endParaRPr lang="zh-CN" altLang="en-US" sz="2000" b="1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rgbClr val="FF0000"/>
                          </a:solidFill>
                          <a:latin typeface="+mj-lt"/>
                        </a:rPr>
                        <a:t>0.825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" name="文本框 8"/>
          <p:cNvSpPr txBox="1"/>
          <p:nvPr/>
        </p:nvSpPr>
        <p:spPr>
          <a:xfrm>
            <a:off x="622017" y="1706579"/>
            <a:ext cx="7477933" cy="8925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）根据上表，在这批乒乓球中任取一个，它为优等品的概率大约是多少？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622017" y="2571750"/>
            <a:ext cx="8191392" cy="8925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zh-CN" altLang="en-US" sz="2600" b="1">
                <a:latin typeface="+mn-lt"/>
                <a:ea typeface="黑体" panose="02010609060101010101" pitchFamily="49" charset="-122"/>
              </a:rPr>
              <a:t>如果重新抽取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1000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个乒乓球进行质量检查，对比上表记录下数据，两表的结果会一样吗？为什么？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22217" y="1070770"/>
          <a:ext cx="316944" cy="635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203200" imgH="405765" progId="Equation.DSMT4">
                  <p:embed/>
                </p:oleObj>
              </mc:Choice>
              <mc:Fallback>
                <p:oleObj name="" r:id="rId1" imgW="203200" imgH="405765" progId="Equation.DSMT4">
                  <p:embed/>
                  <p:pic>
                    <p:nvPicPr>
                      <p:cNvPr id="0" name="对象 2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22217" y="1070770"/>
                        <a:ext cx="316944" cy="63580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572000" y="2006918"/>
            <a:ext cx="2645113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大约是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0.825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2017" y="3456502"/>
            <a:ext cx="819139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结果不会一样，因为随机事件在一次试验种发生与否是不确定的，所以如果再重新抽取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1000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个乒乓球进行质量检测，记录下来的数据一般是不同的。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3224" y="169445"/>
            <a:ext cx="2575693" cy="659784"/>
            <a:chOff x="1455353" y="2389568"/>
            <a:chExt cx="2575693" cy="65978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数学理解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5" name="文本框 8"/>
          <p:cNvSpPr txBox="1"/>
          <p:nvPr/>
        </p:nvSpPr>
        <p:spPr>
          <a:xfrm>
            <a:off x="751666" y="849897"/>
            <a:ext cx="7477933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2.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某班有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40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名学生，每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10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人一组，每人做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10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次抛瓶盖的试验，得到下面的试验结果：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702427" y="2292351"/>
          <a:ext cx="7857765" cy="9854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45075"/>
                <a:gridCol w="561269"/>
                <a:gridCol w="561269"/>
                <a:gridCol w="561269"/>
                <a:gridCol w="561269"/>
                <a:gridCol w="561269"/>
                <a:gridCol w="561269"/>
                <a:gridCol w="561269"/>
                <a:gridCol w="561269"/>
                <a:gridCol w="561269"/>
                <a:gridCol w="561269"/>
              </a:tblGrid>
              <a:tr h="4927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第一组学生的学号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1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2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3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4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5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6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7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8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9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10</a:t>
                      </a:r>
                      <a:endParaRPr lang="zh-CN" altLang="en-US" sz="2000" b="1" dirty="0"/>
                    </a:p>
                  </a:txBody>
                  <a:tcPr anchor="ctr"/>
                </a:tc>
              </a:tr>
              <a:tr h="4927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盖口向上的次数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6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8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6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6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4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8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7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5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9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7</a:t>
                      </a:r>
                      <a:endParaRPr lang="zh-CN" altLang="en-US" sz="2000" b="1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702427" y="3529762"/>
          <a:ext cx="7857765" cy="9854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45075"/>
                <a:gridCol w="561269"/>
                <a:gridCol w="561269"/>
                <a:gridCol w="561269"/>
                <a:gridCol w="561269"/>
                <a:gridCol w="561269"/>
                <a:gridCol w="561269"/>
                <a:gridCol w="561269"/>
                <a:gridCol w="561269"/>
                <a:gridCol w="561269"/>
                <a:gridCol w="561269"/>
              </a:tblGrid>
              <a:tr h="4927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第二组学生的学号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11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12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13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14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15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16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17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18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19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20</a:t>
                      </a:r>
                      <a:endParaRPr lang="zh-CN" altLang="en-US" sz="2000" b="1" dirty="0"/>
                    </a:p>
                  </a:txBody>
                  <a:tcPr anchor="ctr"/>
                </a:tc>
              </a:tr>
              <a:tr h="4927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盖口向上的次数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7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6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8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6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7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10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7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7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6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5</a:t>
                      </a:r>
                      <a:endParaRPr lang="zh-CN" altLang="en-US" sz="2000" b="1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702427" y="828776"/>
          <a:ext cx="7857765" cy="9854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45075"/>
                <a:gridCol w="561269"/>
                <a:gridCol w="561269"/>
                <a:gridCol w="561269"/>
                <a:gridCol w="561269"/>
                <a:gridCol w="561269"/>
                <a:gridCol w="561269"/>
                <a:gridCol w="561269"/>
                <a:gridCol w="561269"/>
                <a:gridCol w="561269"/>
                <a:gridCol w="561269"/>
              </a:tblGrid>
              <a:tr h="4927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第三组学生的学号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21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22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23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24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25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26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27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28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29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30</a:t>
                      </a:r>
                      <a:endParaRPr lang="zh-CN" altLang="en-US" sz="2000" b="1" dirty="0"/>
                    </a:p>
                  </a:txBody>
                  <a:tcPr anchor="ctr"/>
                </a:tc>
              </a:tr>
              <a:tr h="4927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盖口向上的次数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7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/>
                        <a:t>8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8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4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8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6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9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5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7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4</a:t>
                      </a:r>
                      <a:endParaRPr lang="zh-CN" altLang="en-US" sz="2000" b="1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02427" y="1954192"/>
          <a:ext cx="7857765" cy="9854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45075"/>
                <a:gridCol w="561269"/>
                <a:gridCol w="561269"/>
                <a:gridCol w="561269"/>
                <a:gridCol w="561269"/>
                <a:gridCol w="561269"/>
                <a:gridCol w="561269"/>
                <a:gridCol w="561269"/>
                <a:gridCol w="561269"/>
                <a:gridCol w="561269"/>
                <a:gridCol w="561269"/>
              </a:tblGrid>
              <a:tr h="4927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第四组学生的学号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31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32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33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34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35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36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37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38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39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40</a:t>
                      </a:r>
                      <a:endParaRPr lang="zh-CN" altLang="en-US" sz="2000" b="1" dirty="0"/>
                    </a:p>
                  </a:txBody>
                  <a:tcPr anchor="ctr"/>
                </a:tc>
              </a:tr>
              <a:tr h="4927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盖口向上的次数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9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6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6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8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5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8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6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6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8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7</a:t>
                      </a:r>
                      <a:endParaRPr lang="zh-CN" altLang="en-US" sz="2000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文本框 8"/>
          <p:cNvSpPr txBox="1"/>
          <p:nvPr/>
        </p:nvSpPr>
        <p:spPr>
          <a:xfrm>
            <a:off x="646158" y="2939614"/>
            <a:ext cx="7477933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）学号为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的学生在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10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次试验中，盖口向上的次数是多少？盖口向上的频率是多少？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5893" y="4197049"/>
            <a:ext cx="5502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盖口向上的次数是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，频率是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0.6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533612" y="596469"/>
            <a:ext cx="8364201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）请在这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40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名学生中找两名学生，他们抛出</a:t>
            </a:r>
            <a:r>
              <a:rPr lang="zh-CN" altLang="en-US" sz="2600" b="1">
                <a:latin typeface="+mn-lt"/>
                <a:ea typeface="黑体" panose="02010609060101010101" pitchFamily="49" charset="-122"/>
              </a:rPr>
              <a:t>的瓶盖盖口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向上的频率相同。如果让这两</a:t>
            </a:r>
            <a:r>
              <a:rPr lang="zh-CN" altLang="en-US" sz="2600" b="1">
                <a:latin typeface="+mn-lt"/>
                <a:ea typeface="黑体" panose="02010609060101010101" pitchFamily="49" charset="-122"/>
              </a:rPr>
              <a:t>名学生再分别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做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10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次试验，他们抛出的瓶盖盖口向上频率还一定相同吗？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5893" y="2468514"/>
            <a:ext cx="5502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不一定。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8"/>
          <p:cNvSpPr txBox="1"/>
          <p:nvPr/>
        </p:nvSpPr>
        <p:spPr>
          <a:xfrm>
            <a:off x="495408" y="905789"/>
            <a:ext cx="8153184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）累计全班学生的试验结果，完成下面的统计表。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83809" y="1856222"/>
          <a:ext cx="8124086" cy="19279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5146"/>
                <a:gridCol w="582894"/>
                <a:gridCol w="582894"/>
                <a:gridCol w="582894"/>
                <a:gridCol w="582894"/>
                <a:gridCol w="582894"/>
                <a:gridCol w="582894"/>
                <a:gridCol w="582894"/>
                <a:gridCol w="582894"/>
                <a:gridCol w="582894"/>
                <a:gridCol w="582894"/>
              </a:tblGrid>
              <a:tr h="64266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</a:rPr>
                        <a:t>试验总次数 </a:t>
                      </a:r>
                      <a:r>
                        <a:rPr lang="en-US" altLang="zh-CN" sz="2000" b="1" i="1" dirty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zh-CN" altLang="en-US" sz="2000" b="1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40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80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120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160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200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240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280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+mj-lt"/>
                        </a:rPr>
                        <a:t>320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+mj-lt"/>
                        </a:rPr>
                        <a:t>360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+mj-lt"/>
                        </a:rPr>
                        <a:t>400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</a:tr>
              <a:tr h="64266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盖口向上的次数 </a:t>
                      </a:r>
                      <a:r>
                        <a:rPr lang="en-US" altLang="zh-CN" sz="2000" b="1" i="1" dirty="0"/>
                        <a:t>m</a:t>
                      </a:r>
                      <a:endParaRPr lang="zh-CN" altLang="en-US" sz="2000" b="1" i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</a:tr>
              <a:tr h="642661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kern="1200" dirty="0">
                          <a:solidFill>
                            <a:schemeClr val="dk1"/>
                          </a:solidFill>
                        </a:rPr>
                        <a:t>盖口向上的频率</a:t>
                      </a:r>
                      <a:endParaRPr lang="zh-CN" altLang="en-US" sz="20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</a:tr>
            </a:tbl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521144" y="3140510"/>
          <a:ext cx="3175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Equation" r:id="rId1" imgW="318770" imgH="636905" progId="Equation.DSMT4">
                  <p:embed/>
                </p:oleObj>
              </mc:Choice>
              <mc:Fallback>
                <p:oleObj name="Equation" r:id="rId1" imgW="318770" imgH="636905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21144" y="3140510"/>
                        <a:ext cx="317500" cy="6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887833" y="2562358"/>
            <a:ext cx="569742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200" b="1">
                <a:solidFill>
                  <a:srgbClr val="FF0000"/>
                </a:solidFill>
                <a:latin typeface="+mn-lt"/>
                <a:ea typeface="+mn-ea"/>
              </a:rPr>
              <a:t>26</a:t>
            </a:r>
            <a:endParaRPr lang="zh-CN" altLang="en-US" sz="2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57575" y="2562357"/>
            <a:ext cx="569742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200" b="1">
                <a:solidFill>
                  <a:srgbClr val="FF0000"/>
                </a:solidFill>
                <a:latin typeface="+mn-lt"/>
                <a:ea typeface="+mn-ea"/>
              </a:rPr>
              <a:t>50</a:t>
            </a:r>
            <a:endParaRPr lang="zh-CN" altLang="en-US" sz="2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36842" y="2562356"/>
            <a:ext cx="569742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200" b="1">
                <a:solidFill>
                  <a:srgbClr val="FF0000"/>
                </a:solidFill>
                <a:latin typeface="+mn-lt"/>
                <a:ea typeface="+mn-ea"/>
              </a:rPr>
              <a:t>79</a:t>
            </a:r>
            <a:endParaRPr lang="zh-CN" altLang="en-US" sz="2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97147" y="2562355"/>
            <a:ext cx="626716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200" b="1">
                <a:solidFill>
                  <a:srgbClr val="FF0000"/>
                </a:solidFill>
                <a:latin typeface="+mn-lt"/>
                <a:ea typeface="+mn-ea"/>
              </a:rPr>
              <a:t>110</a:t>
            </a:r>
            <a:endParaRPr lang="zh-CN" altLang="en-US" sz="2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85939" y="2562354"/>
            <a:ext cx="626716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200" b="1">
                <a:solidFill>
                  <a:srgbClr val="FF0000"/>
                </a:solidFill>
                <a:latin typeface="+mn-lt"/>
                <a:ea typeface="+mn-ea"/>
              </a:rPr>
              <a:t>135</a:t>
            </a:r>
            <a:endParaRPr lang="zh-CN" altLang="en-US" sz="2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74731" y="2562353"/>
            <a:ext cx="626716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200" b="1">
                <a:solidFill>
                  <a:srgbClr val="FF0000"/>
                </a:solidFill>
                <a:latin typeface="+mn-lt"/>
                <a:ea typeface="+mn-ea"/>
              </a:rPr>
              <a:t>162</a:t>
            </a:r>
            <a:endParaRPr lang="zh-CN" altLang="en-US" sz="2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53998" y="2562352"/>
            <a:ext cx="626716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200" b="1">
                <a:solidFill>
                  <a:srgbClr val="FF0000"/>
                </a:solidFill>
                <a:latin typeface="+mn-lt"/>
                <a:ea typeface="+mn-ea"/>
              </a:rPr>
              <a:t>190</a:t>
            </a:r>
            <a:endParaRPr lang="zh-CN" altLang="en-US" sz="2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33265" y="2562351"/>
            <a:ext cx="626716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200" b="1">
                <a:solidFill>
                  <a:srgbClr val="FF0000"/>
                </a:solidFill>
                <a:latin typeface="+mn-lt"/>
                <a:ea typeface="+mn-ea"/>
              </a:rPr>
              <a:t>216</a:t>
            </a:r>
            <a:endParaRPr lang="zh-CN" altLang="en-US" sz="2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12532" y="2562350"/>
            <a:ext cx="626716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200" b="1">
                <a:solidFill>
                  <a:srgbClr val="FF0000"/>
                </a:solidFill>
                <a:latin typeface="+mn-lt"/>
                <a:ea typeface="+mn-ea"/>
              </a:rPr>
              <a:t>243</a:t>
            </a:r>
            <a:endParaRPr lang="zh-CN" altLang="en-US" sz="2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01324" y="2562349"/>
            <a:ext cx="626716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200" b="1">
                <a:solidFill>
                  <a:srgbClr val="FF0000"/>
                </a:solidFill>
                <a:latin typeface="+mn-lt"/>
                <a:ea typeface="+mn-ea"/>
              </a:rPr>
              <a:t>270</a:t>
            </a:r>
            <a:endParaRPr lang="zh-CN" altLang="en-US" sz="2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5624" y="3184245"/>
            <a:ext cx="834160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200" b="1" spc="-150">
                <a:solidFill>
                  <a:srgbClr val="FF0000"/>
                </a:solidFill>
                <a:latin typeface="+mn-lt"/>
                <a:ea typeface="+mn-ea"/>
              </a:rPr>
              <a:t>0.65</a:t>
            </a:r>
            <a:endParaRPr lang="zh-CN" altLang="en-US" sz="2200" b="1" spc="-15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325366" y="3184244"/>
            <a:ext cx="834160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200" b="1" spc="-150">
                <a:solidFill>
                  <a:srgbClr val="FF0000"/>
                </a:solidFill>
                <a:latin typeface="+mn-lt"/>
                <a:ea typeface="+mn-ea"/>
              </a:rPr>
              <a:t>0.625</a:t>
            </a:r>
            <a:endParaRPr lang="zh-CN" altLang="en-US" sz="2200" b="1" spc="-15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04633" y="3184243"/>
            <a:ext cx="834160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200" b="1" spc="-150">
                <a:solidFill>
                  <a:srgbClr val="FF0000"/>
                </a:solidFill>
                <a:latin typeface="+mn-lt"/>
                <a:ea typeface="+mn-ea"/>
              </a:rPr>
              <a:t>0.658</a:t>
            </a:r>
            <a:endParaRPr lang="zh-CN" altLang="en-US" sz="2200" b="1" spc="-15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93425" y="3184242"/>
            <a:ext cx="834160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200" b="1" spc="-150">
                <a:solidFill>
                  <a:srgbClr val="FF0000"/>
                </a:solidFill>
                <a:latin typeface="+mn-lt"/>
                <a:ea typeface="+mn-ea"/>
              </a:rPr>
              <a:t>0.688</a:t>
            </a:r>
            <a:endParaRPr lang="zh-CN" altLang="en-US" sz="2200" b="1" spc="-15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82217" y="3184241"/>
            <a:ext cx="834160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200" b="1" spc="-150">
                <a:solidFill>
                  <a:srgbClr val="FF0000"/>
                </a:solidFill>
                <a:latin typeface="+mn-lt"/>
                <a:ea typeface="+mn-ea"/>
              </a:rPr>
              <a:t>0.675</a:t>
            </a:r>
            <a:endParaRPr lang="zh-CN" altLang="en-US" sz="2200" b="1" spc="-15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71009" y="3184240"/>
            <a:ext cx="834160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200" b="1" spc="-150">
                <a:solidFill>
                  <a:srgbClr val="FF0000"/>
                </a:solidFill>
                <a:latin typeface="+mn-lt"/>
                <a:ea typeface="+mn-ea"/>
              </a:rPr>
              <a:t>0.675</a:t>
            </a:r>
            <a:endParaRPr lang="zh-CN" altLang="en-US" sz="2200" b="1" spc="-15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250276" y="3184239"/>
            <a:ext cx="834160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200" b="1" spc="-150">
                <a:solidFill>
                  <a:srgbClr val="FF0000"/>
                </a:solidFill>
                <a:latin typeface="+mn-lt"/>
                <a:ea typeface="+mn-ea"/>
              </a:rPr>
              <a:t>0.679</a:t>
            </a:r>
            <a:endParaRPr lang="zh-CN" altLang="en-US" sz="2200" b="1" spc="-15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29543" y="3184238"/>
            <a:ext cx="834160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200" b="1" spc="-150">
                <a:solidFill>
                  <a:srgbClr val="FF0000"/>
                </a:solidFill>
                <a:latin typeface="+mn-lt"/>
                <a:ea typeface="+mn-ea"/>
              </a:rPr>
              <a:t>0.675</a:t>
            </a:r>
            <a:endParaRPr lang="zh-CN" altLang="en-US" sz="2200" b="1" spc="-15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08810" y="3184237"/>
            <a:ext cx="834160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200" b="1" spc="-150">
                <a:solidFill>
                  <a:srgbClr val="FF0000"/>
                </a:solidFill>
                <a:latin typeface="+mn-lt"/>
                <a:ea typeface="+mn-ea"/>
              </a:rPr>
              <a:t>0.675</a:t>
            </a:r>
            <a:endParaRPr lang="zh-CN" altLang="en-US" sz="2200" b="1" spc="-15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997602" y="3184236"/>
            <a:ext cx="834160" cy="488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200" b="1" spc="-150">
                <a:solidFill>
                  <a:srgbClr val="FF0000"/>
                </a:solidFill>
                <a:latin typeface="+mn-lt"/>
                <a:ea typeface="+mn-ea"/>
              </a:rPr>
              <a:t>0.675</a:t>
            </a:r>
            <a:endParaRPr lang="zh-CN" altLang="en-US" sz="2200" b="1" spc="-15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490517" y="292914"/>
            <a:ext cx="7593515" cy="8925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）根据上表，画出盖口向上的频率的折线图。由此，你发现盖口向上的频率的变化有什么规律？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09957" y="1265672"/>
          <a:ext cx="8124086" cy="15786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5146"/>
                <a:gridCol w="582894"/>
                <a:gridCol w="582894"/>
                <a:gridCol w="582894"/>
                <a:gridCol w="582894"/>
                <a:gridCol w="582894"/>
                <a:gridCol w="582894"/>
                <a:gridCol w="582894"/>
                <a:gridCol w="582894"/>
                <a:gridCol w="582894"/>
                <a:gridCol w="582894"/>
              </a:tblGrid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</a:rPr>
                        <a:t>试验总次数 </a:t>
                      </a:r>
                      <a:r>
                        <a:rPr lang="en-US" altLang="zh-CN" sz="2000" b="1" i="1" dirty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zh-CN" altLang="en-US" sz="2000" b="1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40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80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120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160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200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240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280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+mj-lt"/>
                        </a:rPr>
                        <a:t>320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+mj-lt"/>
                        </a:rPr>
                        <a:t>360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+mj-lt"/>
                        </a:rPr>
                        <a:t>400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盖口向上的次数 </a:t>
                      </a:r>
                      <a:r>
                        <a:rPr lang="en-US" altLang="zh-CN" sz="2000" b="1" i="1" dirty="0"/>
                        <a:t>m</a:t>
                      </a:r>
                      <a:endParaRPr lang="zh-CN" altLang="en-US" sz="2000" b="1" i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</a:tr>
              <a:tr h="642661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kern="1200" dirty="0">
                          <a:solidFill>
                            <a:schemeClr val="dk1"/>
                          </a:solidFill>
                        </a:rPr>
                        <a:t>盖口向上的频率</a:t>
                      </a:r>
                      <a:endParaRPr lang="zh-CN" altLang="en-US" sz="20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</a:tr>
            </a:tbl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2447292" y="1714624"/>
            <a:ext cx="6310618" cy="1146486"/>
            <a:chOff x="2521144" y="2305174"/>
            <a:chExt cx="6310618" cy="1146486"/>
          </a:xfrm>
        </p:grpSpPr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521144" y="2816660"/>
            <a:ext cx="317500" cy="635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4" name="Equation" r:id="rId1" imgW="318770" imgH="636905" progId="Equation.DSMT4">
                    <p:embed/>
                  </p:oleObj>
                </mc:Choice>
                <mc:Fallback>
                  <p:oleObj name="Equation" r:id="rId1" imgW="318770" imgH="636905" progId="Equation.DSMT4">
                    <p:embed/>
                    <p:pic>
                      <p:nvPicPr>
                        <p:cNvPr id="0" name="对象 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521144" y="2816660"/>
                          <a:ext cx="317500" cy="635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文本框 4"/>
            <p:cNvSpPr txBox="1"/>
            <p:nvPr/>
          </p:nvSpPr>
          <p:spPr>
            <a:xfrm>
              <a:off x="2887833" y="2305183"/>
              <a:ext cx="569742" cy="488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200" b="1">
                  <a:solidFill>
                    <a:srgbClr val="FF0000"/>
                  </a:solidFill>
                  <a:latin typeface="+mn-lt"/>
                  <a:ea typeface="+mn-ea"/>
                </a:rPr>
                <a:t>26</a:t>
              </a:r>
              <a:endParaRPr lang="zh-CN" altLang="en-US" sz="2200" b="1" dirty="0">
                <a:solidFill>
                  <a:srgbClr val="FF0000"/>
                </a:solidFill>
                <a:latin typeface="+mn-lt"/>
                <a:ea typeface="+mn-ea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457575" y="2305182"/>
              <a:ext cx="569742" cy="488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200" b="1">
                  <a:solidFill>
                    <a:srgbClr val="FF0000"/>
                  </a:solidFill>
                  <a:latin typeface="+mn-lt"/>
                  <a:ea typeface="+mn-ea"/>
                </a:rPr>
                <a:t>50</a:t>
              </a:r>
              <a:endParaRPr lang="zh-CN" altLang="en-US" sz="2200" b="1" dirty="0">
                <a:solidFill>
                  <a:srgbClr val="FF0000"/>
                </a:solidFill>
                <a:latin typeface="+mn-lt"/>
                <a:ea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036842" y="2305181"/>
              <a:ext cx="569742" cy="488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200" b="1">
                  <a:solidFill>
                    <a:srgbClr val="FF0000"/>
                  </a:solidFill>
                  <a:latin typeface="+mn-lt"/>
                  <a:ea typeface="+mn-ea"/>
                </a:rPr>
                <a:t>79</a:t>
              </a:r>
              <a:endParaRPr lang="zh-CN" altLang="en-US" sz="2200" b="1" dirty="0">
                <a:solidFill>
                  <a:srgbClr val="FF0000"/>
                </a:solidFill>
                <a:latin typeface="+mn-lt"/>
                <a:ea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597147" y="2305180"/>
              <a:ext cx="626716" cy="488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200" b="1">
                  <a:solidFill>
                    <a:srgbClr val="FF0000"/>
                  </a:solidFill>
                  <a:latin typeface="+mn-lt"/>
                  <a:ea typeface="+mn-ea"/>
                </a:rPr>
                <a:t>110</a:t>
              </a:r>
              <a:endParaRPr lang="zh-CN" altLang="en-US" sz="2200" b="1" dirty="0">
                <a:solidFill>
                  <a:srgbClr val="FF0000"/>
                </a:solidFill>
                <a:latin typeface="+mn-lt"/>
                <a:ea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185939" y="2305179"/>
              <a:ext cx="626716" cy="488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200" b="1">
                  <a:solidFill>
                    <a:srgbClr val="FF0000"/>
                  </a:solidFill>
                  <a:latin typeface="+mn-lt"/>
                  <a:ea typeface="+mn-ea"/>
                </a:rPr>
                <a:t>135</a:t>
              </a:r>
              <a:endParaRPr lang="zh-CN" altLang="en-US" sz="2200" b="1" dirty="0">
                <a:solidFill>
                  <a:srgbClr val="FF0000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774731" y="2305178"/>
              <a:ext cx="626716" cy="488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200" b="1">
                  <a:solidFill>
                    <a:srgbClr val="FF0000"/>
                  </a:solidFill>
                  <a:latin typeface="+mn-lt"/>
                  <a:ea typeface="+mn-ea"/>
                </a:rPr>
                <a:t>162</a:t>
              </a:r>
              <a:endParaRPr lang="zh-CN" altLang="en-US" sz="2200" b="1" dirty="0">
                <a:solidFill>
                  <a:srgbClr val="FF0000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353998" y="2305177"/>
              <a:ext cx="626716" cy="488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200" b="1">
                  <a:solidFill>
                    <a:srgbClr val="FF0000"/>
                  </a:solidFill>
                  <a:latin typeface="+mn-lt"/>
                  <a:ea typeface="+mn-ea"/>
                </a:rPr>
                <a:t>190</a:t>
              </a:r>
              <a:endParaRPr lang="zh-CN" altLang="en-US" sz="2200" b="1" dirty="0">
                <a:solidFill>
                  <a:srgbClr val="FF0000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933265" y="2305176"/>
              <a:ext cx="626716" cy="488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200" b="1">
                  <a:solidFill>
                    <a:srgbClr val="FF0000"/>
                  </a:solidFill>
                  <a:latin typeface="+mn-lt"/>
                  <a:ea typeface="+mn-ea"/>
                </a:rPr>
                <a:t>216</a:t>
              </a:r>
              <a:endParaRPr lang="zh-CN" altLang="en-US" sz="2200" b="1" dirty="0">
                <a:solidFill>
                  <a:srgbClr val="FF0000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512532" y="2305175"/>
              <a:ext cx="626716" cy="488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200" b="1">
                  <a:solidFill>
                    <a:srgbClr val="FF0000"/>
                  </a:solidFill>
                  <a:latin typeface="+mn-lt"/>
                  <a:ea typeface="+mn-ea"/>
                </a:rPr>
                <a:t>243</a:t>
              </a:r>
              <a:endParaRPr lang="zh-CN" altLang="en-US" sz="2200" b="1" dirty="0">
                <a:solidFill>
                  <a:srgbClr val="FF0000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101324" y="2305174"/>
              <a:ext cx="626716" cy="488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200" b="1">
                  <a:solidFill>
                    <a:srgbClr val="FF0000"/>
                  </a:solidFill>
                  <a:latin typeface="+mn-lt"/>
                  <a:ea typeface="+mn-ea"/>
                </a:rPr>
                <a:t>270</a:t>
              </a:r>
              <a:endParaRPr lang="zh-CN" altLang="en-US" sz="2200" b="1" dirty="0">
                <a:solidFill>
                  <a:srgbClr val="FF0000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755624" y="2860395"/>
              <a:ext cx="834160" cy="488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200" b="1" spc="-150">
                  <a:solidFill>
                    <a:srgbClr val="FF0000"/>
                  </a:solidFill>
                  <a:latin typeface="+mn-lt"/>
                  <a:ea typeface="+mn-ea"/>
                </a:rPr>
                <a:t>0.65</a:t>
              </a:r>
              <a:endParaRPr lang="zh-CN" altLang="en-US" sz="2200" b="1" spc="-150" dirty="0">
                <a:solidFill>
                  <a:srgbClr val="FF0000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325366" y="2860394"/>
              <a:ext cx="834160" cy="488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200" b="1" spc="-150">
                  <a:solidFill>
                    <a:srgbClr val="FF0000"/>
                  </a:solidFill>
                  <a:latin typeface="+mn-lt"/>
                  <a:ea typeface="+mn-ea"/>
                </a:rPr>
                <a:t>0.625</a:t>
              </a:r>
              <a:endParaRPr lang="zh-CN" altLang="en-US" sz="2200" b="1" spc="-150" dirty="0">
                <a:solidFill>
                  <a:srgbClr val="FF0000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904633" y="2860393"/>
              <a:ext cx="834160" cy="488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200" b="1" spc="-150">
                  <a:solidFill>
                    <a:srgbClr val="FF0000"/>
                  </a:solidFill>
                  <a:latin typeface="+mn-lt"/>
                  <a:ea typeface="+mn-ea"/>
                </a:rPr>
                <a:t>0.658</a:t>
              </a:r>
              <a:endParaRPr lang="zh-CN" altLang="en-US" sz="2200" b="1" spc="-150" dirty="0">
                <a:solidFill>
                  <a:srgbClr val="FF0000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493425" y="2860392"/>
              <a:ext cx="834160" cy="488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200" b="1" spc="-150">
                  <a:solidFill>
                    <a:srgbClr val="FF0000"/>
                  </a:solidFill>
                  <a:latin typeface="+mn-lt"/>
                  <a:ea typeface="+mn-ea"/>
                </a:rPr>
                <a:t>0.688</a:t>
              </a:r>
              <a:endParaRPr lang="zh-CN" altLang="en-US" sz="2200" b="1" spc="-150" dirty="0">
                <a:solidFill>
                  <a:srgbClr val="FF0000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082217" y="2860391"/>
              <a:ext cx="834160" cy="488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200" b="1" spc="-150">
                  <a:solidFill>
                    <a:srgbClr val="FF0000"/>
                  </a:solidFill>
                  <a:latin typeface="+mn-lt"/>
                  <a:ea typeface="+mn-ea"/>
                </a:rPr>
                <a:t>0.675</a:t>
              </a:r>
              <a:endParaRPr lang="zh-CN" altLang="en-US" sz="2200" b="1" spc="-150" dirty="0">
                <a:solidFill>
                  <a:srgbClr val="FF0000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671009" y="2860390"/>
              <a:ext cx="834160" cy="488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200" b="1" spc="-150">
                  <a:solidFill>
                    <a:srgbClr val="FF0000"/>
                  </a:solidFill>
                  <a:latin typeface="+mn-lt"/>
                  <a:ea typeface="+mn-ea"/>
                </a:rPr>
                <a:t>0.675</a:t>
              </a:r>
              <a:endParaRPr lang="zh-CN" altLang="en-US" sz="2200" b="1" spc="-150" dirty="0">
                <a:solidFill>
                  <a:srgbClr val="FF0000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250276" y="2860389"/>
              <a:ext cx="834160" cy="488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200" b="1" spc="-150">
                  <a:solidFill>
                    <a:srgbClr val="FF0000"/>
                  </a:solidFill>
                  <a:latin typeface="+mn-lt"/>
                  <a:ea typeface="+mn-ea"/>
                </a:rPr>
                <a:t>0.679</a:t>
              </a:r>
              <a:endParaRPr lang="zh-CN" altLang="en-US" sz="2200" b="1" spc="-150" dirty="0">
                <a:solidFill>
                  <a:srgbClr val="FF0000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829543" y="2860388"/>
              <a:ext cx="834160" cy="488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200" b="1" spc="-150">
                  <a:solidFill>
                    <a:srgbClr val="FF0000"/>
                  </a:solidFill>
                  <a:latin typeface="+mn-lt"/>
                  <a:ea typeface="+mn-ea"/>
                </a:rPr>
                <a:t>0.675</a:t>
              </a:r>
              <a:endParaRPr lang="zh-CN" altLang="en-US" sz="2200" b="1" spc="-150" dirty="0">
                <a:solidFill>
                  <a:srgbClr val="FF0000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408810" y="2860387"/>
              <a:ext cx="834160" cy="488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200" b="1" spc="-150">
                  <a:solidFill>
                    <a:srgbClr val="FF0000"/>
                  </a:solidFill>
                  <a:latin typeface="+mn-lt"/>
                  <a:ea typeface="+mn-ea"/>
                </a:rPr>
                <a:t>0.675</a:t>
              </a:r>
              <a:endParaRPr lang="zh-CN" altLang="en-US" sz="2200" b="1" spc="-150" dirty="0">
                <a:solidFill>
                  <a:srgbClr val="FF0000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997602" y="2860386"/>
              <a:ext cx="834160" cy="488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200" b="1" spc="-150">
                  <a:solidFill>
                    <a:srgbClr val="FF0000"/>
                  </a:solidFill>
                  <a:latin typeface="+mn-lt"/>
                  <a:ea typeface="+mn-ea"/>
                </a:rPr>
                <a:t>0.675</a:t>
              </a:r>
              <a:endParaRPr lang="zh-CN" altLang="en-US" sz="2200" b="1" spc="-150" dirty="0">
                <a:solidFill>
                  <a:srgbClr val="FF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728404" y="3008490"/>
            <a:ext cx="325880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随着试验总次数的增加，盖口向上的频率逐渐稳定在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0.675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附近。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312185" y="2919685"/>
            <a:ext cx="5672187" cy="1959584"/>
            <a:chOff x="243730" y="965650"/>
            <a:chExt cx="8960927" cy="3371560"/>
          </a:xfrm>
        </p:grpSpPr>
        <p:grpSp>
          <p:nvGrpSpPr>
            <p:cNvPr id="27" name="组合 26"/>
            <p:cNvGrpSpPr/>
            <p:nvPr/>
          </p:nvGrpSpPr>
          <p:grpSpPr>
            <a:xfrm>
              <a:off x="514483" y="965650"/>
              <a:ext cx="8690174" cy="3371560"/>
              <a:chOff x="479313" y="1106332"/>
              <a:chExt cx="8690174" cy="3371560"/>
            </a:xfrm>
          </p:grpSpPr>
          <p:sp>
            <p:nvSpPr>
              <p:cNvPr id="28" name="Line 6"/>
              <p:cNvSpPr/>
              <p:nvPr/>
            </p:nvSpPr>
            <p:spPr>
              <a:xfrm>
                <a:off x="1217592" y="3894362"/>
                <a:ext cx="6758791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29" name="Line 7"/>
              <p:cNvSpPr/>
              <p:nvPr/>
            </p:nvSpPr>
            <p:spPr>
              <a:xfrm>
                <a:off x="2367450" y="3774311"/>
                <a:ext cx="0" cy="108001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" name="Line 8"/>
              <p:cNvSpPr/>
              <p:nvPr/>
            </p:nvSpPr>
            <p:spPr>
              <a:xfrm>
                <a:off x="2951474" y="3774311"/>
                <a:ext cx="0" cy="108001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" name="Line 9"/>
              <p:cNvSpPr/>
              <p:nvPr/>
            </p:nvSpPr>
            <p:spPr>
              <a:xfrm>
                <a:off x="3535498" y="3774311"/>
                <a:ext cx="0" cy="108001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2" name="Line 10"/>
              <p:cNvSpPr/>
              <p:nvPr/>
            </p:nvSpPr>
            <p:spPr>
              <a:xfrm>
                <a:off x="4119522" y="3774311"/>
                <a:ext cx="0" cy="108001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" name="Line 11"/>
              <p:cNvSpPr/>
              <p:nvPr/>
            </p:nvSpPr>
            <p:spPr>
              <a:xfrm>
                <a:off x="4703546" y="3774311"/>
                <a:ext cx="0" cy="108001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" name="Line 12"/>
              <p:cNvSpPr/>
              <p:nvPr/>
            </p:nvSpPr>
            <p:spPr>
              <a:xfrm>
                <a:off x="5287570" y="3774311"/>
                <a:ext cx="0" cy="108001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5" name="Line 13"/>
              <p:cNvSpPr/>
              <p:nvPr/>
            </p:nvSpPr>
            <p:spPr>
              <a:xfrm>
                <a:off x="5871594" y="3774311"/>
                <a:ext cx="0" cy="108001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6" name="Line 14"/>
              <p:cNvSpPr/>
              <p:nvPr/>
            </p:nvSpPr>
            <p:spPr>
              <a:xfrm>
                <a:off x="6455618" y="3774311"/>
                <a:ext cx="0" cy="108001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7" name="Line 15"/>
              <p:cNvSpPr/>
              <p:nvPr/>
            </p:nvSpPr>
            <p:spPr>
              <a:xfrm>
                <a:off x="7039639" y="3774311"/>
                <a:ext cx="0" cy="108001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" name="Rectangle 19" descr="底色1"/>
              <p:cNvSpPr>
                <a:spLocks noChangeArrowheads="1"/>
              </p:cNvSpPr>
              <p:nvPr/>
            </p:nvSpPr>
            <p:spPr bwMode="auto">
              <a:xfrm>
                <a:off x="1387634" y="3842438"/>
                <a:ext cx="720148" cy="6354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i="0" u="none" strike="noStrike" kern="1200" cap="none" spc="-15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40</a:t>
                </a:r>
                <a:endParaRPr kumimoji="0" lang="en-US" i="0" u="none" strike="noStrike" kern="1200" cap="none" spc="-15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9" name="Rectangle 20" descr="底色1"/>
              <p:cNvSpPr>
                <a:spLocks noChangeArrowheads="1"/>
              </p:cNvSpPr>
              <p:nvPr/>
            </p:nvSpPr>
            <p:spPr bwMode="auto">
              <a:xfrm>
                <a:off x="1995718" y="3842438"/>
                <a:ext cx="689841" cy="6354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i="0" u="none" strike="noStrike" kern="1200" cap="none" spc="-15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80</a:t>
                </a:r>
                <a:endParaRPr kumimoji="0" lang="en-US" i="0" u="none" strike="noStrike" kern="1200" cap="none" spc="-15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0" name="Rectangle 21" descr="底色1"/>
              <p:cNvSpPr>
                <a:spLocks noChangeArrowheads="1"/>
              </p:cNvSpPr>
              <p:nvPr/>
            </p:nvSpPr>
            <p:spPr bwMode="auto">
              <a:xfrm>
                <a:off x="2515133" y="3842438"/>
                <a:ext cx="812016" cy="6354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i="0" u="none" strike="noStrike" kern="1200" cap="none" spc="-15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120</a:t>
                </a:r>
                <a:endParaRPr kumimoji="0" lang="en-US" i="0" u="none" strike="noStrike" kern="1200" cap="none" spc="-15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1" name="Rectangle 23" descr="底色1"/>
              <p:cNvSpPr>
                <a:spLocks noChangeArrowheads="1"/>
              </p:cNvSpPr>
              <p:nvPr/>
            </p:nvSpPr>
            <p:spPr bwMode="auto">
              <a:xfrm>
                <a:off x="3050828" y="3842438"/>
                <a:ext cx="868796" cy="6354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i="0" u="none" strike="noStrike" kern="1200" cap="none" spc="-15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160</a:t>
                </a:r>
                <a:endParaRPr kumimoji="0" lang="en-US" i="0" u="none" strike="noStrike" kern="1200" cap="none" spc="-15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2" name="Rectangle 24" descr="底色1"/>
              <p:cNvSpPr>
                <a:spLocks noChangeArrowheads="1"/>
              </p:cNvSpPr>
              <p:nvPr/>
            </p:nvSpPr>
            <p:spPr bwMode="auto">
              <a:xfrm>
                <a:off x="3624999" y="3842438"/>
                <a:ext cx="826944" cy="6354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i="0" u="none" strike="noStrike" kern="1200" cap="none" spc="-15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200</a:t>
                </a:r>
                <a:endParaRPr kumimoji="0" lang="en-US" i="0" u="none" strike="noStrike" kern="1200" cap="none" spc="-15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3" name="Rectangle 25" descr="底色1"/>
              <p:cNvSpPr>
                <a:spLocks noChangeArrowheads="1"/>
              </p:cNvSpPr>
              <p:nvPr/>
            </p:nvSpPr>
            <p:spPr bwMode="auto">
              <a:xfrm>
                <a:off x="4205373" y="3842438"/>
                <a:ext cx="909204" cy="6354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i="0" u="none" strike="noStrike" kern="1200" cap="none" spc="-15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240</a:t>
                </a:r>
                <a:endParaRPr kumimoji="0" lang="en-US" i="0" u="none" strike="noStrike" kern="1200" cap="none" spc="-15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4" name="Rectangle 26" descr="底色1"/>
              <p:cNvSpPr>
                <a:spLocks noChangeArrowheads="1"/>
              </p:cNvSpPr>
              <p:nvPr/>
            </p:nvSpPr>
            <p:spPr bwMode="auto">
              <a:xfrm>
                <a:off x="4850910" y="3842438"/>
                <a:ext cx="865909" cy="6354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i="0" u="none" strike="noStrike" kern="1200" cap="none" spc="-15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280</a:t>
                </a:r>
                <a:endParaRPr kumimoji="0" lang="en-US" i="0" u="none" strike="noStrike" kern="1200" cap="none" spc="-15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5" name="Rectangle 27" descr="底色1"/>
              <p:cNvSpPr>
                <a:spLocks noChangeArrowheads="1"/>
              </p:cNvSpPr>
              <p:nvPr/>
            </p:nvSpPr>
            <p:spPr bwMode="auto">
              <a:xfrm>
                <a:off x="5426593" y="3842438"/>
                <a:ext cx="854364" cy="6354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i="0" u="none" strike="noStrike" kern="1200" cap="none" spc="-15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320</a:t>
                </a:r>
                <a:endParaRPr kumimoji="0" lang="en-US" i="0" u="none" strike="noStrike" kern="1200" cap="none" spc="-15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6" name="Rectangle 28" descr="底色1"/>
              <p:cNvSpPr>
                <a:spLocks noChangeArrowheads="1"/>
              </p:cNvSpPr>
              <p:nvPr/>
            </p:nvSpPr>
            <p:spPr bwMode="auto">
              <a:xfrm>
                <a:off x="6002207" y="3842438"/>
                <a:ext cx="841375" cy="6354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i="0" u="none" strike="noStrike" kern="1200" cap="none" spc="-15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360</a:t>
                </a:r>
                <a:endParaRPr kumimoji="0" lang="en-US" i="0" u="none" strike="noStrike" kern="1200" cap="none" spc="-15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7" name="Rectangle 29" descr="底色1"/>
              <p:cNvSpPr>
                <a:spLocks noChangeArrowheads="1"/>
              </p:cNvSpPr>
              <p:nvPr/>
            </p:nvSpPr>
            <p:spPr bwMode="auto">
              <a:xfrm>
                <a:off x="6513022" y="3842438"/>
                <a:ext cx="961159" cy="6354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i="0" u="none" strike="noStrike" kern="1200" cap="none" spc="-15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400</a:t>
                </a:r>
                <a:endParaRPr kumimoji="0" lang="en-US" i="0" u="none" strike="noStrike" kern="1200" cap="none" spc="-15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9" name="Line 32"/>
              <p:cNvSpPr/>
              <p:nvPr/>
            </p:nvSpPr>
            <p:spPr>
              <a:xfrm>
                <a:off x="1783426" y="3774311"/>
                <a:ext cx="0" cy="108001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0" name="Line 33"/>
              <p:cNvSpPr/>
              <p:nvPr/>
            </p:nvSpPr>
            <p:spPr>
              <a:xfrm flipV="1">
                <a:off x="1231660" y="1106332"/>
                <a:ext cx="0" cy="277598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51" name="Line 34"/>
              <p:cNvSpPr>
                <a:spLocks noChangeShapeType="1"/>
              </p:cNvSpPr>
              <p:nvPr/>
            </p:nvSpPr>
            <p:spPr bwMode="auto">
              <a:xfrm>
                <a:off x="1245090" y="1665953"/>
                <a:ext cx="7778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53" name="Line 38"/>
              <p:cNvSpPr>
                <a:spLocks noChangeShapeType="1"/>
              </p:cNvSpPr>
              <p:nvPr/>
            </p:nvSpPr>
            <p:spPr bwMode="auto">
              <a:xfrm>
                <a:off x="1231660" y="2557316"/>
                <a:ext cx="7778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55" name="Line 42"/>
              <p:cNvSpPr>
                <a:spLocks noChangeShapeType="1"/>
              </p:cNvSpPr>
              <p:nvPr/>
            </p:nvSpPr>
            <p:spPr bwMode="auto">
              <a:xfrm>
                <a:off x="1231660" y="3448680"/>
                <a:ext cx="7778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57" name="Rectangle 45" descr="底色1"/>
              <p:cNvSpPr>
                <a:spLocks noChangeArrowheads="1"/>
              </p:cNvSpPr>
              <p:nvPr/>
            </p:nvSpPr>
            <p:spPr bwMode="auto">
              <a:xfrm>
                <a:off x="479313" y="3114567"/>
                <a:ext cx="792164" cy="6354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marL="0" marR="0" lvl="0" indent="0" algn="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0.5</a:t>
                </a:r>
                <a:endParaRPr kumimoji="0" lang="en-US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58" name="Rectangle 47" descr="底色1"/>
              <p:cNvSpPr>
                <a:spLocks noChangeArrowheads="1"/>
              </p:cNvSpPr>
              <p:nvPr/>
            </p:nvSpPr>
            <p:spPr bwMode="auto">
              <a:xfrm>
                <a:off x="479313" y="2204469"/>
                <a:ext cx="792164" cy="6354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marL="0" marR="0" lvl="0" indent="0" algn="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0.6</a:t>
                </a:r>
                <a:endParaRPr kumimoji="0" lang="en-US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59" name="Rectangle 48" descr="底色1"/>
              <p:cNvSpPr>
                <a:spLocks noChangeArrowheads="1"/>
              </p:cNvSpPr>
              <p:nvPr/>
            </p:nvSpPr>
            <p:spPr bwMode="auto">
              <a:xfrm>
                <a:off x="479313" y="1310799"/>
                <a:ext cx="792164" cy="6354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marL="0" marR="0" lvl="0" indent="0" algn="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0.7</a:t>
                </a:r>
                <a:endParaRPr kumimoji="0" lang="en-US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61" name="Text Box 54"/>
              <p:cNvSpPr txBox="1"/>
              <p:nvPr/>
            </p:nvSpPr>
            <p:spPr>
              <a:xfrm>
                <a:off x="1260185" y="1114684"/>
                <a:ext cx="1874839" cy="5336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频率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2" name="Text Box 55"/>
              <p:cNvSpPr txBox="1"/>
              <p:nvPr/>
            </p:nvSpPr>
            <p:spPr>
              <a:xfrm>
                <a:off x="7220188" y="3894363"/>
                <a:ext cx="1949299" cy="58249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试验总次数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3" name="Rectangle 19" descr="底色1"/>
              <p:cNvSpPr>
                <a:spLocks noChangeArrowheads="1"/>
              </p:cNvSpPr>
              <p:nvPr/>
            </p:nvSpPr>
            <p:spPr bwMode="auto">
              <a:xfrm>
                <a:off x="838155" y="3842440"/>
                <a:ext cx="792163" cy="58219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0</a:t>
                </a:r>
                <a:endParaRPr kumimoji="0" lang="en-US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64" name="Line 6"/>
            <p:cNvSpPr/>
            <p:nvPr/>
          </p:nvSpPr>
          <p:spPr>
            <a:xfrm>
              <a:off x="1280260" y="1746576"/>
              <a:ext cx="5788119" cy="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ysDash"/>
              <a:headEnd type="none" w="med" len="med"/>
              <a:tailEnd type="none" w="med" len="med"/>
            </a:ln>
          </p:spPr>
        </p:sp>
        <p:sp>
          <p:nvSpPr>
            <p:cNvPr id="65" name="Rectangle 47" descr="底色1"/>
            <p:cNvSpPr>
              <a:spLocks noChangeArrowheads="1"/>
            </p:cNvSpPr>
            <p:nvPr/>
          </p:nvSpPr>
          <p:spPr bwMode="auto">
            <a:xfrm>
              <a:off x="243730" y="1440012"/>
              <a:ext cx="1157345" cy="63545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0.675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83" name="任意多边形: 形状 82"/>
          <p:cNvSpPr/>
          <p:nvPr/>
        </p:nvSpPr>
        <p:spPr>
          <a:xfrm>
            <a:off x="1300163" y="3295650"/>
            <a:ext cx="3333750" cy="342900"/>
          </a:xfrm>
          <a:custGeom>
            <a:avLst/>
            <a:gdLst>
              <a:gd name="connsiteX0" fmla="*/ 0 w 3333750"/>
              <a:gd name="connsiteY0" fmla="*/ 204788 h 342900"/>
              <a:gd name="connsiteX1" fmla="*/ 381000 w 3333750"/>
              <a:gd name="connsiteY1" fmla="*/ 342900 h 342900"/>
              <a:gd name="connsiteX2" fmla="*/ 747712 w 3333750"/>
              <a:gd name="connsiteY2" fmla="*/ 157163 h 342900"/>
              <a:gd name="connsiteX3" fmla="*/ 1119187 w 3333750"/>
              <a:gd name="connsiteY3" fmla="*/ 0 h 342900"/>
              <a:gd name="connsiteX4" fmla="*/ 1490662 w 3333750"/>
              <a:gd name="connsiteY4" fmla="*/ 76200 h 342900"/>
              <a:gd name="connsiteX5" fmla="*/ 1852612 w 3333750"/>
              <a:gd name="connsiteY5" fmla="*/ 23813 h 342900"/>
              <a:gd name="connsiteX6" fmla="*/ 2224087 w 3333750"/>
              <a:gd name="connsiteY6" fmla="*/ 71438 h 342900"/>
              <a:gd name="connsiteX7" fmla="*/ 3333750 w 3333750"/>
              <a:gd name="connsiteY7" fmla="*/ 76200 h 342900"/>
              <a:gd name="connsiteX0-1" fmla="*/ 0 w 3333750"/>
              <a:gd name="connsiteY0-2" fmla="*/ 204788 h 342900"/>
              <a:gd name="connsiteX1-3" fmla="*/ 381000 w 3333750"/>
              <a:gd name="connsiteY1-4" fmla="*/ 342900 h 342900"/>
              <a:gd name="connsiteX2-5" fmla="*/ 747712 w 3333750"/>
              <a:gd name="connsiteY2-6" fmla="*/ 157163 h 342900"/>
              <a:gd name="connsiteX3-7" fmla="*/ 1119187 w 3333750"/>
              <a:gd name="connsiteY3-8" fmla="*/ 0 h 342900"/>
              <a:gd name="connsiteX4-9" fmla="*/ 1490662 w 3333750"/>
              <a:gd name="connsiteY4-10" fmla="*/ 76200 h 342900"/>
              <a:gd name="connsiteX5-11" fmla="*/ 1852612 w 3333750"/>
              <a:gd name="connsiteY5-12" fmla="*/ 23813 h 342900"/>
              <a:gd name="connsiteX6-13" fmla="*/ 2224087 w 3333750"/>
              <a:gd name="connsiteY6-14" fmla="*/ 76200 h 342900"/>
              <a:gd name="connsiteX7-15" fmla="*/ 3333750 w 3333750"/>
              <a:gd name="connsiteY7-16" fmla="*/ 76200 h 3429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3333750" h="342900">
                <a:moveTo>
                  <a:pt x="0" y="204788"/>
                </a:moveTo>
                <a:lnTo>
                  <a:pt x="381000" y="342900"/>
                </a:lnTo>
                <a:lnTo>
                  <a:pt x="747712" y="157163"/>
                </a:lnTo>
                <a:lnTo>
                  <a:pt x="1119187" y="0"/>
                </a:lnTo>
                <a:lnTo>
                  <a:pt x="1490662" y="76200"/>
                </a:lnTo>
                <a:lnTo>
                  <a:pt x="1852612" y="23813"/>
                </a:lnTo>
                <a:lnTo>
                  <a:pt x="2224087" y="76200"/>
                </a:lnTo>
                <a:lnTo>
                  <a:pt x="3333750" y="7620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8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645115" y="238743"/>
            <a:ext cx="7853769" cy="15968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3.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下列说法正确吗？请说明理由。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）在做抛瓶盖的试验时，每名同学用不同规格的瓶盖进行试验，然后汇总全班同学的数据进行估计；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645115" y="1960632"/>
            <a:ext cx="7853769" cy="15968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）在用频率估计概率时，因为随机事件是否发生是不确定的，每次得到的频率一般是不同的，所以随机事件发生的概率也是不确定的；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文本框 8"/>
          <p:cNvSpPr txBox="1"/>
          <p:nvPr/>
        </p:nvSpPr>
        <p:spPr>
          <a:xfrm>
            <a:off x="645115" y="3682521"/>
            <a:ext cx="7558348" cy="107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）在做用频率估计概率的试验时，只要试验的次数足够多，一定可以得到概率的精确值。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3463" y="1311828"/>
            <a:ext cx="523762" cy="52376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938" y="3033717"/>
            <a:ext cx="523762" cy="52376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638" y="4220873"/>
            <a:ext cx="523762" cy="523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jlmNzU0NmQ1YjY2ZDkyM2MwOTlkZWZkZDdlZGQ0MTcifQ==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上课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sz="2400">
            <a:latin typeface="+mn-lt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上课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sz="2400">
            <a:latin typeface="+mn-lt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1540</Words>
  <Application>WPS 演示</Application>
  <PresentationFormat>全屏显示(16:9)</PresentationFormat>
  <Paragraphs>494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黑体</vt:lpstr>
      <vt:lpstr>楷体</vt:lpstr>
      <vt:lpstr>Calibri</vt:lpstr>
      <vt:lpstr>幼圆</vt:lpstr>
      <vt:lpstr>Times New Roman</vt:lpstr>
      <vt:lpstr>微软雅黑</vt:lpstr>
      <vt:lpstr>Arial Unicode MS</vt:lpstr>
      <vt:lpstr>1_Office 主题​​</vt:lpstr>
      <vt:lpstr>2_自定义设计方案</vt:lpstr>
      <vt:lpstr>1_自定义设计方案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lastModifiedBy>慢慢来</cp:lastModifiedBy>
  <cp:revision>407</cp:revision>
  <dcterms:created xsi:type="dcterms:W3CDTF">2016-01-14T05:53:00Z</dcterms:created>
  <dcterms:modified xsi:type="dcterms:W3CDTF">2025-01-20T00:20:05Z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3A0ABFCD91454FEA838ADAB4605318BF</vt:lpwstr>
  </property>
</Properties>
</file>