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9" r:id="rId5"/>
    <p:sldId id="287" r:id="rId6"/>
    <p:sldId id="289" r:id="rId7"/>
    <p:sldId id="294" r:id="rId8"/>
    <p:sldId id="295" r:id="rId9"/>
    <p:sldId id="304" r:id="rId10"/>
    <p:sldId id="365" r:id="rId11"/>
    <p:sldId id="364" r:id="rId12"/>
    <p:sldId id="297" r:id="rId13"/>
    <p:sldId id="273" r:id="rId14"/>
    <p:sldId id="280" r:id="rId15"/>
    <p:sldId id="299" r:id="rId16"/>
    <p:sldId id="300" r:id="rId17"/>
    <p:sldId id="282" r:id="rId18"/>
    <p:sldId id="283" r:id="rId19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0070C0"/>
    <a:srgbClr val="0000FF"/>
    <a:srgbClr val="FEF0B4"/>
    <a:srgbClr val="FD2395"/>
    <a:srgbClr val="FDE88D"/>
    <a:srgbClr val="DA4F26"/>
    <a:srgbClr val="FF9999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120" y="45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2556099" y="3021013"/>
            <a:ext cx="400005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022600" y="3117850"/>
            <a:ext cx="3278188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北师版七年级数学下册</a:t>
            </a:r>
            <a:endParaRPr kumimoji="0" lang="zh-CN" altLang="en-US" sz="24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96097" y="2350473"/>
            <a:ext cx="388920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第</a:t>
            </a:r>
            <a:r>
              <a:rPr kumimoji="0" lang="en-US" altLang="zh-CN" sz="3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3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课时</a:t>
            </a:r>
            <a:r>
              <a:rPr kumimoji="0" lang="en-US" altLang="zh-CN" sz="3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 </a:t>
            </a:r>
            <a:r>
              <a:rPr kumimoji="0" lang="zh-CN" altLang="en-US" sz="3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幂的乘方</a:t>
            </a:r>
            <a:endParaRPr kumimoji="0" lang="zh-CN" altLang="en-US" sz="36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59561" y="1649156"/>
            <a:ext cx="2993127" cy="6771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1.1  </a:t>
            </a:r>
            <a:r>
              <a:rPr kumimoji="0" lang="zh-CN" altLang="en-US" sz="3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幂的乘除</a:t>
            </a:r>
            <a:endParaRPr kumimoji="0" lang="zh-CN" altLang="en-US" sz="3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929704" y="1501373"/>
            <a:ext cx="6867525" cy="112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(10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；  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– 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5</a:t>
            </a:r>
            <a:r>
              <a:rPr kumimoji="0" lang="en-US" altLang="zh-CN" sz="2800" b="1" i="1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；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    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·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7766" y="2687883"/>
            <a:ext cx="5125121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解：（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(10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3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= 10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3×3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= 10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9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；</a:t>
            </a:r>
            <a:endParaRPr kumimoji="0" lang="zh-CN" altLang="en-US" sz="2800" b="1" kern="1200" cap="none" spc="0" normalizeH="0" baseline="0" noProof="0" dirty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407541" y="3346205"/>
            <a:ext cx="6188075" cy="560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– 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5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 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2×5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 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ɑ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10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；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407541" y="4005018"/>
            <a:ext cx="6589713" cy="560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·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3×4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·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·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= 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14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2703" y="943769"/>
            <a:ext cx="1535998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计算：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3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4" name="矩形 3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</a:t>
              </a:r>
              <a:r>
                <a:rPr lang="zh-CN" altLang="en-US" sz="32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45311" y="2360614"/>
            <a:ext cx="3826689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解：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= (</a:t>
            </a:r>
            <a:r>
              <a:rPr lang="en-US" altLang="zh-CN" sz="2800" b="1" i="1" dirty="0" err="1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800" b="1" i="1" baseline="30000" dirty="0" err="1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= 2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= 4 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。</a:t>
            </a:r>
            <a:endParaRPr kumimoji="0" lang="zh-CN" altLang="en-US" sz="2800" b="1" kern="1200" cap="none" spc="0" normalizeH="0" baseline="0" noProof="0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3926" y="787400"/>
            <a:ext cx="4302781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.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已知 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i="1" baseline="30000" dirty="0" err="1">
                <a:latin typeface="+mj-lt"/>
                <a:ea typeface="黑体" panose="02010609060101010101" pitchFamily="49" charset="-122"/>
              </a:rPr>
              <a:t>n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，求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baseline="30000" dirty="0">
                <a:latin typeface="+mj-lt"/>
                <a:ea typeface="黑体" panose="02010609060101010101" pitchFamily="49" charset="-122"/>
              </a:rPr>
              <a:t>n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的值。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16665" y="1574007"/>
            <a:ext cx="3483979" cy="5598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</a:rPr>
              <a:t>提示</a:t>
            </a:r>
            <a:r>
              <a:rPr lang="en-US" altLang="zh-CN" sz="2800" b="1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en-US" altLang="zh-CN" sz="2800" b="1" i="1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i="1" baseline="30000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</a:rPr>
              <a:t>mn</a:t>
            </a:r>
            <a:r>
              <a:rPr lang="en-US" altLang="zh-CN" sz="2800" b="1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</a:rPr>
              <a:t>=(</a:t>
            </a:r>
            <a:r>
              <a:rPr lang="en-US" altLang="zh-CN" sz="2800" b="1" i="1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i="1" baseline="30000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</a:rPr>
              <a:t>m</a:t>
            </a:r>
            <a:r>
              <a:rPr lang="en-US" altLang="zh-CN" sz="2800" b="1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i="1" baseline="30000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</a:rPr>
              <a:t>n</a:t>
            </a:r>
            <a:r>
              <a:rPr lang="en-US" altLang="zh-CN" sz="2800" b="1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</a:rPr>
              <a:t>=(</a:t>
            </a:r>
            <a:r>
              <a:rPr lang="en-US" altLang="zh-CN" sz="2800" b="1" i="1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i="1" baseline="30000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</a:rPr>
              <a:t>n</a:t>
            </a:r>
            <a:r>
              <a:rPr lang="en-US" altLang="zh-CN" sz="2800" b="1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i="1" baseline="30000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</a:rPr>
              <a:t>m</a:t>
            </a:r>
            <a:endParaRPr lang="zh-CN" altLang="en-US" sz="2800" b="1" i="1" baseline="30000" dirty="0">
              <a:solidFill>
                <a:srgbClr val="0070C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随堂演练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600075" y="1543050"/>
            <a:ext cx="8280400" cy="11271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1.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计算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的结果是（       ）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A. 3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		B. 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		C.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5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		D.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a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6</a:t>
            </a:r>
            <a:endParaRPr kumimoji="0" lang="en-US" altLang="zh-CN" sz="2800" b="1" i="1" u="none" strike="noStrike" kern="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600075" y="2776538"/>
            <a:ext cx="8280400" cy="5588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2.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计算：（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(10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；（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5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6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；（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5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800" b="1" i="1" u="none" strike="noStrike" kern="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68813" y="1527175"/>
            <a:ext cx="612775" cy="565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001838" y="3384550"/>
            <a:ext cx="2305050" cy="560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原式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</a:t>
            </a:r>
            <a:endParaRPr lang="zh-CN" altLang="en-US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075113" y="3359150"/>
            <a:ext cx="2303462" cy="60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原式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30</a:t>
            </a:r>
            <a:endParaRPr lang="zh-CN" altLang="en-US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200775" y="3359150"/>
            <a:ext cx="2305050" cy="558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原式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–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15</a:t>
            </a:r>
            <a:endParaRPr lang="zh-CN" altLang="en-US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655638" y="1119188"/>
            <a:ext cx="6275388" cy="560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3.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若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+ 5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3 = 0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，求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800" b="1" i="1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· 32</a:t>
            </a:r>
            <a:r>
              <a:rPr kumimoji="0" lang="en-US" altLang="zh-CN" sz="2800" b="1" i="1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的值。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5638" y="1819275"/>
            <a:ext cx="6353175" cy="560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· 32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2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· 2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2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+5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2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8.</a:t>
            </a:r>
            <a:endParaRPr lang="zh-CN" altLang="en-US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655638" y="2582863"/>
            <a:ext cx="7602538" cy="13081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4.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若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10</a:t>
            </a:r>
            <a:r>
              <a:rPr kumimoji="0" lang="en-US" altLang="zh-CN" sz="2800" b="1" i="1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m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10</a:t>
            </a:r>
            <a:r>
              <a:rPr kumimoji="0" lang="en-US" altLang="zh-CN" sz="2800" b="1" i="1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n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，则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10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+3</a:t>
            </a:r>
            <a:r>
              <a:rPr kumimoji="0" lang="en-US" altLang="zh-CN" sz="2800" b="1" i="1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的值为（      ）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A. 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m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+ 3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n	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B.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+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	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C. 6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mn	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D.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endParaRPr kumimoji="0" lang="en-US" altLang="zh-CN" sz="2800" b="1" i="0" u="none" strike="noStrike" kern="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07263" y="2673350"/>
            <a:ext cx="612775" cy="563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680114" y="612795"/>
            <a:ext cx="7980363" cy="3194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       5.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阅读下列解题过程：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       试比较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100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与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75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的大小。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       解：因为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100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 (2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25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 16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25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75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 (3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25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 27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25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，且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16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＜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27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，所以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100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＜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75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       试根据上述解答过程解决问题：比较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555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444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333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的大小。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5423" y="3782470"/>
            <a:ext cx="7222602" cy="10066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</a:rPr>
              <a:t>提示</a:t>
            </a:r>
            <a:r>
              <a:rPr lang="en-US" altLang="zh-CN" sz="2600" b="1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</a:rPr>
              <a:t>要比较乘方的大小，就得想办法，把它们变成底数一样，或者指数一样。</a:t>
            </a:r>
            <a:endParaRPr lang="zh-CN" altLang="en-US" sz="2600" b="1" i="1" baseline="30000" dirty="0">
              <a:solidFill>
                <a:srgbClr val="0070C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55675" y="1512888"/>
            <a:ext cx="6757988" cy="1644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解：因为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555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(2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111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32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111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just" eaLnBrk="1" hangingPunct="1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444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(3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111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81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111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333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(4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111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64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111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just"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且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32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＜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64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＜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，所以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555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＜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333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＜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444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87285" y="1576361"/>
            <a:ext cx="2002301" cy="2359208"/>
            <a:chOff x="465077" y="1437465"/>
            <a:chExt cx="2002301" cy="2359208"/>
          </a:xfrm>
        </p:grpSpPr>
        <p:sp>
          <p:nvSpPr>
            <p:cNvPr id="12" name="文本框 11"/>
            <p:cNvSpPr txBox="1"/>
            <p:nvPr/>
          </p:nvSpPr>
          <p:spPr>
            <a:xfrm>
              <a:off x="465077" y="2222558"/>
              <a:ext cx="1785258" cy="5922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algn="ctr" defTabSz="914400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latin typeface="+mj-lt"/>
                  <a:ea typeface="+mj-ea"/>
                  <a:cs typeface="+mn-cs"/>
                </a:rPr>
                <a:t>幂的乘方</a:t>
              </a:r>
              <a:endPara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  <p:sp>
          <p:nvSpPr>
            <p:cNvPr id="14" name="左大括号 13"/>
            <p:cNvSpPr/>
            <p:nvPr/>
          </p:nvSpPr>
          <p:spPr>
            <a:xfrm>
              <a:off x="2189565" y="1437465"/>
              <a:ext cx="277813" cy="2359208"/>
            </a:xfrm>
            <a:prstGeom prst="leftBrace">
              <a:avLst>
                <a:gd name="adj1" fmla="val 90619"/>
                <a:gd name="adj2" fmla="val 50000"/>
              </a:avLst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3310753" y="1354221"/>
            <a:ext cx="483338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Times New Roman" panose="02020603050405020304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m</a:t>
            </a:r>
            <a:r>
              <a:rPr lang="en-US" altLang="zh-CN" sz="2800" b="1" dirty="0"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lang="en-US" altLang="zh-CN" sz="2800" b="1" i="1" dirty="0">
                <a:latin typeface="Times New Roman" panose="02020603050405020304"/>
                <a:ea typeface="黑体" panose="02010609060101010101" pitchFamily="49" charset="-122"/>
              </a:rPr>
              <a:t> = a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mn</a:t>
            </a:r>
            <a:r>
              <a:rPr lang="en-US" altLang="zh-CN" sz="2800" b="1" i="1" baseline="30000" dirty="0"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都是正整数）</a:t>
            </a:r>
            <a:endParaRPr kumimoji="0" lang="en-US" altLang="zh-CN" sz="24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286147" y="2090464"/>
            <a:ext cx="4857996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幂的乘方，底数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不变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，指数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相乘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。</a:t>
            </a:r>
            <a:endParaRPr kumimoji="0" lang="en-US" altLang="zh-CN" sz="24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109628" y="1369078"/>
            <a:ext cx="1248775" cy="1331712"/>
            <a:chOff x="2387420" y="1230182"/>
            <a:chExt cx="1248775" cy="1331712"/>
          </a:xfrm>
        </p:grpSpPr>
        <p:sp>
          <p:nvSpPr>
            <p:cNvPr id="18" name="文本框 17"/>
            <p:cNvSpPr txBox="1"/>
            <p:nvPr/>
          </p:nvSpPr>
          <p:spPr>
            <a:xfrm>
              <a:off x="2387420" y="1634428"/>
              <a:ext cx="95272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latin typeface="+mj-lt"/>
                  <a:ea typeface="+mj-ea"/>
                  <a:cs typeface="+mn-cs"/>
                </a:rPr>
                <a:t>法则</a:t>
              </a:r>
              <a:endPara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  <p:sp>
          <p:nvSpPr>
            <p:cNvPr id="19" name="左大括号 18"/>
            <p:cNvSpPr/>
            <p:nvPr/>
          </p:nvSpPr>
          <p:spPr>
            <a:xfrm>
              <a:off x="3358382" y="1230182"/>
              <a:ext cx="277813" cy="1331712"/>
            </a:xfrm>
            <a:prstGeom prst="leftBrace">
              <a:avLst>
                <a:gd name="adj1" fmla="val 90619"/>
                <a:gd name="adj2" fmla="val 50000"/>
              </a:avLst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194591" y="2941795"/>
            <a:ext cx="1163812" cy="1331712"/>
            <a:chOff x="2472383" y="2802899"/>
            <a:chExt cx="1163812" cy="1331712"/>
          </a:xfrm>
        </p:grpSpPr>
        <p:sp>
          <p:nvSpPr>
            <p:cNvPr id="21" name="文本框 20"/>
            <p:cNvSpPr txBox="1"/>
            <p:nvPr/>
          </p:nvSpPr>
          <p:spPr>
            <a:xfrm>
              <a:off x="2472383" y="3189502"/>
              <a:ext cx="95272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latin typeface="+mj-lt"/>
                  <a:ea typeface="+mj-ea"/>
                  <a:cs typeface="+mn-cs"/>
                </a:rPr>
                <a:t>注意</a:t>
              </a:r>
              <a:endPara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  <p:sp>
          <p:nvSpPr>
            <p:cNvPr id="22" name="左大括号 21"/>
            <p:cNvSpPr/>
            <p:nvPr/>
          </p:nvSpPr>
          <p:spPr>
            <a:xfrm>
              <a:off x="3358382" y="2802899"/>
              <a:ext cx="277813" cy="1331712"/>
            </a:xfrm>
            <a:prstGeom prst="leftBrace">
              <a:avLst>
                <a:gd name="adj1" fmla="val 90619"/>
                <a:gd name="adj2" fmla="val 50000"/>
              </a:avLst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3267141" y="2953667"/>
            <a:ext cx="5552768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幂的乘方与同底数幂的乘方的区别：</a:t>
            </a:r>
            <a:endParaRPr kumimoji="0" lang="en-US" altLang="zh-CN" sz="24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442260" y="3816870"/>
            <a:ext cx="3229336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幂的乘方法则的逆用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+mj-ea"/>
                <a:cs typeface="+mn-cs"/>
              </a:rPr>
              <a:t>:</a:t>
            </a:r>
            <a:endParaRPr kumimoji="0" lang="en-US" altLang="zh-CN" sz="24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426214" y="3840851"/>
            <a:ext cx="2393696" cy="496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i="1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i="1" baseline="3000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mn</a:t>
            </a:r>
            <a:r>
              <a:rPr lang="en-US" altLang="zh-CN" sz="2400" b="1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=(</a:t>
            </a:r>
            <a:r>
              <a:rPr lang="en-US" altLang="zh-CN" sz="2400" b="1" i="1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i="1" baseline="3000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m</a:t>
            </a:r>
            <a:r>
              <a:rPr lang="en-US" altLang="zh-CN" sz="2400" b="1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400" b="1" i="1" baseline="3000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n</a:t>
            </a:r>
            <a:r>
              <a:rPr lang="en-US" altLang="zh-CN" sz="2400" b="1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=(</a:t>
            </a:r>
            <a:r>
              <a:rPr lang="en-US" altLang="zh-CN" sz="2400" b="1" i="1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i="1" baseline="3000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n</a:t>
            </a:r>
            <a:r>
              <a:rPr lang="en-US" altLang="zh-CN" sz="2400" b="1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400" b="1" i="1" baseline="3000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m</a:t>
            </a:r>
            <a:endParaRPr lang="zh-CN" altLang="en-US" sz="2400" b="1" i="1" baseline="30000" dirty="0">
              <a:solidFill>
                <a:srgbClr val="0066FF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5" name="Text Box 2"/>
          <p:cNvSpPr txBox="1">
            <a:spLocks noChangeArrowheads="1"/>
          </p:cNvSpPr>
          <p:nvPr/>
        </p:nvSpPr>
        <p:spPr bwMode="auto">
          <a:xfrm>
            <a:off x="3245809" y="3413281"/>
            <a:ext cx="1997186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i="1" u="none" strike="noStrike" kern="1200" cap="none" spc="0" normalizeH="0" baseline="3000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400" b="1" i="1" u="none" strike="noStrike" kern="1200" cap="none" spc="0" normalizeH="0" baseline="3000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=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i="1" u="none" strike="noStrike" kern="1200" cap="none" spc="0" normalizeH="0" baseline="3000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mn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6" name="Rectangle 5"/>
          <p:cNvSpPr>
            <a:spLocks noChangeArrowheads="1"/>
          </p:cNvSpPr>
          <p:nvPr/>
        </p:nvSpPr>
        <p:spPr bwMode="auto">
          <a:xfrm>
            <a:off x="4910075" y="3432133"/>
            <a:ext cx="1871025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i="1" u="none" strike="noStrike" kern="1200" cap="none" spc="0" normalizeH="0" baseline="3000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m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·</a:t>
            </a:r>
            <a:r>
              <a:rPr kumimoji="0" lang="en-US" altLang="zh-CN" sz="2400" b="1" i="1" u="none" strike="noStrike" kern="1200" cap="none" spc="0" normalizeH="0" baseline="3000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i="1" u="none" strike="noStrike" kern="1200" cap="none" spc="0" normalizeH="0" baseline="3000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= </a:t>
            </a:r>
            <a:r>
              <a:rPr kumimoji="0" lang="en-US" altLang="zh-CN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i="1" u="none" strike="noStrike" kern="1200" cap="none" spc="0" normalizeH="0" baseline="30000" noProof="0" dirty="0" err="1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400" b="1" i="0" u="none" strike="noStrike" kern="1200" cap="none" spc="0" normalizeH="0" baseline="30000" noProof="0" dirty="0" err="1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+</a:t>
            </a:r>
            <a:r>
              <a:rPr kumimoji="0" lang="en-US" altLang="zh-CN" sz="2400" b="1" i="1" u="none" strike="noStrike" kern="1200" cap="none" spc="0" normalizeH="0" baseline="30000" noProof="0" dirty="0" err="1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400" b="1" i="1" u="none" strike="noStrike" kern="1200" cap="none" spc="0" normalizeH="0" baseline="3000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3" grpId="0"/>
      <p:bldP spid="25" grpId="0"/>
      <p:bldP spid="34" grpId="0"/>
      <p:bldP spid="35" grpId="0"/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908175" y="1719263"/>
            <a:ext cx="5978525" cy="178831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完成课本的相应练习题，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完成练习册本课时的习题</a:t>
            </a:r>
            <a:r>
              <a:rPr lang="zh-CN" altLang="en-US" sz="3600" b="1" dirty="0">
                <a:latin typeface="+mj-lt"/>
                <a:ea typeface="+mj-ea"/>
              </a:rPr>
              <a:t>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4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复习导入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958370" y="1729992"/>
            <a:ext cx="1960563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幂的意义：</a:t>
            </a:r>
            <a:endParaRPr kumimoji="1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2" name="Group 6"/>
          <p:cNvGrpSpPr/>
          <p:nvPr/>
        </p:nvGrpSpPr>
        <p:grpSpPr>
          <a:xfrm>
            <a:off x="3122428" y="1025526"/>
            <a:ext cx="2778125" cy="1262062"/>
            <a:chOff x="2570" y="1280"/>
            <a:chExt cx="1296" cy="510"/>
          </a:xfrm>
        </p:grpSpPr>
        <p:sp>
          <p:nvSpPr>
            <p:cNvPr id="4106" name="Text Box 7"/>
            <p:cNvSpPr txBox="1"/>
            <p:nvPr/>
          </p:nvSpPr>
          <p:spPr>
            <a:xfrm>
              <a:off x="2570" y="1529"/>
              <a:ext cx="1296" cy="26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 i="1" dirty="0">
                  <a:latin typeface="Times New Roman" panose="02020603050405020304" pitchFamily="18" charset="0"/>
                </a:rPr>
                <a:t>a </a:t>
              </a:r>
              <a:r>
                <a:rPr lang="en-US" altLang="zh-CN" sz="3600" b="1" i="1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·</a:t>
              </a:r>
              <a:r>
                <a:rPr lang="en-US" altLang="zh-CN" sz="36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3600" b="1" i="1" dirty="0">
                  <a:latin typeface="Times New Roman" panose="02020603050405020304" pitchFamily="18" charset="0"/>
                </a:rPr>
                <a:t>a · </a:t>
              </a:r>
              <a:r>
                <a:rPr lang="en-US" altLang="zh-CN" sz="3600" b="1" i="1" baseline="30000" dirty="0">
                  <a:latin typeface="Times New Roman" panose="02020603050405020304" pitchFamily="18" charset="0"/>
                </a:rPr>
                <a:t>… </a:t>
              </a:r>
              <a:r>
                <a:rPr lang="en-US" altLang="zh-CN" sz="3600" b="1" i="1" dirty="0">
                  <a:latin typeface="Times New Roman" panose="02020603050405020304" pitchFamily="18" charset="0"/>
                </a:rPr>
                <a:t>· a</a:t>
              </a:r>
              <a:endParaRPr lang="en-US" altLang="zh-CN" sz="3600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19" name="AutoShape 8"/>
            <p:cNvSpPr/>
            <p:nvPr/>
          </p:nvSpPr>
          <p:spPr bwMode="auto">
            <a:xfrm rot="5400000">
              <a:off x="3027" y="1163"/>
              <a:ext cx="106" cy="795"/>
            </a:xfrm>
            <a:prstGeom prst="leftBrace">
              <a:avLst>
                <a:gd name="adj1" fmla="val 54167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0" name="Text Box 9"/>
            <p:cNvSpPr txBox="1">
              <a:spLocks noChangeArrowheads="1"/>
            </p:cNvSpPr>
            <p:nvPr/>
          </p:nvSpPr>
          <p:spPr bwMode="auto">
            <a:xfrm>
              <a:off x="2834" y="1280"/>
              <a:ext cx="769" cy="21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n</a:t>
              </a:r>
              <a:r>
                <a:rPr kumimoji="1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 </a:t>
              </a:r>
              <a:r>
                <a:rPr kumimoji="1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个 </a:t>
              </a:r>
              <a:r>
                <a:rPr kumimoji="1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</a:t>
              </a:r>
              <a:endPara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1" name="Rectangle 10"/>
          <p:cNvSpPr/>
          <p:nvPr/>
        </p:nvSpPr>
        <p:spPr>
          <a:xfrm>
            <a:off x="5241741" y="1641476"/>
            <a:ext cx="96520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= a</a:t>
            </a:r>
            <a:r>
              <a:rPr lang="en-US" altLang="zh-CN" sz="3600" b="1" i="1" baseline="30000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endParaRPr lang="en-US" altLang="zh-CN" sz="3600" b="1" i="1" baseline="30000" dirty="0">
              <a:solidFill>
                <a:srgbClr val="0070C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" name="Text Box 11"/>
          <p:cNvSpPr txBox="1"/>
          <p:nvPr/>
        </p:nvSpPr>
        <p:spPr>
          <a:xfrm>
            <a:off x="894227" y="2586858"/>
            <a:ext cx="4938713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同底数幂乘法的运算性质：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" name="Text Box 12"/>
          <p:cNvSpPr txBox="1"/>
          <p:nvPr/>
        </p:nvSpPr>
        <p:spPr>
          <a:xfrm>
            <a:off x="1428750" y="3248025"/>
            <a:ext cx="1414463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600" b="1" i="1" dirty="0">
                <a:latin typeface="Times New Roman" panose="02020603050405020304" pitchFamily="18" charset="0"/>
              </a:rPr>
              <a:t>a</a:t>
            </a:r>
            <a:r>
              <a:rPr lang="en-US" altLang="zh-CN" sz="3600" b="1" i="1" baseline="30000" dirty="0">
                <a:solidFill>
                  <a:srgbClr val="0070C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3600" b="1" i="1" baseline="30000" dirty="0">
                <a:latin typeface="Times New Roman" panose="02020603050405020304" pitchFamily="18" charset="0"/>
              </a:rPr>
              <a:t> </a:t>
            </a:r>
            <a:r>
              <a:rPr lang="en-US" altLang="zh-CN" sz="36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·</a:t>
            </a:r>
            <a:r>
              <a:rPr lang="en-US" altLang="zh-CN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</a:t>
            </a:r>
            <a:r>
              <a:rPr lang="en-US" altLang="zh-CN" sz="3600" b="1" i="1" baseline="30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en-US" altLang="zh-CN" sz="3600" b="1" i="1" baseline="300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4" name="Text Box 13"/>
          <p:cNvSpPr txBox="1"/>
          <p:nvPr/>
        </p:nvSpPr>
        <p:spPr>
          <a:xfrm>
            <a:off x="2841625" y="3248025"/>
            <a:ext cx="27527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600" b="1" i="1" dirty="0">
                <a:latin typeface="Times New Roman" panose="02020603050405020304" pitchFamily="18" charset="0"/>
              </a:rPr>
              <a:t>= a</a:t>
            </a:r>
            <a:r>
              <a:rPr lang="en-US" altLang="zh-CN" sz="3600" b="1" i="1" baseline="30000" dirty="0">
                <a:solidFill>
                  <a:srgbClr val="0070C0"/>
                </a:solidFill>
                <a:latin typeface="Times New Roman" panose="02020603050405020304" pitchFamily="18" charset="0"/>
              </a:rPr>
              <a:t>m+n</a:t>
            </a:r>
            <a:endParaRPr lang="en-US" altLang="zh-CN" sz="3600" b="1" i="1" baseline="30000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" name="Text Box 14"/>
          <p:cNvSpPr txBox="1"/>
          <p:nvPr/>
        </p:nvSpPr>
        <p:spPr>
          <a:xfrm>
            <a:off x="4217988" y="3351213"/>
            <a:ext cx="38354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（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m</a:t>
            </a:r>
            <a:r>
              <a:rPr lang="zh-CN" altLang="en-US" sz="2800" b="1" dirty="0">
                <a:latin typeface="Times New Roman" panose="02020603050405020304" pitchFamily="18" charset="0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都是正整数）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1" grpId="0"/>
      <p:bldP spid="22" grpId="0"/>
      <p:bldP spid="23" grpId="0"/>
      <p:bldP spid="24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326110" y="4296937"/>
            <a:ext cx="8817890" cy="4931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太阳的半径约为地球的 </a:t>
            </a:r>
            <a:r>
              <a:rPr lang="en-US" altLang="zh-CN" sz="2400" b="1" dirty="0">
                <a:solidFill>
                  <a:schemeClr val="accent4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10</a:t>
            </a:r>
            <a:r>
              <a:rPr lang="en-US" altLang="zh-CN" sz="2400" b="1" baseline="30000" dirty="0">
                <a:solidFill>
                  <a:schemeClr val="accent4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chemeClr val="accent4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倍，它的体积约为地球的 </a:t>
            </a:r>
            <a:r>
              <a:rPr lang="en-US" altLang="zh-CN" sz="2400" b="1" dirty="0">
                <a:solidFill>
                  <a:schemeClr val="accent4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(10</a:t>
            </a:r>
            <a:r>
              <a:rPr lang="en-US" altLang="zh-CN" sz="2400" b="1" baseline="30000" dirty="0">
                <a:solidFill>
                  <a:schemeClr val="accent4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chemeClr val="accent4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>
                <a:solidFill>
                  <a:schemeClr val="accent4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3</a:t>
            </a:r>
            <a:r>
              <a:rPr lang="en-US" altLang="zh-CN" sz="2400" b="1" dirty="0">
                <a:solidFill>
                  <a:schemeClr val="accent4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倍。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+mj-lt"/>
              <a:ea typeface="楷体" panose="02010609060101010101" pitchFamily="49" charset="-122"/>
            </a:endParaRPr>
          </a:p>
        </p:txBody>
      </p:sp>
      <p:grpSp>
        <p:nvGrpSpPr>
          <p:cNvPr id="5122" name="组合 8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0" name="矩形 9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新课探究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411859" y="928688"/>
            <a:ext cx="8182014" cy="13795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       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地球、木星、太阳可以近似地看</a:t>
            </a:r>
            <a:r>
              <a:rPr kumimoji="1" lang="zh-CN" altLang="en-US" sz="2400" b="1" dirty="0">
                <a:latin typeface="+mn-lt"/>
                <a:ea typeface="黑体" panose="02010609060101010101" pitchFamily="49" charset="-122"/>
              </a:rPr>
              <a:t>成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球体</a:t>
            </a:r>
            <a:r>
              <a:rPr kumimoji="1" lang="zh-CN" altLang="en-US" sz="2400" b="1" dirty="0">
                <a:latin typeface="+mn-lt"/>
                <a:ea typeface="黑体" panose="02010609060101010101" pitchFamily="49" charset="-122"/>
              </a:rPr>
              <a:t>。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木星、太阳的半径分别约为地球的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10 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倍和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10</a:t>
            </a:r>
            <a:r>
              <a:rPr kumimoji="1" lang="en-US" altLang="zh-CN" sz="24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2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倍，它们的体积分别约为地球的多少倍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?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2866" y="1997934"/>
            <a:ext cx="3788278" cy="180707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411859" y="2405208"/>
            <a:ext cx="4669756" cy="1302826"/>
            <a:chOff x="411859" y="2405208"/>
            <a:chExt cx="4669756" cy="1302826"/>
          </a:xfrm>
        </p:grpSpPr>
        <p:sp>
          <p:nvSpPr>
            <p:cNvPr id="12" name="对话气泡: 圆角矩形 11"/>
            <p:cNvSpPr/>
            <p:nvPr/>
          </p:nvSpPr>
          <p:spPr>
            <a:xfrm>
              <a:off x="411859" y="2405208"/>
              <a:ext cx="4669756" cy="1302826"/>
            </a:xfrm>
            <a:prstGeom prst="wedgeRoundRectCallout">
              <a:avLst>
                <a:gd name="adj1" fmla="val 63868"/>
                <a:gd name="adj2" fmla="val -29808"/>
                <a:gd name="adj3" fmla="val 1666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66FF"/>
                  </a:solidFill>
                </a:rPr>
                <a:t>球的体积公式是</a:t>
              </a:r>
              <a:r>
                <a:rPr lang="en-US" altLang="zh-CN" sz="2400" b="1" i="1" dirty="0">
                  <a:solidFill>
                    <a:srgbClr val="0066FF"/>
                  </a:solidFill>
                </a:rPr>
                <a:t>V</a:t>
              </a:r>
              <a:r>
                <a:rPr lang="en-US" altLang="zh-CN" sz="2400" b="1" dirty="0">
                  <a:solidFill>
                    <a:srgbClr val="0066FF"/>
                  </a:solidFill>
                </a:rPr>
                <a:t>=    π</a:t>
              </a:r>
              <a:r>
                <a:rPr lang="en-US" altLang="zh-CN" sz="2400" b="1" i="1" dirty="0">
                  <a:solidFill>
                    <a:srgbClr val="0066FF"/>
                  </a:solidFill>
                </a:rPr>
                <a:t>r</a:t>
              </a:r>
              <a:r>
                <a:rPr lang="en-US" altLang="zh-CN" sz="2400" b="1" baseline="30000" dirty="0">
                  <a:solidFill>
                    <a:srgbClr val="0066FF"/>
                  </a:solidFill>
                </a:rPr>
                <a:t>3</a:t>
              </a:r>
              <a:r>
                <a:rPr lang="zh-CN" altLang="en-US" sz="2400" b="1" dirty="0">
                  <a:solidFill>
                    <a:srgbClr val="0066FF"/>
                  </a:solidFill>
                </a:rPr>
                <a:t>，其中</a:t>
              </a:r>
              <a:r>
                <a:rPr lang="en-US" altLang="zh-CN" sz="2400" b="1" i="1" dirty="0">
                  <a:solidFill>
                    <a:srgbClr val="0066FF"/>
                  </a:solidFill>
                </a:rPr>
                <a:t>V</a:t>
              </a:r>
              <a:r>
                <a:rPr lang="zh-CN" altLang="en-US" sz="2400" b="1" dirty="0">
                  <a:solidFill>
                    <a:srgbClr val="0066FF"/>
                  </a:solidFill>
                </a:rPr>
                <a:t>是球的体积，</a:t>
              </a:r>
              <a:r>
                <a:rPr lang="en-US" altLang="zh-CN" sz="2400" b="1" i="1" dirty="0">
                  <a:solidFill>
                    <a:srgbClr val="0066FF"/>
                  </a:solidFill>
                </a:rPr>
                <a:t>r</a:t>
              </a:r>
              <a:r>
                <a:rPr lang="zh-CN" altLang="en-US" sz="2400" b="1" dirty="0">
                  <a:solidFill>
                    <a:srgbClr val="0066FF"/>
                  </a:solidFill>
                </a:rPr>
                <a:t>是球的半径。</a:t>
              </a:r>
              <a:endParaRPr lang="zh-CN" altLang="en-US" sz="2400" b="1" dirty="0">
                <a:solidFill>
                  <a:srgbClr val="0066FF"/>
                </a:solidFill>
              </a:endParaRPr>
            </a:p>
          </p:txBody>
        </p:sp>
        <p:graphicFrame>
          <p:nvGraphicFramePr>
            <p:cNvPr id="13" name="对象 8"/>
            <p:cNvGraphicFramePr>
              <a:graphicFrameLocks noChangeAspect="1"/>
            </p:cNvGraphicFramePr>
            <p:nvPr/>
          </p:nvGraphicFramePr>
          <p:xfrm>
            <a:off x="3100400" y="2455547"/>
            <a:ext cx="293849" cy="7594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2" name="" r:id="rId2" imgW="152400" imgH="393700" progId="Equation.DSMT4">
                    <p:embed/>
                  </p:oleObj>
                </mc:Choice>
                <mc:Fallback>
                  <p:oleObj name="" r:id="rId2" imgW="152400" imgH="393700" progId="Equation.DSMT4">
                    <p:embed/>
                    <p:pic>
                      <p:nvPicPr>
                        <p:cNvPr id="0" name="对象 8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3100400" y="2455547"/>
                          <a:ext cx="293849" cy="75944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6" name="流程图: 过程 15"/>
          <p:cNvSpPr/>
          <p:nvPr/>
        </p:nvSpPr>
        <p:spPr>
          <a:xfrm>
            <a:off x="7446159" y="4311339"/>
            <a:ext cx="844985" cy="501782"/>
          </a:xfrm>
          <a:prstGeom prst="flowChartProcess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572265" y="1417614"/>
            <a:ext cx="448035" cy="2692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等于多少呢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26110" y="3841226"/>
            <a:ext cx="8601990" cy="4931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木星的半径约</a:t>
            </a:r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为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地球的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10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倍， 它的体积约为地球的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10</a:t>
            </a:r>
            <a:r>
              <a:rPr kumimoji="0" lang="en-US" altLang="zh-CN" sz="2400" b="1" i="0" u="none" strike="noStrike" kern="1200" cap="none" spc="0" normalizeH="0" baseline="3000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3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倍。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+mj-lt"/>
              <a:ea typeface="楷体" panose="02010609060101010101" pitchFamily="49" charset="-122"/>
            </a:endParaRPr>
          </a:p>
        </p:txBody>
      </p:sp>
      <p:cxnSp>
        <p:nvCxnSpPr>
          <p:cNvPr id="4" name="直接箭头连接符 3"/>
          <p:cNvCxnSpPr>
            <a:endCxn id="17" idx="2"/>
          </p:cNvCxnSpPr>
          <p:nvPr/>
        </p:nvCxnSpPr>
        <p:spPr>
          <a:xfrm flipV="1">
            <a:off x="8291144" y="4110274"/>
            <a:ext cx="505139" cy="2241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6" grpId="0" animBg="1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345859" y="2219929"/>
            <a:ext cx="7972425" cy="492443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zh-CN" altLang="en-US" sz="2600" b="1" kern="0" cap="none" spc="0" normalizeH="0" baseline="0" noProof="0" dirty="0">
                <a:solidFill>
                  <a:srgbClr val="000000"/>
                </a:solidFill>
                <a:latin typeface="+mn-lt"/>
                <a:ea typeface="+mn-ea"/>
              </a:rPr>
              <a:t>（</a:t>
            </a:r>
            <a:r>
              <a:rPr kumimoji="1" lang="en-US" altLang="zh-CN" sz="2600" b="1" kern="0" cap="none" spc="0" normalizeH="0" baseline="0" noProof="0" dirty="0">
                <a:solidFill>
                  <a:srgbClr val="000000"/>
                </a:solidFill>
                <a:latin typeface="+mn-lt"/>
                <a:ea typeface="+mn-ea"/>
              </a:rPr>
              <a:t>1</a:t>
            </a:r>
            <a:r>
              <a:rPr kumimoji="1" lang="zh-CN" altLang="en-US" sz="2600" b="1" kern="0" cap="none" spc="0" normalizeH="0" baseline="0" noProof="0" dirty="0">
                <a:solidFill>
                  <a:srgbClr val="000000"/>
                </a:solidFill>
                <a:latin typeface="+mn-lt"/>
                <a:ea typeface="+mn-ea"/>
              </a:rPr>
              <a:t>）</a:t>
            </a:r>
            <a:r>
              <a:rPr kumimoji="1" lang="en-US" altLang="zh-CN" sz="2600" b="1" kern="0" cap="none" spc="0" normalizeH="0" baseline="0" noProof="0" dirty="0">
                <a:solidFill>
                  <a:srgbClr val="000000"/>
                </a:solidFill>
                <a:latin typeface="+mn-lt"/>
                <a:ea typeface="+mn-ea"/>
              </a:rPr>
              <a:t>(6</a:t>
            </a:r>
            <a:r>
              <a:rPr kumimoji="1" lang="en-US" altLang="zh-CN" sz="2600" b="1" kern="0" cap="none" spc="0" normalizeH="0" baseline="30000" noProof="0" dirty="0">
                <a:solidFill>
                  <a:srgbClr val="000000"/>
                </a:solidFill>
                <a:latin typeface="+mn-lt"/>
                <a:ea typeface="+mn-ea"/>
              </a:rPr>
              <a:t>2</a:t>
            </a:r>
            <a:r>
              <a:rPr kumimoji="1" lang="en-US" altLang="zh-CN" sz="2600" b="1" kern="0" cap="none" spc="0" normalizeH="0" baseline="0" noProof="0" dirty="0">
                <a:solidFill>
                  <a:srgbClr val="000000"/>
                </a:solidFill>
                <a:latin typeface="+mn-lt"/>
                <a:ea typeface="+mn-ea"/>
              </a:rPr>
              <a:t>)</a:t>
            </a:r>
            <a:r>
              <a:rPr kumimoji="1" lang="en-US" altLang="zh-CN" sz="2600" b="1" kern="0" cap="none" spc="0" normalizeH="0" baseline="30000" noProof="0" dirty="0">
                <a:solidFill>
                  <a:srgbClr val="000000"/>
                </a:solidFill>
                <a:latin typeface="+mn-lt"/>
                <a:ea typeface="+mn-ea"/>
              </a:rPr>
              <a:t>4</a:t>
            </a:r>
            <a:r>
              <a:rPr kumimoji="1" lang="en-US" altLang="zh-CN" sz="2600" b="1" kern="0" dirty="0">
                <a:solidFill>
                  <a:srgbClr val="000000"/>
                </a:solidFill>
                <a:latin typeface="+mn-lt"/>
                <a:ea typeface="+mn-ea"/>
              </a:rPr>
              <a:t>=__×__×__×__=6</a:t>
            </a:r>
            <a:r>
              <a:rPr kumimoji="1" lang="en-US" altLang="zh-CN" sz="2600" b="1" kern="0" baseline="30000" dirty="0">
                <a:solidFill>
                  <a:srgbClr val="000000"/>
                </a:solidFill>
                <a:latin typeface="+mn-lt"/>
                <a:ea typeface="+mn-ea"/>
              </a:rPr>
              <a:t>( )+( )+( )+( )</a:t>
            </a:r>
            <a:r>
              <a:rPr kumimoji="1" lang="en-US" altLang="zh-CN" sz="2600" b="1" kern="0" dirty="0">
                <a:solidFill>
                  <a:srgbClr val="000000"/>
                </a:solidFill>
                <a:latin typeface="+mn-lt"/>
                <a:ea typeface="+mn-ea"/>
              </a:rPr>
              <a:t>=</a:t>
            </a:r>
            <a:r>
              <a:rPr kumimoji="1" lang="en-US" altLang="zh-CN" sz="2600" b="1" kern="0" baseline="30000" dirty="0">
                <a:solidFill>
                  <a:srgbClr val="000000"/>
                </a:solidFill>
                <a:latin typeface="+mn-lt"/>
                <a:ea typeface="+mn-ea"/>
              </a:rPr>
              <a:t> </a:t>
            </a:r>
            <a:r>
              <a:rPr kumimoji="1" lang="en-US" altLang="zh-CN" sz="2600" b="1" kern="0" dirty="0">
                <a:solidFill>
                  <a:srgbClr val="000000"/>
                </a:solidFill>
                <a:latin typeface="+mn-lt"/>
                <a:ea typeface="+mn-ea"/>
              </a:rPr>
              <a:t>6</a:t>
            </a:r>
            <a:r>
              <a:rPr kumimoji="1" lang="en-US" altLang="zh-CN" sz="2600" b="1" kern="0" baseline="30000" dirty="0">
                <a:solidFill>
                  <a:srgbClr val="000000"/>
                </a:solidFill>
                <a:latin typeface="+mn-lt"/>
                <a:ea typeface="+mn-ea"/>
              </a:rPr>
              <a:t>( )×( ) </a:t>
            </a:r>
            <a:r>
              <a:rPr kumimoji="1" lang="en-US" altLang="zh-CN" sz="2600" b="1" kern="0" dirty="0">
                <a:solidFill>
                  <a:srgbClr val="000000"/>
                </a:solidFill>
                <a:latin typeface="+mn-lt"/>
                <a:ea typeface="+mn-ea"/>
              </a:rPr>
              <a:t>=</a:t>
            </a:r>
            <a:r>
              <a:rPr kumimoji="1" lang="en-US" altLang="zh-CN" sz="2600" b="1" kern="0" baseline="30000" dirty="0">
                <a:solidFill>
                  <a:srgbClr val="000000"/>
                </a:solidFill>
                <a:latin typeface="+mn-lt"/>
                <a:ea typeface="+mn-ea"/>
              </a:rPr>
              <a:t> </a:t>
            </a:r>
            <a:r>
              <a:rPr kumimoji="1" lang="en-US" altLang="zh-CN" sz="2600" b="1" kern="0" dirty="0">
                <a:solidFill>
                  <a:srgbClr val="000000"/>
                </a:solidFill>
                <a:latin typeface="+mn-lt"/>
                <a:ea typeface="+mn-ea"/>
              </a:rPr>
              <a:t>6</a:t>
            </a:r>
            <a:r>
              <a:rPr kumimoji="1" lang="en-US" altLang="zh-CN" sz="2600" b="1" kern="0" baseline="30000" dirty="0">
                <a:solidFill>
                  <a:srgbClr val="000000"/>
                </a:solidFill>
                <a:latin typeface="+mn-lt"/>
                <a:ea typeface="+mn-ea"/>
              </a:rPr>
              <a:t>( )</a:t>
            </a:r>
            <a:r>
              <a:rPr kumimoji="1" lang="zh-CN" altLang="en-US" sz="2600" b="1" kern="0" dirty="0">
                <a:solidFill>
                  <a:srgbClr val="000000"/>
                </a:solidFill>
                <a:latin typeface="+mn-lt"/>
                <a:ea typeface="+mn-ea"/>
              </a:rPr>
              <a:t>；</a:t>
            </a:r>
            <a:r>
              <a:rPr kumimoji="1" lang="en-US" altLang="zh-CN" sz="2600" b="1" kern="0" baseline="30000" dirty="0">
                <a:solidFill>
                  <a:srgbClr val="000000"/>
                </a:solidFill>
                <a:latin typeface="+mn-lt"/>
                <a:ea typeface="+mn-ea"/>
              </a:rPr>
              <a:t> </a:t>
            </a:r>
            <a:endParaRPr kumimoji="1" lang="en-US" altLang="zh-CN" sz="2600" b="1" i="1" kern="0" cap="none" spc="0" normalizeH="0" baseline="30000" noProof="0" dirty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9755" y="1142968"/>
            <a:ext cx="7546050" cy="10769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        根据乘方的意义及同底数幂的乘法填空，</a:t>
            </a:r>
            <a:endParaRPr kumimoji="0" lang="en-US" altLang="zh-CN" sz="2800" b="1" kern="1200" cap="none" spc="0" normalizeH="0" baseline="0" noProof="0" dirty="0">
              <a:latin typeface="+mj-lt"/>
              <a:ea typeface="黑体" panose="02010609060101010101" pitchFamily="49" charset="-122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观察计算的结果，你能发现什么规律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?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45859" y="486334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18" name="矩形: 圆角 17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尝试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思考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345859" y="2802314"/>
            <a:ext cx="7972425" cy="492443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zh-CN" altLang="en-US" sz="2600" b="1" kern="0" cap="none" spc="0" normalizeH="0" baseline="0" noProof="0" dirty="0">
                <a:solidFill>
                  <a:srgbClr val="000000"/>
                </a:solidFill>
                <a:latin typeface="+mn-lt"/>
                <a:ea typeface="+mn-ea"/>
              </a:rPr>
              <a:t>（</a:t>
            </a:r>
            <a:r>
              <a:rPr kumimoji="1" lang="en-US" altLang="zh-CN" sz="2600" b="1" kern="0" cap="none" spc="0" normalizeH="0" baseline="0" noProof="0" dirty="0">
                <a:solidFill>
                  <a:srgbClr val="000000"/>
                </a:solidFill>
                <a:latin typeface="+mn-lt"/>
                <a:ea typeface="+mn-ea"/>
              </a:rPr>
              <a:t>2</a:t>
            </a:r>
            <a:r>
              <a:rPr kumimoji="1" lang="zh-CN" altLang="en-US" sz="2600" b="1" kern="0" cap="none" spc="0" normalizeH="0" baseline="0" noProof="0" dirty="0">
                <a:solidFill>
                  <a:srgbClr val="000000"/>
                </a:solidFill>
                <a:latin typeface="+mn-lt"/>
                <a:ea typeface="+mn-ea"/>
              </a:rPr>
              <a:t>）</a:t>
            </a:r>
            <a:r>
              <a:rPr kumimoji="1" lang="en-US" altLang="zh-CN" sz="2600" b="1" kern="0" cap="none" spc="0" normalizeH="0" baseline="0" noProof="0" dirty="0">
                <a:solidFill>
                  <a:srgbClr val="000000"/>
                </a:solidFill>
                <a:latin typeface="+mn-lt"/>
                <a:ea typeface="+mn-ea"/>
              </a:rPr>
              <a:t>(</a:t>
            </a:r>
            <a:r>
              <a:rPr kumimoji="1" lang="en-US" altLang="zh-CN" sz="2600" b="1" i="1" kern="0" cap="none" spc="0" normalizeH="0" baseline="0" noProof="0" dirty="0">
                <a:solidFill>
                  <a:srgbClr val="000000"/>
                </a:solidFill>
                <a:latin typeface="+mn-lt"/>
                <a:ea typeface="+mn-ea"/>
              </a:rPr>
              <a:t>a</a:t>
            </a:r>
            <a:r>
              <a:rPr kumimoji="1" lang="en-US" altLang="zh-CN" sz="2600" b="1" kern="0" cap="none" spc="0" normalizeH="0" baseline="30000" noProof="0" dirty="0">
                <a:solidFill>
                  <a:srgbClr val="000000"/>
                </a:solidFill>
                <a:latin typeface="+mn-lt"/>
                <a:ea typeface="+mn-ea"/>
              </a:rPr>
              <a:t>2</a:t>
            </a:r>
            <a:r>
              <a:rPr kumimoji="1" lang="en-US" altLang="zh-CN" sz="2600" b="1" kern="0" cap="none" spc="0" normalizeH="0" baseline="0" noProof="0" dirty="0">
                <a:solidFill>
                  <a:srgbClr val="000000"/>
                </a:solidFill>
                <a:latin typeface="+mn-lt"/>
                <a:ea typeface="+mn-ea"/>
              </a:rPr>
              <a:t>)</a:t>
            </a:r>
            <a:r>
              <a:rPr kumimoji="1" lang="en-US" altLang="zh-CN" sz="2600" b="1" kern="0" cap="none" spc="0" normalizeH="0" baseline="30000" noProof="0" dirty="0">
                <a:solidFill>
                  <a:srgbClr val="000000"/>
                </a:solidFill>
                <a:latin typeface="+mn-lt"/>
                <a:ea typeface="+mn-ea"/>
              </a:rPr>
              <a:t>3</a:t>
            </a:r>
            <a:r>
              <a:rPr kumimoji="1" lang="en-US" altLang="zh-CN" sz="2600" b="1" kern="0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 =__×__×__=</a:t>
            </a:r>
            <a:r>
              <a:rPr kumimoji="1" lang="en-US" altLang="zh-CN" sz="2600" b="1" i="1" kern="0" dirty="0">
                <a:solidFill>
                  <a:srgbClr val="000000"/>
                </a:solidFill>
                <a:latin typeface="+mn-lt"/>
                <a:ea typeface="+mn-ea"/>
              </a:rPr>
              <a:t>a</a:t>
            </a:r>
            <a:r>
              <a:rPr kumimoji="1" lang="en-US" altLang="zh-CN" sz="2600" b="1" kern="0" baseline="30000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( )+( )+( )</a:t>
            </a:r>
            <a:r>
              <a:rPr kumimoji="1" lang="en-US" altLang="zh-CN" sz="2600" b="1" kern="0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kumimoji="1" lang="en-US" altLang="zh-CN" sz="2600" b="1" kern="0" baseline="30000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kumimoji="1" lang="en-US" altLang="zh-CN" sz="2600" b="1" i="1" kern="0" dirty="0">
                <a:solidFill>
                  <a:srgbClr val="000000"/>
                </a:solidFill>
                <a:latin typeface="+mn-lt"/>
                <a:ea typeface="+mn-ea"/>
              </a:rPr>
              <a:t>a</a:t>
            </a:r>
            <a:r>
              <a:rPr kumimoji="1" lang="en-US" altLang="zh-CN" sz="2600" b="1" kern="0" baseline="30000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( )×( ) </a:t>
            </a:r>
            <a:r>
              <a:rPr kumimoji="1" lang="en-US" altLang="zh-CN" sz="2600" b="1" kern="0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kumimoji="1" lang="en-US" altLang="zh-CN" sz="2600" b="1" kern="0" baseline="30000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kumimoji="1" lang="en-US" altLang="zh-CN" sz="2600" b="1" i="1" kern="0" dirty="0">
                <a:solidFill>
                  <a:srgbClr val="000000"/>
                </a:solidFill>
                <a:latin typeface="+mn-lt"/>
                <a:ea typeface="+mn-ea"/>
              </a:rPr>
              <a:t>a</a:t>
            </a:r>
            <a:r>
              <a:rPr kumimoji="1" lang="en-US" altLang="zh-CN" sz="2600" b="1" kern="0" baseline="30000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( )</a:t>
            </a:r>
            <a:r>
              <a:rPr kumimoji="1" lang="zh-CN" altLang="en-US" sz="2600" b="1" kern="0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；</a:t>
            </a:r>
            <a:r>
              <a:rPr kumimoji="1" lang="en-US" altLang="zh-CN" sz="2600" b="1" kern="0" baseline="30000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endParaRPr kumimoji="1" lang="en-US" altLang="zh-CN" sz="2600" b="1" i="1" kern="0" cap="none" spc="0" normalizeH="0" baseline="0" noProof="0" dirty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345859" y="3384700"/>
            <a:ext cx="7972425" cy="492443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zh-CN" altLang="en-US" sz="2600" b="1" kern="0" cap="none" spc="0" normalizeH="0" baseline="0" noProof="0" dirty="0">
                <a:solidFill>
                  <a:srgbClr val="000000"/>
                </a:solidFill>
                <a:latin typeface="+mn-lt"/>
                <a:ea typeface="+mn-ea"/>
              </a:rPr>
              <a:t>（</a:t>
            </a:r>
            <a:r>
              <a:rPr kumimoji="1" lang="en-US" altLang="zh-CN" sz="2600" b="1" kern="0" cap="none" spc="0" normalizeH="0" baseline="0" noProof="0" dirty="0">
                <a:solidFill>
                  <a:srgbClr val="000000"/>
                </a:solidFill>
                <a:latin typeface="+mn-lt"/>
                <a:ea typeface="+mn-ea"/>
              </a:rPr>
              <a:t>3</a:t>
            </a:r>
            <a:r>
              <a:rPr kumimoji="1" lang="zh-CN" altLang="en-US" sz="2600" b="1" kern="0" cap="none" spc="0" normalizeH="0" baseline="0" noProof="0" dirty="0">
                <a:solidFill>
                  <a:srgbClr val="000000"/>
                </a:solidFill>
                <a:latin typeface="+mn-lt"/>
                <a:ea typeface="+mn-ea"/>
              </a:rPr>
              <a:t>）</a:t>
            </a:r>
            <a:r>
              <a:rPr kumimoji="1" lang="en-US" altLang="zh-CN" sz="2600" b="1" kern="0" cap="none" spc="0" normalizeH="0" baseline="0" noProof="0" dirty="0">
                <a:solidFill>
                  <a:srgbClr val="000000"/>
                </a:solidFill>
                <a:latin typeface="+mn-lt"/>
                <a:ea typeface="+mn-ea"/>
              </a:rPr>
              <a:t>(</a:t>
            </a:r>
            <a:r>
              <a:rPr kumimoji="1" lang="en-US" altLang="zh-CN" sz="2600" b="1" i="1" kern="0" cap="none" spc="0" normalizeH="0" baseline="0" noProof="0" dirty="0">
                <a:solidFill>
                  <a:srgbClr val="000000"/>
                </a:solidFill>
                <a:latin typeface="+mn-lt"/>
                <a:ea typeface="+mn-ea"/>
              </a:rPr>
              <a:t>a</a:t>
            </a:r>
            <a:r>
              <a:rPr kumimoji="1" lang="en-US" altLang="zh-CN" sz="2600" b="1" i="1" kern="0" cap="none" spc="0" normalizeH="0" baseline="30000" noProof="0" dirty="0">
                <a:solidFill>
                  <a:srgbClr val="000000"/>
                </a:solidFill>
                <a:latin typeface="+mn-lt"/>
                <a:ea typeface="+mn-ea"/>
              </a:rPr>
              <a:t>m</a:t>
            </a:r>
            <a:r>
              <a:rPr kumimoji="1" lang="en-US" altLang="zh-CN" sz="2600" b="1" kern="0" cap="none" spc="0" normalizeH="0" baseline="0" noProof="0" dirty="0">
                <a:solidFill>
                  <a:srgbClr val="000000"/>
                </a:solidFill>
                <a:latin typeface="+mn-lt"/>
                <a:ea typeface="+mn-ea"/>
              </a:rPr>
              <a:t>)</a:t>
            </a:r>
            <a:r>
              <a:rPr kumimoji="1" lang="en-US" altLang="zh-CN" sz="2600" b="1" kern="0" cap="none" spc="0" normalizeH="0" baseline="30000" noProof="0" dirty="0">
                <a:solidFill>
                  <a:srgbClr val="000000"/>
                </a:solidFill>
                <a:latin typeface="+mn-lt"/>
                <a:ea typeface="+mn-ea"/>
              </a:rPr>
              <a:t>2</a:t>
            </a:r>
            <a:r>
              <a:rPr kumimoji="1" lang="en-US" altLang="zh-CN" sz="2600" b="1" kern="0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 =__×__=</a:t>
            </a:r>
            <a:r>
              <a:rPr kumimoji="1" lang="en-US" altLang="zh-CN" sz="2600" b="1" i="1" kern="0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kumimoji="1" lang="en-US" altLang="zh-CN" sz="2600" b="1" kern="0" baseline="30000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(  )+(  )</a:t>
            </a:r>
            <a:r>
              <a:rPr kumimoji="1" lang="en-US" altLang="zh-CN" sz="2600" b="1" kern="0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kumimoji="1" lang="en-US" altLang="zh-CN" sz="2600" b="1" kern="0" baseline="30000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kumimoji="1" lang="en-US" altLang="zh-CN" sz="2600" b="1" kern="0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6</a:t>
            </a:r>
            <a:r>
              <a:rPr kumimoji="1" lang="en-US" altLang="zh-CN" sz="2600" b="1" kern="0" baseline="30000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(  )×(  ) </a:t>
            </a:r>
            <a:r>
              <a:rPr kumimoji="1" lang="en-US" altLang="zh-CN" sz="2600" b="1" kern="0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kumimoji="1" lang="en-US" altLang="zh-CN" sz="2600" b="1" kern="0" baseline="30000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kumimoji="1" lang="en-US" altLang="zh-CN" sz="2600" b="1" i="1" kern="0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kumimoji="1" lang="en-US" altLang="zh-CN" sz="2600" b="1" kern="0" baseline="30000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 (     )</a:t>
            </a:r>
            <a:r>
              <a:rPr kumimoji="1" lang="en-US" altLang="zh-CN" sz="2600" b="1" kern="0" noProof="0" dirty="0">
                <a:solidFill>
                  <a:srgbClr val="000000"/>
                </a:solidFill>
                <a:latin typeface="+mn-lt"/>
                <a:ea typeface="+mn-ea"/>
              </a:rPr>
              <a:t>  </a:t>
            </a:r>
            <a:r>
              <a:rPr kumimoji="1" lang="zh-CN" altLang="en-US" sz="2600" b="1" kern="0" noProof="0" dirty="0">
                <a:solidFill>
                  <a:srgbClr val="000000"/>
                </a:solidFill>
                <a:latin typeface="+mn-lt"/>
                <a:ea typeface="+mn-ea"/>
              </a:rPr>
              <a:t>。</a:t>
            </a:r>
            <a:endParaRPr kumimoji="1" lang="en-US" altLang="zh-CN" sz="2600" b="1" i="1" kern="0" cap="none" spc="0" normalizeH="0" baseline="0" noProof="0" dirty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2032813" y="2207021"/>
            <a:ext cx="487103" cy="49244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6</a:t>
            </a:r>
            <a:r>
              <a:rPr kumimoji="1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2</a:t>
            </a:r>
            <a:endParaRPr kumimoji="1" lang="en-US" altLang="zh-CN" sz="2600" b="1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Rectangle 4"/>
          <p:cNvSpPr>
            <a:spLocks noChangeArrowheads="1"/>
          </p:cNvSpPr>
          <p:nvPr/>
        </p:nvSpPr>
        <p:spPr bwMode="auto">
          <a:xfrm>
            <a:off x="2692031" y="2207021"/>
            <a:ext cx="487103" cy="49244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6</a:t>
            </a:r>
            <a:r>
              <a:rPr kumimoji="1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2</a:t>
            </a:r>
            <a:endParaRPr kumimoji="1" lang="en-US" altLang="zh-CN" sz="2600" b="1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3351249" y="2207021"/>
            <a:ext cx="487103" cy="49244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6</a:t>
            </a:r>
            <a:r>
              <a:rPr kumimoji="1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2</a:t>
            </a:r>
            <a:endParaRPr kumimoji="1" lang="en-US" altLang="zh-CN" sz="2600" b="1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Rectangle 4"/>
          <p:cNvSpPr>
            <a:spLocks noChangeArrowheads="1"/>
          </p:cNvSpPr>
          <p:nvPr/>
        </p:nvSpPr>
        <p:spPr bwMode="auto">
          <a:xfrm>
            <a:off x="4010467" y="2207021"/>
            <a:ext cx="487103" cy="49244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6</a:t>
            </a:r>
            <a:r>
              <a:rPr kumimoji="1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2</a:t>
            </a:r>
            <a:endParaRPr kumimoji="1" lang="en-US" altLang="zh-CN" sz="2600" b="1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4689951" y="2340391"/>
            <a:ext cx="235618" cy="35907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2</a:t>
            </a:r>
            <a:endParaRPr kumimoji="1" lang="en-US" altLang="zh-CN" sz="2600" b="1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Rectangle 4"/>
          <p:cNvSpPr>
            <a:spLocks noChangeArrowheads="1"/>
          </p:cNvSpPr>
          <p:nvPr/>
        </p:nvSpPr>
        <p:spPr bwMode="auto">
          <a:xfrm>
            <a:off x="5012333" y="2340391"/>
            <a:ext cx="235618" cy="35907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2</a:t>
            </a:r>
            <a:endParaRPr kumimoji="1" lang="en-US" altLang="zh-CN" sz="2600" b="1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Rectangle 4"/>
          <p:cNvSpPr>
            <a:spLocks noChangeArrowheads="1"/>
          </p:cNvSpPr>
          <p:nvPr/>
        </p:nvSpPr>
        <p:spPr bwMode="auto">
          <a:xfrm>
            <a:off x="5342232" y="2340390"/>
            <a:ext cx="235618" cy="35907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2</a:t>
            </a:r>
            <a:endParaRPr kumimoji="1" lang="en-US" altLang="zh-CN" sz="2600" b="1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5667117" y="2340389"/>
            <a:ext cx="235618" cy="35907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2</a:t>
            </a:r>
            <a:endParaRPr kumimoji="1" lang="en-US" altLang="zh-CN" sz="2600" b="1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Rectangle 4"/>
          <p:cNvSpPr>
            <a:spLocks noChangeArrowheads="1"/>
          </p:cNvSpPr>
          <p:nvPr/>
        </p:nvSpPr>
        <p:spPr bwMode="auto">
          <a:xfrm>
            <a:off x="6284449" y="2340388"/>
            <a:ext cx="235618" cy="35907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2</a:t>
            </a:r>
            <a:endParaRPr kumimoji="1" lang="en-US" altLang="zh-CN" sz="2600" b="1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6693492" y="2332768"/>
            <a:ext cx="235618" cy="35907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4</a:t>
            </a:r>
            <a:endParaRPr kumimoji="1" lang="en-US" altLang="zh-CN" sz="2600" b="1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Rectangle 4"/>
          <p:cNvSpPr>
            <a:spLocks noChangeArrowheads="1"/>
          </p:cNvSpPr>
          <p:nvPr/>
        </p:nvSpPr>
        <p:spPr bwMode="auto">
          <a:xfrm>
            <a:off x="7365688" y="2340388"/>
            <a:ext cx="235618" cy="35907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8</a:t>
            </a:r>
            <a:endParaRPr kumimoji="1" lang="en-US" altLang="zh-CN" sz="2600" b="1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Rectangle 4"/>
          <p:cNvSpPr>
            <a:spLocks noChangeArrowheads="1"/>
          </p:cNvSpPr>
          <p:nvPr/>
        </p:nvSpPr>
        <p:spPr bwMode="auto">
          <a:xfrm>
            <a:off x="2077193" y="2791539"/>
            <a:ext cx="487103" cy="49244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a</a:t>
            </a:r>
            <a:r>
              <a:rPr kumimoji="1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2</a:t>
            </a:r>
            <a:endParaRPr kumimoji="1" lang="en-US" altLang="zh-CN" sz="2600" b="1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Rectangle 4"/>
          <p:cNvSpPr>
            <a:spLocks noChangeArrowheads="1"/>
          </p:cNvSpPr>
          <p:nvPr/>
        </p:nvSpPr>
        <p:spPr bwMode="auto">
          <a:xfrm>
            <a:off x="2736411" y="2791539"/>
            <a:ext cx="487103" cy="49244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lvl="0">
              <a:defRPr/>
            </a:pPr>
            <a:r>
              <a:rPr kumimoji="1" lang="en-US" altLang="zh-CN" sz="2600" b="1" i="1" dirty="0">
                <a:solidFill>
                  <a:srgbClr val="FF0000"/>
                </a:solidFill>
                <a:latin typeface="Times New Roman" panose="02020603050405020304"/>
              </a:rPr>
              <a:t>a</a:t>
            </a:r>
            <a:r>
              <a:rPr kumimoji="1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2</a:t>
            </a:r>
            <a:endParaRPr kumimoji="1" lang="en-US" altLang="zh-CN" sz="2600" b="1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Rectangle 4"/>
          <p:cNvSpPr>
            <a:spLocks noChangeArrowheads="1"/>
          </p:cNvSpPr>
          <p:nvPr/>
        </p:nvSpPr>
        <p:spPr bwMode="auto">
          <a:xfrm>
            <a:off x="3395629" y="2791539"/>
            <a:ext cx="487103" cy="49244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lvl="0">
              <a:defRPr/>
            </a:pPr>
            <a:r>
              <a:rPr kumimoji="1" lang="en-US" altLang="zh-CN" sz="2600" b="1" i="1" dirty="0">
                <a:solidFill>
                  <a:srgbClr val="FF0000"/>
                </a:solidFill>
                <a:latin typeface="Times New Roman" panose="02020603050405020304"/>
              </a:rPr>
              <a:t>a</a:t>
            </a:r>
            <a:r>
              <a:rPr kumimoji="1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2</a:t>
            </a:r>
            <a:endParaRPr kumimoji="1" lang="en-US" altLang="zh-CN" sz="2600" b="1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Rectangle 4"/>
          <p:cNvSpPr>
            <a:spLocks noChangeArrowheads="1"/>
          </p:cNvSpPr>
          <p:nvPr/>
        </p:nvSpPr>
        <p:spPr bwMode="auto">
          <a:xfrm>
            <a:off x="4112203" y="2914062"/>
            <a:ext cx="235618" cy="35907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2</a:t>
            </a:r>
            <a:endParaRPr kumimoji="1" lang="en-US" altLang="zh-CN" sz="2600" b="1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Rectangle 4"/>
          <p:cNvSpPr>
            <a:spLocks noChangeArrowheads="1"/>
          </p:cNvSpPr>
          <p:nvPr/>
        </p:nvSpPr>
        <p:spPr bwMode="auto">
          <a:xfrm>
            <a:off x="4434585" y="2914062"/>
            <a:ext cx="235618" cy="35907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2</a:t>
            </a:r>
            <a:endParaRPr kumimoji="1" lang="en-US" altLang="zh-CN" sz="2600" b="1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Rectangle 4"/>
          <p:cNvSpPr>
            <a:spLocks noChangeArrowheads="1"/>
          </p:cNvSpPr>
          <p:nvPr/>
        </p:nvSpPr>
        <p:spPr bwMode="auto">
          <a:xfrm>
            <a:off x="4764484" y="2914061"/>
            <a:ext cx="235618" cy="35907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2</a:t>
            </a:r>
            <a:endParaRPr kumimoji="1" lang="en-US" altLang="zh-CN" sz="2600" b="1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Rectangle 4"/>
          <p:cNvSpPr>
            <a:spLocks noChangeArrowheads="1"/>
          </p:cNvSpPr>
          <p:nvPr/>
        </p:nvSpPr>
        <p:spPr bwMode="auto">
          <a:xfrm>
            <a:off x="5380169" y="2923413"/>
            <a:ext cx="235618" cy="35907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2</a:t>
            </a:r>
            <a:endParaRPr kumimoji="1" lang="en-US" altLang="zh-CN" sz="2600" b="1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Rectangle 4"/>
          <p:cNvSpPr>
            <a:spLocks noChangeArrowheads="1"/>
          </p:cNvSpPr>
          <p:nvPr/>
        </p:nvSpPr>
        <p:spPr bwMode="auto">
          <a:xfrm>
            <a:off x="5789212" y="2915793"/>
            <a:ext cx="235618" cy="35907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3</a:t>
            </a:r>
            <a:endParaRPr kumimoji="1" lang="en-US" altLang="zh-CN" sz="2600" b="1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Rectangle 4"/>
          <p:cNvSpPr>
            <a:spLocks noChangeArrowheads="1"/>
          </p:cNvSpPr>
          <p:nvPr/>
        </p:nvSpPr>
        <p:spPr bwMode="auto">
          <a:xfrm>
            <a:off x="6457874" y="2923412"/>
            <a:ext cx="235618" cy="35907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6</a:t>
            </a:r>
            <a:endParaRPr kumimoji="1" lang="en-US" altLang="zh-CN" sz="2600" b="1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Rectangle 4"/>
          <p:cNvSpPr>
            <a:spLocks noChangeArrowheads="1"/>
          </p:cNvSpPr>
          <p:nvPr/>
        </p:nvSpPr>
        <p:spPr bwMode="auto">
          <a:xfrm>
            <a:off x="2119138" y="3344762"/>
            <a:ext cx="659218" cy="49244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a</a:t>
            </a:r>
            <a:r>
              <a:rPr kumimoji="1" lang="en-US" altLang="zh-CN" sz="2600" b="1" i="1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m</a:t>
            </a:r>
            <a:endParaRPr kumimoji="1" lang="en-US" altLang="zh-CN" sz="2600" b="1" i="1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Rectangle 4"/>
          <p:cNvSpPr>
            <a:spLocks noChangeArrowheads="1"/>
          </p:cNvSpPr>
          <p:nvPr/>
        </p:nvSpPr>
        <p:spPr bwMode="auto">
          <a:xfrm>
            <a:off x="2771775" y="3363149"/>
            <a:ext cx="554307" cy="49244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lvl="0">
              <a:defRPr/>
            </a:pPr>
            <a:r>
              <a:rPr kumimoji="1" lang="en-US" altLang="zh-CN" sz="2600" b="1" i="1" dirty="0">
                <a:solidFill>
                  <a:srgbClr val="FF0000"/>
                </a:solidFill>
                <a:latin typeface="Times New Roman" panose="02020603050405020304"/>
              </a:rPr>
              <a:t>a</a:t>
            </a:r>
            <a:r>
              <a:rPr kumimoji="1" lang="en-US" altLang="zh-CN" sz="2600" b="1" i="1" baseline="30000" dirty="0">
                <a:solidFill>
                  <a:srgbClr val="FF0000"/>
                </a:solidFill>
                <a:latin typeface="Times New Roman" panose="02020603050405020304"/>
              </a:rPr>
              <a:t>m</a:t>
            </a:r>
            <a:endParaRPr kumimoji="1" lang="en-US" altLang="zh-CN" sz="2600" b="1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Rectangle 4"/>
          <p:cNvSpPr>
            <a:spLocks noChangeArrowheads="1"/>
          </p:cNvSpPr>
          <p:nvPr/>
        </p:nvSpPr>
        <p:spPr bwMode="auto">
          <a:xfrm>
            <a:off x="3508070" y="3496519"/>
            <a:ext cx="321893" cy="35907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lvl="0">
              <a:defRPr/>
            </a:pPr>
            <a:r>
              <a:rPr kumimoji="1" lang="en-US" altLang="zh-CN" sz="2600" b="1" i="1" baseline="30000" dirty="0">
                <a:solidFill>
                  <a:srgbClr val="FF0000"/>
                </a:solidFill>
                <a:latin typeface="Times New Roman" panose="02020603050405020304"/>
              </a:rPr>
              <a:t>m</a:t>
            </a:r>
            <a:endParaRPr kumimoji="1" lang="en-US" altLang="zh-CN" sz="2600" b="1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Rectangle 4"/>
          <p:cNvSpPr>
            <a:spLocks noChangeArrowheads="1"/>
          </p:cNvSpPr>
          <p:nvPr/>
        </p:nvSpPr>
        <p:spPr bwMode="auto">
          <a:xfrm>
            <a:off x="3882732" y="3478132"/>
            <a:ext cx="321893" cy="35907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lvl="0">
              <a:defRPr/>
            </a:pPr>
            <a:r>
              <a:rPr kumimoji="1" lang="en-US" altLang="zh-CN" sz="2600" b="1" i="1" baseline="30000" dirty="0">
                <a:solidFill>
                  <a:srgbClr val="FF0000"/>
                </a:solidFill>
                <a:latin typeface="Times New Roman" panose="02020603050405020304"/>
              </a:rPr>
              <a:t>m</a:t>
            </a:r>
            <a:endParaRPr kumimoji="1" lang="en-US" altLang="zh-CN" sz="2600" b="1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Rectangle 4"/>
          <p:cNvSpPr>
            <a:spLocks noChangeArrowheads="1"/>
          </p:cNvSpPr>
          <p:nvPr/>
        </p:nvSpPr>
        <p:spPr bwMode="auto">
          <a:xfrm>
            <a:off x="4563795" y="3478132"/>
            <a:ext cx="321893" cy="35907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lvl="0">
              <a:defRPr/>
            </a:pPr>
            <a:r>
              <a:rPr kumimoji="1" lang="en-US" altLang="zh-CN" sz="2600" b="1" i="1" baseline="30000" dirty="0">
                <a:solidFill>
                  <a:srgbClr val="FF0000"/>
                </a:solidFill>
                <a:latin typeface="Times New Roman" panose="02020603050405020304"/>
              </a:rPr>
              <a:t>m</a:t>
            </a:r>
            <a:endParaRPr kumimoji="1" lang="en-US" altLang="zh-CN" sz="2600" b="1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Rectangle 4"/>
          <p:cNvSpPr>
            <a:spLocks noChangeArrowheads="1"/>
          </p:cNvSpPr>
          <p:nvPr/>
        </p:nvSpPr>
        <p:spPr bwMode="auto">
          <a:xfrm>
            <a:off x="5059469" y="3486521"/>
            <a:ext cx="235618" cy="35907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2</a:t>
            </a:r>
            <a:endParaRPr kumimoji="1" lang="en-US" altLang="zh-CN" sz="2600" b="1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Rectangle 4"/>
          <p:cNvSpPr>
            <a:spLocks noChangeArrowheads="1"/>
          </p:cNvSpPr>
          <p:nvPr/>
        </p:nvSpPr>
        <p:spPr bwMode="auto">
          <a:xfrm>
            <a:off x="5832755" y="3478132"/>
            <a:ext cx="554307" cy="35907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lvl="0">
              <a:defRPr/>
            </a:pPr>
            <a:r>
              <a:rPr kumimoji="1" lang="en-US" altLang="zh-CN" sz="2600" b="1" baseline="30000" dirty="0">
                <a:solidFill>
                  <a:srgbClr val="FF0000"/>
                </a:solidFill>
                <a:latin typeface="Times New Roman" panose="02020603050405020304"/>
              </a:rPr>
              <a:t>2</a:t>
            </a:r>
            <a:r>
              <a:rPr kumimoji="1" lang="en-US" altLang="zh-CN" sz="2600" b="1" i="1" baseline="30000" dirty="0">
                <a:solidFill>
                  <a:srgbClr val="FF0000"/>
                </a:solidFill>
                <a:latin typeface="Times New Roman" panose="02020603050405020304"/>
              </a:rPr>
              <a:t>m</a:t>
            </a:r>
            <a:endParaRPr kumimoji="1" lang="en-US" altLang="zh-CN" sz="2600" b="1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934561" y="4044937"/>
            <a:ext cx="4226917" cy="526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en-US" altLang="zh-CN" sz="26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【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猜想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】</a:t>
            </a:r>
            <a:r>
              <a:rPr kumimoji="1" lang="en-US" altLang="zh-CN" sz="2600" b="1" kern="0" cap="none" spc="0" normalizeH="0" baseline="0" noProof="0" dirty="0">
                <a:solidFill>
                  <a:srgbClr val="000000"/>
                </a:solidFill>
                <a:latin typeface="+mn-lt"/>
                <a:ea typeface="+mn-ea"/>
              </a:rPr>
              <a:t> (</a:t>
            </a:r>
            <a:r>
              <a:rPr kumimoji="1" lang="en-US" altLang="zh-CN" sz="2600" b="1" i="1" kern="0" cap="none" spc="0" normalizeH="0" baseline="0" noProof="0" dirty="0">
                <a:solidFill>
                  <a:srgbClr val="000000"/>
                </a:solidFill>
                <a:latin typeface="+mn-lt"/>
                <a:ea typeface="+mn-ea"/>
              </a:rPr>
              <a:t>a</a:t>
            </a:r>
            <a:r>
              <a:rPr kumimoji="1" lang="en-US" altLang="zh-CN" sz="2600" b="1" i="1" kern="0" cap="none" spc="0" normalizeH="0" baseline="30000" noProof="0" dirty="0">
                <a:solidFill>
                  <a:srgbClr val="000000"/>
                </a:solidFill>
                <a:latin typeface="+mn-lt"/>
                <a:ea typeface="+mn-ea"/>
              </a:rPr>
              <a:t>m</a:t>
            </a:r>
            <a:r>
              <a:rPr kumimoji="1" lang="en-US" altLang="zh-CN" sz="2600" b="1" kern="0" cap="none" spc="0" normalizeH="0" baseline="0" noProof="0" dirty="0">
                <a:solidFill>
                  <a:srgbClr val="000000"/>
                </a:solidFill>
                <a:latin typeface="+mn-lt"/>
                <a:ea typeface="+mn-ea"/>
              </a:rPr>
              <a:t>)</a:t>
            </a:r>
            <a:r>
              <a:rPr kumimoji="1" lang="en-US" altLang="zh-CN" sz="2600" b="1" i="1" kern="0" baseline="30000" dirty="0">
                <a:solidFill>
                  <a:srgbClr val="000000"/>
                </a:solidFill>
                <a:latin typeface="+mn-lt"/>
                <a:ea typeface="+mn-ea"/>
              </a:rPr>
              <a:t>n</a:t>
            </a:r>
            <a:r>
              <a:rPr kumimoji="1" lang="en-US" altLang="zh-CN" sz="2600" b="1" kern="0" dirty="0">
                <a:solidFill>
                  <a:srgbClr val="000000"/>
                </a:solidFill>
                <a:latin typeface="+mn-lt"/>
                <a:ea typeface="+mn-ea"/>
              </a:rPr>
              <a:t>=_______</a:t>
            </a:r>
            <a:r>
              <a:rPr kumimoji="1" lang="zh-CN" altLang="en-US" sz="2600" b="1" kern="0" dirty="0">
                <a:solidFill>
                  <a:srgbClr val="000000"/>
                </a:solidFill>
                <a:latin typeface="+mn-lt"/>
                <a:ea typeface="+mn-ea"/>
              </a:rPr>
              <a:t>。</a:t>
            </a:r>
            <a:endParaRPr kumimoji="0" lang="zh-CN" altLang="en-US" sz="2600" b="1" kern="1200" cap="none" spc="0" normalizeH="0" noProof="0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528101" y="4004999"/>
            <a:ext cx="696483" cy="526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1" lang="en-US" altLang="zh-CN" sz="2600" b="1" i="1" kern="0" cap="none" spc="0" normalizeH="0" baseline="0" noProof="0" dirty="0">
                <a:solidFill>
                  <a:srgbClr val="FF0000"/>
                </a:solidFill>
                <a:latin typeface="+mn-lt"/>
                <a:ea typeface="+mn-ea"/>
              </a:rPr>
              <a:t>a</a:t>
            </a:r>
            <a:r>
              <a:rPr kumimoji="1" lang="en-US" altLang="zh-CN" sz="2600" b="1" i="1" kern="0" cap="none" spc="0" normalizeH="0" baseline="30000" noProof="0" dirty="0">
                <a:solidFill>
                  <a:srgbClr val="FF0000"/>
                </a:solidFill>
                <a:latin typeface="+mn-lt"/>
                <a:ea typeface="+mn-ea"/>
              </a:rPr>
              <a:t>m</a:t>
            </a:r>
            <a:r>
              <a:rPr kumimoji="1" lang="en-US" altLang="zh-CN" sz="2600" b="1" i="1" kern="0" baseline="30000" dirty="0">
                <a:solidFill>
                  <a:srgbClr val="FF0000"/>
                </a:solidFill>
                <a:latin typeface="+mn-lt"/>
                <a:ea typeface="+mn-ea"/>
              </a:rPr>
              <a:t>n</a:t>
            </a:r>
            <a:endParaRPr kumimoji="0" lang="zh-CN" altLang="en-US" sz="2600" b="1" kern="1200" cap="none" spc="0" normalizeH="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9" grpId="0"/>
      <p:bldP spid="50" grpId="0"/>
      <p:bldP spid="51" grpId="0"/>
      <p:bldP spid="53" grpId="0"/>
      <p:bldP spid="54" grpId="0"/>
      <p:bldP spid="55" grpId="0"/>
      <p:bldP spid="5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1718000" y="2088317"/>
            <a:ext cx="5878513" cy="5238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(</a:t>
            </a:r>
            <a:r>
              <a:rPr kumimoji="1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a</a:t>
            </a:r>
            <a:r>
              <a:rPr kumimoji="1" lang="en-US" altLang="zh-CN" sz="2800" b="1" i="1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m</a:t>
            </a:r>
            <a:r>
              <a:rPr kumimoji="1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)</a:t>
            </a:r>
            <a:r>
              <a:rPr kumimoji="1" lang="en-US" altLang="zh-CN" sz="2800" b="1" i="1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n</a:t>
            </a:r>
            <a:r>
              <a:rPr kumimoji="1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</a:t>
            </a:r>
            <a:r>
              <a:rPr kumimoji="1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= </a:t>
            </a:r>
            <a:r>
              <a:rPr kumimoji="1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a</a:t>
            </a:r>
            <a:r>
              <a:rPr kumimoji="1" lang="en-US" altLang="zh-CN" sz="2800" b="1" i="1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m</a:t>
            </a:r>
            <a:r>
              <a:rPr kumimoji="1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</a:t>
            </a:r>
            <a:r>
              <a:rPr kumimoji="1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· </a:t>
            </a:r>
            <a:r>
              <a:rPr kumimoji="1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a</a:t>
            </a:r>
            <a:r>
              <a:rPr kumimoji="1" lang="en-US" altLang="zh-CN" sz="2800" b="1" i="1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m</a:t>
            </a:r>
            <a:r>
              <a:rPr kumimoji="1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· </a:t>
            </a:r>
            <a:r>
              <a:rPr kumimoji="1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… </a:t>
            </a:r>
            <a:r>
              <a:rPr kumimoji="1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· </a:t>
            </a:r>
            <a:r>
              <a:rPr kumimoji="1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a</a:t>
            </a:r>
            <a:r>
              <a:rPr kumimoji="1" lang="en-US" altLang="zh-CN" sz="2800" b="1" i="1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m</a:t>
            </a:r>
            <a:r>
              <a:rPr kumimoji="1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</a:t>
            </a:r>
            <a:r>
              <a:rPr kumimoji="1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· </a:t>
            </a:r>
            <a:r>
              <a:rPr kumimoji="1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a</a:t>
            </a:r>
            <a:r>
              <a:rPr kumimoji="1" lang="en-US" altLang="zh-CN" sz="2800" b="1" i="1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m</a:t>
            </a:r>
            <a:endParaRPr kumimoji="1" lang="en-US" altLang="zh-CN" sz="2800" b="1" i="1" u="none" strike="noStrike" kern="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2595563" y="3515519"/>
            <a:ext cx="2355850" cy="52228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= </a:t>
            </a:r>
            <a:r>
              <a:rPr kumimoji="1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a</a:t>
            </a:r>
            <a:r>
              <a:rPr kumimoji="1" lang="en-US" altLang="zh-CN" sz="2800" b="1" i="1" u="none" strike="noStrike" kern="1200" cap="none" spc="0" normalizeH="0" baseline="3000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m</a:t>
            </a:r>
            <a:r>
              <a:rPr kumimoji="1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+</a:t>
            </a:r>
            <a:r>
              <a:rPr kumimoji="1" lang="en-US" altLang="zh-CN" sz="2800" b="1" i="1" u="none" strike="noStrike" kern="1200" cap="none" spc="0" normalizeH="0" baseline="3000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m</a:t>
            </a:r>
            <a:r>
              <a:rPr kumimoji="1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+</a:t>
            </a:r>
            <a:r>
              <a:rPr kumimoji="1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…</a:t>
            </a:r>
            <a:r>
              <a:rPr kumimoji="1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+</a:t>
            </a:r>
            <a:r>
              <a:rPr kumimoji="1" lang="en-US" altLang="zh-CN" sz="2800" b="1" i="1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m</a:t>
            </a:r>
            <a:endParaRPr kumimoji="1" lang="en-US" altLang="zh-CN" sz="2800" b="1" i="1" u="none" strike="noStrike" kern="1200" cap="none" spc="0" normalizeH="0" baseline="300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2595563" y="4302869"/>
            <a:ext cx="1106488" cy="5238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= </a:t>
            </a: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a</a:t>
            </a:r>
            <a:r>
              <a:rPr kumimoji="1" lang="en-US" altLang="zh-CN" sz="2800" b="1" i="1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mn</a:t>
            </a:r>
            <a:endParaRPr kumimoji="1" lang="en-US" altLang="zh-CN" sz="2800" b="1" i="1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左大括号 14"/>
          <p:cNvSpPr/>
          <p:nvPr/>
        </p:nvSpPr>
        <p:spPr bwMode="auto">
          <a:xfrm rot="16200000" flipH="1">
            <a:off x="4290700" y="721480"/>
            <a:ext cx="227013" cy="2733675"/>
          </a:xfrm>
          <a:prstGeom prst="leftBrace">
            <a:avLst>
              <a:gd name="adj1" fmla="val 47619"/>
              <a:gd name="adj2" fmla="val 50000"/>
            </a:avLst>
          </a:prstGeom>
          <a:ln w="19050">
            <a:solidFill>
              <a:srgbClr val="FD23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 bwMode="auto">
          <a:xfrm>
            <a:off x="3855374" y="1500484"/>
            <a:ext cx="1133644" cy="4931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n </a:t>
            </a:r>
            <a:r>
              <a:rPr kumimoji="0" lang="zh-CN" altLang="en-US" sz="24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个 </a:t>
            </a:r>
            <a:r>
              <a:rPr kumimoji="0" lang="en-US" altLang="zh-CN" sz="24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i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m</a:t>
            </a:r>
            <a:endParaRPr kumimoji="0" lang="zh-CN" altLang="en-US" sz="2400" b="1" i="1" kern="1200" cap="none" spc="0" normalizeH="0" baseline="3000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7" name="左大括号 16"/>
          <p:cNvSpPr/>
          <p:nvPr/>
        </p:nvSpPr>
        <p:spPr bwMode="auto">
          <a:xfrm rot="16200000" flipH="1">
            <a:off x="3669507" y="2946400"/>
            <a:ext cx="192088" cy="1171575"/>
          </a:xfrm>
          <a:prstGeom prst="leftBrace">
            <a:avLst>
              <a:gd name="adj1" fmla="val 47619"/>
              <a:gd name="adj2" fmla="val 50000"/>
            </a:avLst>
          </a:prstGeom>
          <a:ln w="19050">
            <a:solidFill>
              <a:srgbClr val="FD23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 bwMode="auto">
          <a:xfrm>
            <a:off x="3209926" y="2945607"/>
            <a:ext cx="1058303" cy="4931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n </a:t>
            </a:r>
            <a:r>
              <a:rPr kumimoji="0" lang="zh-CN" altLang="en-US" sz="24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个 </a:t>
            </a:r>
            <a:r>
              <a:rPr kumimoji="0" lang="en-US" altLang="zh-CN" sz="24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m</a:t>
            </a:r>
            <a:endParaRPr kumimoji="0" lang="zh-CN" altLang="en-US" sz="2400" b="1" i="1" kern="1200" cap="none" spc="0" normalizeH="0" baseline="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7821" y="791448"/>
            <a:ext cx="7981672" cy="107696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      如果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n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都是正整数，那么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i="1" baseline="30000" dirty="0">
                <a:latin typeface="+mj-lt"/>
                <a:ea typeface="黑体" panose="02010609060101010101" pitchFamily="49" charset="-122"/>
              </a:rPr>
              <a:t>m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 </a:t>
            </a:r>
            <a:r>
              <a:rPr lang="en-US" altLang="zh-CN" sz="2800" b="1" i="1" baseline="30000" dirty="0">
                <a:latin typeface="+mj-lt"/>
                <a:ea typeface="黑体" panose="02010609060101010101" pitchFamily="49" charset="-122"/>
              </a:rPr>
              <a:t>n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等于什么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为什么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4" grpId="0"/>
      <p:bldP spid="15" grpId="0" animBg="1"/>
      <p:bldP spid="17" grpId="0" animBg="1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/>
          <p:cNvSpPr/>
          <p:nvPr/>
        </p:nvSpPr>
        <p:spPr>
          <a:xfrm>
            <a:off x="1159013" y="1461508"/>
            <a:ext cx="6558166" cy="121674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341762" y="2021405"/>
            <a:ext cx="6890430" cy="65684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zh-CN" altLang="en-US" sz="2800" b="1" noProof="0" dirty="0">
                <a:latin typeface="+mj-lt"/>
                <a:ea typeface="黑体" panose="02010609060101010101" pitchFamily="49" charset="-122"/>
              </a:rPr>
              <a:t>幂的乘方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，底数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_____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，指数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_____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26821" y="1461508"/>
            <a:ext cx="5678356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m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n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= a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mn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都是正整数）</a:t>
            </a:r>
            <a:endParaRPr kumimoji="0" lang="en-US" altLang="zh-CN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0470" y="730613"/>
            <a:ext cx="3821409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幂的乘方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法则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: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28140" y="2100537"/>
            <a:ext cx="94389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不变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22659" y="2100537"/>
            <a:ext cx="94389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相乘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43778" y="3066678"/>
            <a:ext cx="5244442" cy="105881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注意：</a:t>
            </a:r>
            <a:r>
              <a:rPr lang="zh-CN" altLang="en-US" sz="2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底数</a:t>
            </a:r>
            <a:r>
              <a:rPr lang="en-US" altLang="zh-CN" sz="2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即上面公式中的</a:t>
            </a:r>
            <a:r>
              <a:rPr lang="en-US" altLang="zh-CN" sz="2600" b="1" i="1" dirty="0">
                <a:solidFill>
                  <a:srgbClr val="0070C0"/>
                </a:solidFill>
                <a:latin typeface="+mj-lt"/>
                <a:ea typeface="楷体" panose="02010609060101010101" pitchFamily="49" charset="-122"/>
              </a:rPr>
              <a:t>a</a:t>
            </a:r>
            <a:r>
              <a:rPr lang="en-US" altLang="zh-CN" sz="2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既可以是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单项式</a:t>
            </a:r>
            <a:r>
              <a:rPr lang="zh-CN" altLang="en-US" sz="2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，也可以是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多项式</a:t>
            </a:r>
            <a:r>
              <a:rPr lang="zh-CN" altLang="en-US" sz="2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en-US" sz="2600" b="1" kern="1200" cap="none" spc="0" normalizeH="0" baseline="0" noProof="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  <p:bldP spid="8" grpId="0"/>
      <p:bldP spid="9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648586" y="599706"/>
            <a:ext cx="893763" cy="544513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例 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42349" y="583831"/>
            <a:ext cx="1189749" cy="526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计算：</a:t>
            </a:r>
            <a:endParaRPr kumimoji="0" lang="zh-CN" altLang="en-US" sz="26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3104" y="1120692"/>
            <a:ext cx="7438255" cy="10066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6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6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6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(10</a:t>
            </a:r>
            <a:r>
              <a:rPr kumimoji="0" lang="en-US" altLang="zh-CN" sz="2600" b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6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600" b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6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；  （</a:t>
            </a:r>
            <a:r>
              <a:rPr kumimoji="0" lang="en-US" altLang="zh-CN" sz="26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6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6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600" b="1" i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600" b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5</a:t>
            </a:r>
            <a:r>
              <a:rPr kumimoji="0" lang="en-US" altLang="zh-CN" sz="26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600" b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5</a:t>
            </a:r>
            <a:r>
              <a:rPr kumimoji="0" lang="zh-CN" altLang="en-US" sz="26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；    （</a:t>
            </a:r>
            <a:r>
              <a:rPr kumimoji="0" lang="en-US" altLang="zh-CN" sz="26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6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6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600" b="1" i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600" b="1" i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6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600" b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6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；</a:t>
            </a:r>
            <a:endParaRPr kumimoji="0" lang="en-US" altLang="zh-CN" sz="2600" b="1" kern="1200" cap="none" spc="0" normalizeH="0" baseline="0" noProof="0" dirty="0">
              <a:latin typeface="+mn-lt"/>
              <a:ea typeface="黑体" panose="02010609060101010101" pitchFamily="49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6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26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6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– (</a:t>
            </a:r>
            <a:r>
              <a:rPr kumimoji="0" lang="en-US" altLang="zh-CN" sz="2600" b="1" i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600" b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6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600" b="1" i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zh-CN" altLang="en-US" sz="26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；（</a:t>
            </a:r>
            <a:r>
              <a:rPr kumimoji="0" lang="en-US" altLang="zh-CN" sz="26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5</a:t>
            </a:r>
            <a:r>
              <a:rPr kumimoji="0" lang="zh-CN" altLang="en-US" sz="26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6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600" b="1" i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600" b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6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600" b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6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 · </a:t>
            </a:r>
            <a:r>
              <a:rPr kumimoji="0" lang="en-US" altLang="zh-CN" sz="2600" b="1" i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zh-CN" altLang="en-US" sz="26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；（</a:t>
            </a:r>
            <a:r>
              <a:rPr kumimoji="0" lang="en-US" altLang="zh-CN" sz="26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6</a:t>
            </a:r>
            <a:r>
              <a:rPr kumimoji="0" lang="zh-CN" altLang="en-US" sz="26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6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2(</a:t>
            </a:r>
            <a:r>
              <a:rPr kumimoji="0" lang="en-US" altLang="zh-CN" sz="2600" b="1" i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600" b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6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600" b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6</a:t>
            </a:r>
            <a:r>
              <a:rPr kumimoji="0" lang="en-US" altLang="zh-CN" sz="26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 – (</a:t>
            </a:r>
            <a:r>
              <a:rPr kumimoji="0" lang="en-US" altLang="zh-CN" sz="2600" b="1" i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600" b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6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600" b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6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6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600" b="1" kern="1200" cap="none" spc="0" normalizeH="0" baseline="0" noProof="0" dirty="0"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0893" y="2078602"/>
            <a:ext cx="4416594" cy="4931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解：（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 (10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3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= 10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2×3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= 10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6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；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35369" y="2522975"/>
            <a:ext cx="3438762" cy="4931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 (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5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5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5×5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25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；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35369" y="3002723"/>
            <a:ext cx="3316934" cy="4931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 (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i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3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i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n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·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3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400" b="1" i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；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35369" y="3482471"/>
            <a:ext cx="4355680" cy="4931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 – (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cs typeface="+mn-cs"/>
              </a:rPr>
              <a:t>x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cs typeface="+mn-cs"/>
              </a:rPr>
              <a:t>2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cs typeface="+mn-cs"/>
              </a:rPr>
              <a:t>)</a:t>
            </a:r>
            <a:r>
              <a:rPr kumimoji="0" lang="en-US" altLang="zh-CN" sz="2400" b="1" i="1" kern="1200" cap="none" spc="0" normalizeH="0" baseline="30000" noProof="0" dirty="0">
                <a:solidFill>
                  <a:srgbClr val="FF0000"/>
                </a:solidFill>
                <a:latin typeface="+mn-lt"/>
                <a:cs typeface="+mn-cs"/>
              </a:rPr>
              <a:t>m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= –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2·</a:t>
            </a:r>
            <a:r>
              <a:rPr kumimoji="0" lang="en-US" altLang="zh-CN" sz="2400" b="1" i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= –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400" b="1" i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；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35369" y="3962219"/>
            <a:ext cx="5080237" cy="4931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5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 (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 ·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y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2×3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 ·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y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6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 ·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y = y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7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；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35369" y="4441966"/>
            <a:ext cx="5847934" cy="4931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6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 2(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6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 – (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4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= 2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2×6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 –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3×4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 =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12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8"/>
          <p:cNvGraphicFramePr>
            <a:graphicFrameLocks noGrp="1"/>
          </p:cNvGraphicFramePr>
          <p:nvPr/>
        </p:nvGraphicFramePr>
        <p:xfrm>
          <a:off x="477911" y="1882099"/>
          <a:ext cx="8188178" cy="1585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1148"/>
                <a:gridCol w="1476575"/>
                <a:gridCol w="1520455"/>
                <a:gridCol w="2520000"/>
              </a:tblGrid>
              <a:tr h="446198"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66938" marB="66938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不变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66938" marB="66938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变化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66938" marB="66938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符号表示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66938" marB="66938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42947">
                <a:tc>
                  <a:txBody>
                    <a:bodyPr/>
                    <a:lstStyle/>
                    <a:p>
                      <a:pPr algn="ctr"/>
                      <a:r>
                        <a:rPr kumimoji="1" lang="zh-CN" alt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同底数幂的乘法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66938" marB="66938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66938" marB="66938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66938" marB="66938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66938" marB="66938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42947">
                <a:tc>
                  <a:txBody>
                    <a:bodyPr/>
                    <a:lstStyle/>
                    <a:p>
                      <a:pPr algn="ctr"/>
                      <a:r>
                        <a:rPr kumimoji="1" lang="zh-CN" alt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幂的乘方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66938" marB="66938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66938" marB="66938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66938" marB="66938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66938" marB="66938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756943" y="631825"/>
            <a:ext cx="7353300" cy="11508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想一想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：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同底数幂的乘法法则与幂的乘方法则有什么相同点和不同点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?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6451025" y="2899117"/>
            <a:ext cx="1997186" cy="52228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1" u="none" strike="noStrike" kern="1200" cap="none" spc="0" normalizeH="0" baseline="3000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1" u="none" strike="noStrike" kern="1200" cap="none" spc="0" normalizeH="0" baseline="3000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=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1" u="none" strike="noStrike" kern="1200" cap="none" spc="0" normalizeH="0" baseline="3000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mn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 bwMode="auto">
          <a:xfrm>
            <a:off x="3047252" y="2336486"/>
            <a:ext cx="1709944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底数不变</a:t>
            </a:r>
            <a:endParaRPr kumimoji="0" lang="en-US" altLang="zh-CN" sz="2800" b="1" kern="1200" cap="none" spc="0" normalizeH="0" baseline="0" noProof="0" dirty="0">
              <a:solidFill>
                <a:srgbClr val="0066FF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6298263" y="2373163"/>
            <a:ext cx="2149948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1" u="none" strike="noStrike" kern="1200" cap="none" spc="0" normalizeH="0" baseline="3000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m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·</a:t>
            </a:r>
            <a:r>
              <a:rPr kumimoji="0" lang="en-US" altLang="zh-CN" sz="2800" b="1" i="1" u="none" strike="noStrike" kern="1200" cap="none" spc="0" normalizeH="0" baseline="3000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1" u="none" strike="noStrike" kern="1200" cap="none" spc="0" normalizeH="0" baseline="3000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= 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1" u="none" strike="noStrike" kern="1200" cap="none" spc="0" normalizeH="0" baseline="30000" noProof="0" dirty="0" err="1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+</a:t>
            </a:r>
            <a:r>
              <a:rPr kumimoji="0" lang="en-US" altLang="zh-CN" sz="2800" b="1" i="1" u="none" strike="noStrike" kern="1200" cap="none" spc="0" normalizeH="0" baseline="30000" noProof="0" dirty="0" err="1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800" b="1" i="1" u="none" strike="noStrike" kern="1200" cap="none" spc="0" normalizeH="0" baseline="3000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 bwMode="auto">
          <a:xfrm>
            <a:off x="4572000" y="2327623"/>
            <a:ext cx="1709944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lang="zh-CN" altLang="en-US" sz="2800" b="1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指数</a:t>
            </a:r>
            <a:r>
              <a:rPr lang="zh-CN" altLang="en-US" sz="2800" b="1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相加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 bwMode="auto">
          <a:xfrm>
            <a:off x="3063571" y="2870371"/>
            <a:ext cx="1709944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底数不变</a:t>
            </a:r>
            <a:endParaRPr kumimoji="0" lang="en-US" altLang="zh-CN" sz="2800" b="1" kern="1200" cap="none" spc="0" normalizeH="0" baseline="0" noProof="0" dirty="0">
              <a:solidFill>
                <a:srgbClr val="0066FF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 bwMode="auto">
          <a:xfrm>
            <a:off x="4588319" y="2861508"/>
            <a:ext cx="1709944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lang="zh-CN" altLang="en-US" sz="2800" b="1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指数</a:t>
            </a:r>
            <a:r>
              <a:rPr lang="zh-CN" altLang="en-US" sz="2800" b="1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相乘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 bwMode="auto">
          <a:xfrm>
            <a:off x="6170166" y="3499503"/>
            <a:ext cx="2811788" cy="4931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lang="en-US" altLang="zh-CN" sz="2400" b="1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400" b="1" i="1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m</a:t>
            </a:r>
            <a:r>
              <a:rPr lang="zh-CN" altLang="en-US" sz="2400" b="1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400" b="1" i="1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n</a:t>
            </a:r>
            <a:r>
              <a:rPr lang="zh-CN" altLang="en-US" sz="2400" b="1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都是正整数</a:t>
            </a:r>
            <a:r>
              <a:rPr lang="en-US" altLang="zh-CN" sz="2400" b="1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)</a:t>
            </a:r>
            <a:endParaRPr kumimoji="0" lang="en-US" altLang="zh-CN" sz="2400" b="1" kern="1200" cap="none" spc="0" normalizeH="0" baseline="0" noProof="0" dirty="0">
              <a:solidFill>
                <a:srgbClr val="C0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77911" y="2245489"/>
            <a:ext cx="2585660" cy="134052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95095" y="3853554"/>
            <a:ext cx="3507129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注意：两者不可混淆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4" grpId="0"/>
      <p:bldP spid="10" grpId="0"/>
      <p:bldP spid="11" grpId="0"/>
      <p:bldP spid="12" grpId="0"/>
      <p:bldP spid="13" grpId="0"/>
      <p:bldP spid="14" grpId="0" animBg="1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5350" y="863318"/>
            <a:ext cx="73533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dirty="0">
                <a:solidFill>
                  <a:srgbClr val="FD23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n-ea"/>
              </a:rPr>
              <a:t>思考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：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下面这道题该怎么进行计算呢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?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39895" y="1755224"/>
            <a:ext cx="1500609" cy="559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lnSpc>
                <a:spcPct val="120000"/>
              </a:lnSpc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[</a:t>
            </a:r>
            <a:r>
              <a:rPr kumimoji="1"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kumimoji="1"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kumimoji="1"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kumimoji="1"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kumimoji="1"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]</a:t>
            </a:r>
            <a:r>
              <a:rPr kumimoji="1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4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09798" y="1766984"/>
            <a:ext cx="1500609" cy="559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lnSpc>
                <a:spcPct val="120000"/>
              </a:lnSpc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=</a:t>
            </a:r>
            <a:r>
              <a:rPr kumimoji="1"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</a:t>
            </a:r>
            <a:r>
              <a:rPr kumimoji="1"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kumimoji="1"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6</a:t>
            </a:r>
            <a:r>
              <a:rPr kumimoji="1"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kumimoji="1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4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46561" y="1779114"/>
            <a:ext cx="1054156" cy="559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lnSpc>
                <a:spcPct val="120000"/>
              </a:lnSpc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=</a:t>
            </a:r>
            <a:r>
              <a:rPr kumimoji="1"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kumimoji="1"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24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1172" y="2628097"/>
            <a:ext cx="6906846" cy="559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lnSpc>
                <a:spcPct val="120000"/>
              </a:lnSpc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[</a:t>
            </a:r>
            <a:r>
              <a:rPr kumimoji="1"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kumimoji="1"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kumimoji="1" lang="en-US" altLang="zh-CN" sz="2800" b="1" i="1" baseline="30000" dirty="0">
                <a:latin typeface="+mj-lt"/>
                <a:ea typeface="黑体" panose="02010609060101010101" pitchFamily="49" charset="-122"/>
              </a:rPr>
              <a:t>m</a:t>
            </a:r>
            <a:r>
              <a:rPr kumimoji="1"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kumimoji="1" lang="en-US" altLang="zh-CN" sz="2800" b="1" i="1" baseline="30000" dirty="0">
                <a:latin typeface="+mj-lt"/>
                <a:ea typeface="黑体" panose="02010609060101010101" pitchFamily="49" charset="-122"/>
              </a:rPr>
              <a:t>n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]</a:t>
            </a:r>
            <a:r>
              <a:rPr kumimoji="1" lang="en-US" altLang="zh-CN" sz="2800" b="1" i="1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p</a:t>
            </a:r>
            <a:r>
              <a:rPr kumimoji="1" lang="zh-CN" altLang="en-US" sz="28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等于多少</a:t>
            </a:r>
            <a:r>
              <a:rPr kumimoji="1" lang="en-US" altLang="zh-CN" sz="28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?(</a:t>
            </a:r>
            <a:r>
              <a:rPr kumimoji="1" lang="en-US" altLang="zh-CN" sz="28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1" lang="zh-CN" altLang="en-US" sz="28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，</a:t>
            </a:r>
            <a:r>
              <a:rPr kumimoji="1" lang="en-US" altLang="zh-CN" sz="28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1" lang="zh-CN" altLang="en-US" sz="28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，</a:t>
            </a:r>
            <a:r>
              <a:rPr kumimoji="1" lang="en-US" altLang="zh-CN" sz="28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p</a:t>
            </a:r>
            <a:r>
              <a:rPr kumimoji="1" lang="zh-CN" altLang="en-US" sz="28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都是正整数</a:t>
            </a:r>
            <a:r>
              <a:rPr kumimoji="1" lang="en-US" altLang="zh-CN" sz="28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)</a:t>
            </a:r>
            <a:endParaRPr kumimoji="1" lang="zh-CN" altLang="en-US" sz="2800" b="1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32492" y="3411684"/>
            <a:ext cx="25779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[</a:t>
            </a:r>
            <a:r>
              <a:rPr kumimoji="1"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</a:t>
            </a:r>
            <a:r>
              <a:rPr kumimoji="1"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kumimoji="1" lang="en-US" altLang="zh-CN" sz="2800" b="1" i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m</a:t>
            </a:r>
            <a:r>
              <a:rPr kumimoji="1"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kumimoji="1" lang="en-US" altLang="zh-CN" sz="2800" b="1" i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n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]</a:t>
            </a:r>
            <a:r>
              <a:rPr kumimoji="1" lang="en-US" altLang="zh-CN" sz="2800" b="1" i="1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p</a:t>
            </a:r>
            <a:r>
              <a:rPr kumimoji="1" lang="en-US" altLang="zh-CN" sz="2800" b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=</a:t>
            </a:r>
            <a:r>
              <a:rPr kumimoji="1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1" lang="en-US" altLang="zh-CN" sz="2800" b="1" i="1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mnp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。</a:t>
            </a:r>
            <a:endParaRPr kumimoji="1" lang="zh-CN" altLang="en-US" sz="2800" b="1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  <p:bldP spid="11" grpId="0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黑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2149</Words>
  <Application>WPS 演示</Application>
  <PresentationFormat>全屏显示(16:9)</PresentationFormat>
  <Paragraphs>270</Paragraphs>
  <Slides>17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黑体</vt:lpstr>
      <vt:lpstr>Times New Roman</vt:lpstr>
      <vt:lpstr>Comic Sans MS</vt:lpstr>
      <vt:lpstr>楷体</vt:lpstr>
      <vt:lpstr>Times New Roman</vt:lpstr>
      <vt:lpstr>微软雅黑</vt:lpstr>
      <vt:lpstr>Arial Unicode MS</vt:lpstr>
      <vt:lpstr>Calibri</vt:lpstr>
      <vt:lpstr>1_Office 主题​​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本文件仅用于个人学习、研究或欣赏，以及其他非商业性或非盈利性用途，但同时应遵守著作权法及其他相关法律的规定，不得侵犯本司及相关权利人的合法权利。
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慢慢来</cp:lastModifiedBy>
  <cp:revision>372</cp:revision>
  <dcterms:created xsi:type="dcterms:W3CDTF">2016-01-14T07:05:00Z</dcterms:created>
  <dcterms:modified xsi:type="dcterms:W3CDTF">2025-01-18T09:23:05Z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0BAF8B8C2FEB4E9AAAB31633ECD0EF22</vt:lpwstr>
  </property>
  <property fmtid="{D5CDD505-2E9C-101B-9397-08002B2CF9AE}" pid="3" name="KSOProductBuildVer">
    <vt:lpwstr>2052-12.1.0.19770</vt:lpwstr>
  </property>
</Properties>
</file>