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404" r:id="rId4"/>
    <p:sldId id="407" r:id="rId6"/>
    <p:sldId id="409" r:id="rId7"/>
    <p:sldId id="410" r:id="rId8"/>
    <p:sldId id="412" r:id="rId9"/>
    <p:sldId id="413" r:id="rId10"/>
    <p:sldId id="414" r:id="rId11"/>
    <p:sldId id="411" r:id="rId12"/>
    <p:sldId id="415" r:id="rId13"/>
    <p:sldId id="417" r:id="rId14"/>
    <p:sldId id="416" r:id="rId15"/>
    <p:sldId id="283" r:id="rId16"/>
  </p:sldIdLst>
  <p:sldSz cx="9144000" cy="5143500" type="screen16x9"/>
  <p:notesSz cx="6858000" cy="9144000"/>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D5"/>
    <a:srgbClr val="FD2395"/>
    <a:srgbClr val="0066FF"/>
    <a:srgbClr val="ADFF93"/>
    <a:srgbClr val="66FF33"/>
    <a:srgbClr val="FF9999"/>
    <a:srgbClr val="0000FF"/>
    <a:srgbClr val="DA4F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31" d="100"/>
          <a:sy n="131" d="100"/>
        </p:scale>
        <p:origin x="1044" y="120"/>
      </p:cViewPr>
      <p:guideLst>
        <p:guide orient="horz" pos="1620"/>
        <p:guide pos="2880"/>
      </p:guideLst>
    </p:cSldViewPr>
  </p:slideViewPr>
  <p:notesTextViewPr>
    <p:cViewPr>
      <p:scale>
        <a:sx n="1" d="1"/>
        <a:sy n="1" d="1"/>
      </p:scale>
      <p:origin x="0" y="0"/>
    </p:cViewPr>
  </p:notesText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B261A9-4E5E-4270-A4A9-02AF15C0494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6F9F2A-9041-4A4A-A427-254FC70D09A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B6F9F2A-9041-4A4A-A427-254FC70D09A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标题和内容">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ctr" rtl="0" eaLnBrk="0" fontAlgn="base" hangingPunct="0">
        <a:spcBef>
          <a:spcPct val="0"/>
        </a:spcBef>
        <a:spcAft>
          <a:spcPct val="0"/>
        </a:spcAft>
        <a:defRPr sz="2800" b="1" kern="1200">
          <a:solidFill>
            <a:schemeClr val="tx1"/>
          </a:solidFill>
          <a:latin typeface="+mj-lt"/>
          <a:ea typeface="+mj-ea"/>
          <a:cs typeface="+mj-cs"/>
        </a:defRPr>
      </a:lvl1pPr>
      <a:lvl2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2pPr>
      <a:lvl3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3pPr>
      <a:lvl4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4pPr>
      <a:lvl5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5pPr>
      <a:lvl6pPr marL="4572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6pPr>
      <a:lvl7pPr marL="9144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7pPr>
      <a:lvl8pPr marL="13716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8pPr>
      <a:lvl9pPr marL="18288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9pPr>
    </p:titleStyle>
    <p:bodyStyle>
      <a:lvl1pPr algn="l" rtl="0" eaLnBrk="0" fontAlgn="base" hangingPunct="0">
        <a:spcBef>
          <a:spcPct val="20000"/>
        </a:spcBef>
        <a:spcAft>
          <a:spcPct val="0"/>
        </a:spcAft>
        <a:defRPr sz="24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emf"/><Relationship Id="rId1" Type="http://schemas.openxmlformats.org/officeDocument/2006/relationships/image" Target="../media/image11.emf"/></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emf"/><Relationship Id="rId1" Type="http://schemas.openxmlformats.org/officeDocument/2006/relationships/image" Target="../media/image11.emf"/></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emf"/><Relationship Id="rId1" Type="http://schemas.openxmlformats.org/officeDocument/2006/relationships/image" Target="../media/image11.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emf"/><Relationship Id="rId1" Type="http://schemas.openxmlformats.org/officeDocument/2006/relationships/image" Target="../media/image11.emf"/></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0" name="组合 9"/>
          <p:cNvGrpSpPr/>
          <p:nvPr/>
        </p:nvGrpSpPr>
        <p:grpSpPr>
          <a:xfrm>
            <a:off x="2193131" y="1818944"/>
            <a:ext cx="4750594" cy="1505611"/>
            <a:chOff x="2193131" y="2074202"/>
            <a:chExt cx="4750594" cy="1505611"/>
          </a:xfrm>
        </p:grpSpPr>
        <p:cxnSp>
          <p:nvCxnSpPr>
            <p:cNvPr id="6" name="直接连接符 5"/>
            <p:cNvCxnSpPr/>
            <p:nvPr/>
          </p:nvCxnSpPr>
          <p:spPr>
            <a:xfrm>
              <a:off x="2193131" y="2960688"/>
              <a:ext cx="475059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2932113" y="3117850"/>
              <a:ext cx="3278188" cy="461963"/>
            </a:xfrm>
            <a:prstGeom prst="rect">
              <a:avLst/>
            </a:prstGeom>
            <a:noFill/>
          </p:spPr>
          <p:txBody>
            <a:bodyPr wrap="none">
              <a:spAutoFit/>
            </a:bodyPr>
            <a:lstStyle/>
            <a:p>
              <a:pPr marR="0" defTabSz="914400">
                <a:buClrTx/>
                <a:buSzTx/>
                <a:buFontTx/>
                <a:buNone/>
                <a:defRPr/>
              </a:pPr>
              <a:r>
                <a:rPr kumimoji="0" lang="zh-CN" altLang="en-US" sz="2400" b="1" kern="1200" cap="none" spc="0" normalizeH="0" baseline="0" noProof="0" dirty="0">
                  <a:latin typeface="+mj-lt"/>
                  <a:ea typeface="黑体" panose="02010609060101010101" pitchFamily="49" charset="-122"/>
                  <a:cs typeface="+mn-cs"/>
                </a:rPr>
                <a:t>北师版七年级数学下册</a:t>
              </a:r>
              <a:endParaRPr kumimoji="0" lang="zh-CN" altLang="en-US" sz="2400" b="1" kern="1200" cap="none" spc="0" normalizeH="0" baseline="0" noProof="0" dirty="0">
                <a:latin typeface="+mj-lt"/>
                <a:ea typeface="黑体" panose="02010609060101010101" pitchFamily="49" charset="-122"/>
                <a:cs typeface="+mn-cs"/>
              </a:endParaRPr>
            </a:p>
          </p:txBody>
        </p:sp>
        <p:grpSp>
          <p:nvGrpSpPr>
            <p:cNvPr id="15" name="组合 14"/>
            <p:cNvGrpSpPr/>
            <p:nvPr/>
          </p:nvGrpSpPr>
          <p:grpSpPr>
            <a:xfrm>
              <a:off x="2932113" y="2074202"/>
              <a:ext cx="3158265" cy="807905"/>
              <a:chOff x="2628173" y="2074202"/>
              <a:chExt cx="3158265" cy="807905"/>
            </a:xfrm>
          </p:grpSpPr>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628173" y="2074202"/>
                <a:ext cx="807905" cy="807905"/>
              </a:xfrm>
              <a:prstGeom prst="rect">
                <a:avLst/>
              </a:prstGeom>
            </p:spPr>
          </p:pic>
          <p:sp>
            <p:nvSpPr>
              <p:cNvPr id="14" name="文本框 13"/>
              <p:cNvSpPr txBox="1"/>
              <p:nvPr/>
            </p:nvSpPr>
            <p:spPr>
              <a:xfrm>
                <a:off x="3436078" y="2131392"/>
                <a:ext cx="2350360" cy="693523"/>
              </a:xfrm>
              <a:prstGeom prst="rect">
                <a:avLst/>
              </a:prstGeom>
              <a:noFill/>
            </p:spPr>
            <p:txBody>
              <a:bodyPr wrap="square" rtlCol="0">
                <a:spAutoFit/>
              </a:bodyPr>
              <a:lstStyle/>
              <a:p>
                <a:pPr algn="l">
                  <a:lnSpc>
                    <a:spcPct val="120000"/>
                  </a:lnSpc>
                </a:pPr>
                <a:r>
                  <a:rPr lang="zh-CN" altLang="en-US" sz="3600" b="1" dirty="0">
                    <a:latin typeface="+mj-lt"/>
                    <a:ea typeface="黑体" panose="02010609060101010101" pitchFamily="49" charset="-122"/>
                  </a:rPr>
                  <a:t>习题   </a:t>
                </a:r>
                <a:r>
                  <a:rPr lang="en-US" altLang="zh-CN" sz="3600" b="1" dirty="0">
                    <a:latin typeface="+mj-lt"/>
                    <a:ea typeface="黑体" panose="02010609060101010101" pitchFamily="49" charset="-122"/>
                  </a:rPr>
                  <a:t>6.4</a:t>
                </a:r>
                <a:endParaRPr lang="zh-CN" altLang="en-US" sz="3600" b="1" dirty="0">
                  <a:latin typeface="+mj-lt"/>
                  <a:ea typeface="黑体" panose="02010609060101010101" pitchFamily="49" charset="-122"/>
                </a:endParaRPr>
              </a:p>
            </p:txBody>
          </p:sp>
        </p:gr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548284" y="2736055"/>
            <a:ext cx="4202311" cy="500586"/>
          </a:xfrm>
          <a:prstGeom prst="rect">
            <a:avLst/>
          </a:prstGeom>
          <a:noFill/>
        </p:spPr>
        <p:txBody>
          <a:bodyPr wrap="square" rtlCol="0">
            <a:spAutoFit/>
          </a:bodyPr>
          <a:lstStyle/>
          <a:p>
            <a:pPr>
              <a:lnSpc>
                <a:spcPct val="110000"/>
              </a:lnSpc>
            </a:pPr>
            <a:r>
              <a:rPr lang="zh-CN" altLang="en-US" sz="2600" b="1" dirty="0">
                <a:latin typeface="+mj-lt"/>
                <a:ea typeface="黑体" panose="02010609060101010101" pitchFamily="49" charset="-122"/>
              </a:rPr>
              <a:t>观察图象，回答下列问题：</a:t>
            </a:r>
            <a:endParaRPr lang="zh-CN" altLang="en-US" sz="2600" b="1" dirty="0">
              <a:latin typeface="+mj-lt"/>
              <a:ea typeface="黑体" panose="02010609060101010101" pitchFamily="49" charset="-122"/>
            </a:endParaRPr>
          </a:p>
        </p:txBody>
      </p:sp>
      <p:sp>
        <p:nvSpPr>
          <p:cNvPr id="4" name="文本框 3"/>
          <p:cNvSpPr txBox="1"/>
          <p:nvPr/>
        </p:nvSpPr>
        <p:spPr>
          <a:xfrm>
            <a:off x="548284" y="3236641"/>
            <a:ext cx="8409980" cy="936667"/>
          </a:xfrm>
          <a:prstGeom prst="rect">
            <a:avLst/>
          </a:prstGeom>
          <a:noFill/>
        </p:spPr>
        <p:txBody>
          <a:bodyPr wrap="square" rtlCol="0">
            <a:spAutoFit/>
          </a:bodyPr>
          <a:lstStyle/>
          <a:p>
            <a:pPr>
              <a:lnSpc>
                <a:spcPct val="110000"/>
              </a:lnSpc>
            </a:pPr>
            <a:r>
              <a:rPr lang="en-US" altLang="zh-CN" sz="2600" b="1" dirty="0">
                <a:latin typeface="+mj-lt"/>
                <a:ea typeface="黑体" panose="02010609060101010101" pitchFamily="49" charset="-122"/>
              </a:rPr>
              <a:t>(1) </a:t>
            </a:r>
            <a:r>
              <a:rPr lang="zh-CN" altLang="en-US" sz="2600" b="1" dirty="0">
                <a:latin typeface="+mj-lt"/>
                <a:ea typeface="黑体" panose="02010609060101010101" pitchFamily="49" charset="-122"/>
              </a:rPr>
              <a:t>请描述张明这次体检口服葡萄糖溶液后 </a:t>
            </a:r>
            <a:r>
              <a:rPr lang="en-US" altLang="zh-CN" sz="2600" b="1" dirty="0">
                <a:latin typeface="+mj-lt"/>
                <a:ea typeface="黑体" panose="02010609060101010101" pitchFamily="49" charset="-122"/>
              </a:rPr>
              <a:t>240 min </a:t>
            </a:r>
            <a:r>
              <a:rPr lang="zh-CN" altLang="en-US" sz="2600" b="1" dirty="0">
                <a:latin typeface="+mj-lt"/>
                <a:ea typeface="黑体" panose="02010609060101010101" pitchFamily="49" charset="-122"/>
              </a:rPr>
              <a:t>内血糖浓度的变化情况。</a:t>
            </a:r>
            <a:endParaRPr lang="zh-CN" altLang="en-US" sz="2600" b="1" dirty="0">
              <a:latin typeface="+mj-lt"/>
              <a:ea typeface="黑体" panose="02010609060101010101" pitchFamily="49" charset="-122"/>
            </a:endParaRPr>
          </a:p>
        </p:txBody>
      </p:sp>
      <p:grpSp>
        <p:nvGrpSpPr>
          <p:cNvPr id="6" name="组合 5"/>
          <p:cNvGrpSpPr/>
          <p:nvPr/>
        </p:nvGrpSpPr>
        <p:grpSpPr>
          <a:xfrm>
            <a:off x="1699952" y="286290"/>
            <a:ext cx="5744096" cy="2479964"/>
            <a:chOff x="1699952" y="286290"/>
            <a:chExt cx="5744096" cy="2479964"/>
          </a:xfrm>
        </p:grpSpPr>
        <p:pic>
          <p:nvPicPr>
            <p:cNvPr id="2" name="图片 1"/>
            <p:cNvPicPr>
              <a:picLocks noChangeAspect="1"/>
            </p:cNvPicPr>
            <p:nvPr/>
          </p:nvPicPr>
          <p:blipFill>
            <a:blip r:embed="rId1"/>
            <a:stretch>
              <a:fillRect/>
            </a:stretch>
          </p:blipFill>
          <p:spPr>
            <a:xfrm>
              <a:off x="1699952" y="286290"/>
              <a:ext cx="5744096" cy="2479964"/>
            </a:xfrm>
            <a:prstGeom prst="rect">
              <a:avLst/>
            </a:prstGeom>
          </p:spPr>
        </p:pic>
        <p:pic>
          <p:nvPicPr>
            <p:cNvPr id="5" name="图片 4"/>
            <p:cNvPicPr>
              <a:picLocks noChangeAspect="1"/>
            </p:cNvPicPr>
            <p:nvPr/>
          </p:nvPicPr>
          <p:blipFill>
            <a:blip r:embed="rId2"/>
            <a:stretch>
              <a:fillRect/>
            </a:stretch>
          </p:blipFill>
          <p:spPr>
            <a:xfrm>
              <a:off x="1846771" y="2196763"/>
              <a:ext cx="422453" cy="526390"/>
            </a:xfrm>
            <a:prstGeom prst="rect">
              <a:avLst/>
            </a:prstGeom>
          </p:spPr>
        </p:pic>
      </p:grpSp>
      <p:sp>
        <p:nvSpPr>
          <p:cNvPr id="9" name="文本框 8"/>
          <p:cNvSpPr txBox="1"/>
          <p:nvPr/>
        </p:nvSpPr>
        <p:spPr>
          <a:xfrm>
            <a:off x="545605" y="4046475"/>
            <a:ext cx="8409980" cy="936667"/>
          </a:xfrm>
          <a:prstGeom prst="rect">
            <a:avLst/>
          </a:prstGeom>
          <a:noFill/>
        </p:spPr>
        <p:txBody>
          <a:bodyPr wrap="square">
            <a:spAutoFit/>
          </a:bodyPr>
          <a:lstStyle/>
          <a:p>
            <a:pPr>
              <a:lnSpc>
                <a:spcPct val="110000"/>
              </a:lnSpc>
            </a:pPr>
            <a:r>
              <a:rPr lang="zh-CN" altLang="en-US" sz="2600" b="1" dirty="0">
                <a:solidFill>
                  <a:srgbClr val="FF0000"/>
                </a:solidFill>
                <a:latin typeface="+mj-lt"/>
                <a:ea typeface="黑体" panose="02010609060101010101" pitchFamily="49" charset="-122"/>
              </a:rPr>
              <a:t>解</a:t>
            </a:r>
            <a:r>
              <a:rPr lang="en-US" altLang="zh-CN" sz="2600" b="1" dirty="0">
                <a:solidFill>
                  <a:srgbClr val="FF0000"/>
                </a:solidFill>
                <a:latin typeface="+mj-lt"/>
                <a:ea typeface="黑体" panose="02010609060101010101" pitchFamily="49" charset="-122"/>
              </a:rPr>
              <a:t>: (1)  0 min</a:t>
            </a:r>
            <a:r>
              <a:rPr lang="zh-CN" altLang="en-US" sz="2600" b="1" dirty="0">
                <a:solidFill>
                  <a:srgbClr val="FF0000"/>
                </a:solidFill>
                <a:latin typeface="+mj-lt"/>
                <a:ea typeface="黑体" panose="02010609060101010101" pitchFamily="49" charset="-122"/>
              </a:rPr>
              <a:t> 到 </a:t>
            </a:r>
            <a:r>
              <a:rPr lang="en-US" altLang="zh-CN" sz="2600" b="1" dirty="0">
                <a:solidFill>
                  <a:srgbClr val="FF0000"/>
                </a:solidFill>
                <a:latin typeface="+mj-lt"/>
                <a:ea typeface="黑体" panose="02010609060101010101" pitchFamily="49" charset="-122"/>
              </a:rPr>
              <a:t>60</a:t>
            </a:r>
            <a:r>
              <a:rPr lang="zh-CN" altLang="en-US" sz="2600" b="1" dirty="0">
                <a:solidFill>
                  <a:srgbClr val="FF0000"/>
                </a:solidFill>
                <a:latin typeface="+mj-lt"/>
                <a:ea typeface="黑体" panose="02010609060101010101" pitchFamily="49" charset="-122"/>
              </a:rPr>
              <a:t> </a:t>
            </a:r>
            <a:r>
              <a:rPr lang="en-US" altLang="zh-CN" sz="2600" b="1" dirty="0">
                <a:solidFill>
                  <a:srgbClr val="FF0000"/>
                </a:solidFill>
                <a:latin typeface="+mj-lt"/>
                <a:ea typeface="黑体" panose="02010609060101010101" pitchFamily="49" charset="-122"/>
              </a:rPr>
              <a:t>min</a:t>
            </a:r>
            <a:r>
              <a:rPr lang="zh-CN" altLang="en-US" sz="2600" b="1" dirty="0">
                <a:solidFill>
                  <a:srgbClr val="FF0000"/>
                </a:solidFill>
                <a:latin typeface="+mj-lt"/>
                <a:ea typeface="黑体" panose="02010609060101010101" pitchFamily="49" charset="-122"/>
              </a:rPr>
              <a:t>，血糖浓度逐渐上升，</a:t>
            </a:r>
            <a:endParaRPr lang="en-US" altLang="zh-CN" sz="2600" b="1" dirty="0">
              <a:solidFill>
                <a:srgbClr val="FF0000"/>
              </a:solidFill>
              <a:latin typeface="+mj-lt"/>
              <a:ea typeface="黑体" panose="02010609060101010101" pitchFamily="49" charset="-122"/>
            </a:endParaRPr>
          </a:p>
          <a:p>
            <a:pPr>
              <a:lnSpc>
                <a:spcPct val="110000"/>
              </a:lnSpc>
            </a:pPr>
            <a:r>
              <a:rPr lang="en-US" altLang="zh-CN" sz="2600" b="1" dirty="0">
                <a:solidFill>
                  <a:srgbClr val="FF0000"/>
                </a:solidFill>
                <a:latin typeface="+mj-lt"/>
                <a:ea typeface="黑体" panose="02010609060101010101" pitchFamily="49" charset="-122"/>
              </a:rPr>
              <a:t>            60</a:t>
            </a:r>
            <a:r>
              <a:rPr lang="zh-CN" altLang="en-US" sz="2600" b="1" dirty="0">
                <a:solidFill>
                  <a:srgbClr val="FF0000"/>
                </a:solidFill>
                <a:latin typeface="+mj-lt"/>
                <a:ea typeface="黑体" panose="02010609060101010101" pitchFamily="49" charset="-122"/>
              </a:rPr>
              <a:t> </a:t>
            </a:r>
            <a:r>
              <a:rPr lang="en-US" altLang="zh-CN" sz="2600" b="1" dirty="0">
                <a:solidFill>
                  <a:srgbClr val="FF0000"/>
                </a:solidFill>
                <a:latin typeface="+mj-lt"/>
                <a:ea typeface="黑体" panose="02010609060101010101" pitchFamily="49" charset="-122"/>
              </a:rPr>
              <a:t>min </a:t>
            </a:r>
            <a:r>
              <a:rPr lang="zh-CN" altLang="en-US" sz="2600" b="1" dirty="0">
                <a:solidFill>
                  <a:srgbClr val="FF0000"/>
                </a:solidFill>
                <a:latin typeface="+mj-lt"/>
                <a:ea typeface="黑体" panose="02010609060101010101" pitchFamily="49" charset="-122"/>
              </a:rPr>
              <a:t>到 </a:t>
            </a:r>
            <a:r>
              <a:rPr lang="en-US" altLang="zh-CN" sz="2600" b="1" dirty="0">
                <a:solidFill>
                  <a:srgbClr val="FF0000"/>
                </a:solidFill>
                <a:latin typeface="+mj-lt"/>
                <a:ea typeface="黑体" panose="02010609060101010101" pitchFamily="49" charset="-122"/>
              </a:rPr>
              <a:t>240</a:t>
            </a:r>
            <a:r>
              <a:rPr lang="zh-CN" altLang="en-US" sz="2600" b="1" dirty="0">
                <a:solidFill>
                  <a:srgbClr val="FF0000"/>
                </a:solidFill>
                <a:latin typeface="+mj-lt"/>
                <a:ea typeface="黑体" panose="02010609060101010101" pitchFamily="49" charset="-122"/>
              </a:rPr>
              <a:t> </a:t>
            </a:r>
            <a:r>
              <a:rPr lang="en-US" altLang="zh-CN" sz="2600" b="1" dirty="0">
                <a:solidFill>
                  <a:srgbClr val="FF0000"/>
                </a:solidFill>
                <a:latin typeface="+mj-lt"/>
                <a:ea typeface="黑体" panose="02010609060101010101" pitchFamily="49" charset="-122"/>
              </a:rPr>
              <a:t>min</a:t>
            </a:r>
            <a:r>
              <a:rPr lang="zh-CN" altLang="en-US" sz="2600" b="1" dirty="0">
                <a:solidFill>
                  <a:srgbClr val="FF0000"/>
                </a:solidFill>
                <a:latin typeface="+mj-lt"/>
                <a:ea typeface="黑体" panose="02010609060101010101" pitchFamily="49" charset="-122"/>
              </a:rPr>
              <a:t>，血糖浓度逐渐下降。</a:t>
            </a:r>
            <a:endParaRPr lang="zh-CN" altLang="en-US"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548284" y="2736055"/>
            <a:ext cx="4202311" cy="500586"/>
          </a:xfrm>
          <a:prstGeom prst="rect">
            <a:avLst/>
          </a:prstGeom>
          <a:noFill/>
        </p:spPr>
        <p:txBody>
          <a:bodyPr wrap="square" rtlCol="0">
            <a:spAutoFit/>
          </a:bodyPr>
          <a:lstStyle/>
          <a:p>
            <a:pPr>
              <a:lnSpc>
                <a:spcPct val="110000"/>
              </a:lnSpc>
            </a:pPr>
            <a:r>
              <a:rPr lang="zh-CN" altLang="en-US" sz="2600" b="1" dirty="0">
                <a:latin typeface="+mj-lt"/>
                <a:ea typeface="黑体" panose="02010609060101010101" pitchFamily="49" charset="-122"/>
              </a:rPr>
              <a:t>观察图象，回答下列问题：</a:t>
            </a:r>
            <a:endParaRPr lang="zh-CN" altLang="en-US" sz="2600" b="1" dirty="0">
              <a:latin typeface="+mj-lt"/>
              <a:ea typeface="黑体" panose="02010609060101010101" pitchFamily="49" charset="-122"/>
            </a:endParaRPr>
          </a:p>
        </p:txBody>
      </p:sp>
      <p:sp>
        <p:nvSpPr>
          <p:cNvPr id="4" name="文本框 3"/>
          <p:cNvSpPr txBox="1"/>
          <p:nvPr/>
        </p:nvSpPr>
        <p:spPr>
          <a:xfrm>
            <a:off x="548284" y="3236641"/>
            <a:ext cx="8409980" cy="936667"/>
          </a:xfrm>
          <a:prstGeom prst="rect">
            <a:avLst/>
          </a:prstGeom>
          <a:noFill/>
        </p:spPr>
        <p:txBody>
          <a:bodyPr wrap="square" rtlCol="0">
            <a:spAutoFit/>
          </a:bodyPr>
          <a:lstStyle/>
          <a:p>
            <a:pPr>
              <a:lnSpc>
                <a:spcPct val="110000"/>
              </a:lnSpc>
            </a:pPr>
            <a:r>
              <a:rPr lang="en-US" altLang="zh-CN" sz="2600" b="1" dirty="0">
                <a:latin typeface="+mj-lt"/>
                <a:ea typeface="黑体" panose="02010609060101010101" pitchFamily="49" charset="-122"/>
              </a:rPr>
              <a:t>(2)  </a:t>
            </a:r>
            <a:r>
              <a:rPr lang="zh-CN" altLang="en-US" sz="2600" b="1" dirty="0">
                <a:latin typeface="+mj-lt"/>
                <a:ea typeface="黑体" panose="02010609060101010101" pitchFamily="49" charset="-122"/>
              </a:rPr>
              <a:t>张明这次体检血糖浓度的最高值是多少，是何时达到的</a:t>
            </a:r>
            <a:r>
              <a:rPr lang="en-US" altLang="zh-CN" sz="2600" b="1" dirty="0">
                <a:latin typeface="+mj-lt"/>
                <a:ea typeface="黑体" panose="02010609060101010101" pitchFamily="49" charset="-122"/>
              </a:rPr>
              <a:t>?</a:t>
            </a:r>
            <a:r>
              <a:rPr lang="zh-CN" altLang="en-US" sz="2600" b="1" dirty="0">
                <a:latin typeface="+mj-lt"/>
                <a:ea typeface="黑体" panose="02010609060101010101" pitchFamily="49" charset="-122"/>
              </a:rPr>
              <a:t>最低值是多少</a:t>
            </a:r>
            <a:r>
              <a:rPr lang="en-US" altLang="zh-CN" sz="2600" b="1" dirty="0">
                <a:latin typeface="+mj-lt"/>
                <a:ea typeface="黑体" panose="02010609060101010101" pitchFamily="49" charset="-122"/>
              </a:rPr>
              <a:t>?</a:t>
            </a:r>
            <a:endParaRPr lang="zh-CN" altLang="en-US" sz="2600" b="1" dirty="0">
              <a:latin typeface="+mj-lt"/>
              <a:ea typeface="黑体" panose="02010609060101010101" pitchFamily="49" charset="-122"/>
            </a:endParaRPr>
          </a:p>
        </p:txBody>
      </p:sp>
      <p:grpSp>
        <p:nvGrpSpPr>
          <p:cNvPr id="5" name="组合 4"/>
          <p:cNvGrpSpPr/>
          <p:nvPr/>
        </p:nvGrpSpPr>
        <p:grpSpPr>
          <a:xfrm>
            <a:off x="1699952" y="286290"/>
            <a:ext cx="5744096" cy="2479964"/>
            <a:chOff x="1699952" y="286290"/>
            <a:chExt cx="5744096" cy="2479964"/>
          </a:xfrm>
        </p:grpSpPr>
        <p:pic>
          <p:nvPicPr>
            <p:cNvPr id="6" name="图片 5"/>
            <p:cNvPicPr>
              <a:picLocks noChangeAspect="1"/>
            </p:cNvPicPr>
            <p:nvPr/>
          </p:nvPicPr>
          <p:blipFill>
            <a:blip r:embed="rId1"/>
            <a:stretch>
              <a:fillRect/>
            </a:stretch>
          </p:blipFill>
          <p:spPr>
            <a:xfrm>
              <a:off x="1699952" y="286290"/>
              <a:ext cx="5744096" cy="2479964"/>
            </a:xfrm>
            <a:prstGeom prst="rect">
              <a:avLst/>
            </a:prstGeom>
          </p:spPr>
        </p:pic>
        <p:pic>
          <p:nvPicPr>
            <p:cNvPr id="7" name="图片 6"/>
            <p:cNvPicPr>
              <a:picLocks noChangeAspect="1"/>
            </p:cNvPicPr>
            <p:nvPr/>
          </p:nvPicPr>
          <p:blipFill>
            <a:blip r:embed="rId2"/>
            <a:stretch>
              <a:fillRect/>
            </a:stretch>
          </p:blipFill>
          <p:spPr>
            <a:xfrm>
              <a:off x="1846771" y="2196763"/>
              <a:ext cx="422453" cy="526390"/>
            </a:xfrm>
            <a:prstGeom prst="rect">
              <a:avLst/>
            </a:prstGeom>
          </p:spPr>
        </p:pic>
      </p:grpSp>
      <p:sp>
        <p:nvSpPr>
          <p:cNvPr id="8" name="文本框 7"/>
          <p:cNvSpPr txBox="1"/>
          <p:nvPr/>
        </p:nvSpPr>
        <p:spPr>
          <a:xfrm>
            <a:off x="545605" y="4046475"/>
            <a:ext cx="8409980" cy="936667"/>
          </a:xfrm>
          <a:prstGeom prst="rect">
            <a:avLst/>
          </a:prstGeom>
          <a:noFill/>
        </p:spPr>
        <p:txBody>
          <a:bodyPr wrap="square">
            <a:spAutoFit/>
          </a:bodyPr>
          <a:lstStyle/>
          <a:p>
            <a:pPr>
              <a:lnSpc>
                <a:spcPct val="110000"/>
              </a:lnSpc>
            </a:pPr>
            <a:r>
              <a:rPr lang="en-US" altLang="zh-CN" sz="2600" b="1" dirty="0">
                <a:solidFill>
                  <a:srgbClr val="FF0000"/>
                </a:solidFill>
                <a:latin typeface="+mj-lt"/>
                <a:ea typeface="黑体" panose="02010609060101010101" pitchFamily="49" charset="-122"/>
              </a:rPr>
              <a:t>(2) </a:t>
            </a:r>
            <a:r>
              <a:rPr lang="zh-CN" altLang="en-US" sz="2600" b="1" dirty="0">
                <a:solidFill>
                  <a:srgbClr val="FF0000"/>
                </a:solidFill>
                <a:latin typeface="+mj-lt"/>
                <a:ea typeface="黑体" panose="02010609060101010101" pitchFamily="49" charset="-122"/>
              </a:rPr>
              <a:t>最高值是 </a:t>
            </a:r>
            <a:r>
              <a:rPr lang="en-US" altLang="zh-CN" sz="2600" b="1" dirty="0">
                <a:solidFill>
                  <a:srgbClr val="FF0000"/>
                </a:solidFill>
                <a:latin typeface="+mj-lt"/>
                <a:ea typeface="黑体" panose="02010609060101010101" pitchFamily="49" charset="-122"/>
              </a:rPr>
              <a:t>8 mmol/L</a:t>
            </a:r>
            <a:r>
              <a:rPr lang="zh-CN" altLang="en-US" sz="2600" b="1" dirty="0">
                <a:solidFill>
                  <a:srgbClr val="FF0000"/>
                </a:solidFill>
                <a:latin typeface="+mj-lt"/>
                <a:ea typeface="黑体" panose="02010609060101010101" pitchFamily="49" charset="-122"/>
              </a:rPr>
              <a:t>，在 </a:t>
            </a:r>
            <a:r>
              <a:rPr lang="en-US" altLang="zh-CN" sz="2600" b="1" dirty="0">
                <a:solidFill>
                  <a:srgbClr val="FF0000"/>
                </a:solidFill>
                <a:latin typeface="+mj-lt"/>
                <a:ea typeface="黑体" panose="02010609060101010101" pitchFamily="49" charset="-122"/>
              </a:rPr>
              <a:t>60</a:t>
            </a:r>
            <a:r>
              <a:rPr lang="zh-CN" altLang="en-US" sz="2600" b="1" dirty="0">
                <a:solidFill>
                  <a:srgbClr val="FF0000"/>
                </a:solidFill>
                <a:latin typeface="+mj-lt"/>
                <a:ea typeface="黑体" panose="02010609060101010101" pitchFamily="49" charset="-122"/>
              </a:rPr>
              <a:t> </a:t>
            </a:r>
            <a:r>
              <a:rPr lang="en-US" altLang="zh-CN" sz="2600" b="1" dirty="0">
                <a:solidFill>
                  <a:srgbClr val="FF0000"/>
                </a:solidFill>
                <a:latin typeface="+mj-lt"/>
                <a:ea typeface="黑体" panose="02010609060101010101" pitchFamily="49" charset="-122"/>
              </a:rPr>
              <a:t>min </a:t>
            </a:r>
            <a:r>
              <a:rPr lang="zh-CN" altLang="en-US" sz="2600" b="1" dirty="0">
                <a:solidFill>
                  <a:srgbClr val="FF0000"/>
                </a:solidFill>
                <a:latin typeface="+mj-lt"/>
                <a:ea typeface="黑体" panose="02010609060101010101" pitchFamily="49" charset="-122"/>
              </a:rPr>
              <a:t>时达到；</a:t>
            </a:r>
            <a:endParaRPr lang="zh-CN" altLang="en-US" sz="2600" b="1" dirty="0">
              <a:solidFill>
                <a:srgbClr val="FF0000"/>
              </a:solidFill>
              <a:latin typeface="+mj-lt"/>
              <a:ea typeface="黑体" panose="02010609060101010101" pitchFamily="49" charset="-122"/>
            </a:endParaRPr>
          </a:p>
          <a:p>
            <a:pPr>
              <a:lnSpc>
                <a:spcPct val="110000"/>
              </a:lnSpc>
            </a:pPr>
            <a:r>
              <a:rPr lang="zh-CN" altLang="en-US" sz="2600" b="1" dirty="0">
                <a:solidFill>
                  <a:srgbClr val="FF0000"/>
                </a:solidFill>
                <a:latin typeface="+mj-lt"/>
                <a:ea typeface="黑体" panose="02010609060101010101" pitchFamily="49" charset="-122"/>
              </a:rPr>
              <a:t>最低值大约是</a:t>
            </a:r>
            <a:r>
              <a:rPr lang="en-US" altLang="zh-CN" sz="2600" b="1" dirty="0">
                <a:solidFill>
                  <a:srgbClr val="FF0000"/>
                </a:solidFill>
                <a:latin typeface="+mj-lt"/>
                <a:ea typeface="黑体" panose="02010609060101010101" pitchFamily="49" charset="-122"/>
              </a:rPr>
              <a:t> 5.9 mmol/L</a:t>
            </a:r>
            <a:r>
              <a:rPr lang="zh-CN" altLang="en-US" sz="2600" b="1" dirty="0">
                <a:solidFill>
                  <a:srgbClr val="FF0000"/>
                </a:solidFill>
                <a:latin typeface="+mj-lt"/>
                <a:ea typeface="黑体" panose="02010609060101010101" pitchFamily="49" charset="-122"/>
              </a:rPr>
              <a:t>，在 </a:t>
            </a:r>
            <a:r>
              <a:rPr lang="en-US" altLang="zh-CN" sz="2600" b="1" dirty="0">
                <a:solidFill>
                  <a:srgbClr val="FF0000"/>
                </a:solidFill>
                <a:latin typeface="+mj-lt"/>
                <a:ea typeface="黑体" panose="02010609060101010101" pitchFamily="49" charset="-122"/>
              </a:rPr>
              <a:t>240</a:t>
            </a:r>
            <a:r>
              <a:rPr lang="zh-CN" altLang="en-US" sz="2600" b="1" dirty="0">
                <a:solidFill>
                  <a:srgbClr val="FF0000"/>
                </a:solidFill>
                <a:latin typeface="+mj-lt"/>
                <a:ea typeface="黑体" panose="02010609060101010101" pitchFamily="49" charset="-122"/>
              </a:rPr>
              <a:t> </a:t>
            </a:r>
            <a:r>
              <a:rPr lang="en-US" altLang="zh-CN" sz="2600" b="1" dirty="0">
                <a:solidFill>
                  <a:srgbClr val="FF0000"/>
                </a:solidFill>
                <a:latin typeface="+mj-lt"/>
                <a:ea typeface="黑体" panose="02010609060101010101" pitchFamily="49" charset="-122"/>
              </a:rPr>
              <a:t>min </a:t>
            </a:r>
            <a:r>
              <a:rPr lang="zh-CN" altLang="en-US" sz="2600" b="1" dirty="0">
                <a:solidFill>
                  <a:srgbClr val="FF0000"/>
                </a:solidFill>
                <a:latin typeface="+mj-lt"/>
                <a:ea typeface="黑体" panose="02010609060101010101" pitchFamily="49" charset="-122"/>
              </a:rPr>
              <a:t>时达到。</a:t>
            </a:r>
            <a:endParaRPr lang="zh-CN" altLang="en-US"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548284" y="2736055"/>
            <a:ext cx="4202311" cy="500586"/>
          </a:xfrm>
          <a:prstGeom prst="rect">
            <a:avLst/>
          </a:prstGeom>
          <a:noFill/>
        </p:spPr>
        <p:txBody>
          <a:bodyPr wrap="square" rtlCol="0">
            <a:spAutoFit/>
          </a:bodyPr>
          <a:lstStyle/>
          <a:p>
            <a:pPr>
              <a:lnSpc>
                <a:spcPct val="110000"/>
              </a:lnSpc>
            </a:pPr>
            <a:r>
              <a:rPr lang="zh-CN" altLang="en-US" sz="2600" b="1" dirty="0">
                <a:latin typeface="+mj-lt"/>
                <a:ea typeface="黑体" panose="02010609060101010101" pitchFamily="49" charset="-122"/>
              </a:rPr>
              <a:t>观察图象，回答下列问题：</a:t>
            </a:r>
            <a:endParaRPr lang="zh-CN" altLang="en-US" sz="2600" b="1" dirty="0">
              <a:latin typeface="+mj-lt"/>
              <a:ea typeface="黑体" panose="02010609060101010101" pitchFamily="49" charset="-122"/>
            </a:endParaRPr>
          </a:p>
        </p:txBody>
      </p:sp>
      <p:sp>
        <p:nvSpPr>
          <p:cNvPr id="4" name="文本框 3"/>
          <p:cNvSpPr txBox="1"/>
          <p:nvPr/>
        </p:nvSpPr>
        <p:spPr>
          <a:xfrm>
            <a:off x="548284" y="3236641"/>
            <a:ext cx="7552729" cy="936667"/>
          </a:xfrm>
          <a:prstGeom prst="rect">
            <a:avLst/>
          </a:prstGeom>
          <a:noFill/>
        </p:spPr>
        <p:txBody>
          <a:bodyPr wrap="square" rtlCol="0">
            <a:spAutoFit/>
          </a:bodyPr>
          <a:lstStyle/>
          <a:p>
            <a:pPr>
              <a:lnSpc>
                <a:spcPct val="110000"/>
              </a:lnSpc>
            </a:pPr>
            <a:r>
              <a:rPr lang="en-US" altLang="zh-CN" sz="2600" b="1" dirty="0">
                <a:latin typeface="+mj-lt"/>
                <a:ea typeface="黑体" panose="02010609060101010101" pitchFamily="49" charset="-122"/>
              </a:rPr>
              <a:t>(3) </a:t>
            </a:r>
            <a:r>
              <a:rPr lang="zh-CN" altLang="en-US" sz="2600" b="1" dirty="0">
                <a:latin typeface="+mj-lt"/>
                <a:ea typeface="黑体" panose="02010609060101010101" pitchFamily="49" charset="-122"/>
              </a:rPr>
              <a:t>张明这次体检的血糖浓度在哪个时间段上升得比较快</a:t>
            </a:r>
            <a:r>
              <a:rPr lang="en-US" altLang="zh-CN" sz="2600" b="1" dirty="0">
                <a:latin typeface="+mj-lt"/>
                <a:ea typeface="黑体" panose="02010609060101010101" pitchFamily="49" charset="-122"/>
              </a:rPr>
              <a:t>?</a:t>
            </a:r>
            <a:r>
              <a:rPr lang="zh-CN" altLang="en-US" sz="2600" b="1" dirty="0">
                <a:latin typeface="+mj-lt"/>
                <a:ea typeface="黑体" panose="02010609060101010101" pitchFamily="49" charset="-122"/>
              </a:rPr>
              <a:t>在哪个时间段下降得比较快</a:t>
            </a:r>
            <a:r>
              <a:rPr lang="en-US" altLang="zh-CN" sz="2600" b="1" dirty="0">
                <a:latin typeface="+mj-lt"/>
                <a:ea typeface="黑体" panose="02010609060101010101" pitchFamily="49" charset="-122"/>
              </a:rPr>
              <a:t>?</a:t>
            </a:r>
            <a:endParaRPr lang="zh-CN" altLang="en-US" sz="2600" b="1" dirty="0">
              <a:latin typeface="+mj-lt"/>
              <a:ea typeface="黑体" panose="02010609060101010101" pitchFamily="49" charset="-122"/>
            </a:endParaRPr>
          </a:p>
        </p:txBody>
      </p:sp>
      <p:grpSp>
        <p:nvGrpSpPr>
          <p:cNvPr id="5" name="组合 4"/>
          <p:cNvGrpSpPr/>
          <p:nvPr/>
        </p:nvGrpSpPr>
        <p:grpSpPr>
          <a:xfrm>
            <a:off x="1699952" y="286290"/>
            <a:ext cx="5744096" cy="2479964"/>
            <a:chOff x="1699952" y="286290"/>
            <a:chExt cx="5744096" cy="2479964"/>
          </a:xfrm>
        </p:grpSpPr>
        <p:pic>
          <p:nvPicPr>
            <p:cNvPr id="6" name="图片 5"/>
            <p:cNvPicPr>
              <a:picLocks noChangeAspect="1"/>
            </p:cNvPicPr>
            <p:nvPr/>
          </p:nvPicPr>
          <p:blipFill>
            <a:blip r:embed="rId1"/>
            <a:stretch>
              <a:fillRect/>
            </a:stretch>
          </p:blipFill>
          <p:spPr>
            <a:xfrm>
              <a:off x="1699952" y="286290"/>
              <a:ext cx="5744096" cy="2479964"/>
            </a:xfrm>
            <a:prstGeom prst="rect">
              <a:avLst/>
            </a:prstGeom>
          </p:spPr>
        </p:pic>
        <p:pic>
          <p:nvPicPr>
            <p:cNvPr id="7" name="图片 6"/>
            <p:cNvPicPr>
              <a:picLocks noChangeAspect="1"/>
            </p:cNvPicPr>
            <p:nvPr/>
          </p:nvPicPr>
          <p:blipFill>
            <a:blip r:embed="rId2"/>
            <a:stretch>
              <a:fillRect/>
            </a:stretch>
          </p:blipFill>
          <p:spPr>
            <a:xfrm>
              <a:off x="1846771" y="2196763"/>
              <a:ext cx="422453" cy="526390"/>
            </a:xfrm>
            <a:prstGeom prst="rect">
              <a:avLst/>
            </a:prstGeom>
          </p:spPr>
        </p:pic>
      </p:grpSp>
      <p:sp>
        <p:nvSpPr>
          <p:cNvPr id="8" name="文本框 7"/>
          <p:cNvSpPr txBox="1"/>
          <p:nvPr/>
        </p:nvSpPr>
        <p:spPr>
          <a:xfrm>
            <a:off x="545605" y="4046475"/>
            <a:ext cx="6515595" cy="936667"/>
          </a:xfrm>
          <a:prstGeom prst="rect">
            <a:avLst/>
          </a:prstGeom>
          <a:noFill/>
        </p:spPr>
        <p:txBody>
          <a:bodyPr wrap="square">
            <a:spAutoFit/>
          </a:bodyPr>
          <a:lstStyle/>
          <a:p>
            <a:pPr>
              <a:lnSpc>
                <a:spcPct val="110000"/>
              </a:lnSpc>
            </a:pPr>
            <a:r>
              <a:rPr lang="en-US" altLang="zh-CN" sz="2600" b="1" dirty="0">
                <a:solidFill>
                  <a:srgbClr val="FF0000"/>
                </a:solidFill>
                <a:latin typeface="+mj-lt"/>
                <a:ea typeface="黑体" panose="02010609060101010101" pitchFamily="49" charset="-122"/>
              </a:rPr>
              <a:t>(3) </a:t>
            </a:r>
            <a:r>
              <a:rPr lang="zh-CN" altLang="en-US" sz="2600" b="1" dirty="0">
                <a:solidFill>
                  <a:srgbClr val="FF0000"/>
                </a:solidFill>
                <a:latin typeface="+mj-lt"/>
                <a:ea typeface="黑体" panose="02010609060101010101" pitchFamily="49" charset="-122"/>
              </a:rPr>
              <a:t>在</a:t>
            </a:r>
            <a:r>
              <a:rPr lang="en-US" altLang="zh-CN" sz="2600" b="1" dirty="0">
                <a:solidFill>
                  <a:srgbClr val="FF0000"/>
                </a:solidFill>
                <a:latin typeface="+mj-lt"/>
                <a:ea typeface="黑体" panose="02010609060101010101" pitchFamily="49" charset="-122"/>
              </a:rPr>
              <a:t>0 min</a:t>
            </a:r>
            <a:r>
              <a:rPr lang="zh-CN" altLang="en-US" sz="2600" b="1" dirty="0">
                <a:solidFill>
                  <a:srgbClr val="FF0000"/>
                </a:solidFill>
                <a:latin typeface="+mj-lt"/>
                <a:ea typeface="黑体" panose="02010609060101010101" pitchFamily="49" charset="-122"/>
              </a:rPr>
              <a:t> 到 </a:t>
            </a:r>
            <a:r>
              <a:rPr lang="en-US" altLang="zh-CN" sz="2600" b="1" dirty="0">
                <a:solidFill>
                  <a:srgbClr val="FF0000"/>
                </a:solidFill>
                <a:latin typeface="+mj-lt"/>
                <a:ea typeface="黑体" panose="02010609060101010101" pitchFamily="49" charset="-122"/>
              </a:rPr>
              <a:t>60</a:t>
            </a:r>
            <a:r>
              <a:rPr lang="zh-CN" altLang="en-US" sz="2600" b="1" dirty="0">
                <a:solidFill>
                  <a:srgbClr val="FF0000"/>
                </a:solidFill>
                <a:latin typeface="+mj-lt"/>
                <a:ea typeface="黑体" panose="02010609060101010101" pitchFamily="49" charset="-122"/>
              </a:rPr>
              <a:t> </a:t>
            </a:r>
            <a:r>
              <a:rPr lang="en-US" altLang="zh-CN" sz="2600" b="1" dirty="0">
                <a:solidFill>
                  <a:srgbClr val="FF0000"/>
                </a:solidFill>
                <a:latin typeface="+mj-lt"/>
                <a:ea typeface="黑体" panose="02010609060101010101" pitchFamily="49" charset="-122"/>
              </a:rPr>
              <a:t>min </a:t>
            </a:r>
            <a:r>
              <a:rPr lang="zh-CN" altLang="en-US" sz="2600" b="1" dirty="0">
                <a:solidFill>
                  <a:srgbClr val="FF0000"/>
                </a:solidFill>
                <a:latin typeface="+mj-lt"/>
                <a:ea typeface="黑体" panose="02010609060101010101" pitchFamily="49" charset="-122"/>
              </a:rPr>
              <a:t>上升得比较快；</a:t>
            </a:r>
            <a:endParaRPr lang="zh-CN" altLang="en-US" sz="2600" b="1" dirty="0">
              <a:solidFill>
                <a:srgbClr val="FF0000"/>
              </a:solidFill>
              <a:latin typeface="+mj-lt"/>
              <a:ea typeface="黑体" panose="02010609060101010101" pitchFamily="49" charset="-122"/>
            </a:endParaRPr>
          </a:p>
          <a:p>
            <a:pPr>
              <a:lnSpc>
                <a:spcPct val="110000"/>
              </a:lnSpc>
            </a:pPr>
            <a:r>
              <a:rPr lang="zh-CN" altLang="en-US" sz="2600" b="1" dirty="0">
                <a:solidFill>
                  <a:srgbClr val="FF0000"/>
                </a:solidFill>
                <a:latin typeface="+mj-lt"/>
                <a:ea typeface="黑体" panose="02010609060101010101" pitchFamily="49" charset="-122"/>
              </a:rPr>
              <a:t>      在 </a:t>
            </a:r>
            <a:r>
              <a:rPr lang="en-US" altLang="zh-CN" sz="2600" b="1" dirty="0">
                <a:solidFill>
                  <a:srgbClr val="FF0000"/>
                </a:solidFill>
                <a:latin typeface="+mj-lt"/>
                <a:ea typeface="黑体" panose="02010609060101010101" pitchFamily="49" charset="-122"/>
              </a:rPr>
              <a:t>60</a:t>
            </a:r>
            <a:r>
              <a:rPr lang="zh-CN" altLang="en-US" sz="2600" b="1" dirty="0">
                <a:solidFill>
                  <a:srgbClr val="FF0000"/>
                </a:solidFill>
                <a:latin typeface="+mj-lt"/>
                <a:ea typeface="黑体" panose="02010609060101010101" pitchFamily="49" charset="-122"/>
              </a:rPr>
              <a:t> </a:t>
            </a:r>
            <a:r>
              <a:rPr lang="en-US" altLang="zh-CN" sz="2600" b="1" dirty="0">
                <a:solidFill>
                  <a:srgbClr val="FF0000"/>
                </a:solidFill>
                <a:latin typeface="+mj-lt"/>
                <a:ea typeface="黑体" panose="02010609060101010101" pitchFamily="49" charset="-122"/>
              </a:rPr>
              <a:t>min</a:t>
            </a:r>
            <a:r>
              <a:rPr lang="zh-CN" altLang="en-US" sz="2600" b="1" dirty="0">
                <a:solidFill>
                  <a:srgbClr val="FF0000"/>
                </a:solidFill>
                <a:latin typeface="+mj-lt"/>
                <a:ea typeface="黑体" panose="02010609060101010101" pitchFamily="49" charset="-122"/>
              </a:rPr>
              <a:t>到 </a:t>
            </a:r>
            <a:r>
              <a:rPr lang="en-US" altLang="zh-CN" sz="2600" b="1" dirty="0">
                <a:solidFill>
                  <a:srgbClr val="FF0000"/>
                </a:solidFill>
                <a:latin typeface="+mj-lt"/>
                <a:ea typeface="黑体" panose="02010609060101010101" pitchFamily="49" charset="-122"/>
              </a:rPr>
              <a:t>120</a:t>
            </a:r>
            <a:r>
              <a:rPr lang="zh-CN" altLang="en-US" sz="2600" b="1" dirty="0">
                <a:solidFill>
                  <a:srgbClr val="FF0000"/>
                </a:solidFill>
                <a:latin typeface="+mj-lt"/>
                <a:ea typeface="黑体" panose="02010609060101010101" pitchFamily="49" charset="-122"/>
              </a:rPr>
              <a:t> </a:t>
            </a:r>
            <a:r>
              <a:rPr lang="en-US" altLang="zh-CN" sz="2600" b="1" dirty="0">
                <a:solidFill>
                  <a:srgbClr val="FF0000"/>
                </a:solidFill>
                <a:latin typeface="+mj-lt"/>
                <a:ea typeface="黑体" panose="02010609060101010101" pitchFamily="49" charset="-122"/>
              </a:rPr>
              <a:t>min </a:t>
            </a:r>
            <a:r>
              <a:rPr lang="zh-CN" altLang="en-US" sz="2600" b="1" dirty="0">
                <a:solidFill>
                  <a:srgbClr val="FF0000"/>
                </a:solidFill>
                <a:latin typeface="+mj-lt"/>
                <a:ea typeface="黑体" panose="02010609060101010101" pitchFamily="49" charset="-122"/>
              </a:rPr>
              <a:t>下降得比较快。</a:t>
            </a:r>
            <a:endParaRPr lang="zh-CN" altLang="en-US"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7650" name="组合 1"/>
          <p:cNvGrpSpPr/>
          <p:nvPr/>
        </p:nvGrpSpPr>
        <p:grpSpPr>
          <a:xfrm>
            <a:off x="2803525" y="239713"/>
            <a:ext cx="2649538" cy="635000"/>
            <a:chOff x="2803270" y="240279"/>
            <a:chExt cx="2649758" cy="634072"/>
          </a:xfrm>
        </p:grpSpPr>
        <p:sp>
          <p:nvSpPr>
            <p:cNvPr id="3" name="矩形 2"/>
            <p:cNvSpPr/>
            <p:nvPr/>
          </p:nvSpPr>
          <p:spPr>
            <a:xfrm>
              <a:off x="2803270" y="294175"/>
              <a:ext cx="2649758" cy="546887"/>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lt1"/>
                  </a:solidFill>
                  <a:effectLst/>
                  <a:uLnTx/>
                  <a:uFillTx/>
                  <a:latin typeface="+mj-ea"/>
                  <a:ea typeface="+mj-ea"/>
                  <a:cs typeface="+mn-cs"/>
                </a:rPr>
                <a:t>    课后作业</a:t>
              </a:r>
              <a:endParaRPr kumimoji="0" lang="zh-CN" altLang="en-US" sz="3200" b="1" i="0" u="none" strike="noStrike" kern="1200" cap="none" spc="0" normalizeH="0" baseline="0" noProof="0" dirty="0">
                <a:ln>
                  <a:noFill/>
                </a:ln>
                <a:solidFill>
                  <a:schemeClr val="lt1"/>
                </a:solidFill>
                <a:effectLst/>
                <a:uLnTx/>
                <a:uFillTx/>
                <a:latin typeface="+mj-ea"/>
                <a:ea typeface="+mj-ea"/>
                <a:cs typeface="+mn-cs"/>
              </a:endParaRPr>
            </a:p>
          </p:txBody>
        </p:sp>
        <p:sp>
          <p:nvSpPr>
            <p:cNvPr id="4" name="矩形 3"/>
            <p:cNvSpPr/>
            <p:nvPr/>
          </p:nvSpPr>
          <p:spPr>
            <a:xfrm>
              <a:off x="2909642" y="240279"/>
              <a:ext cx="654104" cy="634072"/>
            </a:xfrm>
            <a:prstGeom prst="rect">
              <a:avLst/>
            </a:prstGeom>
            <a:solidFill>
              <a:srgbClr val="FD8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sp>
        <p:nvSpPr>
          <p:cNvPr id="5" name="Rectangle 2"/>
          <p:cNvSpPr txBox="1">
            <a:spLocks noChangeArrowheads="1"/>
          </p:cNvSpPr>
          <p:nvPr/>
        </p:nvSpPr>
        <p:spPr bwMode="auto">
          <a:xfrm>
            <a:off x="1725295" y="2145506"/>
            <a:ext cx="5978525" cy="852487"/>
          </a:xfrm>
          <a:prstGeom prst="rect">
            <a:avLst/>
          </a:prstGeom>
          <a:noFill/>
          <a:ln>
            <a:noFill/>
          </a:ln>
        </p:spPr>
        <p:txBody>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30000"/>
              </a:lnSpc>
              <a:spcBef>
                <a:spcPct val="2000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uLnTx/>
                <a:uFillTx/>
                <a:latin typeface="+mj-lt"/>
                <a:ea typeface="+mj-ea"/>
                <a:cs typeface="+mn-cs"/>
              </a:rPr>
              <a:t>完成练习册本课时的习题</a:t>
            </a:r>
            <a:endParaRPr kumimoji="0" lang="en-US" altLang="zh-CN" sz="3600" b="1" i="0" u="none" strike="noStrike" kern="1200" cap="none" spc="0" normalizeH="0" baseline="0" noProof="0" dirty="0">
              <a:ln>
                <a:noFill/>
              </a:ln>
              <a:solidFill>
                <a:schemeClr val="tx1"/>
              </a:solidFill>
              <a:effectLst/>
              <a:uLnTx/>
              <a:uFillTx/>
              <a:latin typeface="+mj-lt"/>
              <a:ea typeface="+mj-ea"/>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314326" y="650081"/>
            <a:ext cx="7986712" cy="1684244"/>
          </a:xfrm>
          <a:prstGeom prst="rect">
            <a:avLst/>
          </a:prstGeom>
          <a:noFill/>
        </p:spPr>
        <p:txBody>
          <a:bodyPr wrap="square" rtlCol="0">
            <a:spAutoFit/>
          </a:bodyPr>
          <a:lstStyle/>
          <a:p>
            <a:pPr>
              <a:lnSpc>
                <a:spcPct val="110000"/>
              </a:lnSpc>
            </a:pPr>
            <a:r>
              <a:rPr lang="en-US" altLang="zh-CN" sz="2400" b="1" dirty="0">
                <a:latin typeface="+mj-lt"/>
                <a:ea typeface="黑体" panose="02010609060101010101" pitchFamily="49" charset="-122"/>
              </a:rPr>
              <a:t>1.</a:t>
            </a:r>
            <a:r>
              <a:rPr lang="zh-CN" altLang="en-US" sz="2400" b="1" dirty="0">
                <a:latin typeface="+mj-lt"/>
                <a:ea typeface="黑体" panose="02010609060101010101" pitchFamily="49" charset="-122"/>
              </a:rPr>
              <a:t>一位患者今天发烧了。他在早晨烧得很厉害，吃过药后感觉好多了，中午时体温基本正常。但是下午他的体温又开始上升，直到夜里他才感觉体温基本正常了。下面哪一幅图能较好地刻画出这位患者今天体温的变化情况</a:t>
            </a:r>
            <a:r>
              <a:rPr lang="en-US" altLang="zh-CN" sz="2400" b="1" dirty="0">
                <a:latin typeface="+mj-lt"/>
                <a:ea typeface="黑体" panose="02010609060101010101" pitchFamily="49" charset="-122"/>
              </a:rPr>
              <a:t>?</a:t>
            </a:r>
            <a:endParaRPr lang="zh-CN" altLang="en-US" sz="2400" b="1" dirty="0">
              <a:latin typeface="+mj-lt"/>
              <a:ea typeface="黑体" panose="02010609060101010101" pitchFamily="49" charset="-122"/>
            </a:endParaRPr>
          </a:p>
        </p:txBody>
      </p:sp>
      <p:grpSp>
        <p:nvGrpSpPr>
          <p:cNvPr id="12" name="组合 11"/>
          <p:cNvGrpSpPr/>
          <p:nvPr/>
        </p:nvGrpSpPr>
        <p:grpSpPr>
          <a:xfrm>
            <a:off x="497394" y="2334325"/>
            <a:ext cx="7930550" cy="1583785"/>
            <a:chOff x="234658" y="2907109"/>
            <a:chExt cx="8723605" cy="1916380"/>
          </a:xfrm>
        </p:grpSpPr>
        <p:pic>
          <p:nvPicPr>
            <p:cNvPr id="4" name="图片 3"/>
            <p:cNvPicPr>
              <a:picLocks noChangeAspect="1"/>
            </p:cNvPicPr>
            <p:nvPr/>
          </p:nvPicPr>
          <p:blipFill>
            <a:blip r:embed="rId1">
              <a:clrChange>
                <a:clrFrom>
                  <a:srgbClr val="FFFFFF"/>
                </a:clrFrom>
                <a:clrTo>
                  <a:srgbClr val="FFFFFF">
                    <a:alpha val="0"/>
                  </a:srgbClr>
                </a:clrTo>
              </a:clrChange>
            </a:blip>
            <a:stretch>
              <a:fillRect/>
            </a:stretch>
          </p:blipFill>
          <p:spPr>
            <a:xfrm>
              <a:off x="234658" y="2907109"/>
              <a:ext cx="2166775" cy="1478568"/>
            </a:xfrm>
            <a:prstGeom prst="rect">
              <a:avLst/>
            </a:prstGeom>
          </p:spPr>
        </p:pic>
        <p:pic>
          <p:nvPicPr>
            <p:cNvPr id="5" name="图片 4"/>
            <p:cNvPicPr>
              <a:picLocks noChangeAspect="1"/>
            </p:cNvPicPr>
            <p:nvPr/>
          </p:nvPicPr>
          <p:blipFill>
            <a:blip r:embed="rId2">
              <a:clrChange>
                <a:clrFrom>
                  <a:srgbClr val="FFFFFF"/>
                </a:clrFrom>
                <a:clrTo>
                  <a:srgbClr val="FFFFFF">
                    <a:alpha val="0"/>
                  </a:srgbClr>
                </a:clrTo>
              </a:clrChange>
            </a:blip>
            <a:stretch>
              <a:fillRect/>
            </a:stretch>
          </p:blipFill>
          <p:spPr>
            <a:xfrm>
              <a:off x="2443566" y="2907109"/>
              <a:ext cx="2016231" cy="1564595"/>
            </a:xfrm>
            <a:prstGeom prst="rect">
              <a:avLst/>
            </a:prstGeom>
          </p:spPr>
        </p:pic>
        <p:pic>
          <p:nvPicPr>
            <p:cNvPr id="6" name="图片 5"/>
            <p:cNvPicPr>
              <a:picLocks noChangeAspect="1"/>
            </p:cNvPicPr>
            <p:nvPr/>
          </p:nvPicPr>
          <p:blipFill>
            <a:blip r:embed="rId3">
              <a:clrChange>
                <a:clrFrom>
                  <a:srgbClr val="FFFFFF"/>
                </a:clrFrom>
                <a:clrTo>
                  <a:srgbClr val="FFFFFF">
                    <a:alpha val="0"/>
                  </a:srgbClr>
                </a:clrTo>
              </a:clrChange>
            </a:blip>
            <a:stretch>
              <a:fillRect/>
            </a:stretch>
          </p:blipFill>
          <p:spPr>
            <a:xfrm>
              <a:off x="4501930" y="2907109"/>
              <a:ext cx="2258177" cy="1494698"/>
            </a:xfrm>
            <a:prstGeom prst="rect">
              <a:avLst/>
            </a:prstGeom>
          </p:spPr>
        </p:pic>
        <p:pic>
          <p:nvPicPr>
            <p:cNvPr id="7" name="图片 6"/>
            <p:cNvPicPr>
              <a:picLocks noChangeAspect="1"/>
            </p:cNvPicPr>
            <p:nvPr/>
          </p:nvPicPr>
          <p:blipFill>
            <a:blip r:embed="rId4">
              <a:clrChange>
                <a:clrFrom>
                  <a:srgbClr val="FFFFFF"/>
                </a:clrFrom>
                <a:clrTo>
                  <a:srgbClr val="FFFFFF">
                    <a:alpha val="0"/>
                  </a:srgbClr>
                </a:clrTo>
              </a:clrChange>
            </a:blip>
            <a:stretch>
              <a:fillRect/>
            </a:stretch>
          </p:blipFill>
          <p:spPr>
            <a:xfrm>
              <a:off x="6802241" y="2907109"/>
              <a:ext cx="2156022" cy="1478568"/>
            </a:xfrm>
            <a:prstGeom prst="rect">
              <a:avLst/>
            </a:prstGeom>
          </p:spPr>
        </p:pic>
        <p:sp>
          <p:nvSpPr>
            <p:cNvPr id="8" name="文本框 7"/>
            <p:cNvSpPr txBox="1"/>
            <p:nvPr/>
          </p:nvSpPr>
          <p:spPr>
            <a:xfrm>
              <a:off x="864395" y="4385677"/>
              <a:ext cx="628649" cy="437812"/>
            </a:xfrm>
            <a:prstGeom prst="rect">
              <a:avLst/>
            </a:prstGeom>
            <a:noFill/>
          </p:spPr>
          <p:txBody>
            <a:bodyPr wrap="square" rtlCol="0">
              <a:spAutoFit/>
            </a:bodyPr>
            <a:lstStyle/>
            <a:p>
              <a:pPr>
                <a:lnSpc>
                  <a:spcPct val="110000"/>
                </a:lnSpc>
              </a:pPr>
              <a:r>
                <a:rPr lang="en-US" altLang="zh-CN" sz="2200" b="1" dirty="0">
                  <a:latin typeface="+mj-lt"/>
                  <a:ea typeface="黑体" panose="02010609060101010101" pitchFamily="49" charset="-122"/>
                </a:rPr>
                <a:t>(1)</a:t>
              </a:r>
              <a:endParaRPr lang="zh-CN" altLang="en-US" sz="2200" b="1" dirty="0">
                <a:latin typeface="+mj-lt"/>
                <a:ea typeface="黑体" panose="02010609060101010101" pitchFamily="49" charset="-122"/>
              </a:endParaRPr>
            </a:p>
          </p:txBody>
        </p:sp>
        <p:sp>
          <p:nvSpPr>
            <p:cNvPr id="9" name="文本框 8"/>
            <p:cNvSpPr txBox="1"/>
            <p:nvPr/>
          </p:nvSpPr>
          <p:spPr>
            <a:xfrm>
              <a:off x="3084804" y="4385677"/>
              <a:ext cx="628649" cy="437812"/>
            </a:xfrm>
            <a:prstGeom prst="rect">
              <a:avLst/>
            </a:prstGeom>
            <a:noFill/>
          </p:spPr>
          <p:txBody>
            <a:bodyPr wrap="square" rtlCol="0">
              <a:spAutoFit/>
            </a:bodyPr>
            <a:lstStyle/>
            <a:p>
              <a:pPr>
                <a:lnSpc>
                  <a:spcPct val="110000"/>
                </a:lnSpc>
              </a:pPr>
              <a:r>
                <a:rPr lang="en-US" altLang="zh-CN" sz="2200" b="1" dirty="0">
                  <a:latin typeface="+mj-lt"/>
                  <a:ea typeface="黑体" panose="02010609060101010101" pitchFamily="49" charset="-122"/>
                </a:rPr>
                <a:t>(2)</a:t>
              </a:r>
              <a:endParaRPr lang="zh-CN" altLang="en-US" sz="2200" b="1" dirty="0">
                <a:latin typeface="+mj-lt"/>
                <a:ea typeface="黑体" panose="02010609060101010101" pitchFamily="49" charset="-122"/>
              </a:endParaRPr>
            </a:p>
          </p:txBody>
        </p:sp>
        <p:sp>
          <p:nvSpPr>
            <p:cNvPr id="10" name="文本框 9"/>
            <p:cNvSpPr txBox="1"/>
            <p:nvPr/>
          </p:nvSpPr>
          <p:spPr>
            <a:xfrm>
              <a:off x="5305213" y="4385677"/>
              <a:ext cx="628649" cy="437812"/>
            </a:xfrm>
            <a:prstGeom prst="rect">
              <a:avLst/>
            </a:prstGeom>
            <a:noFill/>
          </p:spPr>
          <p:txBody>
            <a:bodyPr wrap="square" rtlCol="0">
              <a:spAutoFit/>
            </a:bodyPr>
            <a:lstStyle/>
            <a:p>
              <a:pPr>
                <a:lnSpc>
                  <a:spcPct val="110000"/>
                </a:lnSpc>
              </a:pPr>
              <a:r>
                <a:rPr lang="en-US" altLang="zh-CN" sz="2200" b="1" dirty="0">
                  <a:latin typeface="+mj-lt"/>
                  <a:ea typeface="黑体" panose="02010609060101010101" pitchFamily="49" charset="-122"/>
                </a:rPr>
                <a:t>(3)</a:t>
              </a:r>
              <a:endParaRPr lang="zh-CN" altLang="en-US" sz="2200" b="1" dirty="0">
                <a:latin typeface="+mj-lt"/>
                <a:ea typeface="黑体" panose="02010609060101010101" pitchFamily="49" charset="-122"/>
              </a:endParaRPr>
            </a:p>
          </p:txBody>
        </p:sp>
        <p:sp>
          <p:nvSpPr>
            <p:cNvPr id="11" name="文本框 10"/>
            <p:cNvSpPr txBox="1"/>
            <p:nvPr/>
          </p:nvSpPr>
          <p:spPr>
            <a:xfrm>
              <a:off x="7525623" y="4385677"/>
              <a:ext cx="628649" cy="437812"/>
            </a:xfrm>
            <a:prstGeom prst="rect">
              <a:avLst/>
            </a:prstGeom>
            <a:noFill/>
          </p:spPr>
          <p:txBody>
            <a:bodyPr wrap="square" rtlCol="0">
              <a:spAutoFit/>
            </a:bodyPr>
            <a:lstStyle/>
            <a:p>
              <a:pPr>
                <a:lnSpc>
                  <a:spcPct val="110000"/>
                </a:lnSpc>
              </a:pPr>
              <a:r>
                <a:rPr lang="en-US" altLang="zh-CN" sz="2200" b="1" dirty="0">
                  <a:latin typeface="+mj-lt"/>
                  <a:ea typeface="黑体" panose="02010609060101010101" pitchFamily="49" charset="-122"/>
                </a:rPr>
                <a:t>(4)</a:t>
              </a:r>
              <a:endParaRPr lang="zh-CN" altLang="en-US" sz="2200" b="1" dirty="0">
                <a:latin typeface="+mj-lt"/>
                <a:ea typeface="黑体" panose="02010609060101010101" pitchFamily="49" charset="-122"/>
              </a:endParaRPr>
            </a:p>
          </p:txBody>
        </p:sp>
      </p:grpSp>
      <p:sp>
        <p:nvSpPr>
          <p:cNvPr id="13" name="文本框 12"/>
          <p:cNvSpPr txBox="1"/>
          <p:nvPr/>
        </p:nvSpPr>
        <p:spPr>
          <a:xfrm>
            <a:off x="189911" y="3977623"/>
            <a:ext cx="8954089" cy="871713"/>
          </a:xfrm>
          <a:prstGeom prst="rect">
            <a:avLst/>
          </a:prstGeom>
          <a:noFill/>
        </p:spPr>
        <p:txBody>
          <a:bodyPr wrap="square">
            <a:spAutoFit/>
          </a:bodyPr>
          <a:lstStyle/>
          <a:p>
            <a:pPr>
              <a:lnSpc>
                <a:spcPct val="110000"/>
              </a:lnSpc>
            </a:pPr>
            <a:r>
              <a:rPr lang="zh-CN" altLang="en-US" sz="2400" b="1">
                <a:solidFill>
                  <a:srgbClr val="FF0000"/>
                </a:solidFill>
                <a:latin typeface="+mj-lt"/>
                <a:ea typeface="黑体" panose="02010609060101010101" pitchFamily="49" charset="-122"/>
              </a:rPr>
              <a:t>解</a:t>
            </a:r>
            <a:r>
              <a:rPr lang="en-US" altLang="zh-CN" sz="2400" b="1">
                <a:solidFill>
                  <a:srgbClr val="FF0000"/>
                </a:solidFill>
                <a:latin typeface="+mj-lt"/>
                <a:ea typeface="黑体" panose="02010609060101010101" pitchFamily="49" charset="-122"/>
              </a:rPr>
              <a:t>:</a:t>
            </a:r>
            <a:r>
              <a:rPr lang="zh-CN" altLang="en-US" sz="2400" b="1">
                <a:solidFill>
                  <a:srgbClr val="FF0000"/>
                </a:solidFill>
                <a:latin typeface="+mj-lt"/>
                <a:ea typeface="黑体" panose="02010609060101010101" pitchFamily="49" charset="-122"/>
              </a:rPr>
              <a:t>由题意可知这位患者的体温一开始在升高，吃过药后，开始</a:t>
            </a:r>
            <a:endParaRPr lang="en-US" altLang="zh-CN" sz="2400" b="1">
              <a:solidFill>
                <a:srgbClr val="FF0000"/>
              </a:solidFill>
              <a:latin typeface="+mj-lt"/>
              <a:ea typeface="黑体" panose="02010609060101010101" pitchFamily="49" charset="-122"/>
            </a:endParaRPr>
          </a:p>
          <a:p>
            <a:pPr>
              <a:lnSpc>
                <a:spcPct val="110000"/>
              </a:lnSpc>
            </a:pPr>
            <a:r>
              <a:rPr lang="zh-CN" altLang="en-US" sz="2400" b="1">
                <a:solidFill>
                  <a:srgbClr val="FF0000"/>
                </a:solidFill>
                <a:latin typeface="+mj-lt"/>
                <a:ea typeface="黑体" panose="02010609060101010101" pitchFamily="49" charset="-122"/>
              </a:rPr>
              <a:t>下降，而下午又开始上升，然后再下降。 满足条件的只有图</a:t>
            </a:r>
            <a:r>
              <a:rPr lang="en-US" altLang="zh-CN" sz="2400" b="1">
                <a:solidFill>
                  <a:srgbClr val="FF0000"/>
                </a:solidFill>
                <a:latin typeface="+mj-lt"/>
                <a:ea typeface="黑体" panose="02010609060101010101" pitchFamily="49" charset="-122"/>
              </a:rPr>
              <a:t>(3)</a:t>
            </a:r>
            <a:r>
              <a:rPr lang="zh-CN" altLang="en-US" sz="2400" b="1">
                <a:solidFill>
                  <a:srgbClr val="FF0000"/>
                </a:solidFill>
                <a:latin typeface="+mj-lt"/>
                <a:ea typeface="黑体" panose="02010609060101010101" pitchFamily="49" charset="-122"/>
              </a:rPr>
              <a:t>。</a:t>
            </a: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314325" y="650081"/>
            <a:ext cx="8072438" cy="1475532"/>
          </a:xfrm>
          <a:prstGeom prst="rect">
            <a:avLst/>
          </a:prstGeom>
          <a:noFill/>
        </p:spPr>
        <p:txBody>
          <a:bodyPr wrap="square" rtlCol="0">
            <a:spAutoFit/>
          </a:bodyPr>
          <a:lstStyle/>
          <a:p>
            <a:pPr>
              <a:lnSpc>
                <a:spcPct val="110000"/>
              </a:lnSpc>
            </a:pPr>
            <a:r>
              <a:rPr lang="en-US" altLang="zh-CN" sz="2800" b="1" dirty="0">
                <a:latin typeface="+mj-lt"/>
                <a:ea typeface="黑体" panose="02010609060101010101" pitchFamily="49" charset="-122"/>
              </a:rPr>
              <a:t>2.</a:t>
            </a:r>
            <a:r>
              <a:rPr lang="zh-CN" altLang="en-US" sz="2800" b="1" dirty="0">
                <a:latin typeface="+mj-lt"/>
                <a:ea typeface="黑体" panose="02010609060101010101" pitchFamily="49" charset="-122"/>
              </a:rPr>
              <a:t>小华站在离家不远的公共汽车站等车。下面哪一幅图能较好地刻画等车这段时间内他离家的距离与时间之间的关系</a:t>
            </a:r>
            <a:r>
              <a:rPr lang="en-US" altLang="zh-CN" sz="2800" b="1" dirty="0">
                <a:latin typeface="+mj-lt"/>
                <a:ea typeface="黑体" panose="02010609060101010101" pitchFamily="49" charset="-122"/>
              </a:rPr>
              <a:t>?</a:t>
            </a:r>
            <a:endParaRPr lang="zh-CN" altLang="en-US" sz="2800" b="1" dirty="0">
              <a:latin typeface="+mj-lt"/>
              <a:ea typeface="黑体" panose="02010609060101010101" pitchFamily="49" charset="-122"/>
            </a:endParaRPr>
          </a:p>
        </p:txBody>
      </p:sp>
      <p:pic>
        <p:nvPicPr>
          <p:cNvPr id="3" name="图片 2"/>
          <p:cNvPicPr>
            <a:picLocks noChangeAspect="1"/>
          </p:cNvPicPr>
          <p:nvPr/>
        </p:nvPicPr>
        <p:blipFill>
          <a:blip r:embed="rId1">
            <a:clrChange>
              <a:clrFrom>
                <a:srgbClr val="FFFFFF"/>
              </a:clrFrom>
              <a:clrTo>
                <a:srgbClr val="FFFFFF">
                  <a:alpha val="0"/>
                </a:srgbClr>
              </a:clrTo>
            </a:clrChange>
          </a:blip>
          <a:stretch>
            <a:fillRect/>
          </a:stretch>
        </p:blipFill>
        <p:spPr>
          <a:xfrm>
            <a:off x="439110" y="2127881"/>
            <a:ext cx="3688358" cy="1817295"/>
          </a:xfrm>
          <a:prstGeom prst="rect">
            <a:avLst/>
          </a:prstGeom>
        </p:spPr>
      </p:pic>
      <p:pic>
        <p:nvPicPr>
          <p:cNvPr id="4" name="图片 3"/>
          <p:cNvPicPr>
            <a:picLocks noChangeAspect="1"/>
          </p:cNvPicPr>
          <p:nvPr/>
        </p:nvPicPr>
        <p:blipFill>
          <a:blip r:embed="rId2">
            <a:clrChange>
              <a:clrFrom>
                <a:srgbClr val="FFFFFF"/>
              </a:clrFrom>
              <a:clrTo>
                <a:srgbClr val="FFFFFF">
                  <a:alpha val="0"/>
                </a:srgbClr>
              </a:clrTo>
            </a:clrChange>
          </a:blip>
          <a:stretch>
            <a:fillRect/>
          </a:stretch>
        </p:blipFill>
        <p:spPr>
          <a:xfrm>
            <a:off x="4829903" y="2136727"/>
            <a:ext cx="3805345" cy="1799600"/>
          </a:xfrm>
          <a:prstGeom prst="rect">
            <a:avLst/>
          </a:prstGeom>
        </p:spPr>
      </p:pic>
      <p:sp>
        <p:nvSpPr>
          <p:cNvPr id="6" name="文本框 5"/>
          <p:cNvSpPr txBox="1"/>
          <p:nvPr/>
        </p:nvSpPr>
        <p:spPr>
          <a:xfrm>
            <a:off x="507569" y="3945176"/>
            <a:ext cx="8128861" cy="871713"/>
          </a:xfrm>
          <a:prstGeom prst="rect">
            <a:avLst/>
          </a:prstGeom>
          <a:noFill/>
        </p:spPr>
        <p:txBody>
          <a:bodyPr wrap="square">
            <a:spAutoFit/>
          </a:bodyPr>
          <a:lstStyle/>
          <a:p>
            <a:pPr>
              <a:lnSpc>
                <a:spcPct val="110000"/>
              </a:lnSpc>
            </a:pPr>
            <a:r>
              <a:rPr lang="zh-CN" altLang="en-US" sz="2400" b="1" dirty="0">
                <a:solidFill>
                  <a:srgbClr val="FF0000"/>
                </a:solidFill>
                <a:latin typeface="+mj-lt"/>
                <a:ea typeface="黑体" panose="02010609060101010101" pitchFamily="49" charset="-122"/>
              </a:rPr>
              <a:t>解</a:t>
            </a:r>
            <a:r>
              <a:rPr lang="en-US" altLang="zh-CN" sz="2400" b="1" dirty="0">
                <a:solidFill>
                  <a:srgbClr val="FF0000"/>
                </a:solidFill>
                <a:latin typeface="+mj-lt"/>
                <a:ea typeface="黑体" panose="02010609060101010101" pitchFamily="49" charset="-122"/>
              </a:rPr>
              <a:t>:</a:t>
            </a:r>
            <a:r>
              <a:rPr lang="zh-CN" altLang="en-US" sz="2400" b="1" dirty="0">
                <a:solidFill>
                  <a:srgbClr val="FF0000"/>
                </a:solidFill>
                <a:latin typeface="+mj-lt"/>
                <a:ea typeface="黑体" panose="02010609060101010101" pitchFamily="49" charset="-122"/>
              </a:rPr>
              <a:t>在小华等车的这段时间内，小华离家的距离始终保持不</a:t>
            </a:r>
            <a:endParaRPr lang="zh-CN" altLang="en-US" sz="2400" b="1" dirty="0">
              <a:solidFill>
                <a:srgbClr val="FF0000"/>
              </a:solidFill>
              <a:latin typeface="+mj-lt"/>
              <a:ea typeface="黑体" panose="02010609060101010101" pitchFamily="49" charset="-122"/>
            </a:endParaRPr>
          </a:p>
          <a:p>
            <a:pPr>
              <a:lnSpc>
                <a:spcPct val="110000"/>
              </a:lnSpc>
            </a:pPr>
            <a:r>
              <a:rPr lang="zh-CN" altLang="en-US" sz="2400" b="1" dirty="0">
                <a:solidFill>
                  <a:srgbClr val="FF0000"/>
                </a:solidFill>
                <a:latin typeface="+mj-lt"/>
                <a:ea typeface="黑体" panose="02010609060101010101" pitchFamily="49" charset="-122"/>
              </a:rPr>
              <a:t>变。故选图</a:t>
            </a:r>
            <a:r>
              <a:rPr lang="en-US" altLang="zh-CN" sz="2400" b="1" dirty="0">
                <a:solidFill>
                  <a:srgbClr val="FF0000"/>
                </a:solidFill>
                <a:latin typeface="+mj-lt"/>
                <a:ea typeface="黑体" panose="02010609060101010101" pitchFamily="49" charset="-122"/>
              </a:rPr>
              <a:t>(3)</a:t>
            </a:r>
            <a:r>
              <a:rPr lang="zh-CN" altLang="en-US" sz="2400" b="1" dirty="0">
                <a:solidFill>
                  <a:srgbClr val="FF0000"/>
                </a:solidFill>
                <a:latin typeface="+mj-lt"/>
                <a:ea typeface="黑体" panose="02010609060101010101" pitchFamily="49" charset="-122"/>
              </a:rPr>
              <a:t> 。</a:t>
            </a: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314325" y="650081"/>
            <a:ext cx="8129587" cy="1475532"/>
          </a:xfrm>
          <a:prstGeom prst="rect">
            <a:avLst/>
          </a:prstGeom>
          <a:noFill/>
        </p:spPr>
        <p:txBody>
          <a:bodyPr wrap="square" rtlCol="0">
            <a:spAutoFit/>
          </a:bodyPr>
          <a:lstStyle/>
          <a:p>
            <a:pPr>
              <a:lnSpc>
                <a:spcPct val="110000"/>
              </a:lnSpc>
            </a:pPr>
            <a:r>
              <a:rPr lang="en-US" altLang="zh-CN" sz="2800" b="1" dirty="0">
                <a:latin typeface="+mj-lt"/>
                <a:ea typeface="黑体" panose="02010609060101010101" pitchFamily="49" charset="-122"/>
              </a:rPr>
              <a:t>3.</a:t>
            </a:r>
            <a:r>
              <a:rPr lang="zh-CN" altLang="en-US" sz="2800" b="1" dirty="0">
                <a:latin typeface="+mj-lt"/>
                <a:ea typeface="黑体" panose="02010609060101010101" pitchFamily="49" charset="-122"/>
              </a:rPr>
              <a:t>小明与家人在一次户外骑行途中骑车速度与时间之间的关系如图所示，请你想象并描述他们骑行途中的情境。</a:t>
            </a:r>
            <a:endParaRPr lang="zh-CN" altLang="en-US" sz="2800" b="1" dirty="0">
              <a:latin typeface="+mj-lt"/>
              <a:ea typeface="黑体" panose="02010609060101010101" pitchFamily="49" charset="-122"/>
            </a:endParaRPr>
          </a:p>
        </p:txBody>
      </p:sp>
      <p:pic>
        <p:nvPicPr>
          <p:cNvPr id="3" name="图片 2"/>
          <p:cNvPicPr>
            <a:picLocks noChangeAspect="1"/>
          </p:cNvPicPr>
          <p:nvPr/>
        </p:nvPicPr>
        <p:blipFill>
          <a:blip r:embed="rId1">
            <a:clrChange>
              <a:clrFrom>
                <a:srgbClr val="FFFFFF"/>
              </a:clrFrom>
              <a:clrTo>
                <a:srgbClr val="FFFFFF">
                  <a:alpha val="0"/>
                </a:srgbClr>
              </a:clrTo>
            </a:clrChange>
          </a:blip>
          <a:stretch>
            <a:fillRect/>
          </a:stretch>
        </p:blipFill>
        <p:spPr>
          <a:xfrm>
            <a:off x="5681316" y="1926743"/>
            <a:ext cx="2919759" cy="1967975"/>
          </a:xfrm>
          <a:prstGeom prst="rect">
            <a:avLst/>
          </a:prstGeom>
        </p:spPr>
      </p:pic>
      <p:sp>
        <p:nvSpPr>
          <p:cNvPr id="4" name="文本框 3"/>
          <p:cNvSpPr txBox="1"/>
          <p:nvPr/>
        </p:nvSpPr>
        <p:spPr>
          <a:xfrm>
            <a:off x="432103" y="2256242"/>
            <a:ext cx="5131435" cy="2115194"/>
          </a:xfrm>
          <a:prstGeom prst="rect">
            <a:avLst/>
          </a:prstGeom>
          <a:noFill/>
        </p:spPr>
        <p:txBody>
          <a:bodyPr wrap="square">
            <a:spAutoFit/>
          </a:bodyPr>
          <a:lstStyle/>
          <a:p>
            <a:pPr>
              <a:lnSpc>
                <a:spcPct val="130000"/>
              </a:lnSpc>
            </a:pPr>
            <a:r>
              <a:rPr lang="zh-CN" altLang="en-US" sz="2600" b="1" dirty="0">
                <a:solidFill>
                  <a:srgbClr val="FF0000"/>
                </a:solidFill>
                <a:latin typeface="+mj-lt"/>
                <a:ea typeface="黑体" panose="02010609060101010101" pitchFamily="49" charset="-122"/>
              </a:rPr>
              <a:t>解</a:t>
            </a:r>
            <a:r>
              <a:rPr lang="en-US" altLang="zh-CN" sz="2600" b="1" dirty="0">
                <a:solidFill>
                  <a:srgbClr val="FF0000"/>
                </a:solidFill>
                <a:latin typeface="+mj-lt"/>
                <a:ea typeface="黑体" panose="02010609060101010101" pitchFamily="49" charset="-122"/>
              </a:rPr>
              <a:t>:</a:t>
            </a:r>
            <a:r>
              <a:rPr lang="zh-CN" altLang="en-US" sz="2600" b="1" dirty="0">
                <a:solidFill>
                  <a:srgbClr val="FF0000"/>
                </a:solidFill>
                <a:latin typeface="+mj-lt"/>
                <a:ea typeface="黑体" panose="02010609060101010101" pitchFamily="49" charset="-122"/>
              </a:rPr>
              <a:t>小明与家人先加速骑行了一段路程后开始匀速前进，过了一段时间，快到一处风景优美的地方时，又开始减速，直到停止。</a:t>
            </a:r>
            <a:endParaRPr lang="zh-CN" altLang="en-US"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76846" y="435768"/>
            <a:ext cx="8404622" cy="2257028"/>
          </a:xfrm>
          <a:prstGeom prst="rect">
            <a:avLst/>
          </a:prstGeom>
          <a:noFill/>
        </p:spPr>
        <p:txBody>
          <a:bodyPr wrap="square" rtlCol="0">
            <a:spAutoFit/>
          </a:bodyPr>
          <a:lstStyle/>
          <a:p>
            <a:pPr>
              <a:lnSpc>
                <a:spcPct val="110000"/>
              </a:lnSpc>
            </a:pPr>
            <a:r>
              <a:rPr lang="en-US" altLang="zh-CN" sz="2600" b="1" dirty="0">
                <a:latin typeface="+mj-lt"/>
                <a:ea typeface="黑体" panose="02010609060101010101" pitchFamily="49" charset="-122"/>
              </a:rPr>
              <a:t>4.</a:t>
            </a:r>
            <a:r>
              <a:rPr lang="zh-CN" altLang="en-US" sz="2600" b="1" dirty="0">
                <a:latin typeface="+mj-lt"/>
                <a:ea typeface="黑体" panose="02010609060101010101" pitchFamily="49" charset="-122"/>
              </a:rPr>
              <a:t>如果不复习，学习过的知识会随时间的推移而</a:t>
            </a:r>
            <a:endParaRPr lang="en-US" altLang="zh-CN" sz="2600" b="1" dirty="0">
              <a:latin typeface="+mj-lt"/>
              <a:ea typeface="黑体" panose="02010609060101010101" pitchFamily="49" charset="-122"/>
            </a:endParaRPr>
          </a:p>
          <a:p>
            <a:pPr>
              <a:lnSpc>
                <a:spcPct val="110000"/>
              </a:lnSpc>
            </a:pPr>
            <a:r>
              <a:rPr lang="zh-CN" altLang="en-US" sz="2600" b="1" dirty="0">
                <a:latin typeface="+mj-lt"/>
                <a:ea typeface="黑体" panose="02010609060101010101" pitchFamily="49" charset="-122"/>
              </a:rPr>
              <a:t>逐渐被遗忘。德国心理学家艾宾浩斯</a:t>
            </a:r>
            <a:r>
              <a:rPr lang="en-US" altLang="zh-CN" sz="2600" b="1" dirty="0">
                <a:latin typeface="+mj-lt"/>
                <a:ea typeface="黑体" panose="02010609060101010101" pitchFamily="49" charset="-122"/>
              </a:rPr>
              <a:t>(Hermann Ebbinghaus</a:t>
            </a:r>
            <a:r>
              <a:rPr lang="zh-CN" altLang="en-US" sz="2600" b="1" dirty="0">
                <a:latin typeface="+mj-lt"/>
                <a:ea typeface="黑体" panose="02010609060101010101" pitchFamily="49" charset="-122"/>
              </a:rPr>
              <a:t>，</a:t>
            </a:r>
            <a:r>
              <a:rPr lang="en-US" altLang="zh-CN" sz="2600" b="1" dirty="0">
                <a:latin typeface="+mj-lt"/>
                <a:ea typeface="黑体" panose="02010609060101010101" pitchFamily="49" charset="-122"/>
              </a:rPr>
              <a:t>1850-1909)</a:t>
            </a:r>
            <a:r>
              <a:rPr lang="zh-CN" altLang="en-US" sz="2600" b="1" dirty="0">
                <a:latin typeface="+mj-lt"/>
                <a:ea typeface="黑体" panose="02010609060101010101" pitchFamily="49" charset="-122"/>
              </a:rPr>
              <a:t>最早研究记忆遗忘规律。他根据自己得到的测试数据描绘了一条曲线</a:t>
            </a:r>
            <a:r>
              <a:rPr lang="en-US" altLang="zh-CN" sz="2600" b="1" dirty="0">
                <a:latin typeface="+mj-lt"/>
                <a:ea typeface="黑体" panose="02010609060101010101" pitchFamily="49" charset="-122"/>
              </a:rPr>
              <a:t>(</a:t>
            </a:r>
            <a:r>
              <a:rPr lang="zh-CN" altLang="en-US" sz="2600" b="1" dirty="0">
                <a:latin typeface="+mj-lt"/>
                <a:ea typeface="黑体" panose="02010609060101010101" pitchFamily="49" charset="-122"/>
              </a:rPr>
              <a:t>如图所示</a:t>
            </a:r>
            <a:r>
              <a:rPr lang="en-US" altLang="zh-CN" sz="2600" b="1" dirty="0">
                <a:latin typeface="+mj-lt"/>
                <a:ea typeface="黑体" panose="02010609060101010101" pitchFamily="49" charset="-122"/>
              </a:rPr>
              <a:t>)</a:t>
            </a:r>
            <a:r>
              <a:rPr lang="zh-CN" altLang="en-US" sz="2600" b="1" dirty="0">
                <a:latin typeface="+mj-lt"/>
                <a:ea typeface="黑体" panose="02010609060101010101" pitchFamily="49" charset="-122"/>
              </a:rPr>
              <a:t>，这就是艾宾浩斯遗忘曲线。</a:t>
            </a:r>
            <a:endParaRPr lang="zh-CN" altLang="en-US" sz="2600" b="1" dirty="0">
              <a:latin typeface="+mj-lt"/>
              <a:ea typeface="黑体" panose="02010609060101010101" pitchFamily="49" charset="-122"/>
            </a:endParaRPr>
          </a:p>
        </p:txBody>
      </p:sp>
      <p:pic>
        <p:nvPicPr>
          <p:cNvPr id="6" name="图片 5"/>
          <p:cNvPicPr>
            <a:picLocks noChangeAspect="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305674" y="2229352"/>
            <a:ext cx="5161550" cy="268504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253391" y="352702"/>
            <a:ext cx="4265744" cy="2219048"/>
          </a:xfrm>
          <a:prstGeom prst="rect">
            <a:avLst/>
          </a:prstGeom>
        </p:spPr>
      </p:pic>
      <p:sp>
        <p:nvSpPr>
          <p:cNvPr id="3" name="文本框 2"/>
          <p:cNvSpPr txBox="1"/>
          <p:nvPr/>
        </p:nvSpPr>
        <p:spPr>
          <a:xfrm>
            <a:off x="548283" y="2671762"/>
            <a:ext cx="4202311" cy="500586"/>
          </a:xfrm>
          <a:prstGeom prst="rect">
            <a:avLst/>
          </a:prstGeom>
          <a:noFill/>
        </p:spPr>
        <p:txBody>
          <a:bodyPr wrap="square" rtlCol="0">
            <a:spAutoFit/>
          </a:bodyPr>
          <a:lstStyle/>
          <a:p>
            <a:pPr>
              <a:lnSpc>
                <a:spcPct val="110000"/>
              </a:lnSpc>
            </a:pPr>
            <a:r>
              <a:rPr lang="zh-CN" altLang="en-US" sz="2600" b="1" dirty="0">
                <a:latin typeface="+mj-lt"/>
                <a:ea typeface="黑体" panose="02010609060101010101" pitchFamily="49" charset="-122"/>
              </a:rPr>
              <a:t>观察图象，回答下列问题：</a:t>
            </a:r>
            <a:endParaRPr lang="zh-CN" altLang="en-US" sz="2600" b="1" dirty="0">
              <a:latin typeface="+mj-lt"/>
              <a:ea typeface="黑体" panose="02010609060101010101" pitchFamily="49" charset="-122"/>
            </a:endParaRPr>
          </a:p>
        </p:txBody>
      </p:sp>
      <p:sp>
        <p:nvSpPr>
          <p:cNvPr id="4" name="文本框 3"/>
          <p:cNvSpPr txBox="1"/>
          <p:nvPr/>
        </p:nvSpPr>
        <p:spPr>
          <a:xfrm>
            <a:off x="548283" y="3236641"/>
            <a:ext cx="5809655" cy="496546"/>
          </a:xfrm>
          <a:prstGeom prst="rect">
            <a:avLst/>
          </a:prstGeom>
          <a:noFill/>
        </p:spPr>
        <p:txBody>
          <a:bodyPr wrap="square" rtlCol="0">
            <a:spAutoFit/>
          </a:bodyPr>
          <a:lstStyle/>
          <a:p>
            <a:pPr>
              <a:lnSpc>
                <a:spcPct val="110000"/>
              </a:lnSpc>
            </a:pPr>
            <a:r>
              <a:rPr lang="en-US" altLang="zh-CN" sz="2600" b="1" dirty="0">
                <a:latin typeface="+mj-lt"/>
                <a:ea typeface="黑体" panose="02010609060101010101" pitchFamily="49" charset="-122"/>
              </a:rPr>
              <a:t>(1) </a:t>
            </a:r>
            <a:r>
              <a:rPr lang="zh-CN" altLang="en-US" sz="2600" b="1" dirty="0">
                <a:latin typeface="+mj-lt"/>
                <a:ea typeface="黑体" panose="02010609060101010101" pitchFamily="49" charset="-122"/>
              </a:rPr>
              <a:t>经过</a:t>
            </a:r>
            <a:r>
              <a:rPr lang="en-US" altLang="zh-CN" sz="2600" b="1" dirty="0">
                <a:latin typeface="+mj-lt"/>
                <a:ea typeface="黑体" panose="02010609060101010101" pitchFamily="49" charset="-122"/>
              </a:rPr>
              <a:t>2h</a:t>
            </a:r>
            <a:r>
              <a:rPr lang="zh-CN" altLang="en-US" sz="2600" b="1" dirty="0">
                <a:latin typeface="+mj-lt"/>
                <a:ea typeface="黑体" panose="02010609060101010101" pitchFamily="49" charset="-122"/>
              </a:rPr>
              <a:t>，记忆保持了多少</a:t>
            </a:r>
            <a:r>
              <a:rPr lang="en-US" altLang="zh-CN" sz="2600" b="1" dirty="0">
                <a:latin typeface="+mj-lt"/>
                <a:ea typeface="黑体" panose="02010609060101010101" pitchFamily="49" charset="-122"/>
              </a:rPr>
              <a:t>?</a:t>
            </a:r>
            <a:endParaRPr lang="zh-CN" altLang="en-US" sz="2600" b="1" dirty="0">
              <a:latin typeface="+mj-lt"/>
              <a:ea typeface="黑体" panose="02010609060101010101" pitchFamily="49" charset="-122"/>
            </a:endParaRPr>
          </a:p>
        </p:txBody>
      </p:sp>
      <p:sp>
        <p:nvSpPr>
          <p:cNvPr id="5" name="文本框 4"/>
          <p:cNvSpPr txBox="1"/>
          <p:nvPr/>
        </p:nvSpPr>
        <p:spPr>
          <a:xfrm>
            <a:off x="548283" y="3797480"/>
            <a:ext cx="6136997" cy="556563"/>
          </a:xfrm>
          <a:prstGeom prst="rect">
            <a:avLst/>
          </a:prstGeom>
          <a:noFill/>
        </p:spPr>
        <p:txBody>
          <a:bodyPr wrap="square">
            <a:spAutoFit/>
          </a:bodyPr>
          <a:lstStyle/>
          <a:p>
            <a:pPr>
              <a:lnSpc>
                <a:spcPct val="130000"/>
              </a:lnSpc>
            </a:pPr>
            <a:r>
              <a:rPr lang="zh-CN" altLang="en-US" sz="2600" b="1" dirty="0">
                <a:solidFill>
                  <a:srgbClr val="FF0000"/>
                </a:solidFill>
                <a:latin typeface="+mj-lt"/>
                <a:ea typeface="黑体" panose="02010609060101010101" pitchFamily="49" charset="-122"/>
              </a:rPr>
              <a:t>解</a:t>
            </a:r>
            <a:r>
              <a:rPr lang="en-US" altLang="zh-CN" sz="2600" b="1" dirty="0">
                <a:solidFill>
                  <a:srgbClr val="FF0000"/>
                </a:solidFill>
                <a:latin typeface="+mj-lt"/>
                <a:ea typeface="黑体" panose="02010609060101010101" pitchFamily="49" charset="-122"/>
              </a:rPr>
              <a:t>:(1) 2 h</a:t>
            </a:r>
            <a:r>
              <a:rPr lang="zh-CN" altLang="en-US" sz="2600" b="1" dirty="0">
                <a:solidFill>
                  <a:srgbClr val="FF0000"/>
                </a:solidFill>
                <a:latin typeface="+mj-lt"/>
                <a:ea typeface="黑体" panose="02010609060101010101" pitchFamily="49" charset="-122"/>
              </a:rPr>
              <a:t> 后，记忆保持了大约 </a:t>
            </a:r>
            <a:r>
              <a:rPr lang="en-US" altLang="zh-CN" sz="2600" b="1" dirty="0">
                <a:solidFill>
                  <a:srgbClr val="FF0000"/>
                </a:solidFill>
                <a:latin typeface="+mj-lt"/>
                <a:ea typeface="黑体" panose="02010609060101010101" pitchFamily="49" charset="-122"/>
              </a:rPr>
              <a:t>40</a:t>
            </a:r>
            <a:r>
              <a:rPr lang="zh-CN" altLang="en-US" sz="2600" b="1" dirty="0">
                <a:solidFill>
                  <a:srgbClr val="FF0000"/>
                </a:solidFill>
                <a:latin typeface="+mj-lt"/>
                <a:ea typeface="黑体" panose="02010609060101010101" pitchFamily="49" charset="-122"/>
              </a:rPr>
              <a:t>％ 。</a:t>
            </a:r>
            <a:endParaRPr lang="zh-CN" altLang="en-US"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253391" y="352702"/>
            <a:ext cx="4265744" cy="2219048"/>
          </a:xfrm>
          <a:prstGeom prst="rect">
            <a:avLst/>
          </a:prstGeom>
        </p:spPr>
      </p:pic>
      <p:sp>
        <p:nvSpPr>
          <p:cNvPr id="3" name="文本框 2"/>
          <p:cNvSpPr txBox="1"/>
          <p:nvPr/>
        </p:nvSpPr>
        <p:spPr>
          <a:xfrm>
            <a:off x="548283" y="2671762"/>
            <a:ext cx="4202311" cy="500586"/>
          </a:xfrm>
          <a:prstGeom prst="rect">
            <a:avLst/>
          </a:prstGeom>
          <a:noFill/>
        </p:spPr>
        <p:txBody>
          <a:bodyPr wrap="square" rtlCol="0">
            <a:spAutoFit/>
          </a:bodyPr>
          <a:lstStyle/>
          <a:p>
            <a:pPr>
              <a:lnSpc>
                <a:spcPct val="110000"/>
              </a:lnSpc>
            </a:pPr>
            <a:r>
              <a:rPr lang="zh-CN" altLang="en-US" sz="2600" b="1" dirty="0">
                <a:latin typeface="+mj-lt"/>
                <a:ea typeface="黑体" panose="02010609060101010101" pitchFamily="49" charset="-122"/>
              </a:rPr>
              <a:t>观察图象，回答下列问题：</a:t>
            </a:r>
            <a:endParaRPr lang="zh-CN" altLang="en-US" sz="2600" b="1" dirty="0">
              <a:latin typeface="+mj-lt"/>
              <a:ea typeface="黑体" panose="02010609060101010101" pitchFamily="49" charset="-122"/>
            </a:endParaRPr>
          </a:p>
        </p:txBody>
      </p:sp>
      <p:sp>
        <p:nvSpPr>
          <p:cNvPr id="4" name="文本框 3"/>
          <p:cNvSpPr txBox="1"/>
          <p:nvPr/>
        </p:nvSpPr>
        <p:spPr>
          <a:xfrm>
            <a:off x="548283" y="3236641"/>
            <a:ext cx="8259961" cy="496546"/>
          </a:xfrm>
          <a:prstGeom prst="rect">
            <a:avLst/>
          </a:prstGeom>
          <a:noFill/>
        </p:spPr>
        <p:txBody>
          <a:bodyPr wrap="square" rtlCol="0">
            <a:spAutoFit/>
          </a:bodyPr>
          <a:lstStyle/>
          <a:p>
            <a:pPr>
              <a:lnSpc>
                <a:spcPct val="110000"/>
              </a:lnSpc>
            </a:pPr>
            <a:r>
              <a:rPr lang="en-US" altLang="zh-CN" sz="2600" b="1" dirty="0">
                <a:latin typeface="+mj-lt"/>
                <a:ea typeface="黑体" panose="02010609060101010101" pitchFamily="49" charset="-122"/>
              </a:rPr>
              <a:t>(2) </a:t>
            </a:r>
            <a:r>
              <a:rPr lang="zh-CN" altLang="en-US" sz="2600" b="1" dirty="0">
                <a:latin typeface="+mj-lt"/>
                <a:ea typeface="黑体" panose="02010609060101010101" pitchFamily="49" charset="-122"/>
              </a:rPr>
              <a:t>图中</a:t>
            </a:r>
            <a:r>
              <a:rPr lang="en-US" altLang="zh-CN" sz="2600" b="1" i="1" dirty="0">
                <a:latin typeface="+mj-lt"/>
                <a:ea typeface="黑体" panose="02010609060101010101" pitchFamily="49" charset="-122"/>
              </a:rPr>
              <a:t>A</a:t>
            </a:r>
            <a:r>
              <a:rPr lang="zh-CN" altLang="en-US" sz="2600" b="1" dirty="0">
                <a:latin typeface="+mj-lt"/>
                <a:ea typeface="黑体" panose="02010609060101010101" pitchFamily="49" charset="-122"/>
              </a:rPr>
              <a:t>点表示什么</a:t>
            </a:r>
            <a:r>
              <a:rPr lang="en-US" altLang="zh-CN" sz="2600" b="1" dirty="0">
                <a:latin typeface="+mj-lt"/>
                <a:ea typeface="黑体" panose="02010609060101010101" pitchFamily="49" charset="-122"/>
              </a:rPr>
              <a:t>?</a:t>
            </a:r>
            <a:r>
              <a:rPr lang="zh-CN" altLang="en-US" sz="2600" b="1" dirty="0">
                <a:latin typeface="+mj-lt"/>
                <a:ea typeface="黑体" panose="02010609060101010101" pitchFamily="49" charset="-122"/>
              </a:rPr>
              <a:t>在哪个时间段内遗忘的速度最快</a:t>
            </a:r>
            <a:r>
              <a:rPr lang="en-US" altLang="zh-CN" sz="2600" b="1" dirty="0">
                <a:latin typeface="+mj-lt"/>
                <a:ea typeface="黑体" panose="02010609060101010101" pitchFamily="49" charset="-122"/>
              </a:rPr>
              <a:t>?</a:t>
            </a:r>
            <a:endParaRPr lang="zh-CN" altLang="en-US" sz="2600" b="1" dirty="0">
              <a:latin typeface="+mj-lt"/>
              <a:ea typeface="黑体" panose="02010609060101010101" pitchFamily="49" charset="-122"/>
            </a:endParaRPr>
          </a:p>
        </p:txBody>
      </p:sp>
      <p:sp>
        <p:nvSpPr>
          <p:cNvPr id="5" name="文本框 4"/>
          <p:cNvSpPr txBox="1"/>
          <p:nvPr/>
        </p:nvSpPr>
        <p:spPr>
          <a:xfrm>
            <a:off x="446683" y="3770586"/>
            <a:ext cx="7660997" cy="1076705"/>
          </a:xfrm>
          <a:prstGeom prst="rect">
            <a:avLst/>
          </a:prstGeom>
          <a:noFill/>
        </p:spPr>
        <p:txBody>
          <a:bodyPr wrap="square">
            <a:spAutoFit/>
          </a:bodyPr>
          <a:lstStyle/>
          <a:p>
            <a:pPr>
              <a:lnSpc>
                <a:spcPct val="130000"/>
              </a:lnSpc>
            </a:pPr>
            <a:r>
              <a:rPr lang="en-US" altLang="zh-CN" sz="2600" b="1" dirty="0">
                <a:solidFill>
                  <a:srgbClr val="FF0000"/>
                </a:solidFill>
                <a:latin typeface="+mj-lt"/>
                <a:ea typeface="黑体" panose="02010609060101010101" pitchFamily="49" charset="-122"/>
              </a:rPr>
              <a:t>(2) </a:t>
            </a:r>
            <a:r>
              <a:rPr lang="zh-CN" altLang="en-US" sz="2600" b="1" dirty="0">
                <a:solidFill>
                  <a:srgbClr val="FF0000"/>
                </a:solidFill>
                <a:latin typeface="+mj-lt"/>
                <a:ea typeface="黑体" panose="02010609060101010101" pitchFamily="49" charset="-122"/>
              </a:rPr>
              <a:t>图中</a:t>
            </a:r>
            <a:r>
              <a:rPr lang="en-US" altLang="zh-CN" sz="2600" b="1" i="1" dirty="0">
                <a:solidFill>
                  <a:srgbClr val="FF0000"/>
                </a:solidFill>
                <a:latin typeface="+mj-lt"/>
                <a:ea typeface="黑体" panose="02010609060101010101" pitchFamily="49" charset="-122"/>
              </a:rPr>
              <a:t>A</a:t>
            </a:r>
            <a:r>
              <a:rPr lang="zh-CN" altLang="en-US" sz="2600" b="1" dirty="0">
                <a:solidFill>
                  <a:srgbClr val="FF0000"/>
                </a:solidFill>
                <a:latin typeface="+mj-lt"/>
                <a:ea typeface="黑体" panose="02010609060101010101" pitchFamily="49" charset="-122"/>
              </a:rPr>
              <a:t> 点表示的意义是</a:t>
            </a:r>
            <a:r>
              <a:rPr lang="en-US" altLang="zh-CN" sz="2600" b="1" dirty="0">
                <a:solidFill>
                  <a:srgbClr val="FF0000"/>
                </a:solidFill>
                <a:latin typeface="+mj-lt"/>
                <a:ea typeface="黑体" panose="02010609060101010101" pitchFamily="49" charset="-122"/>
              </a:rPr>
              <a:t>:15 h</a:t>
            </a:r>
            <a:r>
              <a:rPr lang="zh-CN" altLang="en-US" sz="2600" b="1" dirty="0">
                <a:solidFill>
                  <a:srgbClr val="FF0000"/>
                </a:solidFill>
                <a:latin typeface="+mj-lt"/>
                <a:ea typeface="黑体" panose="02010609060101010101" pitchFamily="49" charset="-122"/>
              </a:rPr>
              <a:t> 后，记忆保持了大约 </a:t>
            </a:r>
            <a:r>
              <a:rPr lang="en-US" altLang="zh-CN" sz="2600" b="1" dirty="0">
                <a:solidFill>
                  <a:srgbClr val="FF0000"/>
                </a:solidFill>
                <a:latin typeface="+mj-lt"/>
                <a:ea typeface="黑体" panose="02010609060101010101" pitchFamily="49" charset="-122"/>
              </a:rPr>
              <a:t>35 %</a:t>
            </a:r>
            <a:r>
              <a:rPr lang="zh-CN" altLang="en-US" sz="2600" b="1" dirty="0">
                <a:solidFill>
                  <a:srgbClr val="FF0000"/>
                </a:solidFill>
                <a:latin typeface="+mj-lt"/>
                <a:ea typeface="黑体" panose="02010609060101010101" pitchFamily="49" charset="-122"/>
              </a:rPr>
              <a:t>；在 </a:t>
            </a:r>
            <a:r>
              <a:rPr lang="en-US" altLang="zh-CN" sz="2600" b="1" dirty="0">
                <a:solidFill>
                  <a:srgbClr val="FF0000"/>
                </a:solidFill>
                <a:latin typeface="+mj-lt"/>
                <a:ea typeface="黑体" panose="02010609060101010101" pitchFamily="49" charset="-122"/>
              </a:rPr>
              <a:t>0~2 h</a:t>
            </a:r>
            <a:r>
              <a:rPr lang="zh-CN" altLang="en-US" sz="2600" b="1" dirty="0">
                <a:solidFill>
                  <a:srgbClr val="FF0000"/>
                </a:solidFill>
                <a:latin typeface="+mj-lt"/>
                <a:ea typeface="黑体" panose="02010609060101010101" pitchFamily="49" charset="-122"/>
              </a:rPr>
              <a:t> 内遗忘的速度最快。</a:t>
            </a:r>
            <a:endParaRPr lang="zh-CN" altLang="en-US"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253391" y="352702"/>
            <a:ext cx="4265744" cy="2219048"/>
          </a:xfrm>
          <a:prstGeom prst="rect">
            <a:avLst/>
          </a:prstGeom>
        </p:spPr>
      </p:pic>
      <p:sp>
        <p:nvSpPr>
          <p:cNvPr id="3" name="文本框 2"/>
          <p:cNvSpPr txBox="1"/>
          <p:nvPr/>
        </p:nvSpPr>
        <p:spPr>
          <a:xfrm>
            <a:off x="548283" y="2671762"/>
            <a:ext cx="4202311" cy="500586"/>
          </a:xfrm>
          <a:prstGeom prst="rect">
            <a:avLst/>
          </a:prstGeom>
          <a:noFill/>
        </p:spPr>
        <p:txBody>
          <a:bodyPr wrap="square" rtlCol="0">
            <a:spAutoFit/>
          </a:bodyPr>
          <a:lstStyle/>
          <a:p>
            <a:pPr>
              <a:lnSpc>
                <a:spcPct val="110000"/>
              </a:lnSpc>
            </a:pPr>
            <a:r>
              <a:rPr lang="zh-CN" altLang="en-US" sz="2600" b="1" dirty="0">
                <a:latin typeface="+mj-lt"/>
                <a:ea typeface="黑体" panose="02010609060101010101" pitchFamily="49" charset="-122"/>
              </a:rPr>
              <a:t>观察图象，回答下列问题：</a:t>
            </a:r>
            <a:endParaRPr lang="zh-CN" altLang="en-US" sz="2600" b="1" dirty="0">
              <a:latin typeface="+mj-lt"/>
              <a:ea typeface="黑体" panose="02010609060101010101" pitchFamily="49" charset="-122"/>
            </a:endParaRPr>
          </a:p>
        </p:txBody>
      </p:sp>
      <p:sp>
        <p:nvSpPr>
          <p:cNvPr id="4" name="文本框 3"/>
          <p:cNvSpPr txBox="1"/>
          <p:nvPr/>
        </p:nvSpPr>
        <p:spPr>
          <a:xfrm>
            <a:off x="545604" y="3172348"/>
            <a:ext cx="8409980" cy="1376787"/>
          </a:xfrm>
          <a:prstGeom prst="rect">
            <a:avLst/>
          </a:prstGeom>
          <a:noFill/>
        </p:spPr>
        <p:txBody>
          <a:bodyPr wrap="square" rtlCol="0">
            <a:spAutoFit/>
          </a:bodyPr>
          <a:lstStyle/>
          <a:p>
            <a:pPr>
              <a:lnSpc>
                <a:spcPct val="110000"/>
              </a:lnSpc>
            </a:pPr>
            <a:r>
              <a:rPr lang="en-US" altLang="zh-CN" sz="2600" b="1" dirty="0">
                <a:latin typeface="+mj-lt"/>
                <a:ea typeface="黑体" panose="02010609060101010101" pitchFamily="49" charset="-122"/>
              </a:rPr>
              <a:t>(3)  </a:t>
            </a:r>
            <a:r>
              <a:rPr lang="zh-CN" altLang="en-US" sz="2600" b="1" dirty="0">
                <a:latin typeface="+mj-lt"/>
                <a:ea typeface="黑体" panose="02010609060101010101" pitchFamily="49" charset="-122"/>
              </a:rPr>
              <a:t>有研究表明，如及时复习，经过一天能保持 </a:t>
            </a:r>
            <a:r>
              <a:rPr lang="en-US" altLang="zh-CN" sz="2600" b="1" dirty="0">
                <a:latin typeface="+mj-lt"/>
                <a:ea typeface="黑体" panose="02010609060101010101" pitchFamily="49" charset="-122"/>
              </a:rPr>
              <a:t>98%</a:t>
            </a:r>
            <a:r>
              <a:rPr lang="zh-CN" altLang="en-US" sz="2600" b="1" dirty="0">
                <a:latin typeface="+mj-lt"/>
                <a:ea typeface="黑体" panose="02010609060101010101" pitchFamily="49" charset="-122"/>
              </a:rPr>
              <a:t>。根据遗忘曲线，如不复习，结果又怎样</a:t>
            </a:r>
            <a:r>
              <a:rPr lang="en-US" altLang="zh-CN" sz="2600" b="1" dirty="0">
                <a:latin typeface="+mj-lt"/>
                <a:ea typeface="黑体" panose="02010609060101010101" pitchFamily="49" charset="-122"/>
              </a:rPr>
              <a:t>?</a:t>
            </a:r>
            <a:r>
              <a:rPr lang="zh-CN" altLang="en-US" sz="2600" b="1" dirty="0">
                <a:latin typeface="+mj-lt"/>
                <a:ea typeface="黑体" panose="02010609060101010101" pitchFamily="49" charset="-122"/>
              </a:rPr>
              <a:t>由此，你有什么感悟</a:t>
            </a:r>
            <a:r>
              <a:rPr lang="en-US" altLang="zh-CN" sz="2600" b="1" dirty="0">
                <a:latin typeface="+mj-lt"/>
                <a:ea typeface="黑体" panose="02010609060101010101" pitchFamily="49" charset="-122"/>
              </a:rPr>
              <a:t>?</a:t>
            </a:r>
            <a:endParaRPr lang="zh-CN" altLang="en-US" sz="2600" b="1" dirty="0">
              <a:latin typeface="+mj-lt"/>
              <a:ea typeface="黑体" panose="02010609060101010101" pitchFamily="49" charset="-122"/>
            </a:endParaRPr>
          </a:p>
        </p:txBody>
      </p:sp>
      <p:sp>
        <p:nvSpPr>
          <p:cNvPr id="7" name="文本框 6"/>
          <p:cNvSpPr txBox="1"/>
          <p:nvPr/>
        </p:nvSpPr>
        <p:spPr>
          <a:xfrm>
            <a:off x="1483003" y="4080801"/>
            <a:ext cx="7660997" cy="936667"/>
          </a:xfrm>
          <a:prstGeom prst="rect">
            <a:avLst/>
          </a:prstGeom>
          <a:noFill/>
        </p:spPr>
        <p:txBody>
          <a:bodyPr wrap="square">
            <a:spAutoFit/>
          </a:bodyPr>
          <a:lstStyle/>
          <a:p>
            <a:pPr>
              <a:lnSpc>
                <a:spcPct val="110000"/>
              </a:lnSpc>
            </a:pPr>
            <a:r>
              <a:rPr lang="en-US" altLang="zh-CN" sz="2600" b="1" dirty="0">
                <a:solidFill>
                  <a:srgbClr val="FF0000"/>
                </a:solidFill>
                <a:latin typeface="+mj-lt"/>
                <a:ea typeface="黑体" panose="02010609060101010101" pitchFamily="49" charset="-122"/>
              </a:rPr>
              <a:t>(3) </a:t>
            </a:r>
            <a:r>
              <a:rPr lang="zh-CN" altLang="en-US" sz="2600" b="1" dirty="0">
                <a:solidFill>
                  <a:srgbClr val="FF0000"/>
                </a:solidFill>
                <a:latin typeface="+mj-lt"/>
                <a:ea typeface="黑体" panose="02010609060101010101" pitchFamily="49" charset="-122"/>
              </a:rPr>
              <a:t>如不复习，一天后记忆保持量不足</a:t>
            </a:r>
            <a:r>
              <a:rPr lang="en-US" altLang="zh-CN" sz="2600" b="1" dirty="0">
                <a:solidFill>
                  <a:srgbClr val="FF0000"/>
                </a:solidFill>
                <a:latin typeface="+mj-lt"/>
                <a:ea typeface="黑体" panose="02010609060101010101" pitchFamily="49" charset="-122"/>
              </a:rPr>
              <a:t> 40%</a:t>
            </a:r>
            <a:r>
              <a:rPr lang="zh-CN" altLang="en-US" sz="2600" b="1" dirty="0">
                <a:solidFill>
                  <a:srgbClr val="FF0000"/>
                </a:solidFill>
                <a:latin typeface="+mj-lt"/>
                <a:ea typeface="黑体" panose="02010609060101010101" pitchFamily="49" charset="-122"/>
              </a:rPr>
              <a:t> 。</a:t>
            </a:r>
            <a:endParaRPr lang="en-US" altLang="zh-CN" sz="2600" b="1" dirty="0">
              <a:solidFill>
                <a:srgbClr val="FF0000"/>
              </a:solidFill>
              <a:latin typeface="+mj-lt"/>
              <a:ea typeface="黑体" panose="02010609060101010101" pitchFamily="49" charset="-122"/>
            </a:endParaRPr>
          </a:p>
          <a:p>
            <a:pPr>
              <a:lnSpc>
                <a:spcPct val="110000"/>
              </a:lnSpc>
            </a:pPr>
            <a:r>
              <a:rPr lang="zh-CN" altLang="en-US" sz="2600" b="1" dirty="0">
                <a:solidFill>
                  <a:srgbClr val="FF0000"/>
                </a:solidFill>
                <a:latin typeface="+mj-lt"/>
                <a:ea typeface="黑体" panose="02010609060101010101" pitchFamily="49" charset="-122"/>
              </a:rPr>
              <a:t>          感悟</a:t>
            </a:r>
            <a:r>
              <a:rPr lang="en-US" altLang="zh-CN" sz="2600" b="1" dirty="0">
                <a:solidFill>
                  <a:srgbClr val="FF0000"/>
                </a:solidFill>
                <a:latin typeface="+mj-lt"/>
                <a:ea typeface="黑体" panose="02010609060101010101" pitchFamily="49" charset="-122"/>
              </a:rPr>
              <a:t>:</a:t>
            </a:r>
            <a:r>
              <a:rPr lang="zh-CN" altLang="en-US" sz="2600" b="1" dirty="0">
                <a:solidFill>
                  <a:srgbClr val="FF0000"/>
                </a:solidFill>
                <a:latin typeface="+mj-lt"/>
                <a:ea typeface="黑体" panose="02010609060101010101" pitchFamily="49" charset="-122"/>
              </a:rPr>
              <a:t>学习过程中应及时复习。</a:t>
            </a:r>
            <a:endParaRPr lang="zh-CN" altLang="en-US"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314325" y="650081"/>
            <a:ext cx="8129587" cy="1001556"/>
          </a:xfrm>
          <a:prstGeom prst="rect">
            <a:avLst/>
          </a:prstGeom>
          <a:noFill/>
        </p:spPr>
        <p:txBody>
          <a:bodyPr wrap="square" rtlCol="0">
            <a:spAutoFit/>
          </a:bodyPr>
          <a:lstStyle/>
          <a:p>
            <a:pPr>
              <a:lnSpc>
                <a:spcPct val="110000"/>
              </a:lnSpc>
            </a:pPr>
            <a:r>
              <a:rPr lang="en-US" altLang="zh-CN" sz="2800" b="1" dirty="0">
                <a:latin typeface="+mj-lt"/>
                <a:ea typeface="黑体" panose="02010609060101010101" pitchFamily="49" charset="-122"/>
              </a:rPr>
              <a:t>5.</a:t>
            </a:r>
            <a:r>
              <a:rPr lang="zh-CN" altLang="en-US" sz="2800" b="1" dirty="0">
                <a:latin typeface="+mj-lt"/>
                <a:ea typeface="黑体" panose="02010609060101010101" pitchFamily="49" charset="-122"/>
              </a:rPr>
              <a:t>下图统计了张明某次体检时口服葡萄糖溶液后每隔</a:t>
            </a:r>
            <a:r>
              <a:rPr lang="en-US" altLang="zh-CN" sz="2800" b="1" dirty="0">
                <a:latin typeface="+mj-lt"/>
                <a:ea typeface="黑体" panose="02010609060101010101" pitchFamily="49" charset="-122"/>
              </a:rPr>
              <a:t>30 min </a:t>
            </a:r>
            <a:r>
              <a:rPr lang="zh-CN" altLang="en-US" sz="2800" b="1" dirty="0">
                <a:latin typeface="+mj-lt"/>
                <a:ea typeface="黑体" panose="02010609060101010101" pitchFamily="49" charset="-122"/>
              </a:rPr>
              <a:t>测得的血糖浓度</a:t>
            </a:r>
            <a:r>
              <a:rPr lang="en-US" altLang="zh-CN" sz="2800" b="1" dirty="0">
                <a:latin typeface="+mj-lt"/>
                <a:ea typeface="黑体" panose="02010609060101010101" pitchFamily="49" charset="-122"/>
              </a:rPr>
              <a:t>(</a:t>
            </a:r>
            <a:r>
              <a:rPr lang="zh-CN" altLang="en-US" sz="2800" b="1" dirty="0">
                <a:latin typeface="+mj-lt"/>
                <a:ea typeface="黑体" panose="02010609060101010101" pitchFamily="49" charset="-122"/>
              </a:rPr>
              <a:t>单位</a:t>
            </a:r>
            <a:r>
              <a:rPr lang="en-US" altLang="zh-CN" sz="2800" b="1" dirty="0">
                <a:latin typeface="+mj-lt"/>
                <a:ea typeface="黑体" panose="02010609060101010101" pitchFamily="49" charset="-122"/>
              </a:rPr>
              <a:t>:mmol/L)</a:t>
            </a:r>
            <a:r>
              <a:rPr lang="zh-CN" altLang="en-US" sz="2800" b="1" dirty="0">
                <a:latin typeface="+mj-lt"/>
                <a:ea typeface="黑体" panose="02010609060101010101" pitchFamily="49" charset="-122"/>
              </a:rPr>
              <a:t>。</a:t>
            </a:r>
            <a:endParaRPr lang="zh-CN" altLang="en-US" sz="2800" b="1" dirty="0">
              <a:latin typeface="+mj-lt"/>
              <a:ea typeface="黑体" panose="02010609060101010101" pitchFamily="49" charset="-122"/>
            </a:endParaRPr>
          </a:p>
        </p:txBody>
      </p:sp>
      <p:grpSp>
        <p:nvGrpSpPr>
          <p:cNvPr id="5" name="组合 4"/>
          <p:cNvGrpSpPr/>
          <p:nvPr/>
        </p:nvGrpSpPr>
        <p:grpSpPr>
          <a:xfrm>
            <a:off x="1457064" y="1865058"/>
            <a:ext cx="5744096" cy="2479964"/>
            <a:chOff x="1457064" y="1865058"/>
            <a:chExt cx="5744096" cy="2479964"/>
          </a:xfrm>
        </p:grpSpPr>
        <p:pic>
          <p:nvPicPr>
            <p:cNvPr id="4" name="图片 3"/>
            <p:cNvPicPr>
              <a:picLocks noChangeAspect="1"/>
            </p:cNvPicPr>
            <p:nvPr/>
          </p:nvPicPr>
          <p:blipFill>
            <a:blip r:embed="rId1"/>
            <a:stretch>
              <a:fillRect/>
            </a:stretch>
          </p:blipFill>
          <p:spPr>
            <a:xfrm>
              <a:off x="1457064" y="1865058"/>
              <a:ext cx="5744096" cy="2479964"/>
            </a:xfrm>
            <a:prstGeom prst="rect">
              <a:avLst/>
            </a:prstGeom>
          </p:spPr>
        </p:pic>
        <p:pic>
          <p:nvPicPr>
            <p:cNvPr id="3" name="图片 2"/>
            <p:cNvPicPr>
              <a:picLocks noChangeAspect="1"/>
            </p:cNvPicPr>
            <p:nvPr/>
          </p:nvPicPr>
          <p:blipFill>
            <a:blip r:embed="rId2"/>
            <a:stretch>
              <a:fillRect/>
            </a:stretch>
          </p:blipFill>
          <p:spPr>
            <a:xfrm>
              <a:off x="1639603" y="3818632"/>
              <a:ext cx="422453" cy="526390"/>
            </a:xfrm>
            <a:prstGeom prst="rect">
              <a:avLst/>
            </a:prstGeom>
          </p:spPr>
        </p:pic>
      </p:grpSp>
    </p:spTree>
  </p:cSld>
  <p:clrMapOvr>
    <a:masterClrMapping/>
  </p:clrMapOvr>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Times New Roman"/>
        <a:ea typeface="黑体"/>
        <a:cs typeface=""/>
      </a:majorFont>
      <a:minorFont>
        <a:latin typeface="Times New Roman"/>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lgn="l">
          <a:lnSpc>
            <a:spcPct val="120000"/>
          </a:lnSpc>
          <a:defRPr sz="2800" b="1" dirty="0" smtClean="0">
            <a:latin typeface="+mj-lt"/>
            <a:ea typeface="黑体" panose="020106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1180</Words>
  <Application>WPS 演示</Application>
  <PresentationFormat>全屏显示(16:9)</PresentationFormat>
  <Paragraphs>75</Paragraphs>
  <Slides>13</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13</vt:i4>
      </vt:variant>
    </vt:vector>
  </HeadingPairs>
  <TitlesOfParts>
    <vt:vector size="22" baseType="lpstr">
      <vt:lpstr>Arial</vt:lpstr>
      <vt:lpstr>宋体</vt:lpstr>
      <vt:lpstr>Wingdings</vt:lpstr>
      <vt:lpstr>黑体</vt:lpstr>
      <vt:lpstr>Times New Roman</vt:lpstr>
      <vt:lpstr>微软雅黑</vt:lpstr>
      <vt:lpstr>Arial Unicode MS</vt:lpstr>
      <vt:lpstr>等线</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状元成才路</dc:title>
  <dc:creator>状元成才路</dc:creator>
  <cp:keywords>状元成才路</cp:keywords>
  <dc:description>声  明
本文件仅用于个人学习、研究或欣赏，以及其他非商业性或非盈利性用途，但同时应遵守著作权法及其他相关法律的规定，不得侵犯本司及相关权利人的合法权利。
除此以外，将本文件任何内容用于其他用途时，应获得授权，如发现未经授权用于商业或盈利用途将追加侵权者的法律责任。
武汉天成贵龙文化传播有限公司
湖北山河律师事务所</dc:description>
  <dc:subject>状元成才路</dc:subject>
  <cp:lastModifiedBy>慢慢来</cp:lastModifiedBy>
  <cp:revision>402</cp:revision>
  <dcterms:created xsi:type="dcterms:W3CDTF">2016-01-14T07:05:00Z</dcterms:created>
  <dcterms:modified xsi:type="dcterms:W3CDTF">2025-01-20T00:29:37Z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40B35C4F30EA4F54B12B387EB51EFE29</vt:lpwstr>
  </property>
  <property fmtid="{D5CDD505-2E9C-101B-9397-08002B2CF9AE}" pid="3" name="KSOProductBuildVer">
    <vt:lpwstr>2052-12.1.0.19770</vt:lpwstr>
  </property>
</Properties>
</file>