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3"/>
    <p:sldId id="377" r:id="rId4"/>
    <p:sldId id="365" r:id="rId5"/>
    <p:sldId id="293" r:id="rId6"/>
    <p:sldId id="273" r:id="rId7"/>
    <p:sldId id="294" r:id="rId8"/>
    <p:sldId id="366" r:id="rId9"/>
    <p:sldId id="374" r:id="rId10"/>
    <p:sldId id="368" r:id="rId11"/>
    <p:sldId id="295" r:id="rId12"/>
    <p:sldId id="280" r:id="rId13"/>
    <p:sldId id="375" r:id="rId14"/>
    <p:sldId id="369" r:id="rId15"/>
    <p:sldId id="371" r:id="rId16"/>
    <p:sldId id="297" r:id="rId17"/>
    <p:sldId id="370" r:id="rId18"/>
    <p:sldId id="378" r:id="rId19"/>
    <p:sldId id="379" r:id="rId20"/>
    <p:sldId id="376" r:id="rId21"/>
    <p:sldId id="302" r:id="rId22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FFCC66"/>
    <a:srgbClr val="FFD1D1"/>
    <a:srgbClr val="FD2395"/>
    <a:srgbClr val="DA4F26"/>
    <a:srgbClr val="0000FF"/>
    <a:srgbClr val="FF9999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/>
    <p:restoredTop sz="92389"/>
  </p:normalViewPr>
  <p:slideViewPr>
    <p:cSldViewPr snapToGrid="0" showGuides="1">
      <p:cViewPr varScale="1">
        <p:scale>
          <a:sx n="80" d="100"/>
          <a:sy n="80" d="100"/>
        </p:scale>
        <p:origin x="96" y="10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41477-2CAC-42EA-9634-EABFFAC429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9DE58D-FE42-4CE3-91DD-0100270187D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11463" y="1851025"/>
            <a:ext cx="3278188" cy="1441450"/>
            <a:chOff x="2811463" y="1925638"/>
            <a:chExt cx="3278188" cy="1441450"/>
          </a:xfrm>
        </p:grpSpPr>
        <p:sp>
          <p:nvSpPr>
            <p:cNvPr id="3" name="文本框 2"/>
            <p:cNvSpPr txBox="1"/>
            <p:nvPr/>
          </p:nvSpPr>
          <p:spPr>
            <a:xfrm>
              <a:off x="3431382" y="1925638"/>
              <a:ext cx="2038350" cy="64611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zh-CN" altLang="en-US" sz="36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章末复习</a:t>
              </a:r>
              <a:endParaRPr kumimoji="0" lang="zh-CN" altLang="en-US" sz="36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2998788" y="2713038"/>
              <a:ext cx="290353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2811463" y="2905125"/>
              <a:ext cx="3278188" cy="4619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zh-CN" altLang="en-US" sz="24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北师版七年级数学下册</a:t>
              </a:r>
              <a:endPara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568006" y="768429"/>
            <a:ext cx="7794625" cy="1716880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>
            <a:lvl1pPr indent="3048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  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1.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一个长方体的长、宽、高分别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– 4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，它的体积等于（        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      A. 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– 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 B.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 C. 6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– 8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 D. 6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– 8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endParaRPr kumimoji="0" lang="en-US" altLang="zh-CN" sz="28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383349" y="2777887"/>
            <a:ext cx="6533831" cy="1152367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 indent="3048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解析：由题意知，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V</a:t>
            </a:r>
            <a:r>
              <a:rPr kumimoji="0" lang="zh-CN" altLang="en-US" sz="28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长方体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=(3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– 4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)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·2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·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 </a:t>
            </a:r>
            <a:endParaRPr kumimoji="0" lang="en-US" altLang="zh-CN" sz="2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                           = 6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– 8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故选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C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787254" y="1344740"/>
            <a:ext cx="536894" cy="564257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 indent="3048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C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704850" y="714548"/>
            <a:ext cx="7834313" cy="1953868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>
            <a:lvl1pPr indent="3048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      2.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已知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	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+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+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)=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– 13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+ 36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，则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+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b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的值是（       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      A. 13        B. – 13        C. 36        D. – 36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301237" y="1409353"/>
            <a:ext cx="536894" cy="564257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 indent="3048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B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96265" y="2795033"/>
            <a:ext cx="7600950" cy="1303177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>
            <a:lvl1pPr indent="3048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      3.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若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+ 2)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+ |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+ 1| = 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，则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5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ab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– {2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b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–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［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ab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–(4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ab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– 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］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} =______.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4838696" y="3538313"/>
            <a:ext cx="685803" cy="559897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 indent="3048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8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66589" y="449946"/>
            <a:ext cx="7600950" cy="1303177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>
            <a:lvl1pPr indent="3048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4.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化简求值：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(2</a:t>
            </a:r>
            <a:r>
              <a:rPr lang="en-US" altLang="zh-CN" sz="28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1)</a:t>
            </a:r>
            <a:r>
              <a:rPr lang="en-US" altLang="zh-CN" sz="2800" b="1" baseline="30000" dirty="0"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+6</a:t>
            </a:r>
            <a:r>
              <a:rPr lang="en-US" altLang="zh-CN" sz="28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+1)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(3</a:t>
            </a:r>
            <a:r>
              <a:rPr lang="en-US" altLang="zh-CN" sz="28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+2)(3</a:t>
            </a:r>
            <a:r>
              <a:rPr lang="en-US" altLang="zh-CN" sz="28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2)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，</a:t>
            </a:r>
            <a:endParaRPr lang="en-US" altLang="zh-CN" sz="2800" b="1" dirty="0">
              <a:latin typeface="+mn-lt"/>
              <a:ea typeface="黑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其中 </a:t>
            </a:r>
            <a:r>
              <a:rPr lang="en-US" altLang="zh-CN" sz="28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+2</a:t>
            </a:r>
            <a:r>
              <a:rPr lang="en-US" altLang="zh-CN" sz="28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201=0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792476" y="1755303"/>
            <a:ext cx="5791204" cy="559897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 indent="3048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indent="0" eaLnBrk="1" hangingPunct="1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解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：原式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4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+1+6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+6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9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+4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196385" y="2443393"/>
            <a:ext cx="1941274" cy="559897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 indent="3048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indent="0" eaLnBrk="1" hangingPunct="1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+5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。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213245" y="3131483"/>
            <a:ext cx="5957175" cy="559897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 indent="3048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indent="0" eaLnBrk="1" hangingPunct="1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因为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201=0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，所以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=201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，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1159072" y="3819572"/>
            <a:ext cx="5957175" cy="559897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 indent="3048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indent="0" eaLnBrk="1" hangingPunct="1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所以原式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201+5=206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。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43635" y="457154"/>
            <a:ext cx="1578741" cy="54483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乘法公式</a:t>
            </a:r>
            <a:endParaRPr lang="zh-CN" altLang="en-US" sz="26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26691" y="1196420"/>
            <a:ext cx="2348720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完全平方公式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7229" y="3235574"/>
            <a:ext cx="4033535" cy="145077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68601" y="1205969"/>
            <a:ext cx="1988045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平方差公式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573" y="3476285"/>
            <a:ext cx="3571632" cy="9693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60553" y="1787440"/>
            <a:ext cx="3221798" cy="1464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+mj-ea"/>
                <a:ea typeface="+mj-ea"/>
              </a:rPr>
              <a:t>    两数和与这两数差的积，等于它们的平方差。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39630" y="1766523"/>
            <a:ext cx="3941134" cy="1481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+mj-lt"/>
                <a:ea typeface="+mj-ea"/>
              </a:rPr>
              <a:t>        两数和</a:t>
            </a:r>
            <a:r>
              <a:rPr lang="en-US" altLang="zh-CN" sz="2400" b="1" dirty="0">
                <a:latin typeface="+mj-lt"/>
                <a:ea typeface="+mj-ea"/>
              </a:rPr>
              <a:t>(</a:t>
            </a:r>
            <a:r>
              <a:rPr lang="zh-CN" altLang="en-US" sz="2400" b="1" dirty="0">
                <a:latin typeface="+mj-lt"/>
                <a:ea typeface="+mj-ea"/>
              </a:rPr>
              <a:t>或差</a:t>
            </a:r>
            <a:r>
              <a:rPr lang="en-US" altLang="zh-CN" sz="2400" b="1" dirty="0">
                <a:latin typeface="+mj-lt"/>
                <a:ea typeface="+mj-ea"/>
              </a:rPr>
              <a:t>)</a:t>
            </a:r>
            <a:r>
              <a:rPr lang="zh-CN" altLang="en-US" sz="2400" b="1" dirty="0">
                <a:latin typeface="+mj-lt"/>
                <a:ea typeface="+mj-ea"/>
              </a:rPr>
              <a:t>的平方，等于它们的平方和，加上</a:t>
            </a:r>
            <a:endParaRPr lang="en-US" altLang="zh-CN" sz="2400" b="1" dirty="0">
              <a:latin typeface="+mj-lt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+mj-lt"/>
                <a:ea typeface="+mj-ea"/>
              </a:rPr>
              <a:t>(</a:t>
            </a:r>
            <a:r>
              <a:rPr lang="zh-CN" altLang="en-US" sz="2400" b="1" dirty="0">
                <a:latin typeface="+mj-lt"/>
                <a:ea typeface="+mj-ea"/>
              </a:rPr>
              <a:t>或减去</a:t>
            </a:r>
            <a:r>
              <a:rPr lang="en-US" altLang="zh-CN" sz="2400" b="1" dirty="0">
                <a:latin typeface="+mj-lt"/>
                <a:ea typeface="+mj-ea"/>
              </a:rPr>
              <a:t>)</a:t>
            </a:r>
            <a:r>
              <a:rPr lang="zh-CN" altLang="en-US" sz="2400" b="1" dirty="0">
                <a:latin typeface="+mj-lt"/>
                <a:ea typeface="+mj-ea"/>
              </a:rPr>
              <a:t>它们积的</a:t>
            </a:r>
            <a:r>
              <a:rPr lang="en-US" altLang="zh-CN" sz="2400" b="1" dirty="0">
                <a:latin typeface="+mj-lt"/>
                <a:ea typeface="+mj-ea"/>
              </a:rPr>
              <a:t>2</a:t>
            </a:r>
            <a:r>
              <a:rPr lang="zh-CN" altLang="en-US" sz="2400" b="1" dirty="0">
                <a:latin typeface="+mj-lt"/>
                <a:ea typeface="+mj-ea"/>
              </a:rPr>
              <a:t>倍。</a:t>
            </a:r>
            <a:endParaRPr lang="zh-CN" altLang="en-US" sz="2400" b="1" dirty="0"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942127" y="631585"/>
            <a:ext cx="7794625" cy="1152367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>
            <a:lvl1pPr indent="3048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填空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: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）若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+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=9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，则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+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=_______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；</a:t>
            </a:r>
            <a:endParaRPr kumimoji="0" lang="en-US" altLang="zh-CN" sz="28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942127" y="1848922"/>
            <a:ext cx="4818593" cy="592213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 indent="3048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）计算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：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102</a:t>
            </a:r>
            <a:r>
              <a:rPr lang="en-US" altLang="zh-CN" sz="2800" b="1" baseline="30000" dirty="0">
                <a:latin typeface="+mn-lt"/>
                <a:ea typeface="黑体" panose="02010609060101010101" pitchFamily="49" charset="-122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=_______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；</a:t>
            </a:r>
            <a:endParaRPr kumimoji="0" lang="en-US" altLang="zh-CN" sz="28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999527" y="2506105"/>
            <a:ext cx="4818593" cy="592213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 indent="3048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indent="0" eaLnBrk="1" hangingPunct="1">
              <a:lnSpc>
                <a:spcPct val="130000"/>
              </a:lnSpc>
              <a:spcBef>
                <a:spcPct val="0"/>
              </a:spcBef>
              <a:buNone/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1234</a:t>
            </a:r>
            <a:r>
              <a:rPr lang="en-US" altLang="zh-CN" sz="2800" b="1" baseline="30000" dirty="0"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1235×1233=_______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；</a:t>
            </a:r>
            <a:endParaRPr kumimoji="0" lang="en-US" altLang="zh-CN" sz="28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le 2"/>
              <p:cNvSpPr>
                <a:spLocks noChangeArrowheads="1"/>
              </p:cNvSpPr>
              <p:nvPr/>
            </p:nvSpPr>
            <p:spPr bwMode="auto">
              <a:xfrm>
                <a:off x="942127" y="3160350"/>
                <a:ext cx="7794625" cy="7804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spAutoFit/>
              </a:bodyPr>
              <a:lstStyle>
                <a:lvl1pPr indent="30480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lvl="0" indent="0" eaLnBrk="1" hangingPunct="1">
                  <a:spcBef>
                    <a:spcPct val="0"/>
                  </a:spcBef>
                  <a:buNone/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黑体" panose="02010609060101010101" pitchFamily="49" charset="-122"/>
                    <a:cs typeface="+mn-cs"/>
                  </a:rPr>
                  <a:t>（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黑体" panose="02010609060101010101" pitchFamily="49" charset="-122"/>
                    <a:cs typeface="+mn-cs"/>
                  </a:rPr>
                  <a:t>3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黑体" panose="02010609060101010101" pitchFamily="49" charset="-122"/>
                    <a:cs typeface="+mn-cs"/>
                  </a:rPr>
                  <a:t>）若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黑体" panose="02010609060101010101" pitchFamily="49" charset="-122"/>
                    <a:cs typeface="+mn-cs"/>
                  </a:rPr>
                  <a:t>m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800" b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+mj-lt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1">
                            <a:latin typeface="+mj-lt"/>
                            <a:ea typeface="黑体" panose="02010609060101010101" pitchFamily="49" charset="-122"/>
                          </a:rPr>
                          <m:t>m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+mn-lt"/>
                    <a:ea typeface="黑体" panose="02010609060101010101" pitchFamily="49" charset="-122"/>
                  </a:rPr>
                  <a:t>=3</a:t>
                </a:r>
                <a:r>
                  <a:rPr lang="zh-CN" altLang="en-US" sz="2800" b="1" dirty="0">
                    <a:latin typeface="+mn-lt"/>
                    <a:ea typeface="黑体" panose="02010609060101010101" pitchFamily="49" charset="-122"/>
                  </a:rPr>
                  <a:t>，则</a:t>
                </a:r>
                <a:r>
                  <a:rPr lang="en-US" altLang="zh-CN" sz="2800" b="1" i="1" dirty="0">
                    <a:latin typeface="+mn-lt"/>
                    <a:ea typeface="黑体" panose="02010609060101010101" pitchFamily="49" charset="-122"/>
                  </a:rPr>
                  <a:t>m</a:t>
                </a:r>
                <a:r>
                  <a:rPr lang="en-US" altLang="zh-CN" sz="2800" b="1" baseline="30000" dirty="0">
                    <a:latin typeface="+mn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dirty="0">
                    <a:latin typeface="+mn-lt"/>
                    <a:ea typeface="黑体" panose="02010609060101010101" pitchFamily="49" charset="-122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latin typeface="+mj-lt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1">
                            <a:latin typeface="+mj-lt"/>
                            <a:ea typeface="黑体" panose="02010609060101010101" pitchFamily="49" charset="-122"/>
                          </a:rPr>
                          <m:t>m</m:t>
                        </m:r>
                        <m:r>
                          <m:rPr>
                            <m:nor/>
                          </m:rPr>
                          <a:rPr lang="en-US" altLang="zh-CN" sz="2800" b="1" baseline="30000" smtClean="0">
                            <a:latin typeface="+mj-lt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黑体" panose="02010609060101010101" pitchFamily="49" charset="-122"/>
                    <a:cs typeface="+mn-cs"/>
                  </a:rPr>
                  <a:t> =_______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黑体" panose="02010609060101010101" pitchFamily="49" charset="-122"/>
                    <a:cs typeface="+mn-cs"/>
                  </a:rPr>
                  <a:t>。</a:t>
                </a:r>
                <a:endPara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</mc:Choice>
        <mc:Fallback>
          <p:sp>
            <p:nvSpPr>
              <p:cNvPr id="7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42127" y="3160350"/>
                <a:ext cx="7794625" cy="780406"/>
              </a:xfrm>
              <a:prstGeom prst="rect">
                <a:avLst/>
              </a:prstGeom>
              <a:blipFill rotWithShape="1">
                <a:blip r:embed="rId1"/>
                <a:stretch>
                  <a:fillRect l="-5" t="-4795" r="5" b="7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/>
          <p:cNvSpPr txBox="1"/>
          <p:nvPr/>
        </p:nvSpPr>
        <p:spPr>
          <a:xfrm>
            <a:off x="6880542" y="1260732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5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54780" y="1863971"/>
            <a:ext cx="1082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10404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60720" y="3288943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11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38900" y="2571750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569913" y="1012577"/>
            <a:ext cx="8406447" cy="3242170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 indent="3048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若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+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 36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 16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，求 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xy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和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+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的值。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      解：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因为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+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 36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–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 16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      所以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+ 2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xy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+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 36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，①  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– 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xy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+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 16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，②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      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– ②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得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xy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 20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，所以</a:t>
            </a:r>
            <a:r>
              <a:rPr kumimoji="0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xy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 5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      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+②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得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+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)= 52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，所以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+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 26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43635" y="457154"/>
            <a:ext cx="1906289" cy="54483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整式的除法</a:t>
            </a:r>
            <a:endParaRPr lang="zh-CN" altLang="en-US" sz="26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0324" y="1129497"/>
            <a:ext cx="2981049" cy="544830"/>
          </a:xfrm>
          <a:prstGeom prst="round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zh-CN" altLang="en-US" sz="2600" b="1" dirty="0">
                <a:highlight>
                  <a:srgbClr val="FFD1D1"/>
                </a:highlight>
                <a:latin typeface="+mj-lt"/>
                <a:ea typeface="黑体" panose="02010609060101010101" pitchFamily="49" charset="-122"/>
              </a:rPr>
              <a:t>单项式除以单项式</a:t>
            </a:r>
            <a:endParaRPr lang="zh-CN" altLang="en-US" sz="26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45139" y="1129497"/>
            <a:ext cx="3073776" cy="544830"/>
          </a:xfrm>
          <a:prstGeom prst="round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zh-CN" altLang="en-US" sz="2600" b="1" dirty="0">
                <a:highlight>
                  <a:srgbClr val="FFD1D1"/>
                </a:highlight>
                <a:latin typeface="+mj-lt"/>
                <a:ea typeface="黑体" panose="02010609060101010101" pitchFamily="49" charset="-122"/>
              </a:rPr>
              <a:t>多项式除以单项式</a:t>
            </a:r>
            <a:endParaRPr lang="zh-CN" altLang="en-US" sz="2600" b="1" dirty="0"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66383" y="1754680"/>
            <a:ext cx="4005617" cy="2528564"/>
            <a:chOff x="293427" y="1761517"/>
            <a:chExt cx="4005617" cy="2528564"/>
          </a:xfrm>
        </p:grpSpPr>
        <p:sp>
          <p:nvSpPr>
            <p:cNvPr id="9" name="矩形: 圆角 8"/>
            <p:cNvSpPr/>
            <p:nvPr/>
          </p:nvSpPr>
          <p:spPr>
            <a:xfrm>
              <a:off x="293427" y="1801841"/>
              <a:ext cx="3937379" cy="2488240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61665" y="1761517"/>
              <a:ext cx="3937379" cy="24413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kumimoji="0" lang="zh-CN" altLang="en-US" sz="2400" b="1" kern="1200" cap="none" spc="0" normalizeH="0" baseline="0" noProof="0" dirty="0">
                  <a:solidFill>
                    <a:srgbClr val="0066FF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        </a:t>
              </a:r>
              <a:r>
                <a:rPr kumimoji="0" lang="zh-CN" altLang="en-US" sz="2400" b="1" kern="1200" cap="none" spc="0" normalizeH="0" baseline="0" noProof="0" dirty="0">
                  <a:solidFill>
                    <a:srgbClr val="0070C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单项式相除，把</a:t>
              </a:r>
              <a:r>
                <a:rPr kumimoji="0" lang="zh-CN" altLang="en-US" sz="2400" b="1" kern="1200" cap="none" spc="0" normalizeH="0" baseline="0" noProof="0" dirty="0">
                  <a:solidFill>
                    <a:srgbClr val="C0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系数</a:t>
              </a:r>
              <a:r>
                <a:rPr kumimoji="0" lang="zh-CN" altLang="en-US" sz="2400" b="1" kern="1200" cap="none" spc="0" normalizeH="0" baseline="0" noProof="0" dirty="0">
                  <a:solidFill>
                    <a:srgbClr val="0070C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、</a:t>
              </a:r>
              <a:r>
                <a:rPr kumimoji="0" lang="zh-CN" altLang="en-US" sz="2400" b="1" kern="1200" cap="none" spc="0" normalizeH="0" baseline="0" noProof="0" dirty="0">
                  <a:solidFill>
                    <a:srgbClr val="C0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同底数幂</a:t>
              </a:r>
              <a:r>
                <a:rPr kumimoji="0" lang="zh-CN" altLang="en-US" sz="2400" b="1" kern="1200" cap="none" spc="0" normalizeH="0" baseline="0" noProof="0" dirty="0">
                  <a:solidFill>
                    <a:srgbClr val="0070C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分别相除，作为商的因式；对于</a:t>
              </a:r>
              <a:r>
                <a:rPr kumimoji="0" lang="zh-CN" altLang="en-US" sz="2400" b="1" kern="1200" cap="none" spc="0" normalizeH="0" baseline="0" noProof="0" dirty="0">
                  <a:solidFill>
                    <a:srgbClr val="C0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只在被除式里含有的字母</a:t>
              </a:r>
              <a:r>
                <a:rPr kumimoji="0" lang="zh-CN" altLang="en-US" sz="2400" b="1" kern="1200" cap="none" spc="0" normalizeH="0" baseline="0" noProof="0" dirty="0">
                  <a:solidFill>
                    <a:srgbClr val="0070C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，则连同它的指数一起作为商的一个因式。</a:t>
              </a:r>
              <a:endParaRPr kumimoji="0" lang="zh-CN" altLang="en-US" sz="2400" b="1" kern="1200" cap="none" spc="0" normalizeH="0" baseline="0" noProof="0" dirty="0">
                <a:solidFill>
                  <a:srgbClr val="0070C0"/>
                </a:solidFill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937417" y="1801840"/>
            <a:ext cx="3689219" cy="2091833"/>
            <a:chOff x="4977110" y="1754680"/>
            <a:chExt cx="3689219" cy="2091833"/>
          </a:xfrm>
        </p:grpSpPr>
        <p:sp>
          <p:nvSpPr>
            <p:cNvPr id="10" name="矩形: 圆角 9"/>
            <p:cNvSpPr/>
            <p:nvPr/>
          </p:nvSpPr>
          <p:spPr>
            <a:xfrm>
              <a:off x="4977110" y="1754680"/>
              <a:ext cx="3609833" cy="2091833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056496" y="1781704"/>
              <a:ext cx="3609833" cy="19595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0" lang="zh-CN" altLang="en-US" sz="2400" b="1" kern="1200" cap="none" spc="0" normalizeH="0" baseline="0" noProof="0" dirty="0">
                  <a:solidFill>
                    <a:schemeClr val="accent5">
                      <a:lumMod val="75000"/>
                    </a:schemeClr>
                  </a:solidFill>
                  <a:latin typeface="+mj-lt"/>
                  <a:ea typeface="黑体" panose="02010609060101010101" pitchFamily="49" charset="-122"/>
                  <a:cs typeface="+mn-cs"/>
                </a:rPr>
                <a:t>        多项式除以单项式，先把这个多项式的</a:t>
              </a:r>
              <a:r>
                <a:rPr kumimoji="0" lang="zh-CN" altLang="en-US" sz="2400" b="1" kern="1200" cap="none" spc="0" normalizeH="0" baseline="0" noProof="0" dirty="0">
                  <a:solidFill>
                    <a:srgbClr val="C0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每一项</a:t>
              </a:r>
              <a:r>
                <a:rPr kumimoji="0" lang="zh-CN" altLang="en-US" sz="2400" b="1" kern="1200" cap="none" spc="0" normalizeH="0" baseline="0" noProof="0" dirty="0">
                  <a:solidFill>
                    <a:schemeClr val="accent5">
                      <a:lumMod val="75000"/>
                    </a:schemeClr>
                  </a:solidFill>
                  <a:latin typeface="+mj-lt"/>
                  <a:ea typeface="黑体" panose="02010609060101010101" pitchFamily="49" charset="-122"/>
                  <a:cs typeface="+mn-cs"/>
                </a:rPr>
                <a:t>分别除以单项式，再把所得的</a:t>
              </a:r>
              <a:r>
                <a:rPr kumimoji="0" lang="zh-CN" altLang="en-US" sz="2400" b="1" kern="1200" cap="none" spc="0" normalizeH="0" baseline="0" noProof="0" dirty="0">
                  <a:solidFill>
                    <a:srgbClr val="C00000"/>
                  </a:solidFill>
                  <a:latin typeface="+mj-lt"/>
                  <a:ea typeface="黑体" panose="02010609060101010101" pitchFamily="49" charset="-122"/>
                  <a:cs typeface="+mn-cs"/>
                </a:rPr>
                <a:t>商相加</a:t>
              </a:r>
              <a:r>
                <a:rPr kumimoji="0" lang="zh-CN" altLang="en-US" sz="2400" b="1" kern="1200" cap="none" spc="0" normalizeH="0" baseline="0" noProof="0" dirty="0">
                  <a:solidFill>
                    <a:schemeClr val="accent5">
                      <a:lumMod val="75000"/>
                    </a:schemeClr>
                  </a:solidFill>
                  <a:latin typeface="+mj-lt"/>
                  <a:ea typeface="黑体" panose="02010609060101010101" pitchFamily="49" charset="-122"/>
                  <a:cs typeface="+mn-cs"/>
                </a:rPr>
                <a:t>。</a:t>
              </a:r>
              <a:endParaRPr lang="zh-CN" altLang="en-US" sz="2400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937418" y="4052411"/>
            <a:ext cx="4101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400" b="1" i="1" dirty="0" err="1">
                <a:solidFill>
                  <a:srgbClr val="0066FF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dirty="0" err="1">
                <a:solidFill>
                  <a:srgbClr val="0066FF"/>
                </a:solidFill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400" b="1" i="1" dirty="0" err="1">
                <a:solidFill>
                  <a:srgbClr val="0066FF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</a:rPr>
              <a:t>)÷</a:t>
            </a:r>
            <a:r>
              <a:rPr lang="en-US" altLang="zh-CN" sz="2400" b="1" i="1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</a:rPr>
              <a:t>m</a:t>
            </a:r>
            <a:r>
              <a:rPr lang="en-US" altLang="zh-CN" sz="2400" b="1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400" b="1" i="1" dirty="0" err="1">
                <a:solidFill>
                  <a:srgbClr val="0066FF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dirty="0" err="1">
                <a:solidFill>
                  <a:srgbClr val="0066FF"/>
                </a:solidFill>
                <a:latin typeface="+mj-lt"/>
                <a:ea typeface="黑体" panose="02010609060101010101" pitchFamily="49" charset="-122"/>
              </a:rPr>
              <a:t>÷</a:t>
            </a:r>
            <a:r>
              <a:rPr lang="en-US" altLang="zh-CN" sz="2400" b="1" i="1" dirty="0" err="1">
                <a:solidFill>
                  <a:srgbClr val="0066FF"/>
                </a:solidFill>
                <a:latin typeface="+mj-lt"/>
                <a:ea typeface="黑体" panose="02010609060101010101" pitchFamily="49" charset="-122"/>
              </a:rPr>
              <a:t>m</a:t>
            </a:r>
            <a:r>
              <a:rPr lang="en-US" altLang="zh-CN" sz="2400" b="1" dirty="0" err="1">
                <a:solidFill>
                  <a:srgbClr val="0066FF"/>
                </a:solidFill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400" b="1" i="1" dirty="0" err="1">
                <a:solidFill>
                  <a:srgbClr val="0066FF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400" b="1" dirty="0" err="1">
                <a:solidFill>
                  <a:srgbClr val="0066FF"/>
                </a:solidFill>
                <a:latin typeface="+mj-lt"/>
                <a:ea typeface="黑体" panose="02010609060101010101" pitchFamily="49" charset="-122"/>
              </a:rPr>
              <a:t>÷</a:t>
            </a:r>
            <a:r>
              <a:rPr lang="en-US" altLang="zh-CN" sz="2400" b="1" i="1" dirty="0" err="1">
                <a:solidFill>
                  <a:srgbClr val="0066FF"/>
                </a:solidFill>
                <a:latin typeface="+mj-lt"/>
                <a:ea typeface="黑体" panose="02010609060101010101" pitchFamily="49" charset="-122"/>
              </a:rPr>
              <a:t>m</a:t>
            </a:r>
            <a:r>
              <a:rPr lang="en-US" altLang="zh-CN" sz="2400" b="1" i="1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400" b="1" i="1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</a:rPr>
              <a:t>m</a:t>
            </a:r>
            <a:r>
              <a:rPr lang="zh-CN" altLang="en-US" sz="2400" b="1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</a:rPr>
              <a:t>≠</a:t>
            </a:r>
            <a:r>
              <a:rPr lang="en-US" altLang="zh-CN" sz="2400" b="1" dirty="0">
                <a:solidFill>
                  <a:srgbClr val="0066FF"/>
                </a:solidFill>
                <a:latin typeface="+mj-lt"/>
                <a:ea typeface="黑体" panose="02010609060101010101" pitchFamily="49" charset="-122"/>
              </a:rPr>
              <a:t>0)</a:t>
            </a:r>
            <a:endParaRPr lang="zh-CN" altLang="en-US" sz="2400" b="1" dirty="0">
              <a:solidFill>
                <a:srgbClr val="0066FF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4213" y="1174750"/>
            <a:ext cx="149942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+mj-lt"/>
                <a:ea typeface="+mj-ea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+mj-lt"/>
                <a:ea typeface="+mj-ea"/>
              </a:rPr>
              <a:t>填表：</a:t>
            </a:r>
            <a:endParaRPr lang="zh-CN" altLang="en-US" sz="2400" b="1" baseline="30000" dirty="0">
              <a:solidFill>
                <a:srgbClr val="000000"/>
              </a:solidFill>
              <a:latin typeface="+mj-lt"/>
              <a:ea typeface="+mj-ea"/>
            </a:endParaRPr>
          </a:p>
        </p:txBody>
      </p:sp>
      <p:graphicFrame>
        <p:nvGraphicFramePr>
          <p:cNvPr id="3" name="表格 7"/>
          <p:cNvGraphicFramePr>
            <a:graphicFrameLocks noGrp="1"/>
          </p:cNvGraphicFramePr>
          <p:nvPr/>
        </p:nvGraphicFramePr>
        <p:xfrm>
          <a:off x="824624" y="1876283"/>
          <a:ext cx="7280276" cy="1831974"/>
        </p:xfrm>
        <a:graphic>
          <a:graphicData uri="http://schemas.openxmlformats.org/drawingml/2006/table">
            <a:tbl>
              <a:tblPr firstRow="1" bandRow="1"/>
              <a:tblGrid>
                <a:gridCol w="1820069"/>
                <a:gridCol w="1820069"/>
                <a:gridCol w="1820069"/>
                <a:gridCol w="1820069"/>
              </a:tblGrid>
              <a:tr h="61065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9pPr>
                    </a:lstStyle>
                    <a:p>
                      <a:pPr algn="ctr"/>
                      <a:r>
                        <a:rPr lang="zh-CN" altLang="en-US" sz="2100" b="1" dirty="0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被除式</a:t>
                      </a:r>
                      <a:endParaRPr lang="zh-CN" altLang="en-US" sz="2100" b="1" dirty="0">
                        <a:solidFill>
                          <a:schemeClr val="tx1"/>
                        </a:solidFill>
                        <a:latin typeface="+mj-lt"/>
                        <a:ea typeface="+mj-ea"/>
                      </a:endParaRPr>
                    </a:p>
                  </a:txBody>
                  <a:tcPr marL="109205" marR="109205" marT="54581" marB="5458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9pPr>
                    </a:lstStyle>
                    <a:p>
                      <a:pPr algn="ctr"/>
                      <a:r>
                        <a:rPr lang="en-US" altLang="zh-CN" sz="2100" b="1" dirty="0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6</a:t>
                      </a:r>
                      <a:r>
                        <a:rPr lang="en-US" altLang="zh-CN" sz="2100" b="1" i="1" dirty="0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x</a:t>
                      </a:r>
                      <a:r>
                        <a:rPr lang="en-US" altLang="zh-CN" sz="2100" b="1" baseline="30000" dirty="0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3</a:t>
                      </a:r>
                      <a:r>
                        <a:rPr lang="en-US" altLang="zh-CN" sz="2100" b="1" i="1" dirty="0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y</a:t>
                      </a:r>
                      <a:r>
                        <a:rPr lang="en-US" altLang="zh-CN" sz="2100" b="1" baseline="30000" dirty="0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3</a:t>
                      </a:r>
                      <a:endParaRPr lang="zh-CN" altLang="en-US" sz="2100" b="1" baseline="30000" dirty="0">
                        <a:solidFill>
                          <a:schemeClr val="tx1"/>
                        </a:solidFill>
                        <a:latin typeface="+mj-lt"/>
                        <a:ea typeface="+mj-ea"/>
                      </a:endParaRPr>
                    </a:p>
                  </a:txBody>
                  <a:tcPr marL="109205" marR="109205" marT="54581" marB="5458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1" dirty="0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-42</a:t>
                      </a:r>
                      <a:r>
                        <a:rPr lang="en-US" altLang="zh-CN" sz="2100" b="1" i="1" dirty="0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x</a:t>
                      </a:r>
                      <a:r>
                        <a:rPr lang="en-US" altLang="zh-CN" sz="2100" b="1" baseline="30000" dirty="0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3</a:t>
                      </a:r>
                      <a:r>
                        <a:rPr lang="en-US" altLang="zh-CN" sz="2100" b="1" i="1" dirty="0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y</a:t>
                      </a:r>
                      <a:r>
                        <a:rPr lang="en-US" altLang="zh-CN" sz="2100" b="1" baseline="30000" dirty="0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3</a:t>
                      </a:r>
                      <a:endParaRPr lang="zh-CN" altLang="en-US" sz="2100" b="1" baseline="30000" dirty="0">
                        <a:solidFill>
                          <a:schemeClr val="tx1"/>
                        </a:solidFill>
                        <a:latin typeface="+mj-lt"/>
                        <a:ea typeface="+mj-ea"/>
                      </a:endParaRPr>
                    </a:p>
                  </a:txBody>
                  <a:tcPr marL="109205" marR="109205" marT="54581" marB="5458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1" dirty="0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-42</a:t>
                      </a:r>
                      <a:r>
                        <a:rPr lang="en-US" altLang="zh-CN" sz="2100" b="1" i="1" dirty="0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x</a:t>
                      </a:r>
                      <a:r>
                        <a:rPr lang="en-US" altLang="zh-CN" sz="2100" b="1" baseline="30000" dirty="0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3</a:t>
                      </a:r>
                      <a:r>
                        <a:rPr lang="en-US" altLang="zh-CN" sz="2100" b="1" i="1" dirty="0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y</a:t>
                      </a:r>
                      <a:r>
                        <a:rPr lang="en-US" altLang="zh-CN" sz="2100" b="1" baseline="30000" dirty="0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3</a:t>
                      </a:r>
                      <a:endParaRPr lang="zh-CN" altLang="en-US" sz="2100" b="1" baseline="30000" dirty="0">
                        <a:solidFill>
                          <a:schemeClr val="tx1"/>
                        </a:solidFill>
                        <a:latin typeface="+mj-lt"/>
                        <a:ea typeface="+mj-ea"/>
                      </a:endParaRPr>
                    </a:p>
                  </a:txBody>
                  <a:tcPr marL="109205" marR="109205" marT="54581" marB="5458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61065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9pPr>
                    </a:lstStyle>
                    <a:p>
                      <a:pPr algn="ctr"/>
                      <a:r>
                        <a:rPr lang="zh-CN" altLang="en-US" sz="2100" b="1" dirty="0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除式</a:t>
                      </a:r>
                      <a:endParaRPr lang="zh-CN" altLang="en-US" sz="2100" b="1" dirty="0">
                        <a:solidFill>
                          <a:schemeClr val="tx1"/>
                        </a:solidFill>
                        <a:latin typeface="+mj-lt"/>
                        <a:ea typeface="+mj-ea"/>
                      </a:endParaRPr>
                    </a:p>
                  </a:txBody>
                  <a:tcPr marL="109205" marR="109205" marT="54581" marB="5458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1" dirty="0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2</a:t>
                      </a:r>
                      <a:r>
                        <a:rPr lang="en-US" altLang="zh-CN" sz="2100" b="1" i="1" dirty="0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xy</a:t>
                      </a:r>
                      <a:endParaRPr lang="zh-CN" altLang="en-US" sz="2100" b="1" baseline="30000" dirty="0">
                        <a:solidFill>
                          <a:schemeClr val="tx1"/>
                        </a:solidFill>
                        <a:latin typeface="+mj-lt"/>
                        <a:ea typeface="+mj-ea"/>
                      </a:endParaRPr>
                    </a:p>
                  </a:txBody>
                  <a:tcPr marL="109205" marR="109205" marT="54581" marB="5458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9pPr>
                    </a:lstStyle>
                    <a:p>
                      <a:pPr algn="ctr"/>
                      <a:endParaRPr lang="zh-CN" altLang="en-US" sz="2100" b="1" dirty="0">
                        <a:solidFill>
                          <a:schemeClr val="tx1"/>
                        </a:solidFill>
                        <a:latin typeface="+mj-lt"/>
                        <a:ea typeface="+mj-ea"/>
                      </a:endParaRPr>
                    </a:p>
                  </a:txBody>
                  <a:tcPr marL="109205" marR="109205" marT="54581" marB="5458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1" dirty="0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-6</a:t>
                      </a:r>
                      <a:r>
                        <a:rPr lang="en-US" altLang="zh-CN" sz="2100" b="1" i="1" dirty="0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x</a:t>
                      </a:r>
                      <a:r>
                        <a:rPr lang="en-US" altLang="zh-CN" sz="2100" b="1" baseline="30000" dirty="0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2</a:t>
                      </a:r>
                      <a:r>
                        <a:rPr lang="en-US" altLang="zh-CN" sz="2100" b="1" i="1" dirty="0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y</a:t>
                      </a:r>
                      <a:r>
                        <a:rPr lang="en-US" altLang="zh-CN" sz="2100" b="1" baseline="30000" dirty="0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2</a:t>
                      </a:r>
                      <a:endParaRPr lang="zh-CN" altLang="en-US" sz="2100" b="1" baseline="30000" dirty="0">
                        <a:solidFill>
                          <a:schemeClr val="tx1"/>
                        </a:solidFill>
                        <a:latin typeface="+mj-lt"/>
                        <a:ea typeface="+mj-ea"/>
                      </a:endParaRPr>
                    </a:p>
                  </a:txBody>
                  <a:tcPr marL="109205" marR="109205" marT="54581" marB="5458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1065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9pPr>
                    </a:lstStyle>
                    <a:p>
                      <a:pPr algn="ctr"/>
                      <a:r>
                        <a:rPr lang="zh-CN" altLang="en-US" sz="2100" b="1" dirty="0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商</a:t>
                      </a:r>
                      <a:endParaRPr lang="zh-CN" altLang="en-US" sz="2100" b="1" dirty="0">
                        <a:solidFill>
                          <a:schemeClr val="tx1"/>
                        </a:solidFill>
                        <a:latin typeface="+mj-lt"/>
                        <a:ea typeface="+mj-ea"/>
                      </a:endParaRPr>
                    </a:p>
                  </a:txBody>
                  <a:tcPr marL="109205" marR="109205" marT="54581" marB="5458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9pPr>
                    </a:lstStyle>
                    <a:p>
                      <a:pPr algn="ctr"/>
                      <a:endParaRPr lang="zh-CN" altLang="en-US" sz="2100" b="1" dirty="0">
                        <a:solidFill>
                          <a:schemeClr val="tx1"/>
                        </a:solidFill>
                        <a:latin typeface="+mj-lt"/>
                        <a:ea typeface="+mj-ea"/>
                      </a:endParaRPr>
                    </a:p>
                  </a:txBody>
                  <a:tcPr marL="109205" marR="109205" marT="54581" marB="5458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1" dirty="0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7</a:t>
                      </a:r>
                      <a:r>
                        <a:rPr lang="en-US" altLang="zh-CN" sz="2100" b="1" i="1" dirty="0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x</a:t>
                      </a:r>
                      <a:r>
                        <a:rPr lang="en-US" altLang="zh-CN" sz="2100" b="1" baseline="30000" dirty="0">
                          <a:solidFill>
                            <a:schemeClr val="tx1"/>
                          </a:solidFill>
                          <a:latin typeface="+mj-lt"/>
                          <a:ea typeface="+mj-ea"/>
                        </a:rPr>
                        <a:t>3</a:t>
                      </a:r>
                      <a:endParaRPr lang="zh-CN" altLang="en-US" sz="2100" b="1" baseline="30000" dirty="0">
                        <a:solidFill>
                          <a:schemeClr val="tx1"/>
                        </a:solidFill>
                        <a:latin typeface="+mj-lt"/>
                        <a:ea typeface="+mj-ea"/>
                      </a:endParaRPr>
                    </a:p>
                  </a:txBody>
                  <a:tcPr marL="109205" marR="109205" marT="54581" marB="5458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 panose="02020603050405020304"/>
                          <a:ea typeface="楷体" panose="02010609060101010101" charset="-122"/>
                        </a:defRPr>
                      </a:lvl9pPr>
                    </a:lstStyle>
                    <a:p>
                      <a:pPr algn="ctr"/>
                      <a:endParaRPr lang="zh-CN" altLang="en-US" sz="2100" b="1" dirty="0">
                        <a:solidFill>
                          <a:schemeClr val="tx1"/>
                        </a:solidFill>
                        <a:latin typeface="+mj-lt"/>
                        <a:ea typeface="+mj-ea"/>
                      </a:endParaRPr>
                    </a:p>
                  </a:txBody>
                  <a:tcPr marL="109205" marR="109205" marT="54581" marB="5458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3129674" y="3212958"/>
            <a:ext cx="93662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charset="-122"/>
              </a:rPr>
              <a:t>3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charset="-122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/>
                <a:ea typeface="楷体" panose="02010609060101010101" charset="-12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charset="-122"/>
              </a:rPr>
              <a:t>y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/>
                <a:ea typeface="楷体" panose="02010609060101010101" charset="-122"/>
              </a:rPr>
              <a:t>2</a:t>
            </a:r>
            <a:endParaRPr lang="en-US" altLang="zh-CN" sz="2400" b="1" baseline="30000" dirty="0">
              <a:solidFill>
                <a:srgbClr val="FF0000"/>
              </a:solidFill>
              <a:latin typeface="Times New Roman" panose="02020603050405020304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74361" y="2562083"/>
            <a:ext cx="935038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charset="-122"/>
              </a:rPr>
              <a:t>-6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charset="-122"/>
              </a:rPr>
              <a:t>y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/>
                <a:ea typeface="楷体" panose="02010609060101010101" charset="-122"/>
              </a:rPr>
              <a:t>3</a:t>
            </a:r>
            <a:endParaRPr lang="en-US" altLang="zh-CN" sz="2400" b="1" baseline="30000" dirty="0">
              <a:solidFill>
                <a:srgbClr val="FF0000"/>
              </a:solidFill>
              <a:latin typeface="Times New Roman" panose="02020603050405020304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01561" y="3212958"/>
            <a:ext cx="93662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charset="-122"/>
              </a:rPr>
              <a:t>7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charset="-122"/>
              </a:rPr>
              <a:t>xy</a:t>
            </a:r>
            <a:endParaRPr lang="en-US" altLang="zh-CN" sz="2400" b="1" baseline="30000" dirty="0">
              <a:solidFill>
                <a:srgbClr val="FF0000"/>
              </a:solidFill>
              <a:latin typeface="Times New Roman" panose="02020603050405020304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8456" y="888976"/>
            <a:ext cx="143986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+mn-lt"/>
                <a:ea typeface="+mn-ea"/>
              </a:rPr>
              <a:t>2.</a:t>
            </a:r>
            <a:r>
              <a:rPr lang="zh-CN" altLang="en-US" sz="2400" b="1" dirty="0">
                <a:latin typeface="+mn-lt"/>
                <a:ea typeface="+mn-ea"/>
              </a:rPr>
              <a:t>计算：</a:t>
            </a:r>
            <a:endParaRPr lang="zh-CN" altLang="en-US" sz="2400" b="1" dirty="0">
              <a:latin typeface="+mn-lt"/>
              <a:ea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8595" y="3006702"/>
            <a:ext cx="4183063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lt"/>
                <a:ea typeface="+mn-ea"/>
              </a:rPr>
              <a:t>（</a:t>
            </a:r>
            <a:r>
              <a:rPr lang="en-US" altLang="zh-CN" sz="2400" b="1" dirty="0">
                <a:latin typeface="+mn-lt"/>
                <a:ea typeface="+mn-ea"/>
              </a:rPr>
              <a:t>3</a:t>
            </a:r>
            <a:r>
              <a:rPr lang="zh-CN" altLang="en-US" sz="2400" b="1" dirty="0">
                <a:latin typeface="+mn-lt"/>
                <a:ea typeface="+mn-ea"/>
              </a:rPr>
              <a:t>）</a:t>
            </a:r>
            <a:r>
              <a:rPr lang="en-US" altLang="zh-CN" sz="2400" b="1" dirty="0">
                <a:latin typeface="+mn-lt"/>
                <a:ea typeface="+mn-ea"/>
              </a:rPr>
              <a:t>(12</a:t>
            </a:r>
            <a:r>
              <a:rPr lang="en-US" altLang="zh-CN" sz="2400" b="1" i="1" dirty="0">
                <a:latin typeface="+mn-lt"/>
                <a:ea typeface="+mn-ea"/>
              </a:rPr>
              <a:t>m</a:t>
            </a:r>
            <a:r>
              <a:rPr lang="en-US" altLang="zh-CN" sz="2400" b="1" baseline="30000" dirty="0">
                <a:latin typeface="+mn-lt"/>
                <a:ea typeface="+mn-ea"/>
              </a:rPr>
              <a:t>2</a:t>
            </a:r>
            <a:r>
              <a:rPr lang="en-US" altLang="zh-CN" sz="2400" b="1" i="1" dirty="0">
                <a:latin typeface="+mn-lt"/>
                <a:ea typeface="+mn-ea"/>
              </a:rPr>
              <a:t>n</a:t>
            </a:r>
            <a:r>
              <a:rPr lang="en-US" altLang="zh-CN" sz="2400" b="1" dirty="0">
                <a:latin typeface="+mn-lt"/>
                <a:ea typeface="+mn-ea"/>
              </a:rPr>
              <a:t>-15</a:t>
            </a:r>
            <a:r>
              <a:rPr lang="en-US" altLang="zh-CN" sz="2400" b="1" i="1" dirty="0">
                <a:latin typeface="+mn-lt"/>
                <a:ea typeface="+mn-ea"/>
              </a:rPr>
              <a:t>mn</a:t>
            </a:r>
            <a:r>
              <a:rPr lang="en-US" altLang="zh-CN" sz="2400" b="1" baseline="30000" dirty="0">
                <a:latin typeface="+mn-lt"/>
                <a:ea typeface="+mn-ea"/>
              </a:rPr>
              <a:t>2</a:t>
            </a:r>
            <a:r>
              <a:rPr lang="en-US" altLang="zh-CN" sz="2400" b="1" dirty="0">
                <a:latin typeface="+mn-lt"/>
                <a:ea typeface="+mn-ea"/>
              </a:rPr>
              <a:t>)÷6</a:t>
            </a:r>
            <a:r>
              <a:rPr lang="en-US" altLang="zh-CN" sz="2400" b="1" i="1" dirty="0">
                <a:latin typeface="+mn-lt"/>
                <a:ea typeface="+mn-ea"/>
              </a:rPr>
              <a:t>mn</a:t>
            </a:r>
            <a:endParaRPr lang="zh-CN" altLang="en-US" sz="2400" b="1" i="1" dirty="0">
              <a:latin typeface="+mn-lt"/>
              <a:ea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72000" y="3009807"/>
            <a:ext cx="33845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lt"/>
                <a:ea typeface="+mn-ea"/>
              </a:rPr>
              <a:t>（</a:t>
            </a:r>
            <a:r>
              <a:rPr lang="en-US" altLang="zh-CN" sz="2400" b="1" dirty="0">
                <a:latin typeface="+mn-lt"/>
                <a:ea typeface="+mn-ea"/>
              </a:rPr>
              <a:t>4</a:t>
            </a:r>
            <a:r>
              <a:rPr lang="zh-CN" altLang="en-US" sz="2400" b="1" dirty="0">
                <a:latin typeface="+mn-lt"/>
                <a:ea typeface="+mn-ea"/>
              </a:rPr>
              <a:t>）</a:t>
            </a:r>
            <a:r>
              <a:rPr lang="en-US" altLang="zh-CN" sz="2400" b="1" dirty="0">
                <a:latin typeface="+mn-lt"/>
                <a:ea typeface="+mn-ea"/>
              </a:rPr>
              <a:t>(</a:t>
            </a:r>
            <a:r>
              <a:rPr lang="en-US" altLang="zh-CN" sz="2400" b="1" i="1" dirty="0">
                <a:latin typeface="+mn-lt"/>
                <a:ea typeface="+mn-ea"/>
              </a:rPr>
              <a:t>x</a:t>
            </a:r>
            <a:r>
              <a:rPr lang="en-US" altLang="zh-CN" sz="2400" b="1" baseline="30000" dirty="0">
                <a:latin typeface="+mn-lt"/>
                <a:ea typeface="+mn-ea"/>
              </a:rPr>
              <a:t>3</a:t>
            </a:r>
            <a:r>
              <a:rPr lang="en-US" altLang="zh-CN" sz="2400" b="1" dirty="0">
                <a:latin typeface="+mn-lt"/>
                <a:ea typeface="+mn-ea"/>
              </a:rPr>
              <a:t>-2</a:t>
            </a:r>
            <a:r>
              <a:rPr lang="en-US" altLang="zh-CN" sz="2400" b="1" i="1" dirty="0">
                <a:latin typeface="+mn-lt"/>
                <a:ea typeface="+mn-ea"/>
              </a:rPr>
              <a:t>x</a:t>
            </a:r>
            <a:r>
              <a:rPr lang="en-US" altLang="zh-CN" sz="2400" b="1" baseline="30000" dirty="0">
                <a:latin typeface="+mn-lt"/>
                <a:ea typeface="+mn-ea"/>
              </a:rPr>
              <a:t>2</a:t>
            </a:r>
            <a:r>
              <a:rPr lang="en-US" altLang="zh-CN" sz="2400" b="1" i="1" dirty="0">
                <a:latin typeface="+mn-lt"/>
                <a:ea typeface="+mn-ea"/>
              </a:rPr>
              <a:t>y</a:t>
            </a:r>
            <a:r>
              <a:rPr lang="en-US" altLang="zh-CN" sz="2400" b="1" dirty="0">
                <a:latin typeface="+mn-lt"/>
                <a:ea typeface="+mn-ea"/>
              </a:rPr>
              <a:t>)÷(-</a:t>
            </a:r>
            <a:r>
              <a:rPr lang="en-US" altLang="zh-CN" sz="2400" b="1" i="1" dirty="0">
                <a:latin typeface="+mn-lt"/>
                <a:ea typeface="+mn-ea"/>
              </a:rPr>
              <a:t>x</a:t>
            </a:r>
            <a:r>
              <a:rPr lang="en-US" altLang="zh-CN" sz="2400" b="1" baseline="30000" dirty="0">
                <a:latin typeface="+mn-lt"/>
                <a:ea typeface="+mn-ea"/>
              </a:rPr>
              <a:t>2</a:t>
            </a:r>
            <a:r>
              <a:rPr lang="en-US" altLang="zh-CN" sz="2400" b="1" dirty="0">
                <a:latin typeface="+mn-lt"/>
                <a:ea typeface="+mn-ea"/>
              </a:rPr>
              <a:t>)</a:t>
            </a:r>
            <a:endParaRPr lang="zh-CN" altLang="en-US" sz="2400" b="1" dirty="0">
              <a:latin typeface="+mn-lt"/>
              <a:ea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5183" y="3548039"/>
            <a:ext cx="418306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=12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m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n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÷6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mn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-15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mn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÷6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mn</a:t>
            </a:r>
            <a:endParaRPr lang="zh-CN" altLang="en-US" sz="2400" b="1" i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15183" y="4089377"/>
            <a:ext cx="145573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=2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m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-2.5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n</a:t>
            </a:r>
            <a:endParaRPr lang="zh-CN" altLang="en-US" sz="2400" b="1" i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21287" y="3551144"/>
            <a:ext cx="32416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÷(-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)-2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y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÷(-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21287" y="4092482"/>
            <a:ext cx="11557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=-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x+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y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4156" y="1430315"/>
            <a:ext cx="263366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lt"/>
                <a:ea typeface="+mn-ea"/>
              </a:rPr>
              <a:t>（</a:t>
            </a:r>
            <a:r>
              <a:rPr lang="en-US" altLang="zh-CN" sz="2400" b="1" dirty="0">
                <a:latin typeface="+mn-lt"/>
                <a:ea typeface="+mn-ea"/>
              </a:rPr>
              <a:t>1</a:t>
            </a:r>
            <a:r>
              <a:rPr lang="zh-CN" altLang="en-US" sz="2400" b="1" dirty="0">
                <a:latin typeface="+mn-lt"/>
                <a:ea typeface="+mn-ea"/>
              </a:rPr>
              <a:t>）</a:t>
            </a:r>
            <a:r>
              <a:rPr lang="en-US" altLang="zh-CN" sz="2400" b="1" dirty="0">
                <a:latin typeface="+mn-lt"/>
                <a:ea typeface="+mn-ea"/>
              </a:rPr>
              <a:t>(3</a:t>
            </a:r>
            <a:r>
              <a:rPr lang="en-US" altLang="zh-CN" sz="2400" b="1" i="1" dirty="0">
                <a:latin typeface="+mn-lt"/>
                <a:ea typeface="+mn-ea"/>
              </a:rPr>
              <a:t>ab</a:t>
            </a:r>
            <a:r>
              <a:rPr lang="en-US" altLang="zh-CN" sz="2400" b="1" dirty="0">
                <a:latin typeface="+mn-lt"/>
                <a:ea typeface="+mn-ea"/>
              </a:rPr>
              <a:t>-2</a:t>
            </a:r>
            <a:r>
              <a:rPr lang="en-US" altLang="zh-CN" sz="2400" b="1" i="1" dirty="0">
                <a:latin typeface="+mn-lt"/>
                <a:ea typeface="+mn-ea"/>
              </a:rPr>
              <a:t>a</a:t>
            </a:r>
            <a:r>
              <a:rPr lang="en-US" altLang="zh-CN" sz="2400" b="1" dirty="0">
                <a:latin typeface="+mn-lt"/>
                <a:ea typeface="+mn-ea"/>
              </a:rPr>
              <a:t>)÷</a:t>
            </a:r>
            <a:r>
              <a:rPr lang="en-US" altLang="zh-CN" sz="2400" b="1" i="1" dirty="0">
                <a:latin typeface="+mn-lt"/>
                <a:ea typeface="+mn-ea"/>
              </a:rPr>
              <a:t>a</a:t>
            </a:r>
            <a:endParaRPr lang="zh-CN" altLang="en-US" sz="2400" b="1" i="1" dirty="0">
              <a:latin typeface="+mn-lt"/>
              <a:ea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72000" y="1382619"/>
            <a:ext cx="33845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lt"/>
                <a:ea typeface="+mn-ea"/>
              </a:rPr>
              <a:t>（</a:t>
            </a:r>
            <a:r>
              <a:rPr lang="en-US" altLang="zh-CN" sz="2400" b="1" dirty="0">
                <a:latin typeface="+mn-lt"/>
                <a:ea typeface="+mn-ea"/>
              </a:rPr>
              <a:t>2</a:t>
            </a:r>
            <a:r>
              <a:rPr lang="zh-CN" altLang="en-US" sz="2400" b="1" dirty="0">
                <a:latin typeface="+mn-lt"/>
                <a:ea typeface="+mn-ea"/>
              </a:rPr>
              <a:t>）</a:t>
            </a:r>
            <a:r>
              <a:rPr lang="en-US" altLang="zh-CN" sz="2400" b="1" dirty="0">
                <a:latin typeface="+mn-lt"/>
                <a:ea typeface="+mn-ea"/>
              </a:rPr>
              <a:t>(5</a:t>
            </a:r>
            <a:r>
              <a:rPr lang="en-US" altLang="zh-CN" sz="2400" b="1" i="1" dirty="0">
                <a:latin typeface="+mn-lt"/>
                <a:ea typeface="+mn-ea"/>
              </a:rPr>
              <a:t>ax</a:t>
            </a:r>
            <a:r>
              <a:rPr lang="en-US" altLang="zh-CN" sz="2400" b="1" baseline="30000" dirty="0">
                <a:latin typeface="+mn-lt"/>
                <a:ea typeface="+mn-ea"/>
              </a:rPr>
              <a:t>2</a:t>
            </a:r>
            <a:r>
              <a:rPr lang="en-US" altLang="zh-CN" sz="2400" b="1" dirty="0">
                <a:latin typeface="+mn-lt"/>
                <a:ea typeface="+mn-ea"/>
              </a:rPr>
              <a:t>+15</a:t>
            </a:r>
            <a:r>
              <a:rPr lang="en-US" altLang="zh-CN" sz="2400" b="1" i="1" dirty="0">
                <a:latin typeface="+mn-lt"/>
                <a:ea typeface="+mn-ea"/>
              </a:rPr>
              <a:t>x</a:t>
            </a:r>
            <a:r>
              <a:rPr lang="en-US" altLang="zh-CN" sz="2400" b="1" dirty="0">
                <a:latin typeface="+mn-lt"/>
                <a:ea typeface="+mn-ea"/>
              </a:rPr>
              <a:t>)÷5</a:t>
            </a:r>
            <a:r>
              <a:rPr lang="en-US" altLang="zh-CN" sz="2400" b="1" i="1" dirty="0">
                <a:latin typeface="+mn-lt"/>
                <a:ea typeface="+mn-ea"/>
              </a:rPr>
              <a:t>x</a:t>
            </a:r>
            <a:endParaRPr lang="zh-CN" altLang="en-US" sz="2400" b="1" i="1" dirty="0">
              <a:latin typeface="+mn-lt"/>
              <a:ea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61693" y="1971652"/>
            <a:ext cx="2306638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=3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÷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-2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÷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</a:t>
            </a:r>
            <a:endParaRPr lang="zh-CN" altLang="en-US" sz="2400" b="1" i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60106" y="2465365"/>
            <a:ext cx="93821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=3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-2</a:t>
            </a:r>
            <a:endParaRPr lang="zh-CN" altLang="en-US" sz="2400" b="1" i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21287" y="1927131"/>
            <a:ext cx="2808288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=5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ax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÷5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+15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÷5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x</a:t>
            </a:r>
            <a:endParaRPr lang="zh-CN" altLang="en-US" sz="2400" b="1" i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221287" y="2417669"/>
            <a:ext cx="1150938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+mn-ea"/>
              </a:rPr>
              <a:t>ax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+3</a:t>
            </a:r>
            <a:endParaRPr lang="zh-CN" altLang="en-US" sz="2400" b="1" i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2" grpId="0"/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309658" y="1777452"/>
            <a:ext cx="6745374" cy="158920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-342900" algn="l" defTabSz="914400" rtl="0" eaLnBrk="1" fontAlgn="base" latinLnBrk="0" hangingPunct="1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      通过本节课的复习，你还有什么疑问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?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知识</a:t>
              </a:r>
              <a:r>
                <a:rPr lang="zh-CN" altLang="en-US" sz="3200" b="1" dirty="0">
                  <a:latin typeface="+mj-ea"/>
                  <a:ea typeface="+mj-ea"/>
                </a:rPr>
                <a:t>框图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61" name="文本框 60"/>
          <p:cNvSpPr txBox="1"/>
          <p:nvPr/>
        </p:nvSpPr>
        <p:spPr bwMode="auto">
          <a:xfrm>
            <a:off x="614201" y="1998041"/>
            <a:ext cx="1771484" cy="208480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charset="-122"/>
              </a:rPr>
              <a:t>幂的运算</a:t>
            </a:r>
            <a:endParaRPr kumimoji="0" lang="en-US" altLang="zh-CN" sz="2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/>
              <a:ea typeface="楷体" panose="02010609060101010101" charset="-122"/>
            </a:endParaRP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1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charset="-122"/>
              </a:rPr>
              <a:t>a</a:t>
            </a:r>
            <a:r>
              <a:rPr kumimoji="0" lang="en-US" altLang="zh-CN" sz="2200" b="1" i="1" u="none" strike="noStrike" kern="0" cap="none" spc="0" normalizeH="0" baseline="30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charset="-122"/>
              </a:rPr>
              <a:t>m</a:t>
            </a:r>
            <a:r>
              <a:rPr kumimoji="0" lang="en-US" altLang="zh-CN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charset="-122"/>
              </a:rPr>
              <a:t>·</a:t>
            </a:r>
            <a:r>
              <a:rPr kumimoji="0" lang="en-US" altLang="zh-CN" sz="2200" b="1" i="1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charset="-122"/>
              </a:rPr>
              <a:t>a</a:t>
            </a:r>
            <a:r>
              <a:rPr kumimoji="0" lang="en-US" altLang="zh-CN" sz="2200" b="1" i="1" u="none" strike="noStrike" kern="0" cap="none" spc="0" normalizeH="0" baseline="30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charset="-122"/>
              </a:rPr>
              <a:t>n</a:t>
            </a:r>
            <a:r>
              <a:rPr kumimoji="0" lang="en-US" altLang="zh-CN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charset="-122"/>
              </a:rPr>
              <a:t>=</a:t>
            </a:r>
            <a:r>
              <a:rPr kumimoji="0" lang="en-US" altLang="zh-CN" sz="2200" b="1" i="1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charset="-122"/>
              </a:rPr>
              <a:t>a</a:t>
            </a:r>
            <a:r>
              <a:rPr kumimoji="0" lang="en-US" altLang="zh-CN" sz="2200" b="1" i="1" u="none" strike="noStrike" kern="0" cap="none" spc="0" normalizeH="0" baseline="30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charset="-122"/>
              </a:rPr>
              <a:t>m</a:t>
            </a:r>
            <a:r>
              <a:rPr kumimoji="0" lang="en-US" altLang="zh-CN" sz="2200" b="1" i="0" u="none" strike="noStrike" kern="0" cap="none" spc="0" normalizeH="0" baseline="30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charset="-122"/>
              </a:rPr>
              <a:t>+</a:t>
            </a:r>
            <a:r>
              <a:rPr kumimoji="0" lang="en-US" altLang="zh-CN" sz="2200" b="1" i="1" u="none" strike="noStrike" kern="0" cap="none" spc="0" normalizeH="0" baseline="30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charset="-122"/>
              </a:rPr>
              <a:t>n</a:t>
            </a:r>
            <a:r>
              <a:rPr kumimoji="0" lang="en-US" altLang="zh-CN" sz="2200" b="1" i="1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charset="-122"/>
              </a:rPr>
              <a:t>       </a:t>
            </a:r>
            <a:endParaRPr kumimoji="0" lang="en-US" altLang="zh-CN" sz="2200" b="1" i="1" u="none" strike="noStrike" kern="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/>
              <a:ea typeface="楷体" panose="02010609060101010101" charset="-122"/>
            </a:endParaRP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charset="-122"/>
              </a:rPr>
              <a:t>(</a:t>
            </a:r>
            <a:r>
              <a:rPr kumimoji="0" lang="en-US" altLang="zh-CN" sz="22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charset="-122"/>
              </a:rPr>
              <a:t>a</a:t>
            </a:r>
            <a:r>
              <a:rPr kumimoji="0" lang="en-US" altLang="zh-CN" sz="2200" b="1" i="1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charset="-122"/>
              </a:rPr>
              <a:t>m</a:t>
            </a:r>
            <a:r>
              <a:rPr kumimoji="0" lang="en-US" altLang="zh-CN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charset="-122"/>
              </a:rPr>
              <a:t>)</a:t>
            </a:r>
            <a:r>
              <a:rPr kumimoji="0" lang="en-US" altLang="zh-CN" sz="2200" b="1" i="1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charset="-122"/>
              </a:rPr>
              <a:t>n</a:t>
            </a:r>
            <a:r>
              <a:rPr kumimoji="0" lang="en-US" altLang="zh-CN" sz="22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charset="-122"/>
              </a:rPr>
              <a:t>=</a:t>
            </a:r>
            <a:r>
              <a:rPr kumimoji="0" lang="en-US" altLang="zh-CN" sz="2200" b="1" i="1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charset="-122"/>
              </a:rPr>
              <a:t>a</a:t>
            </a:r>
            <a:r>
              <a:rPr kumimoji="0" lang="en-US" altLang="zh-CN" sz="2200" b="1" i="1" u="none" strike="noStrike" kern="0" cap="none" spc="0" normalizeH="0" baseline="30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charset="-122"/>
              </a:rPr>
              <a:t>mn</a:t>
            </a:r>
            <a:r>
              <a:rPr kumimoji="0" lang="en-US" altLang="zh-CN" sz="22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charset="-122"/>
              </a:rPr>
              <a:t>     </a:t>
            </a:r>
            <a:endParaRPr kumimoji="0" lang="en-US" altLang="zh-CN" sz="2200" b="1" i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/>
              <a:ea typeface="楷体" panose="02010609060101010101" charset="-122"/>
            </a:endParaRP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2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charset="-122"/>
              </a:rPr>
              <a:t> </a:t>
            </a:r>
            <a:r>
              <a:rPr kumimoji="0" lang="en-US" altLang="zh-CN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charset="-122"/>
              </a:rPr>
              <a:t>(</a:t>
            </a:r>
            <a:r>
              <a:rPr kumimoji="0" lang="en-US" altLang="zh-CN" sz="22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charset="-122"/>
              </a:rPr>
              <a:t>ab</a:t>
            </a:r>
            <a:r>
              <a:rPr kumimoji="0" lang="en-US" altLang="zh-CN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charset="-122"/>
              </a:rPr>
              <a:t>)</a:t>
            </a:r>
            <a:r>
              <a:rPr kumimoji="0" lang="en-US" altLang="zh-CN" sz="2200" b="1" i="1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charset="-122"/>
              </a:rPr>
              <a:t>n</a:t>
            </a:r>
            <a:r>
              <a:rPr kumimoji="0" lang="en-US" altLang="zh-CN" sz="22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charset="-122"/>
              </a:rPr>
              <a:t>=</a:t>
            </a:r>
            <a:r>
              <a:rPr kumimoji="0" lang="en-US" altLang="zh-CN" sz="2200" b="1" i="1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charset="-122"/>
              </a:rPr>
              <a:t>a</a:t>
            </a:r>
            <a:r>
              <a:rPr kumimoji="0" lang="en-US" altLang="zh-CN" sz="2200" b="1" i="1" u="none" strike="noStrike" kern="0" cap="none" spc="0" normalizeH="0" baseline="30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charset="-122"/>
              </a:rPr>
              <a:t>n</a:t>
            </a:r>
            <a:r>
              <a:rPr kumimoji="0" lang="en-US" altLang="zh-CN" sz="2200" b="1" i="1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charset="-122"/>
              </a:rPr>
              <a:t>b</a:t>
            </a:r>
            <a:r>
              <a:rPr kumimoji="0" lang="en-US" altLang="zh-CN" sz="2200" b="1" i="1" u="none" strike="noStrike" kern="0" cap="none" spc="0" normalizeH="0" baseline="30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楷体" panose="02010609060101010101" charset="-122"/>
              </a:rPr>
              <a:t>n</a:t>
            </a:r>
            <a:endParaRPr kumimoji="0" lang="en-US" altLang="zh-CN" sz="2200" b="1" i="1" u="none" strike="noStrike" kern="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/>
              <a:ea typeface="楷体" panose="02010609060101010101" charset="-122"/>
            </a:endParaRP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b="1" i="1" kern="0" dirty="0" err="1">
                <a:solidFill>
                  <a:srgbClr val="000000"/>
                </a:solidFill>
                <a:latin typeface="Times New Roman" panose="02020603050405020304"/>
                <a:ea typeface="楷体" panose="02010609060101010101" charset="-122"/>
              </a:rPr>
              <a:t>a</a:t>
            </a:r>
            <a:r>
              <a:rPr lang="en-US" altLang="zh-CN" sz="2200" b="1" i="1" kern="0" baseline="30000" dirty="0" err="1">
                <a:solidFill>
                  <a:srgbClr val="000000"/>
                </a:solidFill>
                <a:latin typeface="Times New Roman" panose="02020603050405020304"/>
                <a:ea typeface="楷体" panose="02010609060101010101" charset="-122"/>
              </a:rPr>
              <a:t>m</a:t>
            </a:r>
            <a:r>
              <a:rPr lang="en-US" altLang="zh-CN" sz="2200" b="1" kern="0" dirty="0" err="1">
                <a:solidFill>
                  <a:srgbClr val="000000"/>
                </a:solidFill>
                <a:latin typeface="Times New Roman" panose="02020603050405020304"/>
                <a:ea typeface="楷体" panose="02010609060101010101" charset="-122"/>
              </a:rPr>
              <a:t>÷</a:t>
            </a:r>
            <a:r>
              <a:rPr lang="en-US" altLang="zh-CN" sz="2200" b="1" i="1" kern="0" dirty="0" err="1">
                <a:solidFill>
                  <a:srgbClr val="000000"/>
                </a:solidFill>
                <a:latin typeface="Times New Roman" panose="02020603050405020304"/>
                <a:ea typeface="楷体" panose="02010609060101010101" charset="-122"/>
              </a:rPr>
              <a:t>a</a:t>
            </a:r>
            <a:r>
              <a:rPr lang="en-US" altLang="zh-CN" sz="2200" b="1" i="1" kern="0" baseline="30000" dirty="0" err="1">
                <a:solidFill>
                  <a:srgbClr val="000000"/>
                </a:solidFill>
                <a:latin typeface="Times New Roman" panose="02020603050405020304"/>
                <a:ea typeface="楷体" panose="02010609060101010101" charset="-122"/>
              </a:rPr>
              <a:t>n</a:t>
            </a:r>
            <a:r>
              <a:rPr lang="en-US" altLang="zh-CN" sz="2200" b="1" kern="0" dirty="0">
                <a:solidFill>
                  <a:srgbClr val="000000"/>
                </a:solidFill>
                <a:latin typeface="Times New Roman" panose="02020603050405020304"/>
                <a:ea typeface="楷体" panose="02010609060101010101" charset="-122"/>
              </a:rPr>
              <a:t>=</a:t>
            </a:r>
            <a:r>
              <a:rPr lang="en-US" altLang="zh-CN" sz="2200" b="1" i="1" kern="0" dirty="0">
                <a:solidFill>
                  <a:srgbClr val="000000"/>
                </a:solidFill>
                <a:latin typeface="Times New Roman" panose="02020603050405020304"/>
                <a:ea typeface="楷体" panose="02010609060101010101" charset="-122"/>
              </a:rPr>
              <a:t>a</a:t>
            </a:r>
            <a:r>
              <a:rPr lang="en-US" altLang="zh-CN" sz="2200" b="1" i="1" kern="0" baseline="30000" dirty="0">
                <a:solidFill>
                  <a:srgbClr val="000000"/>
                </a:solidFill>
                <a:latin typeface="Times New Roman" panose="02020603050405020304"/>
                <a:ea typeface="楷体" panose="02010609060101010101" charset="-122"/>
              </a:rPr>
              <a:t>m-n</a:t>
            </a:r>
            <a:endParaRPr lang="en-US" altLang="zh-CN" sz="2200" b="1" i="1" kern="0" baseline="30000" dirty="0">
              <a:solidFill>
                <a:srgbClr val="000000"/>
              </a:solidFill>
              <a:latin typeface="Times New Roman" panose="02020603050405020304"/>
              <a:ea typeface="楷体" panose="02010609060101010101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3284212" y="2648661"/>
            <a:ext cx="1902372" cy="508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整式的乘法</a:t>
            </a:r>
            <a:endParaRPr lang="zh-CN" altLang="en-US" sz="2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3309595" y="3736034"/>
            <a:ext cx="1902372" cy="508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整式的除法</a:t>
            </a:r>
            <a:endParaRPr lang="zh-CN" altLang="en-US" sz="2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5050334" y="1825993"/>
            <a:ext cx="3665635" cy="1645336"/>
            <a:chOff x="5050334" y="1825993"/>
            <a:chExt cx="3665635" cy="1645336"/>
          </a:xfrm>
        </p:grpSpPr>
        <p:grpSp>
          <p:nvGrpSpPr>
            <p:cNvPr id="5" name="组合 4"/>
            <p:cNvGrpSpPr/>
            <p:nvPr/>
          </p:nvGrpSpPr>
          <p:grpSpPr bwMode="auto">
            <a:xfrm>
              <a:off x="6261451" y="1825993"/>
              <a:ext cx="2454518" cy="1645336"/>
              <a:chOff x="666039" y="1785326"/>
              <a:chExt cx="2453857" cy="1645548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666039" y="1785326"/>
                <a:ext cx="2453857" cy="430943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</a:rPr>
                  <a:t>单项式乘以单项式</a:t>
                </a:r>
                <a:endParaRPr kumimoji="0" lang="zh-CN" altLang="en-US" sz="2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666039" y="2392629"/>
                <a:ext cx="2453857" cy="430943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</a:rPr>
                  <a:t>单项式乘以多项式</a:t>
                </a:r>
                <a:endParaRPr kumimoji="0" lang="zh-CN" altLang="en-US" sz="2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666039" y="2999931"/>
                <a:ext cx="2453857" cy="430943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</a:rPr>
                  <a:t>多项式乘以多项式</a:t>
                </a:r>
                <a:endParaRPr kumimoji="0" lang="zh-CN" altLang="en-US" sz="2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cxnSp>
          <p:nvCxnSpPr>
            <p:cNvPr id="65" name="直接箭头连接符 64"/>
            <p:cNvCxnSpPr/>
            <p:nvPr/>
          </p:nvCxnSpPr>
          <p:spPr>
            <a:xfrm flipV="1">
              <a:off x="5050334" y="2344577"/>
              <a:ext cx="1231754" cy="519530"/>
            </a:xfrm>
            <a:prstGeom prst="straightConnector1">
              <a:avLst/>
            </a:prstGeom>
            <a:ln w="28575">
              <a:solidFill>
                <a:schemeClr val="accent3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1" name="直接箭头连接符 70"/>
          <p:cNvCxnSpPr/>
          <p:nvPr/>
        </p:nvCxnSpPr>
        <p:spPr>
          <a:xfrm flipV="1">
            <a:off x="2360116" y="2977726"/>
            <a:ext cx="931297" cy="1"/>
          </a:xfrm>
          <a:prstGeom prst="straightConnector1">
            <a:avLst/>
          </a:prstGeom>
          <a:ln w="28575"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7" name="组合 86"/>
          <p:cNvGrpSpPr/>
          <p:nvPr/>
        </p:nvGrpSpPr>
        <p:grpSpPr>
          <a:xfrm>
            <a:off x="5058756" y="3736034"/>
            <a:ext cx="3677850" cy="945960"/>
            <a:chOff x="5058756" y="3736034"/>
            <a:chExt cx="3677850" cy="945960"/>
          </a:xfrm>
        </p:grpSpPr>
        <p:grpSp>
          <p:nvGrpSpPr>
            <p:cNvPr id="13" name="组合 12"/>
            <p:cNvGrpSpPr/>
            <p:nvPr/>
          </p:nvGrpSpPr>
          <p:grpSpPr bwMode="auto">
            <a:xfrm>
              <a:off x="6261451" y="3736034"/>
              <a:ext cx="2475155" cy="945960"/>
              <a:chOff x="6581281" y="1594358"/>
              <a:chExt cx="2476411" cy="946810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6601928" y="1594358"/>
                <a:ext cx="2455764" cy="431274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</a:rPr>
                  <a:t>单项式除以单项式</a:t>
                </a:r>
                <a:endParaRPr kumimoji="0" lang="zh-CN" altLang="en-US" sz="2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6581281" y="2109894"/>
                <a:ext cx="2455764" cy="431274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</a:rPr>
                  <a:t>多项式除以单项式</a:t>
                </a:r>
                <a:endParaRPr kumimoji="0" lang="zh-CN" altLang="en-US" sz="2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cxnSp>
          <p:nvCxnSpPr>
            <p:cNvPr id="77" name="直接箭头连接符 76"/>
            <p:cNvCxnSpPr/>
            <p:nvPr/>
          </p:nvCxnSpPr>
          <p:spPr>
            <a:xfrm>
              <a:off x="5058756" y="4029255"/>
              <a:ext cx="1223332" cy="179758"/>
            </a:xfrm>
            <a:prstGeom prst="straightConnector1">
              <a:avLst/>
            </a:prstGeom>
            <a:ln w="28575">
              <a:solidFill>
                <a:schemeClr val="accent3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组合 89"/>
          <p:cNvGrpSpPr/>
          <p:nvPr/>
        </p:nvGrpSpPr>
        <p:grpSpPr>
          <a:xfrm>
            <a:off x="2877906" y="907339"/>
            <a:ext cx="2817538" cy="1866911"/>
            <a:chOff x="2877906" y="907339"/>
            <a:chExt cx="2817538" cy="1866911"/>
          </a:xfrm>
        </p:grpSpPr>
        <p:grpSp>
          <p:nvGrpSpPr>
            <p:cNvPr id="19" name="组合 18"/>
            <p:cNvGrpSpPr/>
            <p:nvPr/>
          </p:nvGrpSpPr>
          <p:grpSpPr bwMode="auto">
            <a:xfrm>
              <a:off x="2877906" y="907339"/>
              <a:ext cx="2635347" cy="1303655"/>
              <a:chOff x="2932357" y="3434539"/>
              <a:chExt cx="2635598" cy="1304404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2932357" y="3434539"/>
                <a:ext cx="1319717" cy="43113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</a:rPr>
                  <a:t>乘法公式</a:t>
                </a:r>
                <a:endParaRPr kumimoji="0" lang="zh-CN" altLang="en-US" sz="2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3034649" y="3841066"/>
                <a:ext cx="2204660" cy="43113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/>
                    <a:ea typeface="楷体" panose="02010609060101010101" charset="-122"/>
                  </a:rPr>
                  <a:t>(</a:t>
                </a:r>
                <a:r>
                  <a:rPr kumimoji="0" lang="en-US" altLang="zh-CN" sz="2200" b="1" i="1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/>
                    <a:ea typeface="楷体" panose="02010609060101010101" charset="-122"/>
                  </a:rPr>
                  <a:t>a</a:t>
                </a:r>
                <a:r>
                  <a:rPr kumimoji="0" lang="en-US" altLang="zh-CN" sz="2200" b="1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/>
                    <a:ea typeface="楷体" panose="02010609060101010101" charset="-122"/>
                  </a:rPr>
                  <a:t>+</a:t>
                </a:r>
                <a:r>
                  <a:rPr kumimoji="0" lang="en-US" altLang="zh-CN" sz="2200" b="1" i="1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/>
                    <a:ea typeface="楷体" panose="02010609060101010101" charset="-122"/>
                  </a:rPr>
                  <a:t>b</a:t>
                </a:r>
                <a:r>
                  <a:rPr kumimoji="0" lang="en-US" altLang="zh-CN" sz="2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/>
                    <a:ea typeface="楷体" panose="02010609060101010101" charset="-122"/>
                  </a:rPr>
                  <a:t>)(</a:t>
                </a:r>
                <a:r>
                  <a:rPr kumimoji="0" lang="en-US" altLang="zh-CN" sz="2200" b="1" i="1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/>
                    <a:ea typeface="楷体" panose="02010609060101010101" charset="-122"/>
                  </a:rPr>
                  <a:t>a</a:t>
                </a:r>
                <a:r>
                  <a:rPr kumimoji="0" lang="en-US" altLang="zh-CN" sz="2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-</a:t>
                </a:r>
                <a:r>
                  <a:rPr kumimoji="0" lang="en-US" altLang="zh-CN" sz="2200" b="1" i="1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/>
                    <a:ea typeface="楷体" panose="02010609060101010101" charset="-122"/>
                  </a:rPr>
                  <a:t>b</a:t>
                </a:r>
                <a:r>
                  <a:rPr kumimoji="0" lang="en-US" altLang="zh-CN" sz="2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/>
                    <a:ea typeface="楷体" panose="02010609060101010101" charset="-122"/>
                  </a:rPr>
                  <a:t>)=</a:t>
                </a:r>
                <a:r>
                  <a:rPr kumimoji="0" lang="en-US" altLang="zh-CN" sz="2200" b="1" i="1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/>
                    <a:ea typeface="楷体" panose="02010609060101010101" charset="-122"/>
                  </a:rPr>
                  <a:t>a</a:t>
                </a:r>
                <a:r>
                  <a:rPr kumimoji="0" lang="en-US" altLang="zh-CN" sz="2200" b="1" i="0" u="none" strike="noStrike" kern="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/>
                    <a:ea typeface="楷体" panose="02010609060101010101" charset="-122"/>
                  </a:rPr>
                  <a:t>2</a:t>
                </a:r>
                <a:r>
                  <a:rPr kumimoji="0" lang="en-US" altLang="zh-CN" sz="2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-</a:t>
                </a:r>
                <a:r>
                  <a:rPr kumimoji="0" lang="en-US" altLang="zh-CN" sz="2200" b="1" i="1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/>
                    <a:ea typeface="楷体" panose="02010609060101010101" charset="-122"/>
                  </a:rPr>
                  <a:t>b</a:t>
                </a:r>
                <a:r>
                  <a:rPr kumimoji="0" lang="en-US" altLang="zh-CN" sz="2200" b="1" i="0" u="none" strike="noStrike" kern="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/>
                    <a:ea typeface="楷体" panose="02010609060101010101" charset="-122"/>
                  </a:rPr>
                  <a:t>2</a:t>
                </a:r>
                <a:endParaRPr kumimoji="0" lang="zh-CN" altLang="en-US" sz="2200" b="1" i="0" u="none" strike="noStrike" kern="0" cap="none" spc="0" normalizeH="0" baseline="30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/>
                  <a:ea typeface="楷体" panose="02010609060101010101" charset="-122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3034649" y="4307809"/>
                <a:ext cx="2533306" cy="431134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/>
                    <a:ea typeface="楷体" panose="02010609060101010101" charset="-122"/>
                  </a:rPr>
                  <a:t>(</a:t>
                </a:r>
                <a:r>
                  <a:rPr kumimoji="0" lang="en-US" altLang="zh-CN" sz="2200" b="1" i="1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/>
                    <a:ea typeface="楷体" panose="02010609060101010101" charset="-122"/>
                  </a:rPr>
                  <a:t>a</a:t>
                </a:r>
                <a:r>
                  <a:rPr kumimoji="0" lang="en-US" altLang="zh-CN" sz="2200" b="1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/>
                    <a:ea typeface="楷体" panose="02010609060101010101" charset="-122"/>
                  </a:rPr>
                  <a:t>±</a:t>
                </a:r>
                <a:r>
                  <a:rPr kumimoji="0" lang="en-US" altLang="zh-CN" sz="2200" b="1" i="1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/>
                    <a:ea typeface="楷体" panose="02010609060101010101" charset="-122"/>
                  </a:rPr>
                  <a:t>b</a:t>
                </a:r>
                <a:r>
                  <a:rPr kumimoji="0" lang="en-US" altLang="zh-CN" sz="2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/>
                    <a:ea typeface="楷体" panose="02010609060101010101" charset="-122"/>
                  </a:rPr>
                  <a:t>)</a:t>
                </a:r>
                <a:r>
                  <a:rPr kumimoji="0" lang="en-US" altLang="zh-CN" sz="2200" b="1" i="0" u="none" strike="noStrike" kern="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/>
                    <a:ea typeface="楷体" panose="02010609060101010101" charset="-122"/>
                  </a:rPr>
                  <a:t>2</a:t>
                </a:r>
                <a:r>
                  <a:rPr kumimoji="0" lang="en-US" altLang="zh-CN" sz="2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/>
                    <a:ea typeface="楷体" panose="02010609060101010101" charset="-122"/>
                  </a:rPr>
                  <a:t>=</a:t>
                </a:r>
                <a:r>
                  <a:rPr kumimoji="0" lang="en-US" altLang="zh-CN" sz="2200" b="1" i="1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/>
                    <a:ea typeface="楷体" panose="02010609060101010101" charset="-122"/>
                  </a:rPr>
                  <a:t>a</a:t>
                </a:r>
                <a:r>
                  <a:rPr kumimoji="0" lang="en-US" altLang="zh-CN" sz="2200" b="1" i="0" u="none" strike="noStrike" kern="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/>
                    <a:ea typeface="楷体" panose="02010609060101010101" charset="-122"/>
                  </a:rPr>
                  <a:t>2</a:t>
                </a:r>
                <a:r>
                  <a:rPr kumimoji="0" lang="en-US" altLang="zh-CN" sz="2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/>
                    <a:ea typeface="楷体" panose="02010609060101010101" charset="-122"/>
                  </a:rPr>
                  <a:t>±2</a:t>
                </a:r>
                <a:r>
                  <a:rPr kumimoji="0" lang="en-US" altLang="zh-CN" sz="2200" b="1" i="1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/>
                    <a:ea typeface="楷体" panose="02010609060101010101" charset="-122"/>
                  </a:rPr>
                  <a:t>ab</a:t>
                </a:r>
                <a:r>
                  <a:rPr kumimoji="0" lang="en-US" altLang="zh-CN" sz="2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/>
                    <a:ea typeface="楷体" panose="02010609060101010101" charset="-122"/>
                  </a:rPr>
                  <a:t>+</a:t>
                </a:r>
                <a:r>
                  <a:rPr kumimoji="0" lang="en-US" altLang="zh-CN" sz="2200" b="1" i="1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/>
                    <a:ea typeface="楷体" panose="02010609060101010101" charset="-122"/>
                  </a:rPr>
                  <a:t>b</a:t>
                </a:r>
                <a:r>
                  <a:rPr kumimoji="0" lang="en-US" altLang="zh-CN" sz="2200" b="1" i="0" u="none" strike="noStrike" kern="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/>
                    <a:ea typeface="楷体" panose="02010609060101010101" charset="-122"/>
                  </a:rPr>
                  <a:t>2</a:t>
                </a:r>
                <a:endParaRPr kumimoji="0" lang="zh-CN" altLang="en-US" sz="2200" b="1" i="0" u="none" strike="noStrike" kern="0" cap="none" spc="0" normalizeH="0" baseline="30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/>
                  <a:ea typeface="楷体" panose="02010609060101010101" charset="-122"/>
                </a:endParaRPr>
              </a:p>
            </p:txBody>
          </p:sp>
        </p:grpSp>
        <p:grpSp>
          <p:nvGrpSpPr>
            <p:cNvPr id="89" name="组合 88"/>
            <p:cNvGrpSpPr/>
            <p:nvPr/>
          </p:nvGrpSpPr>
          <p:grpSpPr>
            <a:xfrm>
              <a:off x="4195580" y="2259799"/>
              <a:ext cx="1499864" cy="514451"/>
              <a:chOff x="4195580" y="2259799"/>
              <a:chExt cx="1499864" cy="514451"/>
            </a:xfrm>
          </p:grpSpPr>
          <p:cxnSp>
            <p:nvCxnSpPr>
              <p:cNvPr id="66" name="直接箭头连接符 65"/>
              <p:cNvCxnSpPr/>
              <p:nvPr/>
            </p:nvCxnSpPr>
            <p:spPr>
              <a:xfrm flipV="1">
                <a:off x="4199443" y="2259799"/>
                <a:ext cx="0" cy="486995"/>
              </a:xfrm>
              <a:prstGeom prst="straightConnector1">
                <a:avLst/>
              </a:prstGeom>
              <a:ln w="28575">
                <a:solidFill>
                  <a:schemeClr val="accent6">
                    <a:lumMod val="7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1" name="文本框 80"/>
              <p:cNvSpPr txBox="1"/>
              <p:nvPr/>
            </p:nvSpPr>
            <p:spPr>
              <a:xfrm>
                <a:off x="4195580" y="2343363"/>
                <a:ext cx="1499864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200" b="1" dirty="0">
                    <a:latin typeface="楷体" panose="02010609060101010101" charset="-122"/>
                    <a:ea typeface="楷体" panose="02010609060101010101" charset="-122"/>
                  </a:rPr>
                  <a:t>特殊形式</a:t>
                </a:r>
                <a:endParaRPr lang="zh-CN" altLang="en-US" sz="22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88" name="组合 87"/>
          <p:cNvGrpSpPr/>
          <p:nvPr/>
        </p:nvGrpSpPr>
        <p:grpSpPr>
          <a:xfrm>
            <a:off x="4166347" y="3129277"/>
            <a:ext cx="1499864" cy="648192"/>
            <a:chOff x="4166347" y="3129277"/>
            <a:chExt cx="1499864" cy="648192"/>
          </a:xfrm>
        </p:grpSpPr>
        <p:cxnSp>
          <p:nvCxnSpPr>
            <p:cNvPr id="80" name="直接箭头连接符 79"/>
            <p:cNvCxnSpPr/>
            <p:nvPr/>
          </p:nvCxnSpPr>
          <p:spPr>
            <a:xfrm flipV="1">
              <a:off x="4199443" y="3129277"/>
              <a:ext cx="0" cy="648192"/>
            </a:xfrm>
            <a:prstGeom prst="straightConnector1">
              <a:avLst/>
            </a:prstGeom>
            <a:ln w="28575">
              <a:solidFill>
                <a:schemeClr val="accent6">
                  <a:lumMod val="75000"/>
                </a:schemeClr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文本框 81"/>
            <p:cNvSpPr txBox="1"/>
            <p:nvPr/>
          </p:nvSpPr>
          <p:spPr>
            <a:xfrm>
              <a:off x="4166347" y="3235103"/>
              <a:ext cx="149986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200" b="1" dirty="0">
                  <a:latin typeface="楷体" panose="02010609060101010101" charset="-122"/>
                  <a:ea typeface="楷体" panose="02010609060101010101" charset="-122"/>
                </a:rPr>
                <a:t>互逆运算</a:t>
              </a:r>
              <a:endParaRPr lang="zh-CN" altLang="en-US" sz="22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cxnSp>
        <p:nvCxnSpPr>
          <p:cNvPr id="84" name="直接箭头连接符 83"/>
          <p:cNvCxnSpPr>
            <a:endCxn id="63" idx="1"/>
          </p:cNvCxnSpPr>
          <p:nvPr/>
        </p:nvCxnSpPr>
        <p:spPr>
          <a:xfrm>
            <a:off x="2337876" y="3850497"/>
            <a:ext cx="971719" cy="139870"/>
          </a:xfrm>
          <a:prstGeom prst="straightConnector1">
            <a:avLst/>
          </a:prstGeom>
          <a:ln w="28575"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 uiExpand="1" build="allAtOnce"/>
      <p:bldP spid="6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908175" y="1719263"/>
            <a:ext cx="5978525" cy="178831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完成课本的相应练习题，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完成练习册本课时的习题</a:t>
            </a:r>
            <a:r>
              <a:rPr lang="zh-CN" altLang="en-US" sz="3600" b="1" dirty="0">
                <a:latin typeface="+mj-lt"/>
                <a:ea typeface="+mj-ea"/>
              </a:rPr>
              <a:t>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025629" y="902383"/>
            <a:ext cx="7260676" cy="510778"/>
          </a:xfrm>
          <a:prstGeom prst="round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highlight>
                  <a:srgbClr val="FFD1D1"/>
                </a:highlight>
                <a:latin typeface="+mj-lt"/>
                <a:ea typeface="黑体" panose="02010609060101010101" pitchFamily="49" charset="-122"/>
              </a:rPr>
              <a:t>同底数幂的乘法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：</a:t>
            </a:r>
            <a:r>
              <a:rPr lang="en-US" altLang="zh-CN" sz="2400" b="1" i="1" dirty="0" err="1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i="1" baseline="30000" dirty="0" err="1">
                <a:latin typeface="+mj-lt"/>
                <a:ea typeface="黑体" panose="02010609060101010101" pitchFamily="49" charset="-122"/>
              </a:rPr>
              <a:t>m</a:t>
            </a:r>
            <a:r>
              <a:rPr lang="en-US" altLang="zh-CN" sz="2400" b="1" dirty="0" err="1">
                <a:latin typeface="+mj-lt"/>
                <a:ea typeface="黑体" panose="02010609060101010101" pitchFamily="49" charset="-122"/>
              </a:rPr>
              <a:t>·</a:t>
            </a:r>
            <a:r>
              <a:rPr lang="en-US" altLang="zh-CN" sz="2400" b="1" i="1" dirty="0" err="1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i="1" baseline="30000" dirty="0" err="1">
                <a:latin typeface="+mj-lt"/>
                <a:ea typeface="黑体" panose="02010609060101010101" pitchFamily="49" charset="-122"/>
              </a:rPr>
              <a:t>n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=_____ (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m</a:t>
            </a:r>
            <a:r>
              <a:rPr lang="zh-CN" altLang="en-US" sz="2400" b="1" dirty="0">
                <a:latin typeface="+mj-ea"/>
                <a:ea typeface="+mj-ea"/>
              </a:rPr>
              <a:t>，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n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都是正整数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)</a:t>
            </a:r>
            <a:endParaRPr lang="zh-CN" altLang="en-US" sz="24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25629" y="1492242"/>
            <a:ext cx="6273840" cy="510778"/>
          </a:xfrm>
          <a:prstGeom prst="round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highlight>
                  <a:srgbClr val="FFD1D1"/>
                </a:highlight>
                <a:latin typeface="+mj-lt"/>
                <a:ea typeface="黑体" panose="02010609060101010101" pitchFamily="49" charset="-122"/>
              </a:rPr>
              <a:t>幂的乘方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：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i="1" baseline="30000" dirty="0">
                <a:latin typeface="+mj-lt"/>
                <a:ea typeface="黑体" panose="02010609060101010101" pitchFamily="49" charset="-122"/>
              </a:rPr>
              <a:t>m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400" b="1" i="1" baseline="30000" dirty="0">
                <a:latin typeface="+mj-lt"/>
                <a:ea typeface="黑体" panose="02010609060101010101" pitchFamily="49" charset="-122"/>
              </a:rPr>
              <a:t>n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=_____ (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m</a:t>
            </a:r>
            <a:r>
              <a:rPr lang="zh-CN" altLang="en-US" sz="2400" b="1" dirty="0">
                <a:latin typeface="+mj-ea"/>
                <a:ea typeface="+mj-ea"/>
              </a:rPr>
              <a:t>，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n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都是正整数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)</a:t>
            </a:r>
            <a:endParaRPr lang="zh-CN" altLang="en-US" sz="24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25629" y="2082101"/>
            <a:ext cx="5403103" cy="510778"/>
          </a:xfrm>
          <a:prstGeom prst="round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highlight>
                  <a:srgbClr val="FFD1D1"/>
                </a:highlight>
                <a:latin typeface="+mj-lt"/>
                <a:ea typeface="黑体" panose="02010609060101010101" pitchFamily="49" charset="-122"/>
              </a:rPr>
              <a:t>积的乘方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：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400" b="1" i="1" baseline="30000" dirty="0">
                <a:latin typeface="+mj-lt"/>
                <a:ea typeface="黑体" panose="02010609060101010101" pitchFamily="49" charset="-122"/>
              </a:rPr>
              <a:t>n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=_____ (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n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是正整数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)</a:t>
            </a:r>
            <a:endParaRPr lang="zh-CN" altLang="en-US" sz="24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25629" y="2671960"/>
            <a:ext cx="5011272" cy="964449"/>
          </a:xfrm>
          <a:prstGeom prst="round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2400" b="1" dirty="0">
                <a:highlight>
                  <a:srgbClr val="FFD1D1"/>
                </a:highlight>
                <a:latin typeface="+mj-lt"/>
                <a:ea typeface="黑体" panose="02010609060101010101" pitchFamily="49" charset="-122"/>
              </a:rPr>
              <a:t>同底数幂的除法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：</a:t>
            </a:r>
            <a:r>
              <a:rPr lang="en-US" altLang="zh-CN" sz="2400" b="1" i="1" dirty="0" err="1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i="1" baseline="30000" dirty="0" err="1">
                <a:latin typeface="+mj-lt"/>
                <a:ea typeface="黑体" panose="02010609060101010101" pitchFamily="49" charset="-122"/>
              </a:rPr>
              <a:t>m</a:t>
            </a:r>
            <a:r>
              <a:rPr lang="en-US" altLang="zh-CN" sz="2400" b="1" dirty="0" err="1">
                <a:latin typeface="+mj-lt"/>
                <a:ea typeface="黑体" panose="02010609060101010101" pitchFamily="49" charset="-122"/>
              </a:rPr>
              <a:t>÷</a:t>
            </a:r>
            <a:r>
              <a:rPr lang="en-US" altLang="zh-CN" sz="2400" b="1" i="1" dirty="0" err="1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i="1" baseline="30000" dirty="0" err="1">
                <a:latin typeface="+mj-lt"/>
                <a:ea typeface="黑体" panose="02010609060101010101" pitchFamily="49" charset="-122"/>
              </a:rPr>
              <a:t>n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= _____</a:t>
            </a:r>
            <a:endParaRPr lang="en-US" altLang="zh-CN" sz="2400" b="1" dirty="0">
              <a:latin typeface="+mj-lt"/>
              <a:ea typeface="黑体" panose="02010609060101010101" pitchFamily="49" charset="-122"/>
            </a:endParaRPr>
          </a:p>
          <a:p>
            <a:pPr algn="l">
              <a:lnSpc>
                <a:spcPct val="110000"/>
              </a:lnSpc>
            </a:pP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(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m</a:t>
            </a:r>
            <a:r>
              <a:rPr lang="zh-CN" altLang="en-US" sz="2400" b="1" dirty="0">
                <a:latin typeface="+mj-ea"/>
                <a:ea typeface="+mj-ea"/>
              </a:rPr>
              <a:t>，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n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都是正整数</a:t>
            </a:r>
            <a:r>
              <a:rPr lang="zh-CN" altLang="en-US" sz="2400" b="1" dirty="0">
                <a:latin typeface="+mj-ea"/>
                <a:ea typeface="+mj-ea"/>
              </a:rPr>
              <a:t>，且</a:t>
            </a:r>
            <a:r>
              <a:rPr lang="en-US" altLang="zh-CN" sz="2400" b="1" i="1" dirty="0">
                <a:latin typeface="+mj-lt"/>
                <a:ea typeface="+mj-ea"/>
              </a:rPr>
              <a:t>m</a:t>
            </a:r>
            <a:r>
              <a:rPr lang="zh-CN" altLang="en-US" sz="2400" b="1" dirty="0">
                <a:latin typeface="+mj-lt"/>
                <a:ea typeface="+mj-ea"/>
              </a:rPr>
              <a:t>＞</a:t>
            </a:r>
            <a:r>
              <a:rPr lang="en-US" altLang="zh-CN" sz="2400" b="1" i="1" dirty="0">
                <a:latin typeface="+mj-lt"/>
                <a:ea typeface="+mj-ea"/>
              </a:rPr>
              <a:t>n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)</a:t>
            </a:r>
            <a:endParaRPr lang="zh-CN" altLang="en-US" sz="24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25629" y="3715490"/>
            <a:ext cx="4038949" cy="510778"/>
          </a:xfrm>
          <a:prstGeom prst="round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highlight>
                  <a:srgbClr val="FFD1D1"/>
                </a:highlight>
                <a:latin typeface="+mj-lt"/>
                <a:ea typeface="黑体" panose="02010609060101010101" pitchFamily="49" charset="-122"/>
              </a:rPr>
              <a:t>零指数幂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：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baseline="30000" dirty="0">
                <a:latin typeface="+mj-lt"/>
                <a:ea typeface="黑体" panose="02010609060101010101" pitchFamily="49" charset="-122"/>
              </a:rPr>
              <a:t>0 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=____(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≠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0)</a:t>
            </a:r>
            <a:endParaRPr lang="zh-CN" altLang="en-US" sz="24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25629" y="4305348"/>
            <a:ext cx="6535061" cy="510778"/>
          </a:xfrm>
          <a:prstGeom prst="round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highlight>
                  <a:srgbClr val="FFD1D1"/>
                </a:highlight>
                <a:latin typeface="+mj-lt"/>
                <a:ea typeface="黑体" panose="02010609060101010101" pitchFamily="49" charset="-122"/>
              </a:rPr>
              <a:t>负整数指数幂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：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baseline="30000" dirty="0">
                <a:latin typeface="+mj-ea"/>
                <a:ea typeface="+mj-ea"/>
              </a:rPr>
              <a:t>-</a:t>
            </a:r>
            <a:r>
              <a:rPr lang="en-US" altLang="zh-CN" sz="2400" b="1" i="1" baseline="30000" dirty="0">
                <a:latin typeface="+mj-lt"/>
                <a:ea typeface="黑体" panose="02010609060101010101" pitchFamily="49" charset="-122"/>
              </a:rPr>
              <a:t>p</a:t>
            </a:r>
            <a:r>
              <a:rPr lang="en-US" altLang="zh-CN" sz="2400" b="1" baseline="30000" dirty="0">
                <a:latin typeface="+mj-lt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=_____ (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≠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0</a:t>
            </a:r>
            <a:r>
              <a:rPr lang="zh-CN" altLang="en-US" sz="2400" b="1" dirty="0">
                <a:latin typeface="+mj-ea"/>
                <a:ea typeface="+mj-ea"/>
              </a:rPr>
              <a:t>，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p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是正整数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)</a:t>
            </a:r>
            <a:endParaRPr lang="zh-CN" altLang="en-US" sz="2400" b="1" dirty="0"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25121" y="874713"/>
            <a:ext cx="1751943" cy="3862458"/>
            <a:chOff x="325121" y="874713"/>
            <a:chExt cx="1751943" cy="3862458"/>
          </a:xfrm>
        </p:grpSpPr>
        <p:sp>
          <p:nvSpPr>
            <p:cNvPr id="4" name="文本框 3"/>
            <p:cNvSpPr txBox="1"/>
            <p:nvPr/>
          </p:nvSpPr>
          <p:spPr>
            <a:xfrm>
              <a:off x="325121" y="2508312"/>
              <a:ext cx="1510452" cy="510778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400" b="1" dirty="0">
                  <a:latin typeface="+mj-lt"/>
                  <a:ea typeface="黑体" panose="02010609060101010101" pitchFamily="49" charset="-122"/>
                </a:rPr>
                <a:t>幂的运算</a:t>
              </a:r>
              <a:endParaRPr lang="zh-CN" altLang="en-US" sz="24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11" name="左大括号 10"/>
            <p:cNvSpPr/>
            <p:nvPr/>
          </p:nvSpPr>
          <p:spPr>
            <a:xfrm>
              <a:off x="1883966" y="874713"/>
              <a:ext cx="193098" cy="3862458"/>
            </a:xfrm>
            <a:prstGeom prst="leftBrace">
              <a:avLst>
                <a:gd name="adj1" fmla="val 114545"/>
                <a:gd name="adj2" fmla="val 50000"/>
              </a:avLst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4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4" name="矩形 13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知识回顾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5453063" y="857291"/>
            <a:ext cx="814723" cy="510778"/>
          </a:xfrm>
          <a:prstGeom prst="round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b="1" i="1" dirty="0" err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i="1" baseline="30000" dirty="0" err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m+n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587540" y="1413161"/>
            <a:ext cx="814723" cy="510778"/>
          </a:xfrm>
          <a:prstGeom prst="round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b="1" i="1" dirty="0" err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i="1" baseline="30000" dirty="0" err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mn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520235" y="2055401"/>
            <a:ext cx="814723" cy="510778"/>
          </a:xfrm>
          <a:prstGeom prst="round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400" b="1" i="1" dirty="0" err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i="1" baseline="30000" dirty="0" err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n</a:t>
            </a:r>
            <a:r>
              <a:rPr lang="en-US" altLang="zh-CN" sz="2400" b="1" i="1" dirty="0" err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400" b="1" i="1" baseline="30000" dirty="0" err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n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797879" y="2687876"/>
            <a:ext cx="814723" cy="510778"/>
          </a:xfrm>
          <a:prstGeom prst="round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m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n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239383" y="3697720"/>
            <a:ext cx="420025" cy="501848"/>
          </a:xfrm>
          <a:prstGeom prst="round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文本框 20"/>
              <p:cNvSpPr txBox="1"/>
              <p:nvPr/>
            </p:nvSpPr>
            <p:spPr>
              <a:xfrm>
                <a:off x="5036823" y="4073510"/>
                <a:ext cx="696615" cy="724494"/>
              </a:xfrm>
              <a:prstGeom prst="roundRect">
                <a:avLst>
                  <a:gd name="adj" fmla="val 0"/>
                </a:avLst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2400" b="1" dirty="0">
                    <a:solidFill>
                      <a:srgbClr val="FF0000"/>
                    </a:solidFill>
                    <a:ea typeface="黑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smtClean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1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altLang="zh-CN" sz="2400" b="1" i="1" baseline="30000" smtClean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p</m:t>
                        </m:r>
                      </m:den>
                    </m:f>
                  </m:oMath>
                </a14:m>
                <a:endParaRPr lang="zh-CN" altLang="en-US" sz="2400" b="1" i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21" name="文本框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6823" y="4073510"/>
                <a:ext cx="696615" cy="724494"/>
              </a:xfrm>
              <a:prstGeom prst="roundRect">
                <a:avLst>
                  <a:gd name="adj" fmla="val 0"/>
                </a:avLst>
              </a:prstGeom>
              <a:blipFill rotWithShape="1">
                <a:blip r:embed="rId1"/>
                <a:stretch>
                  <a:fillRect t="-4293" r="3" b="8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"/>
          <p:cNvSpPr/>
          <p:nvPr/>
        </p:nvSpPr>
        <p:spPr>
          <a:xfrm>
            <a:off x="882049" y="508274"/>
            <a:ext cx="5158785" cy="171252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下列运算正确的是（     ）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A.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3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+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3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  B. 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endParaRPr lang="en-US" altLang="zh-CN" sz="2800" b="1" baseline="300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C.(2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3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 6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    D.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 a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÷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=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en-US" altLang="zh-CN" sz="2800" b="1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1945016" y="2308107"/>
          <a:ext cx="4594905" cy="22555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935977"/>
                <a:gridCol w="2415540"/>
                <a:gridCol w="124338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200" b="1" dirty="0">
                          <a:solidFill>
                            <a:srgbClr val="FF0000"/>
                          </a:solidFill>
                        </a:rPr>
                        <a:t>选项</a:t>
                      </a:r>
                      <a:endParaRPr lang="zh-CN" altLang="en-US" sz="2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200" b="1" dirty="0">
                          <a:solidFill>
                            <a:srgbClr val="FF0000"/>
                          </a:solidFill>
                        </a:rPr>
                        <a:t>判断理由</a:t>
                      </a:r>
                      <a:endParaRPr lang="zh-CN" altLang="en-US" sz="2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200" b="1" dirty="0">
                          <a:solidFill>
                            <a:srgbClr val="FF0000"/>
                          </a:solidFill>
                        </a:rPr>
                        <a:t>结论</a:t>
                      </a:r>
                      <a:endParaRPr lang="zh-CN" altLang="en-US" sz="2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rgbClr val="FF0000"/>
                          </a:solidFill>
                        </a:rPr>
                        <a:t>A</a:t>
                      </a:r>
                      <a:endParaRPr lang="zh-CN" altLang="en-US" sz="2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24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+mn-cs"/>
                        </a:rPr>
                        <a:t>a</a:t>
                      </a:r>
                      <a:r>
                        <a:rPr kumimoji="0" lang="en-US" altLang="zh-CN" sz="24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+mn-cs"/>
                        </a:rPr>
                        <a:t>3 </a:t>
                      </a:r>
                      <a:r>
                        <a:rPr kumimoji="0" lang="en-US" altLang="zh-CN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+mn-cs"/>
                        </a:rPr>
                        <a:t>+ </a:t>
                      </a:r>
                      <a:r>
                        <a:rPr kumimoji="0" lang="en-US" altLang="zh-CN" sz="24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+mn-cs"/>
                        </a:rPr>
                        <a:t>a</a:t>
                      </a:r>
                      <a:r>
                        <a:rPr kumimoji="0" lang="en-US" altLang="zh-CN" sz="24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+mn-cs"/>
                        </a:rPr>
                        <a:t>3 </a:t>
                      </a:r>
                      <a:r>
                        <a:rPr kumimoji="0" lang="en-US" altLang="zh-CN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+mn-cs"/>
                        </a:rPr>
                        <a:t>=2</a:t>
                      </a:r>
                      <a:r>
                        <a:rPr kumimoji="0" lang="en-US" altLang="zh-CN" sz="24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+mn-cs"/>
                        </a:rPr>
                        <a:t>a</a:t>
                      </a:r>
                      <a:r>
                        <a:rPr kumimoji="0" lang="en-US" altLang="zh-CN" sz="24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24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rgbClr val="FF0000"/>
                          </a:solidFill>
                        </a:rPr>
                        <a:t>×</a:t>
                      </a:r>
                      <a:endParaRPr lang="zh-CN" altLang="en-US" sz="2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rgbClr val="FF0000"/>
                          </a:solidFill>
                        </a:rPr>
                        <a:t>B</a:t>
                      </a:r>
                      <a:endParaRPr lang="zh-CN" altLang="en-US" sz="2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(</a:t>
                      </a:r>
                      <a:r>
                        <a:rPr lang="en-US" altLang="zh-CN" sz="2400" b="1" i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a</a:t>
                      </a:r>
                      <a:r>
                        <a:rPr lang="en-US" altLang="zh-CN" sz="2400" b="1" baseline="30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2</a:t>
                      </a: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)</a:t>
                      </a:r>
                      <a:r>
                        <a:rPr lang="en-US" altLang="zh-CN" sz="2400" b="1" baseline="30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3 </a:t>
                      </a: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= </a:t>
                      </a:r>
                      <a:r>
                        <a:rPr lang="en-US" altLang="zh-CN" sz="2400" b="1" i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a</a:t>
                      </a:r>
                      <a:r>
                        <a:rPr lang="en-US" altLang="zh-CN" sz="2400" b="1" baseline="30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6</a:t>
                      </a:r>
                      <a:endParaRPr lang="zh-CN" altLang="en-US" sz="2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rgbClr val="FF0000"/>
                          </a:solidFill>
                        </a:rPr>
                        <a:t>×</a:t>
                      </a:r>
                      <a:endParaRPr lang="zh-CN" altLang="en-US" sz="2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rgbClr val="FF0000"/>
                          </a:solidFill>
                        </a:rPr>
                        <a:t>C</a:t>
                      </a:r>
                      <a:endParaRPr lang="zh-CN" altLang="en-US" sz="2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(2</a:t>
                      </a:r>
                      <a:r>
                        <a:rPr lang="en-US" altLang="zh-CN" sz="2400" b="1" i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a</a:t>
                      </a: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)</a:t>
                      </a:r>
                      <a:r>
                        <a:rPr lang="en-US" altLang="zh-CN" sz="2400" b="1" baseline="30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3 </a:t>
                      </a: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= 8</a:t>
                      </a:r>
                      <a:r>
                        <a:rPr lang="en-US" altLang="zh-CN" sz="2400" b="1" i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a</a:t>
                      </a:r>
                      <a:r>
                        <a:rPr lang="en-US" altLang="zh-CN" sz="2400" b="1" baseline="30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3</a:t>
                      </a:r>
                      <a:endParaRPr lang="zh-CN" altLang="en-US" sz="2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rgbClr val="FF0000"/>
                          </a:solidFill>
                        </a:rPr>
                        <a:t>×</a:t>
                      </a:r>
                      <a:endParaRPr lang="zh-CN" altLang="en-US" sz="2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 b="1" dirty="0">
                          <a:solidFill>
                            <a:srgbClr val="FF0000"/>
                          </a:solidFill>
                        </a:rPr>
                        <a:t>D</a:t>
                      </a:r>
                      <a:endParaRPr lang="zh-CN" altLang="en-US" sz="2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i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a</a:t>
                      </a:r>
                      <a:r>
                        <a:rPr lang="en-US" altLang="zh-CN" sz="2400" b="1" baseline="30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8</a:t>
                      </a: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÷</a:t>
                      </a:r>
                      <a:r>
                        <a:rPr lang="en-US" altLang="zh-CN" sz="2400" b="1" i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a</a:t>
                      </a:r>
                      <a:r>
                        <a:rPr lang="en-US" altLang="zh-CN" sz="2400" b="1" baseline="30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2</a:t>
                      </a: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 =</a:t>
                      </a:r>
                      <a:r>
                        <a:rPr lang="en-US" altLang="zh-CN" sz="2400" b="1" i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a</a:t>
                      </a:r>
                      <a:r>
                        <a:rPr lang="en-US" altLang="zh-CN" sz="2400" b="1" baseline="30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6</a:t>
                      </a:r>
                      <a:endParaRPr lang="zh-CN" altLang="en-US" sz="2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200" b="1" dirty="0">
                          <a:solidFill>
                            <a:srgbClr val="FF0000"/>
                          </a:solidFill>
                        </a:rPr>
                        <a:t>√</a:t>
                      </a:r>
                      <a:endParaRPr lang="zh-CN" altLang="en-US" sz="2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882049" y="2308107"/>
            <a:ext cx="128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解析：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64937" y="579873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845747" y="804714"/>
            <a:ext cx="7877175" cy="1307537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 indent="3048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2. </a:t>
            </a:r>
            <a:r>
              <a:rPr lang="zh-CN" altLang="en-US" sz="2800" b="1" noProof="0" dirty="0">
                <a:latin typeface="+mn-lt"/>
                <a:ea typeface="黑体" panose="02010609060101010101" pitchFamily="49" charset="-122"/>
              </a:rPr>
              <a:t>计算</a:t>
            </a:r>
            <a:r>
              <a:rPr lang="en-US" altLang="zh-CN" sz="2800" b="1" noProof="0" dirty="0">
                <a:latin typeface="+mn-lt"/>
                <a:ea typeface="黑体" panose="02010609060101010101" pitchFamily="49" charset="-122"/>
              </a:rPr>
              <a:t>(</a:t>
            </a:r>
            <a:r>
              <a:rPr lang="en-US" altLang="zh-CN" sz="2800" b="1" noProof="0" dirty="0">
                <a:latin typeface="+mj-ea"/>
                <a:ea typeface="+mj-ea"/>
              </a:rPr>
              <a:t>-</a:t>
            </a:r>
            <a:r>
              <a:rPr lang="en-US" altLang="zh-CN" sz="2800" b="1" noProof="0" dirty="0">
                <a:latin typeface="+mn-lt"/>
                <a:ea typeface="黑体" panose="02010609060101010101" pitchFamily="49" charset="-122"/>
              </a:rPr>
              <a:t>3</a:t>
            </a:r>
            <a:r>
              <a:rPr lang="en-US" altLang="zh-CN" sz="2800" b="1" i="1" noProof="0" dirty="0"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800" b="1" noProof="0" dirty="0">
                <a:latin typeface="+mn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noProof="0" dirty="0"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800" b="1" noProof="0" dirty="0">
                <a:latin typeface="+mn-lt"/>
                <a:ea typeface="黑体" panose="02010609060101010101" pitchFamily="49" charset="-122"/>
              </a:rPr>
              <a:t>·2</a:t>
            </a:r>
            <a:r>
              <a:rPr lang="en-US" altLang="zh-CN" sz="2800" b="1" i="1" noProof="0" dirty="0">
                <a:latin typeface="+mn-lt"/>
                <a:ea typeface="黑体" panose="02010609060101010101" pitchFamily="49" charset="-122"/>
              </a:rPr>
              <a:t>x</a:t>
            </a:r>
            <a:r>
              <a:rPr lang="zh-CN" altLang="en-US" sz="2800" b="1" noProof="0" dirty="0">
                <a:latin typeface="+mn-lt"/>
                <a:ea typeface="黑体" panose="02010609060101010101" pitchFamily="49" charset="-122"/>
              </a:rPr>
              <a:t>正确的是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（      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lvl="0" indent="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A. 6</a:t>
            </a:r>
            <a:r>
              <a:rPr lang="en-US" altLang="zh-CN" sz="2800" b="1" i="1" dirty="0"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n-lt"/>
                <a:ea typeface="黑体" panose="02010609060101010101" pitchFamily="49" charset="-122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     B. 12</a:t>
            </a:r>
            <a:r>
              <a:rPr lang="en-US" altLang="zh-CN" sz="2800" b="1" i="1" dirty="0"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n-lt"/>
                <a:ea typeface="黑体" panose="02010609060101010101" pitchFamily="49" charset="-122"/>
              </a:rPr>
              <a:t>3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      C. 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18</a:t>
            </a:r>
            <a:r>
              <a:rPr lang="en-US" altLang="zh-CN" sz="2800" b="1" i="1" dirty="0"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n-lt"/>
                <a:ea typeface="黑体" panose="02010609060101010101" pitchFamily="49" charset="-122"/>
              </a:rPr>
              <a:t>3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     D. – 12</a:t>
            </a:r>
            <a:r>
              <a:rPr lang="en-US" altLang="zh-CN" sz="2800" b="1" i="1" dirty="0"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n-lt"/>
                <a:ea typeface="黑体" panose="02010609060101010101" pitchFamily="49" charset="-122"/>
              </a:rPr>
              <a:t>3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5201689" y="885002"/>
            <a:ext cx="536894" cy="564257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 indent="3048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C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925114" y="2600936"/>
            <a:ext cx="7967821" cy="1953868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 indent="3048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3. </a:t>
            </a:r>
            <a:r>
              <a:rPr lang="zh-CN" altLang="en-US" sz="2800" b="1" noProof="0" dirty="0">
                <a:latin typeface="+mn-lt"/>
                <a:ea typeface="黑体" panose="02010609060101010101" pitchFamily="49" charset="-122"/>
              </a:rPr>
              <a:t>下列运算正确的是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（      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lvl="0" indent="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A. </a:t>
            </a:r>
            <a:r>
              <a:rPr lang="en-US" altLang="zh-CN" sz="28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n-lt"/>
                <a:ea typeface="黑体" panose="02010609060101010101" pitchFamily="49" charset="-122"/>
              </a:rPr>
              <a:t>9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-</a:t>
            </a:r>
            <a:r>
              <a:rPr lang="en-US" altLang="zh-CN" sz="28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n-lt"/>
                <a:ea typeface="黑体" panose="02010609060101010101" pitchFamily="49" charset="-122"/>
              </a:rPr>
              <a:t>7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          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B. </a:t>
            </a:r>
            <a:r>
              <a:rPr lang="en-US" altLang="zh-CN" sz="28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n-lt"/>
                <a:ea typeface="黑体" panose="02010609060101010101" pitchFamily="49" charset="-122"/>
              </a:rPr>
              <a:t>6</a:t>
            </a:r>
            <a:r>
              <a:rPr lang="en-US" altLang="zh-CN" sz="2800" b="1" dirty="0">
                <a:latin typeface="+mj-ea"/>
                <a:ea typeface="+mj-ea"/>
              </a:rPr>
              <a:t>÷</a:t>
            </a:r>
            <a:r>
              <a:rPr lang="en-US" altLang="zh-CN" sz="28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n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n-lt"/>
                <a:ea typeface="黑体" panose="02010609060101010101" pitchFamily="49" charset="-122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  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lvl="0" indent="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C. </a:t>
            </a:r>
            <a:r>
              <a:rPr lang="en-US" altLang="zh-CN" sz="28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·</a:t>
            </a:r>
            <a:r>
              <a:rPr lang="en-US" altLang="zh-CN" sz="28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n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n-lt"/>
                <a:ea typeface="黑体" panose="02010609060101010101" pitchFamily="49" charset="-122"/>
              </a:rPr>
              <a:t>6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    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     D. 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(– 2</a:t>
            </a:r>
            <a:r>
              <a:rPr lang="en-US" altLang="zh-CN" sz="28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=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4</a:t>
            </a:r>
            <a:r>
              <a:rPr lang="en-US" altLang="zh-CN" sz="28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n-lt"/>
                <a:ea typeface="黑体" panose="02010609060101010101" pitchFamily="49" charset="-122"/>
              </a:rPr>
              <a:t>4</a:t>
            </a:r>
            <a:r>
              <a:rPr lang="en-US" altLang="zh-CN" sz="28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latin typeface="+mn-lt"/>
                <a:ea typeface="黑体" panose="02010609060101010101" pitchFamily="49" charset="-122"/>
              </a:rPr>
              <a:t>2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4640577" y="2680042"/>
            <a:ext cx="536894" cy="564257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 indent="3048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D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769938" y="668947"/>
            <a:ext cx="8016875" cy="2115451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>
            <a:lvl1pPr indent="3048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indent="0" eaLnBrk="1" hangingPunct="1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  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4.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已知 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4</a:t>
            </a:r>
            <a:r>
              <a:rPr lang="en-US" altLang="zh-CN" sz="2800" b="1" i="1" baseline="30000" dirty="0">
                <a:latin typeface="+mn-lt"/>
                <a:ea typeface="黑体" panose="02010609060101010101" pitchFamily="49" charset="-122"/>
              </a:rPr>
              <a:t>m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 </a:t>
            </a:r>
            <a:r>
              <a:rPr lang="en-US" altLang="zh-CN" sz="28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8</a:t>
            </a:r>
            <a:r>
              <a:rPr lang="en-US" altLang="zh-CN" sz="2800" b="1" i="1" baseline="30000" dirty="0">
                <a:latin typeface="+mn-lt"/>
                <a:ea typeface="黑体" panose="02010609060101010101" pitchFamily="49" charset="-122"/>
              </a:rPr>
              <a:t>n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 </a:t>
            </a:r>
            <a:r>
              <a:rPr lang="en-US" altLang="zh-CN" sz="28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，其中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为正整数，则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800" b="1" i="1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+6</a:t>
            </a:r>
            <a:r>
              <a:rPr kumimoji="0" lang="en-US" altLang="zh-CN" sz="2800" b="1" i="1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n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的值为（       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lvl="0" indent="0" eaLnBrk="1" hangingPunct="1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      A.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ab</a:t>
            </a:r>
            <a:r>
              <a:rPr kumimoji="0" lang="en-US" altLang="zh-CN" sz="2800" b="1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     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          B.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en-US" altLang="zh-CN" sz="2800" b="1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+</a:t>
            </a:r>
            <a:r>
              <a:rPr lang="en-US" altLang="zh-CN" sz="28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latin typeface="+mn-lt"/>
                <a:ea typeface="黑体" panose="02010609060101010101" pitchFamily="49" charset="-122"/>
              </a:rPr>
              <a:t>2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lvl="0" indent="0" eaLnBrk="1" hangingPunct="1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      C.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lang="en-US" altLang="zh-CN" sz="2800" b="1" baseline="30000" dirty="0"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latin typeface="+mn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   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          D. </a:t>
            </a:r>
            <a:r>
              <a:rPr lang="en-US" altLang="zh-CN" sz="28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latin typeface="+mn-lt"/>
                <a:ea typeface="黑体" panose="02010609060101010101" pitchFamily="49" charset="-122"/>
              </a:rPr>
              <a:t>3</a:t>
            </a:r>
            <a:endParaRPr kumimoji="0" lang="en-US" altLang="zh-CN" sz="28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157605" y="3048124"/>
            <a:ext cx="4420235" cy="559897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 indent="3048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indent="0" eaLnBrk="1" hangingPunct="1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解析：因为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m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8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n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，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157605" y="3720307"/>
            <a:ext cx="7209155" cy="559897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 indent="3048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indent="0" eaLnBrk="1" hangingPunct="1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所以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+6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n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=2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m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·2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6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n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=(2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m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·(2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n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m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·8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n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03942" y="1212622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5094" y="1752412"/>
            <a:ext cx="8025576" cy="1638676"/>
          </a:xfrm>
          <a:prstGeom prst="round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>
                <a:highlight>
                  <a:srgbClr val="FFD1D1"/>
                </a:highlight>
                <a:latin typeface="+mj-lt"/>
                <a:ea typeface="黑体" panose="02010609060101010101" pitchFamily="49" charset="-122"/>
              </a:rPr>
              <a:t>用</a:t>
            </a:r>
            <a:r>
              <a:rPr lang="zh-CN" altLang="en-US" sz="2400" b="1" dirty="0">
                <a:solidFill>
                  <a:srgbClr val="FF0000"/>
                </a:solidFill>
                <a:highlight>
                  <a:srgbClr val="FFD1D1"/>
                </a:highlight>
                <a:latin typeface="+mj-lt"/>
                <a:ea typeface="黑体" panose="02010609060101010101" pitchFamily="49" charset="-122"/>
              </a:rPr>
              <a:t>科学记数法</a:t>
            </a:r>
            <a:r>
              <a:rPr lang="zh-CN" altLang="en-US" sz="2400" b="1" dirty="0">
                <a:highlight>
                  <a:srgbClr val="FFD1D1"/>
                </a:highlight>
                <a:latin typeface="+mj-lt"/>
                <a:ea typeface="黑体" panose="02010609060101010101" pitchFamily="49" charset="-122"/>
              </a:rPr>
              <a:t>表示绝对值小于</a:t>
            </a:r>
            <a:r>
              <a:rPr lang="en-US" altLang="zh-CN" sz="2400" b="1" dirty="0">
                <a:highlight>
                  <a:srgbClr val="FFD1D1"/>
                </a:highlight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highlight>
                  <a:srgbClr val="FFD1D1"/>
                </a:highlight>
                <a:latin typeface="+mj-lt"/>
                <a:ea typeface="黑体" panose="02010609060101010101" pitchFamily="49" charset="-122"/>
              </a:rPr>
              <a:t>的数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：</a:t>
            </a:r>
            <a:endParaRPr lang="en-US" altLang="zh-CN" sz="2400" b="1" dirty="0">
              <a:latin typeface="+mj-lt"/>
              <a:ea typeface="黑体" panose="02010609060101010101" pitchFamily="49" charset="-122"/>
            </a:endParaRPr>
          </a:p>
          <a:p>
            <a:pPr algn="l">
              <a:lnSpc>
                <a:spcPct val="130000"/>
              </a:lnSpc>
            </a:pP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         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一般地，一个绝对值小于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的数可以表示为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×10</a:t>
            </a:r>
            <a:r>
              <a:rPr lang="en-US" altLang="zh-CN" sz="2400" b="1" i="1" baseline="30000" dirty="0">
                <a:latin typeface="+mj-lt"/>
                <a:ea typeface="黑体" panose="02010609060101010101" pitchFamily="49" charset="-122"/>
              </a:rPr>
              <a:t>n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，其中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____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≤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|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|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≤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_____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j-lt"/>
                <a:ea typeface="黑体" panose="02010609060101010101" pitchFamily="49" charset="-122"/>
              </a:rPr>
              <a:t>n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是负整数。</a:t>
            </a:r>
            <a:endParaRPr lang="zh-CN" altLang="en-US" sz="24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19242" y="2830366"/>
            <a:ext cx="531835" cy="510778"/>
          </a:xfrm>
          <a:prstGeom prst="round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72174" y="2830366"/>
            <a:ext cx="657106" cy="510778"/>
          </a:xfrm>
          <a:prstGeom prst="round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10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44805" y="396102"/>
            <a:ext cx="7600950" cy="2595839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>
            <a:lvl1pPr indent="3048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   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绿色植物靠吸收光量子来进行光合作用。已知每个光量子的波长约为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688 nm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 nm =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0.000 000 001 m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，则每个光量子的波长可用科学记数法表示为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（       ）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83154" y="2981769"/>
            <a:ext cx="7967821" cy="1303177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 indent="3048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indent="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A. 6.88×10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-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11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m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          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B. 6.88×10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-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7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m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lvl="0" indent="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C. 0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.688×10</a:t>
            </a:r>
            <a:r>
              <a:rPr lang="en-US" altLang="zh-CN" sz="2800" b="1" baseline="30000" dirty="0">
                <a:latin typeface="+mj-ea"/>
                <a:ea typeface="+mj-ea"/>
              </a:rPr>
              <a:t>-</a:t>
            </a:r>
            <a:r>
              <a:rPr lang="en-US" altLang="zh-CN" sz="2800" b="1" baseline="30000" dirty="0">
                <a:latin typeface="+mn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 m   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   D. 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0.688×10</a:t>
            </a:r>
            <a:r>
              <a:rPr lang="en-US" altLang="zh-CN" sz="2800" b="1" baseline="30000" dirty="0">
                <a:latin typeface="+mj-ea"/>
                <a:ea typeface="+mj-ea"/>
              </a:rPr>
              <a:t>-</a:t>
            </a:r>
            <a:r>
              <a:rPr lang="en-US" altLang="zh-CN" sz="2800" b="1" baseline="30000" dirty="0">
                <a:latin typeface="+mn-lt"/>
                <a:ea typeface="黑体" panose="02010609060101010101" pitchFamily="49" charset="-122"/>
              </a:rPr>
              <a:t>6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m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388090" y="2417512"/>
            <a:ext cx="536894" cy="564257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 indent="3048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B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43635" y="457154"/>
            <a:ext cx="1906289" cy="54483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整式的乘法</a:t>
            </a:r>
            <a:endParaRPr lang="zh-CN" altLang="en-US" sz="26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2106" y="1080686"/>
            <a:ext cx="2470938" cy="510778"/>
          </a:xfrm>
          <a:prstGeom prst="round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highlight>
                  <a:srgbClr val="FFD1D1"/>
                </a:highlight>
                <a:latin typeface="+mj-lt"/>
                <a:ea typeface="黑体" panose="02010609060101010101" pitchFamily="49" charset="-122"/>
              </a:rPr>
              <a:t>单项式乘单项式</a:t>
            </a:r>
            <a:endParaRPr lang="zh-CN" altLang="en-US" sz="24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32019" y="1080686"/>
            <a:ext cx="2470938" cy="510778"/>
          </a:xfrm>
          <a:prstGeom prst="round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highlight>
                  <a:srgbClr val="FFD1D1"/>
                </a:highlight>
                <a:latin typeface="+mj-lt"/>
                <a:ea typeface="黑体" panose="02010609060101010101" pitchFamily="49" charset="-122"/>
              </a:rPr>
              <a:t>单项式乘多项式</a:t>
            </a:r>
            <a:endParaRPr lang="zh-CN" altLang="en-US" sz="24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21932" y="1080686"/>
            <a:ext cx="2470938" cy="510778"/>
          </a:xfrm>
          <a:prstGeom prst="round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highlight>
                  <a:srgbClr val="FFD1D1"/>
                </a:highlight>
                <a:latin typeface="+mj-lt"/>
                <a:ea typeface="黑体" panose="02010609060101010101" pitchFamily="49" charset="-122"/>
              </a:rPr>
              <a:t>多项式乘多项式</a:t>
            </a:r>
            <a:endParaRPr lang="zh-CN" altLang="en-US" sz="2400" b="1" dirty="0"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60151" y="1574040"/>
            <a:ext cx="2288744" cy="2527040"/>
            <a:chOff x="493509" y="1714195"/>
            <a:chExt cx="2288744" cy="2527040"/>
          </a:xfrm>
        </p:grpSpPr>
        <p:sp>
          <p:nvSpPr>
            <p:cNvPr id="12" name="矩形: 圆角 11"/>
            <p:cNvSpPr/>
            <p:nvPr/>
          </p:nvSpPr>
          <p:spPr>
            <a:xfrm>
              <a:off x="517923" y="1714195"/>
              <a:ext cx="2129743" cy="2527040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93509" y="1732896"/>
              <a:ext cx="2288744" cy="246221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kumimoji="0" lang="zh-CN" altLang="en-US" sz="22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单项式与</a:t>
              </a:r>
              <a:r>
                <a:rPr lang="zh-CN" altLang="en-US" sz="2200" b="1" dirty="0">
                  <a:solidFill>
                    <a:srgbClr val="0070C0"/>
                  </a:solidFill>
                  <a:latin typeface="+mn-lt"/>
                  <a:ea typeface="+mn-ea"/>
                </a:rPr>
                <a:t>单项式</a:t>
              </a:r>
              <a:endPara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  <a:p>
              <a:r>
                <a:rPr kumimoji="0" lang="zh-CN" altLang="en-US" sz="22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相乘，把它们的</a:t>
              </a:r>
              <a:r>
                <a:rPr kumimoji="0" lang="zh-CN" altLang="en-US" sz="22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系数</a:t>
              </a:r>
              <a:r>
                <a:rPr kumimoji="0" lang="zh-CN" altLang="en-US" sz="22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、</a:t>
              </a:r>
              <a:r>
                <a:rPr kumimoji="0" lang="zh-CN" altLang="en-US" sz="22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相同字母的幂</a:t>
              </a:r>
              <a:r>
                <a:rPr kumimoji="0" lang="zh-CN" altLang="en-US" sz="22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分别相乘，</a:t>
              </a:r>
              <a:r>
                <a:rPr kumimoji="0" lang="zh-CN" altLang="en-US" sz="22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其余字母</a:t>
              </a:r>
              <a:r>
                <a:rPr kumimoji="0" lang="zh-CN" altLang="en-US" sz="22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连同它的指数不变，作为积的因式。</a:t>
              </a:r>
              <a:endParaRPr lang="zh-CN" altLang="en-US" sz="2200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307157" y="2022167"/>
            <a:ext cx="2668831" cy="1876873"/>
            <a:chOff x="3363479" y="1746608"/>
            <a:chExt cx="2668831" cy="1876873"/>
          </a:xfrm>
        </p:grpSpPr>
        <p:sp>
          <p:nvSpPr>
            <p:cNvPr id="13" name="矩形: 圆角 12"/>
            <p:cNvSpPr/>
            <p:nvPr/>
          </p:nvSpPr>
          <p:spPr>
            <a:xfrm>
              <a:off x="3363479" y="1746608"/>
              <a:ext cx="2481175" cy="1876873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363479" y="1779022"/>
              <a:ext cx="2668831" cy="1785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2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rPr>
                <a:t>单项式与多项式相乘，就是</a:t>
              </a:r>
              <a:r>
                <a:rPr kumimoji="0" lang="zh-CN" altLang="en-US" sz="22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rPr>
                <a:t>根据分配律</a:t>
              </a:r>
              <a:r>
                <a:rPr kumimoji="0" lang="zh-CN" altLang="en-US" sz="2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rPr>
                <a:t>用单项式乘多项式的</a:t>
              </a:r>
              <a:r>
                <a:rPr kumimoji="0" lang="zh-CN" altLang="en-US" sz="22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rPr>
                <a:t>每一项</a:t>
              </a:r>
              <a:r>
                <a:rPr kumimoji="0" lang="zh-CN" altLang="en-US" sz="2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rPr>
                <a:t>，再把所得的积相加。</a:t>
              </a:r>
              <a:endParaRPr lang="zh-CN" altLang="en-US" sz="2200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304386" y="1939156"/>
            <a:ext cx="2363388" cy="2123658"/>
            <a:chOff x="6332558" y="1779022"/>
            <a:chExt cx="2363388" cy="2123658"/>
          </a:xfrm>
        </p:grpSpPr>
        <p:sp>
          <p:nvSpPr>
            <p:cNvPr id="14" name="矩形: 圆角 13"/>
            <p:cNvSpPr/>
            <p:nvPr/>
          </p:nvSpPr>
          <p:spPr>
            <a:xfrm>
              <a:off x="6332558" y="1779022"/>
              <a:ext cx="2293519" cy="2123657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365987" y="1779022"/>
              <a:ext cx="2329959" cy="21236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2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rPr>
                <a:t>多项式与多项式相乘，先用一个多项式的</a:t>
              </a:r>
              <a:r>
                <a:rPr kumimoji="0" lang="zh-CN" altLang="en-US" sz="22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rPr>
                <a:t>每一项</a:t>
              </a:r>
              <a:r>
                <a:rPr kumimoji="0" lang="zh-CN" altLang="en-US" sz="2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rPr>
                <a:t>乘另一个多项式的</a:t>
              </a:r>
              <a:r>
                <a:rPr kumimoji="0" lang="zh-CN" altLang="en-US" sz="22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rPr>
                <a:t>每一项</a:t>
              </a:r>
              <a:r>
                <a:rPr kumimoji="0" lang="zh-CN" altLang="en-US" sz="2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rPr>
                <a:t>，再把所得的积相加。</a:t>
              </a:r>
              <a:endParaRPr lang="zh-CN" altLang="en-US" sz="2200" dirty="0">
                <a:solidFill>
                  <a:schemeClr val="accent5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86372" y="4021062"/>
            <a:ext cx="2336785" cy="849449"/>
            <a:chOff x="386372" y="4021062"/>
            <a:chExt cx="2336785" cy="849449"/>
          </a:xfrm>
        </p:grpSpPr>
        <p:grpSp>
          <p:nvGrpSpPr>
            <p:cNvPr id="8" name="组合 7"/>
            <p:cNvGrpSpPr/>
            <p:nvPr/>
          </p:nvGrpSpPr>
          <p:grpSpPr>
            <a:xfrm>
              <a:off x="386372" y="4101080"/>
              <a:ext cx="2336785" cy="769431"/>
              <a:chOff x="408403" y="4101105"/>
              <a:chExt cx="2336785" cy="768816"/>
            </a:xfrm>
          </p:grpSpPr>
          <p:sp>
            <p:nvSpPr>
              <p:cNvPr id="6" name="箭头: 下 5"/>
              <p:cNvSpPr/>
              <p:nvPr/>
            </p:nvSpPr>
            <p:spPr>
              <a:xfrm>
                <a:off x="1408907" y="4101105"/>
                <a:ext cx="162560" cy="284409"/>
              </a:xfrm>
              <a:prstGeom prst="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408403" y="4408256"/>
                <a:ext cx="2336785" cy="461665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400" b="1" dirty="0">
                    <a:latin typeface="+mj-lt"/>
                    <a:ea typeface="黑体" panose="02010609060101010101" pitchFamily="49" charset="-122"/>
                  </a:rPr>
                  <a:t>同底数幂的乘法</a:t>
                </a:r>
                <a:endParaRPr lang="zh-CN" altLang="en-US" sz="2400" b="1" dirty="0">
                  <a:latin typeface="+mj-lt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1436168" y="4021062"/>
              <a:ext cx="880272" cy="4446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200" b="1" dirty="0">
                  <a:solidFill>
                    <a:srgbClr val="0066FF"/>
                  </a:solidFill>
                  <a:latin typeface="楷体" panose="02010609060101010101" charset="-122"/>
                  <a:ea typeface="楷体" panose="02010609060101010101" charset="-122"/>
                </a:rPr>
                <a:t>转化</a:t>
              </a:r>
              <a:endParaRPr lang="zh-CN" altLang="en-US" sz="2200" b="1" dirty="0">
                <a:solidFill>
                  <a:srgbClr val="0066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307157" y="3997998"/>
            <a:ext cx="2336785" cy="872515"/>
            <a:chOff x="3307157" y="3997998"/>
            <a:chExt cx="2336785" cy="872515"/>
          </a:xfrm>
        </p:grpSpPr>
        <p:grpSp>
          <p:nvGrpSpPr>
            <p:cNvPr id="10" name="组合 9"/>
            <p:cNvGrpSpPr/>
            <p:nvPr/>
          </p:nvGrpSpPr>
          <p:grpSpPr>
            <a:xfrm>
              <a:off x="3307157" y="4054954"/>
              <a:ext cx="2336785" cy="815559"/>
              <a:chOff x="3307157" y="4054954"/>
              <a:chExt cx="2336785" cy="815559"/>
            </a:xfrm>
          </p:grpSpPr>
          <p:sp>
            <p:nvSpPr>
              <p:cNvPr id="19" name="箭头: 下 18"/>
              <p:cNvSpPr/>
              <p:nvPr/>
            </p:nvSpPr>
            <p:spPr>
              <a:xfrm>
                <a:off x="4462075" y="4054954"/>
                <a:ext cx="162560" cy="330765"/>
              </a:xfrm>
              <a:prstGeom prst="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3307157" y="4408848"/>
                <a:ext cx="2336785" cy="461665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400" b="1" dirty="0">
                    <a:latin typeface="+mj-lt"/>
                    <a:ea typeface="黑体" panose="02010609060101010101" pitchFamily="49" charset="-122"/>
                  </a:rPr>
                  <a:t>单项式乘单项式</a:t>
                </a:r>
                <a:endParaRPr lang="zh-CN" altLang="en-US" sz="2400" b="1" dirty="0">
                  <a:latin typeface="+mj-lt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4512897" y="3997998"/>
              <a:ext cx="880272" cy="4446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200" b="1" dirty="0">
                  <a:solidFill>
                    <a:srgbClr val="0066FF"/>
                  </a:solidFill>
                  <a:latin typeface="楷体" panose="02010609060101010101" charset="-122"/>
                  <a:ea typeface="楷体" panose="02010609060101010101" charset="-122"/>
                </a:rPr>
                <a:t>转化</a:t>
              </a:r>
              <a:endParaRPr lang="zh-CN" altLang="en-US" sz="2200" b="1" dirty="0">
                <a:solidFill>
                  <a:srgbClr val="0066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319658" y="3997998"/>
            <a:ext cx="2336785" cy="872515"/>
            <a:chOff x="6319658" y="3997998"/>
            <a:chExt cx="2336785" cy="872515"/>
          </a:xfrm>
        </p:grpSpPr>
        <p:grpSp>
          <p:nvGrpSpPr>
            <p:cNvPr id="23" name="组合 22"/>
            <p:cNvGrpSpPr/>
            <p:nvPr/>
          </p:nvGrpSpPr>
          <p:grpSpPr>
            <a:xfrm>
              <a:off x="6319658" y="4054953"/>
              <a:ext cx="2336785" cy="815560"/>
              <a:chOff x="6319658" y="4054953"/>
              <a:chExt cx="2336785" cy="815560"/>
            </a:xfrm>
          </p:grpSpPr>
          <p:sp>
            <p:nvSpPr>
              <p:cNvPr id="21" name="箭头: 下 20"/>
              <p:cNvSpPr/>
              <p:nvPr/>
            </p:nvSpPr>
            <p:spPr>
              <a:xfrm>
                <a:off x="7396745" y="4054953"/>
                <a:ext cx="162560" cy="330765"/>
              </a:xfrm>
              <a:prstGeom prst="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6319658" y="4408848"/>
                <a:ext cx="2336785" cy="461665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400" b="1" dirty="0">
                    <a:latin typeface="+mj-lt"/>
                    <a:ea typeface="黑体" panose="02010609060101010101" pitchFamily="49" charset="-122"/>
                  </a:rPr>
                  <a:t>单项式乘多项式</a:t>
                </a:r>
                <a:endParaRPr lang="zh-CN" altLang="en-US" sz="2400" b="1" dirty="0">
                  <a:latin typeface="+mj-lt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7433682" y="3997998"/>
              <a:ext cx="880272" cy="4446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200" b="1" dirty="0">
                  <a:solidFill>
                    <a:srgbClr val="0066FF"/>
                  </a:solidFill>
                  <a:latin typeface="楷体" panose="02010609060101010101" charset="-122"/>
                  <a:ea typeface="楷体" panose="02010609060101010101" charset="-122"/>
                </a:rPr>
                <a:t>转化</a:t>
              </a:r>
              <a:endParaRPr lang="zh-CN" altLang="en-US" sz="2200" b="1" dirty="0">
                <a:solidFill>
                  <a:srgbClr val="0066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2800" b="1" dirty="0" smtClean="0">
            <a:latin typeface="+mj-lt"/>
            <a:ea typeface="黑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2737</Words>
  <Application>WPS 演示</Application>
  <PresentationFormat>全屏显示(16:9)</PresentationFormat>
  <Paragraphs>301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Arial</vt:lpstr>
      <vt:lpstr>宋体</vt:lpstr>
      <vt:lpstr>Wingdings</vt:lpstr>
      <vt:lpstr>黑体</vt:lpstr>
      <vt:lpstr>Times New Roman</vt:lpstr>
      <vt:lpstr>Times New Roman</vt:lpstr>
      <vt:lpstr>楷体</vt:lpstr>
      <vt:lpstr>Cambria Math</vt:lpstr>
      <vt:lpstr>微软雅黑</vt:lpstr>
      <vt:lpstr>Arial Unicode MS</vt:lpstr>
      <vt:lpstr>等线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本文件仅用于个人学习、研究或欣赏，以及其他非商业性或非盈利性用途，但同时应遵守著作权法及其他相关法律的规定，不得侵犯本司及相关权利人的合法权利。
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lastModifiedBy>慢慢来</cp:lastModifiedBy>
  <cp:revision>352</cp:revision>
  <dcterms:created xsi:type="dcterms:W3CDTF">2016-01-14T07:05:00Z</dcterms:created>
  <dcterms:modified xsi:type="dcterms:W3CDTF">2025-01-18T09:28:26Z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AAFC21A1A9B24420BB40FEBE39C94A1B</vt:lpwstr>
  </property>
  <property fmtid="{D5CDD505-2E9C-101B-9397-08002B2CF9AE}" pid="3" name="KSOProductBuildVer">
    <vt:lpwstr>2052-12.1.0.19770</vt:lpwstr>
  </property>
</Properties>
</file>