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1678" r:id="rId3"/>
    <p:sldId id="1723" r:id="rId5"/>
    <p:sldId id="1733" r:id="rId6"/>
    <p:sldId id="1734" r:id="rId7"/>
    <p:sldId id="1735" r:id="rId8"/>
    <p:sldId id="1752" r:id="rId9"/>
    <p:sldId id="1736" r:id="rId10"/>
    <p:sldId id="1743" r:id="rId11"/>
    <p:sldId id="1742" r:id="rId12"/>
    <p:sldId id="1737" r:id="rId13"/>
    <p:sldId id="1738" r:id="rId14"/>
    <p:sldId id="1739" r:id="rId15"/>
    <p:sldId id="1740" r:id="rId16"/>
    <p:sldId id="1610" r:id="rId17"/>
    <p:sldId id="1741" r:id="rId18"/>
    <p:sldId id="1612" r:id="rId19"/>
    <p:sldId id="1744" r:id="rId20"/>
    <p:sldId id="1745" r:id="rId21"/>
    <p:sldId id="1746" r:id="rId22"/>
    <p:sldId id="1747" r:id="rId23"/>
    <p:sldId id="1751" r:id="rId24"/>
    <p:sldId id="1748" r:id="rId25"/>
    <p:sldId id="1750" r:id="rId26"/>
    <p:sldId id="1749" r:id="rId27"/>
    <p:sldId id="1732" r:id="rId28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229"/>
    <a:srgbClr val="FCA726"/>
    <a:srgbClr val="F43308"/>
    <a:srgbClr val="000000"/>
    <a:srgbClr val="0000FF"/>
    <a:srgbClr val="FF3399"/>
    <a:srgbClr val="0060FF"/>
    <a:srgbClr val="0358D9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467" autoAdjust="0"/>
  </p:normalViewPr>
  <p:slideViewPr>
    <p:cSldViewPr showGuides="1">
      <p:cViewPr varScale="1">
        <p:scale>
          <a:sx n="99" d="100"/>
          <a:sy n="99" d="100"/>
        </p:scale>
        <p:origin x="78" y="864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5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jpe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1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691680" y="1707654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4976" y="2530688"/>
            <a:ext cx="218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复习题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20940" y="256009"/>
            <a:ext cx="9057436" cy="159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.意大利的比萨斜塔始建于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1174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年，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1350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年完成。因奠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基不慎，致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塔身倾斜。目前，它与地面所成的较小的角为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85°(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，它与地面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所成的较大的角是少度？为什么？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44208" y="1957539"/>
            <a:ext cx="2081681" cy="2715766"/>
            <a:chOff x="6084168" y="2067694"/>
            <a:chExt cx="2081681" cy="271576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8" y="2067694"/>
              <a:ext cx="1812287" cy="2715766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6876256" y="4155926"/>
              <a:ext cx="128959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876256" y="2715766"/>
              <a:ext cx="216024" cy="144016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弧形 13"/>
            <p:cNvSpPr/>
            <p:nvPr/>
          </p:nvSpPr>
          <p:spPr>
            <a:xfrm>
              <a:off x="6732240" y="3912022"/>
              <a:ext cx="432047" cy="449418"/>
            </a:xfrm>
            <a:prstGeom prst="arc">
              <a:avLst>
                <a:gd name="adj1" fmla="val 15459549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017283" y="3437122"/>
              <a:ext cx="651061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85°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6726233">
              <a:off x="6660232" y="3912022"/>
              <a:ext cx="432047" cy="449418"/>
            </a:xfrm>
            <a:prstGeom prst="arc">
              <a:avLst>
                <a:gd name="adj1" fmla="val 15459549"/>
                <a:gd name="adj2" fmla="val 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11560" y="3627041"/>
              <a:ext cx="366814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15258" y="2137675"/>
            <a:ext cx="5980278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由图可知</a:t>
            </a:r>
            <a:endParaRPr lang="en-US" altLang="zh-CN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 = 180°- 85°=95°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答：它地面所成的较大的角是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95°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267494"/>
            <a:ext cx="2016224" cy="764991"/>
            <a:chOff x="251520" y="138345"/>
            <a:chExt cx="2016224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16224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69396" y="168247"/>
              <a:ext cx="17804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数学理解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504" y="935423"/>
            <a:ext cx="892899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如图，如果 ∠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与∠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互补，那么哪两条直线平行？ ∠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与哪个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角互补，可以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保证 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00192" y="1537561"/>
            <a:ext cx="2664296" cy="1950850"/>
            <a:chOff x="6012160" y="2410889"/>
            <a:chExt cx="2664296" cy="1950850"/>
          </a:xfrm>
        </p:grpSpPr>
        <p:sp>
          <p:nvSpPr>
            <p:cNvPr id="7" name="平行四边形 6"/>
            <p:cNvSpPr/>
            <p:nvPr/>
          </p:nvSpPr>
          <p:spPr>
            <a:xfrm>
              <a:off x="6372200" y="2715766"/>
              <a:ext cx="1944216" cy="1296144"/>
            </a:xfrm>
            <a:prstGeom prst="parallelogram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12160" y="3850812"/>
              <a:ext cx="360040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45241" y="3945215"/>
              <a:ext cx="360040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16416" y="2460340"/>
              <a:ext cx="360040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72200" y="2410889"/>
              <a:ext cx="360040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8307" y="2513657"/>
            <a:ext cx="8054966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 因为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与∠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互补，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同旁内角互补，两直线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互补，则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04" y="327146"/>
            <a:ext cx="511256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如图所示。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016" y="866959"/>
            <a:ext cx="889248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如果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，那么图中有哪些相等的角和互补的角？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57" y="1779662"/>
            <a:ext cx="3166972" cy="2129171"/>
            <a:chOff x="5959185" y="1217673"/>
            <a:chExt cx="3166972" cy="2129171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6324794" y="1922844"/>
              <a:ext cx="2658727" cy="83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324794" y="2427734"/>
              <a:ext cx="26587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 flipV="1">
              <a:off x="6540818" y="1347614"/>
              <a:ext cx="1392754" cy="1656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964754" y="1588552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59185" y="210286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88283" y="2822277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4062280">
              <a:off x="6933861" y="1698135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13246782">
              <a:off x="7100256" y="2105192"/>
              <a:ext cx="432047" cy="449418"/>
            </a:xfrm>
            <a:prstGeom prst="arc">
              <a:avLst>
                <a:gd name="adj1" fmla="val 17647494"/>
                <a:gd name="adj2" fmla="val 11431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48167" y="1865638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 flipV="1">
              <a:off x="7562918" y="1217673"/>
              <a:ext cx="1392754" cy="1656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8766117" y="273308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 rot="14296501">
              <a:off x="6697684" y="1640928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353941" y="1428378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39733" y="1991652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9240140">
              <a:off x="7191101" y="2280561"/>
              <a:ext cx="432047" cy="449418"/>
            </a:xfrm>
            <a:prstGeom prst="arc">
              <a:avLst>
                <a:gd name="adj1" fmla="val 17647494"/>
                <a:gd name="adj2" fmla="val 11431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91755" y="2038989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rot="4062280">
              <a:off x="8022164" y="1691230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36470" y="1858733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rot="7832545">
              <a:off x="8358947" y="2130114"/>
              <a:ext cx="432047" cy="449418"/>
            </a:xfrm>
            <a:prstGeom prst="arc">
              <a:avLst>
                <a:gd name="adj1" fmla="val 17647494"/>
                <a:gd name="adj2" fmla="val 11431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271383" y="2470480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199673" y="1612191"/>
            <a:ext cx="95072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99673" y="2243732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相等的角：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47605" y="2225245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75113" y="2225245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61393" y="2213434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10512" y="2991894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互补的角：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60032" y="2973407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36691" y="2961596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60032" y="3502335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509552" y="3501519"/>
            <a:ext cx="203450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6" grpId="0"/>
      <p:bldP spid="37" grpId="0"/>
      <p:bldP spid="38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402" y="876409"/>
            <a:ext cx="600594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要使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，需要哪两个角相等？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7422" y="1995686"/>
            <a:ext cx="3176507" cy="2229551"/>
            <a:chOff x="5959185" y="1217673"/>
            <a:chExt cx="3176507" cy="2229551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6324794" y="1922844"/>
              <a:ext cx="2658727" cy="83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324794" y="2427734"/>
              <a:ext cx="26587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 flipV="1">
              <a:off x="6540818" y="1347614"/>
              <a:ext cx="1392754" cy="1656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964754" y="1588552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59185" y="210286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78148" y="2922657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4062280">
              <a:off x="6933861" y="1698135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弧形 11"/>
            <p:cNvSpPr/>
            <p:nvPr/>
          </p:nvSpPr>
          <p:spPr>
            <a:xfrm rot="13246782">
              <a:off x="7100256" y="2105192"/>
              <a:ext cx="432047" cy="449418"/>
            </a:xfrm>
            <a:prstGeom prst="arc">
              <a:avLst>
                <a:gd name="adj1" fmla="val 17647494"/>
                <a:gd name="adj2" fmla="val 11431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48167" y="1865638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 flipV="1">
              <a:off x="7562918" y="1217673"/>
              <a:ext cx="1392754" cy="1656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8775652" y="2809704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4296501">
              <a:off x="6697684" y="1640928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53941" y="1428378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39733" y="1991652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19240140">
              <a:off x="7191101" y="2280561"/>
              <a:ext cx="432047" cy="449418"/>
            </a:xfrm>
            <a:prstGeom prst="arc">
              <a:avLst>
                <a:gd name="adj1" fmla="val 17647494"/>
                <a:gd name="adj2" fmla="val 11431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591755" y="2038989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 rot="4062280">
              <a:off x="8022164" y="1691230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36470" y="1858733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7832545">
              <a:off x="8358947" y="2130114"/>
              <a:ext cx="432047" cy="449418"/>
            </a:xfrm>
            <a:prstGeom prst="arc">
              <a:avLst>
                <a:gd name="adj1" fmla="val 17647494"/>
                <a:gd name="adj2" fmla="val 114319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71383" y="2470480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061758" y="1708197"/>
            <a:ext cx="6005944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  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 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 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则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内错角相等，两直线平行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 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则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同位角相等，两直线平行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7504" y="327146"/>
            <a:ext cx="511256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如图所示。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734" y="312985"/>
            <a:ext cx="8709477" cy="292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※9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如图，已知点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在直线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l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外，利用如下方法也可以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作出过点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与直线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平行的直线：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在直线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l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上任取一点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，以点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为圆心，以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AP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的长为半径作弧，交直线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l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；以点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为圆心，以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PA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的长为半径作弧；以点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为圆心，以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PB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的长为半径作弧，交前弧于点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；作直线 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2715766"/>
            <a:ext cx="2504019" cy="189049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104" y="1851670"/>
            <a:ext cx="2504019" cy="18904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9512" y="339502"/>
            <a:ext cx="8136904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(1) 这种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作法用到了哪些你学过的基本尺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规作图？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(提示：连接 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850" y="1597064"/>
            <a:ext cx="3438525" cy="2562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659" y="2067694"/>
            <a:ext cx="504056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解：作一条线段等于已知线段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作一个角等于已知角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394277"/>
            <a:ext cx="525658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 如何说明这种作法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的道理？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5351" y="1470711"/>
            <a:ext cx="2276381" cy="171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7544" y="1059582"/>
            <a:ext cx="7581166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解：由第一步得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AP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由第二、三步得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PC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AP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PB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APC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PAB = APC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PC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内错角相等，两直线平行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1491630"/>
            <a:ext cx="2693676" cy="19166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128" y="1635646"/>
            <a:ext cx="2765922" cy="20882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7504" y="675723"/>
            <a:ext cx="943304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(3)连接 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，在图中能发现你熟悉的图形吗?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43198" y="1587248"/>
            <a:ext cx="2917238" cy="232895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658" y="1779662"/>
            <a:ext cx="555885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解：连接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此时四边形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PBAC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为平行四边形。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296" y="249067"/>
            <a:ext cx="2016224" cy="764991"/>
            <a:chOff x="251520" y="138345"/>
            <a:chExt cx="2016224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16224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69396" y="168247"/>
              <a:ext cx="17804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问题解决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0" y="874197"/>
            <a:ext cx="8918620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如图，一条公路两次拐弯后，和原来的方向相同，第一次拐的角∠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，第二次拐的角∠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多少度？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296" y="1998824"/>
            <a:ext cx="617040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 因为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拐弯前后两条路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互相平行，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 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两直线平行，内错角相等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答：第二次拐的角∠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68344" y="4171935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68144" y="3723878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516216" y="3298923"/>
            <a:ext cx="576064" cy="4249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516416" y="3651870"/>
            <a:ext cx="700186" cy="5165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085424" y="3279369"/>
            <a:ext cx="1375008" cy="174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195322" y="3633005"/>
            <a:ext cx="1265110" cy="153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837310" y="3995117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485382" y="3475052"/>
            <a:ext cx="700186" cy="51651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195322" y="3456187"/>
            <a:ext cx="1265110" cy="1531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417746" y="4082549"/>
            <a:ext cx="360040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12260" y="2821332"/>
            <a:ext cx="360040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169" y="195811"/>
            <a:ext cx="8983129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11.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一个人从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点出发沿北偏东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方向走到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点，再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从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点出发沿南偏西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方向走到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点，那么∠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多少度？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56176" y="1598078"/>
            <a:ext cx="2167992" cy="2922042"/>
            <a:chOff x="5817967" y="1479367"/>
            <a:chExt cx="2167992" cy="2922042"/>
          </a:xfrm>
        </p:grpSpPr>
        <p:cxnSp>
          <p:nvCxnSpPr>
            <p:cNvPr id="7" name="直接连接符 6"/>
            <p:cNvCxnSpPr>
              <a:stCxn id="10" idx="6"/>
            </p:cNvCxnSpPr>
            <p:nvPr/>
          </p:nvCxnSpPr>
          <p:spPr>
            <a:xfrm flipV="1">
              <a:off x="6278980" y="2597363"/>
              <a:ext cx="1296144" cy="80247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V="1">
              <a:off x="6228184" y="2355726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6206972" y="336383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539120" y="256135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 flipV="1">
              <a:off x="7575124" y="1589251"/>
              <a:ext cx="0" cy="244827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7143076" y="2566338"/>
              <a:ext cx="432049" cy="10354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7107072" y="356574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32141" y="3343620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625919" y="2397698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1171" y="3632769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91910" y="1987878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617219" y="1479367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rot="20287539">
              <a:off x="6012160" y="3153715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249397" y="2731574"/>
              <a:ext cx="699139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60°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弧形 33"/>
            <p:cNvSpPr/>
            <p:nvPr/>
          </p:nvSpPr>
          <p:spPr>
            <a:xfrm rot="7602582">
              <a:off x="7252224" y="2740270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139831" y="3270990"/>
              <a:ext cx="699139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817967" y="2360891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18097" y="3948913"/>
              <a:ext cx="36004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02500" y="1923678"/>
            <a:ext cx="6194223" cy="279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 根据题意作图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ABN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两直线平行，内错角相等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因为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CBN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所以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ABN-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CBN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165182" y="1831692"/>
            <a:ext cx="6716728" cy="244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解：同位角：∠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FEG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内错角：∠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DEC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ECB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内错角“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同旁内角：∠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DEC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同旁内角“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互余的角：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ECB 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互补的角：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ECA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ECB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01452" y="2516726"/>
            <a:ext cx="3695254" cy="1921742"/>
            <a:chOff x="5301492" y="2508602"/>
            <a:chExt cx="3695254" cy="1921742"/>
          </a:xfrm>
        </p:grpSpPr>
        <p:cxnSp>
          <p:nvCxnSpPr>
            <p:cNvPr id="55" name="直接连接符 54"/>
            <p:cNvCxnSpPr/>
            <p:nvPr/>
          </p:nvCxnSpPr>
          <p:spPr>
            <a:xfrm flipV="1">
              <a:off x="5887385" y="2538475"/>
              <a:ext cx="3109361" cy="187437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301492" y="4406076"/>
              <a:ext cx="3518980" cy="2426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887386" y="4134872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5887386" y="4119936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327042" y="3866470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327042" y="3851534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770692" y="3585934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770692" y="3570998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7214342" y="3320335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214342" y="3305399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7657992" y="3054736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657992" y="3039800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8101642" y="2789137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101642" y="2774201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8545292" y="2523538"/>
              <a:ext cx="4436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8545292" y="2508602"/>
              <a:ext cx="0" cy="2954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07504" y="267494"/>
            <a:ext cx="2016224" cy="764991"/>
            <a:chOff x="251520" y="138345"/>
            <a:chExt cx="2016224" cy="7649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16224" cy="76499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69396" y="168247"/>
              <a:ext cx="17804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知识技能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5182" y="777800"/>
            <a:ext cx="8655290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.指出下图中的同位角、内错角、同旁内角，以及互为余角的角、互为补角的角。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弧形 41"/>
          <p:cNvSpPr/>
          <p:nvPr/>
        </p:nvSpPr>
        <p:spPr>
          <a:xfrm>
            <a:off x="5619177" y="4103486"/>
            <a:ext cx="611630" cy="636221"/>
          </a:xfrm>
          <a:prstGeom prst="arc">
            <a:avLst>
              <a:gd name="adj1" fmla="val 19418658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177849" y="4061646"/>
            <a:ext cx="737195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61201" y="4287253"/>
            <a:ext cx="432048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22769" y="4270813"/>
            <a:ext cx="309185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690381" y="4332266"/>
            <a:ext cx="444836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30438" y="3802424"/>
            <a:ext cx="444836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286456" y="3867152"/>
            <a:ext cx="444836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09171" y="3545873"/>
            <a:ext cx="444836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37222" y="3736139"/>
            <a:ext cx="444836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74149" y="4287253"/>
            <a:ext cx="1782950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答案不唯一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16774"/>
            <a:ext cx="9180512" cy="168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，选择适当的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方向击打白球，可以使白球反弹后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将红球撞入袋中，此时∠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=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，并且∠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+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3=90°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。如果∠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= 30°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 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应等于多少度，才能保证红球直接入袋？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6381" y="2283718"/>
            <a:ext cx="3670828" cy="2054326"/>
            <a:chOff x="3347864" y="2931790"/>
            <a:chExt cx="3670828" cy="20543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64" y="2931790"/>
              <a:ext cx="3583657" cy="2054326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4956838" y="410492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657851" y="3120339"/>
              <a:ext cx="1066277" cy="1595997"/>
              <a:chOff x="4657851" y="3120339"/>
              <a:chExt cx="1066277" cy="1595997"/>
            </a:xfrm>
          </p:grpSpPr>
          <p:cxnSp>
            <p:nvCxnSpPr>
              <p:cNvPr id="20" name="直接箭头连接符 19"/>
              <p:cNvCxnSpPr/>
              <p:nvPr/>
            </p:nvCxnSpPr>
            <p:spPr>
              <a:xfrm flipV="1">
                <a:off x="4657851" y="3636216"/>
                <a:ext cx="741991" cy="108012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5384568" y="3120339"/>
                <a:ext cx="339560" cy="531531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 rot="7121922">
              <a:off x="5744798" y="3141238"/>
              <a:ext cx="977933" cy="1569854"/>
              <a:chOff x="4880512" y="3120340"/>
              <a:chExt cx="843616" cy="1323618"/>
            </a:xfrm>
          </p:grpSpPr>
          <p:cxnSp>
            <p:nvCxnSpPr>
              <p:cNvPr id="18" name="直接箭头连接符 17"/>
              <p:cNvCxnSpPr/>
              <p:nvPr/>
            </p:nvCxnSpPr>
            <p:spPr>
              <a:xfrm flipV="1">
                <a:off x="4880512" y="3651870"/>
                <a:ext cx="504056" cy="79208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5384568" y="3120340"/>
                <a:ext cx="339560" cy="53153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>
              <a:off x="5753314" y="3127891"/>
              <a:ext cx="0" cy="1388075"/>
            </a:xfrm>
            <a:prstGeom prst="line">
              <a:avLst/>
            </a:prstGeom>
            <a:ln w="2857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弧形 10"/>
            <p:cNvSpPr/>
            <p:nvPr/>
          </p:nvSpPr>
          <p:spPr>
            <a:xfrm rot="834600" flipH="1" flipV="1">
              <a:off x="5421214" y="3081411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086335" y="3054796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4499915" flipH="1" flipV="1">
              <a:off x="5789743" y="3081410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122061" y="306375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325355" y="411714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6270768" flipH="1" flipV="1">
              <a:off x="6489006" y="4157028"/>
              <a:ext cx="288032" cy="285905"/>
            </a:xfrm>
            <a:prstGeom prst="arc">
              <a:avLst>
                <a:gd name="adj1" fmla="val 16200000"/>
                <a:gd name="adj2" fmla="val 1410699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89559" y="3604635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4200" y="2099725"/>
            <a:ext cx="5642698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因为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= 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又因为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=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所以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047" y="4248549"/>
            <a:ext cx="8303049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应等于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，才能保证红球直接入袋。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9512" y="627534"/>
            <a:ext cx="8964488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13.如图所示的是河南社旗县清代山陕会馆中窗棂图案的一部分。其中有哪些平行的线？请你设计一种类似的窗棂图案。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6046"/>
            <a:ext cx="2376264" cy="23606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038494"/>
            <a:ext cx="3321556" cy="228818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63688" y="1844277"/>
            <a:ext cx="1437387" cy="1330125"/>
            <a:chOff x="1763688" y="1844277"/>
            <a:chExt cx="1437387" cy="133012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76939" y="1844277"/>
              <a:ext cx="1224136" cy="108751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763688" y="2086889"/>
              <a:ext cx="1224136" cy="108751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rot="16361429">
            <a:off x="2142105" y="3154866"/>
            <a:ext cx="1437387" cy="1330125"/>
            <a:chOff x="1763688" y="1844277"/>
            <a:chExt cx="1437387" cy="133012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976939" y="1844277"/>
              <a:ext cx="1224136" cy="108751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63688" y="2086889"/>
              <a:ext cx="1224136" cy="108751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rot="19031220">
            <a:off x="416389" y="2392669"/>
            <a:ext cx="1385576" cy="1260036"/>
            <a:chOff x="1815499" y="1844277"/>
            <a:chExt cx="1385576" cy="126003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976939" y="1844277"/>
              <a:ext cx="1224136" cy="108751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815499" y="2016800"/>
              <a:ext cx="1224136" cy="108751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504" y="411510"/>
            <a:ext cx="8125091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※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从下面的第一个图出发，通过不断地作平行线，你就能得到一个美丽的图案。请你试一试。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4" t="34650" b="14952"/>
          <a:stretch>
            <a:fillRect/>
          </a:stretch>
        </p:blipFill>
        <p:spPr>
          <a:xfrm>
            <a:off x="1475656" y="1618660"/>
            <a:ext cx="5208202" cy="1490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3528" y="3047746"/>
            <a:ext cx="8280920" cy="168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先作一个正方形，再作该正方形旋转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45°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后的正方形，接下来不断向外作外接正方形，即可得到第三个图案，依次对最外层形成的三角形涂上颜色，即可得到最终的图形。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296" y="249067"/>
            <a:ext cx="2016224" cy="764991"/>
            <a:chOff x="251520" y="138345"/>
            <a:chExt cx="2016224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16224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69396" y="168247"/>
              <a:ext cx="17804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联系拓广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2565" y="798951"/>
            <a:ext cx="8738112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※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15.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适当地剪几刀，可以把图中的十字变成一个正方形，有人说剪两刀就可以，你相信吗？不妨试试看。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04248" y="2030666"/>
            <a:ext cx="1944216" cy="1944216"/>
            <a:chOff x="6228184" y="1785524"/>
            <a:chExt cx="1944216" cy="1944216"/>
          </a:xfrm>
          <a:noFill/>
        </p:grpSpPr>
        <p:sp>
          <p:nvSpPr>
            <p:cNvPr id="8" name="矩形 7"/>
            <p:cNvSpPr/>
            <p:nvPr/>
          </p:nvSpPr>
          <p:spPr>
            <a:xfrm>
              <a:off x="6876256" y="1785524"/>
              <a:ext cx="648072" cy="64807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876256" y="2433596"/>
              <a:ext cx="648072" cy="64807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524328" y="2433596"/>
              <a:ext cx="648072" cy="64807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876256" y="3081668"/>
              <a:ext cx="648072" cy="64807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228184" y="2433596"/>
              <a:ext cx="648072" cy="64807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44296" y="1916709"/>
            <a:ext cx="6227904" cy="292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在十字形中取两个相邻的小正方形沿对角剪一刀。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垂直于上面剪开的直线并过该线的点再剪一刀。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此时十字形被剪成了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个图块，移动拼上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个图块就是正方形了。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142" y="1707654"/>
            <a:ext cx="2208428" cy="2839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944" y="1059582"/>
            <a:ext cx="873811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16.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结合你的学习经验谈一谈观察、操作、推理、交流等方法在研究几何图形过程中的作用。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655" y="630618"/>
            <a:ext cx="8436690" cy="2116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.如图，在甲、乙两地之间要修一条笔直的公路，从甲地测得公路的走向是北偏东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42°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。甲，乙两地同时开工，若干天后公路准确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接通。从乙地测，所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修公路的走向是南偏西多少度？为什么？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72200" y="2140874"/>
            <a:ext cx="1773371" cy="2457207"/>
            <a:chOff x="6087225" y="1505770"/>
            <a:chExt cx="1773371" cy="2457207"/>
          </a:xfrm>
        </p:grpSpPr>
        <p:cxnSp>
          <p:nvCxnSpPr>
            <p:cNvPr id="5" name="直接箭头连接符 4"/>
            <p:cNvCxnSpPr/>
            <p:nvPr/>
          </p:nvCxnSpPr>
          <p:spPr>
            <a:xfrm flipV="1">
              <a:off x="6516216" y="2355726"/>
              <a:ext cx="0" cy="1368152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 flipV="1">
              <a:off x="7517456" y="1962587"/>
              <a:ext cx="0" cy="1368152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516216" y="2643758"/>
              <a:ext cx="1008112" cy="108012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228184" y="1836983"/>
              <a:ext cx="360040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337436" y="1505770"/>
              <a:ext cx="360040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87225" y="3513559"/>
              <a:ext cx="360040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甲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00556" y="2419049"/>
              <a:ext cx="360040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乙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19858177">
              <a:off x="6372201" y="3290216"/>
              <a:ext cx="432047" cy="449418"/>
            </a:xfrm>
            <a:prstGeom prst="arc">
              <a:avLst>
                <a:gd name="adj1" fmla="val 16835194"/>
                <a:gd name="adj2" fmla="val 338968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12176" y="2937440"/>
              <a:ext cx="652112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42°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8301762">
              <a:off x="7187265" y="2596870"/>
              <a:ext cx="432047" cy="449418"/>
            </a:xfrm>
            <a:prstGeom prst="arc">
              <a:avLst>
                <a:gd name="adj1" fmla="val 16835194"/>
                <a:gd name="adj2" fmla="val 338968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1807" y="2831126"/>
            <a:ext cx="5990323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：由“两直线平行，内错角相等”可知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乙地所修公路的走向是南偏西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0216" y="539199"/>
            <a:ext cx="8446240" cy="159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.如图，点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是线段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上的一点，请用尺规过点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作直线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，并判断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MN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相交所成的锐角与 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的数量关系。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868144" y="1995686"/>
            <a:ext cx="2448272" cy="1368152"/>
          </a:xfrm>
          <a:prstGeom prst="triangle">
            <a:avLst>
              <a:gd name="adj" fmla="val 67141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54304" y="332783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08104" y="3250880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3168" y="1527630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6416" y="3155576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6272" y="3363838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48264" y="2212230"/>
            <a:ext cx="928751" cy="145517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164288" y="2828020"/>
            <a:ext cx="1176159" cy="95234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03088" y="1899312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66983" y="3581664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12260" y="3683617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73724" y="2516455"/>
            <a:ext cx="360040" cy="41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0240" y="2382437"/>
            <a:ext cx="6053945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解：如图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MN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相交所成的锐角等于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1973" y="610743"/>
            <a:ext cx="7778419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.如图，直线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平行吗？请说明理由。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796136" y="2643758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96136" y="2067694"/>
            <a:ext cx="1440160" cy="15121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637215" y="1779662"/>
            <a:ext cx="1319161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976684" y="3438610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56376" y="3071239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6416" y="2381474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弧形 15"/>
          <p:cNvSpPr/>
          <p:nvPr/>
        </p:nvSpPr>
        <p:spPr>
          <a:xfrm rot="3895506">
            <a:off x="6300192" y="2513781"/>
            <a:ext cx="432047" cy="449418"/>
          </a:xfrm>
          <a:prstGeom prst="arc">
            <a:avLst>
              <a:gd name="adj1" fmla="val 16835194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728805" y="2706230"/>
            <a:ext cx="687511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45°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弧形 17"/>
          <p:cNvSpPr/>
          <p:nvPr/>
        </p:nvSpPr>
        <p:spPr>
          <a:xfrm rot="20765752">
            <a:off x="7194047" y="2461866"/>
            <a:ext cx="432047" cy="449418"/>
          </a:xfrm>
          <a:prstGeom prst="arc">
            <a:avLst>
              <a:gd name="adj1" fmla="val 15459549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412881" y="1967771"/>
            <a:ext cx="878575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135°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弧形 19"/>
          <p:cNvSpPr/>
          <p:nvPr/>
        </p:nvSpPr>
        <p:spPr>
          <a:xfrm rot="10112159">
            <a:off x="7212772" y="2389539"/>
            <a:ext cx="432047" cy="449418"/>
          </a:xfrm>
          <a:prstGeom prst="arc">
            <a:avLst>
              <a:gd name="adj1" fmla="val 1545954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168092" y="2799703"/>
            <a:ext cx="392240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4820" y="1521152"/>
            <a:ext cx="6560354" cy="2832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由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图可知，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= 135°(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对顶角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+ 45°=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同旁内角互补，两直线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68092" y="4005745"/>
            <a:ext cx="86409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1973" y="610743"/>
            <a:ext cx="7778419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.如图，直线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平行吗？请说明理由。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57368" y="2648924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458387" y="1748824"/>
            <a:ext cx="1037815" cy="15481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306521" y="1900654"/>
            <a:ext cx="967370" cy="14380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278367" y="3200615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1484" y="3281675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38762" y="2314632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弧形 8"/>
          <p:cNvSpPr/>
          <p:nvPr/>
        </p:nvSpPr>
        <p:spPr>
          <a:xfrm rot="17351212">
            <a:off x="6662029" y="2486686"/>
            <a:ext cx="432047" cy="449418"/>
          </a:xfrm>
          <a:prstGeom prst="arc">
            <a:avLst>
              <a:gd name="adj1" fmla="val 16835194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2200" y="2067694"/>
            <a:ext cx="819110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110°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弧形 10"/>
          <p:cNvSpPr/>
          <p:nvPr/>
        </p:nvSpPr>
        <p:spPr>
          <a:xfrm rot="907349">
            <a:off x="7633532" y="2366571"/>
            <a:ext cx="432047" cy="449418"/>
          </a:xfrm>
          <a:prstGeom prst="arc">
            <a:avLst>
              <a:gd name="adj1" fmla="val 17570516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04888" y="2237103"/>
            <a:ext cx="878575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70°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弧形 12"/>
          <p:cNvSpPr/>
          <p:nvPr/>
        </p:nvSpPr>
        <p:spPr>
          <a:xfrm rot="3044790">
            <a:off x="6729265" y="2372370"/>
            <a:ext cx="432047" cy="449418"/>
          </a:xfrm>
          <a:prstGeom prst="arc">
            <a:avLst>
              <a:gd name="adj1" fmla="val 15459549"/>
              <a:gd name="adj2" fmla="val 19148125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190149" y="2245923"/>
            <a:ext cx="392240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29228" y="3735147"/>
            <a:ext cx="86409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4422" y="1388455"/>
            <a:ext cx="6053945" cy="227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由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图可知，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= 180°-110°=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同位角相等，两直线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457077"/>
            <a:ext cx="7848872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.在下列各图中，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，分别计算∠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054951" y="1904349"/>
            <a:ext cx="6018064" cy="1957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  因为 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所以  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1=90°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两直线平行同位角相等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83568" y="1491630"/>
            <a:ext cx="2128970" cy="2494898"/>
            <a:chOff x="611560" y="919555"/>
            <a:chExt cx="2128970" cy="2494898"/>
          </a:xfrm>
        </p:grpSpPr>
        <p:grpSp>
          <p:nvGrpSpPr>
            <p:cNvPr id="54" name="组合 53"/>
            <p:cNvGrpSpPr/>
            <p:nvPr/>
          </p:nvGrpSpPr>
          <p:grpSpPr>
            <a:xfrm>
              <a:off x="611560" y="919555"/>
              <a:ext cx="2128970" cy="2494898"/>
              <a:chOff x="354798" y="905907"/>
              <a:chExt cx="2128970" cy="249489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83568" y="1923678"/>
                <a:ext cx="18002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683568" y="2427734"/>
                <a:ext cx="18002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V="1">
                <a:off x="1403648" y="1347614"/>
                <a:ext cx="0" cy="165618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/>
              <p:cNvGrpSpPr/>
              <p:nvPr/>
            </p:nvGrpSpPr>
            <p:grpSpPr>
              <a:xfrm>
                <a:off x="1403649" y="1778828"/>
                <a:ext cx="144016" cy="144016"/>
                <a:chOff x="2339752" y="3579862"/>
                <a:chExt cx="144016" cy="144016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2483768" y="3579862"/>
                  <a:ext cx="0" cy="14401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2339752" y="3579862"/>
                  <a:ext cx="14401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文本框 32"/>
              <p:cNvSpPr txBox="1"/>
              <p:nvPr/>
            </p:nvSpPr>
            <p:spPr>
              <a:xfrm>
                <a:off x="360367" y="1588552"/>
                <a:ext cx="360040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54798" y="2102863"/>
                <a:ext cx="360040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218172" y="905907"/>
                <a:ext cx="360040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弧形 41"/>
              <p:cNvSpPr/>
              <p:nvPr/>
            </p:nvSpPr>
            <p:spPr>
              <a:xfrm rot="21263386">
                <a:off x="1182168" y="2203026"/>
                <a:ext cx="432047" cy="449418"/>
              </a:xfrm>
              <a:prstGeom prst="arc">
                <a:avLst>
                  <a:gd name="adj1" fmla="val 16835194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086395" y="2987102"/>
                <a:ext cx="778524" cy="413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zh-CN" altLang="en-US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878453" y="1944603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23528" y="1514449"/>
            <a:ext cx="2532297" cy="2380985"/>
            <a:chOff x="3054623" y="1085330"/>
            <a:chExt cx="2532297" cy="238098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419872" y="1923678"/>
              <a:ext cx="1800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419872" y="2427734"/>
              <a:ext cx="1800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3923928" y="1347614"/>
              <a:ext cx="1008112" cy="1656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3060192" y="1588552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054623" y="210286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978225" y="1085330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899409" y="1517252"/>
              <a:ext cx="687511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36°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弧形 43"/>
            <p:cNvSpPr/>
            <p:nvPr/>
          </p:nvSpPr>
          <p:spPr>
            <a:xfrm rot="21263386">
              <a:off x="4447569" y="1706246"/>
              <a:ext cx="432047" cy="449418"/>
            </a:xfrm>
            <a:prstGeom prst="arc">
              <a:avLst>
                <a:gd name="adj1" fmla="val 17734856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rot="17279147">
              <a:off x="4103948" y="2264779"/>
              <a:ext cx="432047" cy="449418"/>
            </a:xfrm>
            <a:prstGeom prst="arc">
              <a:avLst>
                <a:gd name="adj1" fmla="val 16503487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878143" y="1972493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510208" y="3052612"/>
              <a:ext cx="778524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2873338" y="1696884"/>
            <a:ext cx="580311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  因为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所以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 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直线平行，同位角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1=180°- 36°=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144°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4" name="弧形 63"/>
          <p:cNvSpPr/>
          <p:nvPr/>
        </p:nvSpPr>
        <p:spPr>
          <a:xfrm rot="21263386">
            <a:off x="1370382" y="2663796"/>
            <a:ext cx="432047" cy="449418"/>
          </a:xfrm>
          <a:prstGeom prst="arc">
            <a:avLst>
              <a:gd name="adj1" fmla="val 17734856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804324" y="2362838"/>
            <a:ext cx="346477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3528" y="457077"/>
            <a:ext cx="7848872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.在下列各图中，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，分别计算∠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23528" y="1491630"/>
            <a:ext cx="2165809" cy="2402075"/>
            <a:chOff x="5959185" y="998730"/>
            <a:chExt cx="2165809" cy="240207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324794" y="1923678"/>
              <a:ext cx="1800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24794" y="2427734"/>
              <a:ext cx="1800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540818" y="1347614"/>
              <a:ext cx="1392754" cy="16561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5964754" y="1588552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59185" y="2102863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98316" y="998730"/>
              <a:ext cx="36004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 rot="4062280">
              <a:off x="6933861" y="1698135"/>
              <a:ext cx="432047" cy="449418"/>
            </a:xfrm>
            <a:prstGeom prst="arc">
              <a:avLst>
                <a:gd name="adj1" fmla="val 1764749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rot="8633181">
              <a:off x="7311751" y="2129909"/>
              <a:ext cx="432047" cy="449418"/>
            </a:xfrm>
            <a:prstGeom prst="arc">
              <a:avLst>
                <a:gd name="adj1" fmla="val 17647494"/>
                <a:gd name="adj2" fmla="val 110256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895769" y="2525388"/>
              <a:ext cx="772576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120°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48167" y="1865638"/>
              <a:ext cx="346477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16061" y="2987102"/>
              <a:ext cx="778524" cy="41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12165" y="1226433"/>
            <a:ext cx="5642698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解  由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图可知，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2=120°(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对顶角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又因为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所以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1=180°-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2=60°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两直线平行，同旁内角互补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弧形 3"/>
          <p:cNvSpPr/>
          <p:nvPr/>
        </p:nvSpPr>
        <p:spPr>
          <a:xfrm rot="20271282">
            <a:off x="1538436" y="2762117"/>
            <a:ext cx="432047" cy="449418"/>
          </a:xfrm>
          <a:prstGeom prst="arc">
            <a:avLst>
              <a:gd name="adj1" fmla="val 16783042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8324" y="2480624"/>
            <a:ext cx="346477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3528" y="457077"/>
            <a:ext cx="7848872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.在下列各图中，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，分别计算∠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2809</Words>
  <Application>WPS 演示</Application>
  <PresentationFormat>全屏显示(16:9)</PresentationFormat>
  <Paragraphs>372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楷体</vt:lpstr>
      <vt:lpstr>微软雅黑</vt:lpstr>
      <vt:lpstr>Arial Unicode MS</vt:lpstr>
      <vt:lpstr>新宋体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661</cp:revision>
  <dcterms:created xsi:type="dcterms:W3CDTF">2015-07-09T08:14:00Z</dcterms:created>
  <dcterms:modified xsi:type="dcterms:W3CDTF">2025-01-20T00:17:58Z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