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384" r:id="rId4"/>
    <p:sldId id="381" r:id="rId5"/>
    <p:sldId id="385" r:id="rId6"/>
    <p:sldId id="386" r:id="rId7"/>
    <p:sldId id="388" r:id="rId8"/>
    <p:sldId id="403" r:id="rId9"/>
    <p:sldId id="283" r:id="rId10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39" d="100"/>
          <a:sy n="139" d="100"/>
        </p:scale>
        <p:origin x="80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193131" y="2960688"/>
            <a:ext cx="4750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32113" y="2074202"/>
            <a:ext cx="3158265" cy="807905"/>
            <a:chOff x="2628173" y="2074202"/>
            <a:chExt cx="3158265" cy="8079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173" y="2074202"/>
              <a:ext cx="807905" cy="80790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36078" y="2131392"/>
              <a:ext cx="2350360" cy="693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+mj-lt"/>
                  <a:ea typeface="黑体" panose="02010609060101010101" pitchFamily="49" charset="-122"/>
                </a:rPr>
                <a:t>习题   </a:t>
              </a:r>
              <a:r>
                <a:rPr lang="en-US" altLang="zh-CN" sz="3600" b="1" dirty="0">
                  <a:latin typeface="+mj-lt"/>
                  <a:ea typeface="黑体" panose="02010609060101010101" pitchFamily="49" charset="-122"/>
                </a:rPr>
                <a:t>5.1</a:t>
              </a:r>
              <a:endParaRPr lang="zh-CN" altLang="en-US" sz="36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86526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下列汉字中，哪些可以看成是轴对称图形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请你再找出几个类似的汉字。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8485" y="2002631"/>
            <a:ext cx="6248400" cy="9810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975" y="3317089"/>
            <a:ext cx="8278906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草、木、中可以看成是轴对称图形。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可以看成是轴对称图形的汉字还有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日、目、田、里等。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201024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在下列图形中，找出轴对称图形，并找出它的两组对应点。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28632" y="1393338"/>
            <a:ext cx="7815695" cy="2210750"/>
            <a:chOff x="692728" y="1740478"/>
            <a:chExt cx="7815695" cy="22107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2728" y="1740478"/>
              <a:ext cx="7758545" cy="166254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64406" y="3391331"/>
              <a:ext cx="1285875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）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43188" y="3391331"/>
              <a:ext cx="1285875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2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）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21970" y="3391331"/>
              <a:ext cx="1285875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3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）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664995" y="3391331"/>
              <a:ext cx="1285875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4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）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222548" y="3391331"/>
              <a:ext cx="1285875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）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19779" y="3455851"/>
            <a:ext cx="8104442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除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(4)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不是轴对称图形外，其他四个图形都是轴对称图形。每个轴对称图形的两组对应点如上面各图形中的点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与点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与点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51473" y="1843834"/>
            <a:ext cx="436784" cy="526554"/>
            <a:chOff x="541313" y="1853994"/>
            <a:chExt cx="436784" cy="526554"/>
          </a:xfrm>
        </p:grpSpPr>
        <p:sp>
          <p:nvSpPr>
            <p:cNvPr id="11" name="文本框 10"/>
            <p:cNvSpPr txBox="1"/>
            <p:nvPr/>
          </p:nvSpPr>
          <p:spPr>
            <a:xfrm>
              <a:off x="541313" y="1853994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38974" y="1846192"/>
            <a:ext cx="430093" cy="526554"/>
            <a:chOff x="920650" y="1848271"/>
            <a:chExt cx="430093" cy="526554"/>
          </a:xfrm>
        </p:grpSpPr>
        <p:sp>
          <p:nvSpPr>
            <p:cNvPr id="15" name="文本框 14"/>
            <p:cNvSpPr txBox="1"/>
            <p:nvPr/>
          </p:nvSpPr>
          <p:spPr>
            <a:xfrm>
              <a:off x="920650" y="1848271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3983" y="2542989"/>
            <a:ext cx="436784" cy="526554"/>
            <a:chOff x="541313" y="1853994"/>
            <a:chExt cx="436784" cy="526554"/>
          </a:xfrm>
        </p:grpSpPr>
        <p:sp>
          <p:nvSpPr>
            <p:cNvPr id="25" name="文本框 24"/>
            <p:cNvSpPr txBox="1"/>
            <p:nvPr/>
          </p:nvSpPr>
          <p:spPr>
            <a:xfrm>
              <a:off x="541313" y="1853994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43907" y="2552143"/>
            <a:ext cx="430093" cy="526554"/>
            <a:chOff x="920650" y="1848271"/>
            <a:chExt cx="430093" cy="526554"/>
          </a:xfrm>
        </p:grpSpPr>
        <p:sp>
          <p:nvSpPr>
            <p:cNvPr id="28" name="文本框 27"/>
            <p:cNvSpPr txBox="1"/>
            <p:nvPr/>
          </p:nvSpPr>
          <p:spPr>
            <a:xfrm>
              <a:off x="920650" y="1848271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96421" y="2135293"/>
            <a:ext cx="430093" cy="526554"/>
            <a:chOff x="582126" y="2056109"/>
            <a:chExt cx="430093" cy="526554"/>
          </a:xfrm>
        </p:grpSpPr>
        <p:sp>
          <p:nvSpPr>
            <p:cNvPr id="41" name="文本框 40"/>
            <p:cNvSpPr txBox="1"/>
            <p:nvPr/>
          </p:nvSpPr>
          <p:spPr>
            <a:xfrm>
              <a:off x="582126" y="2056109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407414" y="2529329"/>
            <a:ext cx="436784" cy="526554"/>
            <a:chOff x="541313" y="1853994"/>
            <a:chExt cx="436784" cy="526554"/>
          </a:xfrm>
        </p:grpSpPr>
        <p:sp>
          <p:nvSpPr>
            <p:cNvPr id="44" name="文本框 43"/>
            <p:cNvSpPr txBox="1"/>
            <p:nvPr/>
          </p:nvSpPr>
          <p:spPr>
            <a:xfrm>
              <a:off x="541313" y="1853994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645943" y="2551430"/>
            <a:ext cx="430093" cy="526554"/>
            <a:chOff x="920650" y="1848271"/>
            <a:chExt cx="430093" cy="526554"/>
          </a:xfrm>
        </p:grpSpPr>
        <p:sp>
          <p:nvSpPr>
            <p:cNvPr id="47" name="文本框 46"/>
            <p:cNvSpPr txBox="1"/>
            <p:nvPr/>
          </p:nvSpPr>
          <p:spPr>
            <a:xfrm>
              <a:off x="920650" y="1848271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879256" y="1922449"/>
            <a:ext cx="430093" cy="526554"/>
            <a:chOff x="920650" y="1848271"/>
            <a:chExt cx="430093" cy="526554"/>
          </a:xfrm>
        </p:grpSpPr>
        <p:sp>
          <p:nvSpPr>
            <p:cNvPr id="50" name="文本框 49"/>
            <p:cNvSpPr txBox="1"/>
            <p:nvPr/>
          </p:nvSpPr>
          <p:spPr>
            <a:xfrm>
              <a:off x="920650" y="1848271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60252" y="1693952"/>
            <a:ext cx="436784" cy="526554"/>
            <a:chOff x="541313" y="1853994"/>
            <a:chExt cx="436784" cy="526554"/>
          </a:xfrm>
        </p:grpSpPr>
        <p:sp>
          <p:nvSpPr>
            <p:cNvPr id="53" name="文本框 52"/>
            <p:cNvSpPr txBox="1"/>
            <p:nvPr/>
          </p:nvSpPr>
          <p:spPr>
            <a:xfrm>
              <a:off x="541313" y="1853994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72638" y="1692552"/>
            <a:ext cx="430093" cy="526554"/>
            <a:chOff x="920650" y="1848271"/>
            <a:chExt cx="430093" cy="526554"/>
          </a:xfrm>
        </p:grpSpPr>
        <p:sp>
          <p:nvSpPr>
            <p:cNvPr id="56" name="文本框 55"/>
            <p:cNvSpPr txBox="1"/>
            <p:nvPr/>
          </p:nvSpPr>
          <p:spPr>
            <a:xfrm>
              <a:off x="920650" y="1848271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109372" y="2427527"/>
            <a:ext cx="436784" cy="526554"/>
            <a:chOff x="541313" y="1853994"/>
            <a:chExt cx="436784" cy="526554"/>
          </a:xfrm>
        </p:grpSpPr>
        <p:sp>
          <p:nvSpPr>
            <p:cNvPr id="59" name="文本框 58"/>
            <p:cNvSpPr txBox="1"/>
            <p:nvPr/>
          </p:nvSpPr>
          <p:spPr>
            <a:xfrm>
              <a:off x="541313" y="1853994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111678" y="2460254"/>
            <a:ext cx="386028" cy="550828"/>
            <a:chOff x="920650" y="1866171"/>
            <a:chExt cx="386028" cy="550828"/>
          </a:xfrm>
        </p:grpSpPr>
        <p:sp>
          <p:nvSpPr>
            <p:cNvPr id="62" name="文本框 61"/>
            <p:cNvSpPr txBox="1"/>
            <p:nvPr/>
          </p:nvSpPr>
          <p:spPr>
            <a:xfrm>
              <a:off x="952276" y="1866171"/>
              <a:ext cx="354402" cy="550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983193" y="1775774"/>
            <a:ext cx="436784" cy="526554"/>
            <a:chOff x="541313" y="1853994"/>
            <a:chExt cx="436784" cy="526554"/>
          </a:xfrm>
        </p:grpSpPr>
        <p:sp>
          <p:nvSpPr>
            <p:cNvPr id="75" name="文本框 74"/>
            <p:cNvSpPr txBox="1"/>
            <p:nvPr/>
          </p:nvSpPr>
          <p:spPr>
            <a:xfrm>
              <a:off x="541313" y="1853994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070589" y="1753670"/>
            <a:ext cx="430093" cy="526554"/>
            <a:chOff x="920650" y="1848271"/>
            <a:chExt cx="430093" cy="526554"/>
          </a:xfrm>
        </p:grpSpPr>
        <p:sp>
          <p:nvSpPr>
            <p:cNvPr id="78" name="文本框 77"/>
            <p:cNvSpPr txBox="1"/>
            <p:nvPr/>
          </p:nvSpPr>
          <p:spPr>
            <a:xfrm>
              <a:off x="920650" y="1848271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961633" y="2416205"/>
            <a:ext cx="457878" cy="526554"/>
            <a:chOff x="520219" y="2047226"/>
            <a:chExt cx="457878" cy="526554"/>
          </a:xfrm>
        </p:grpSpPr>
        <p:sp>
          <p:nvSpPr>
            <p:cNvPr id="81" name="文本框 80"/>
            <p:cNvSpPr txBox="1"/>
            <p:nvPr/>
          </p:nvSpPr>
          <p:spPr>
            <a:xfrm>
              <a:off x="520219" y="2047226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028361" y="2459247"/>
            <a:ext cx="430093" cy="526554"/>
            <a:chOff x="887652" y="2082325"/>
            <a:chExt cx="430093" cy="526554"/>
          </a:xfrm>
        </p:grpSpPr>
        <p:sp>
          <p:nvSpPr>
            <p:cNvPr id="84" name="文本框 83"/>
            <p:cNvSpPr txBox="1"/>
            <p:nvPr/>
          </p:nvSpPr>
          <p:spPr>
            <a:xfrm>
              <a:off x="887652" y="2082325"/>
              <a:ext cx="430093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920650" y="2195886"/>
              <a:ext cx="57447" cy="5744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2" y="628650"/>
            <a:ext cx="8043862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如图，将长方形纸片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沿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EF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折叠，点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分别落在点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处。如果∠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EFB'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=70°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，那么∠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CFB'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是多少度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0818" y="1828256"/>
            <a:ext cx="2957138" cy="29157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9762" y="2222676"/>
            <a:ext cx="5319838" cy="2116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由折叠的性质，得∠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′=70°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CFB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′=180°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EFB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EFB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′=180°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70°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70°= 40°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11529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如图所示的图形是由一张纸对折后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两部分完全重合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得到的，展开折纸，你能得到什么样的图形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6041" y="2486025"/>
            <a:ext cx="2815195" cy="14253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732415" flipV="1">
            <a:off x="5220637" y="2025905"/>
            <a:ext cx="2637767" cy="16855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495967" flipV="1">
            <a:off x="3594303" y="1614665"/>
            <a:ext cx="2637767" cy="16855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V="1">
            <a:off x="4984893" y="3334241"/>
            <a:ext cx="2637767" cy="168556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4592" y="4130348"/>
            <a:ext cx="5319838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能得到等腰三角形或四边形。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408193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一个轴对称图形的一半如图所示，直线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是这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个轴对称图形的对称轴，请画出这个图形的另一半。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43275" y="1845680"/>
            <a:ext cx="2747028" cy="2758025"/>
            <a:chOff x="3343275" y="1845680"/>
            <a:chExt cx="2747028" cy="27580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4927" y="2231412"/>
              <a:ext cx="1928471" cy="1995124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>
              <a:off x="5693398" y="1907381"/>
              <a:ext cx="0" cy="2657475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3343275" y="1907381"/>
              <a:ext cx="42165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96494" y="1845680"/>
              <a:ext cx="42165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M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60607" y="4086133"/>
              <a:ext cx="42165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N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61743" y="4106838"/>
              <a:ext cx="42165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47001" y="2772287"/>
              <a:ext cx="42165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P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668652" y="3250946"/>
              <a:ext cx="421651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O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5557838" y="2271713"/>
              <a:ext cx="142875" cy="142875"/>
            </a:xfrm>
            <a:custGeom>
              <a:avLst/>
              <a:gdLst>
                <a:gd name="connsiteX0" fmla="*/ 0 w 142875"/>
                <a:gd name="connsiteY0" fmla="*/ 0 h 142875"/>
                <a:gd name="connsiteX1" fmla="*/ 0 w 142875"/>
                <a:gd name="connsiteY1" fmla="*/ 142875 h 142875"/>
                <a:gd name="connsiteX2" fmla="*/ 142875 w 142875"/>
                <a:gd name="connsiteY2" fmla="*/ 142875 h 142875"/>
                <a:gd name="connsiteX3" fmla="*/ 142875 w 142875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0" y="0"/>
                  </a:moveTo>
                  <a:lnTo>
                    <a:pt x="0" y="142875"/>
                  </a:lnTo>
                  <a:lnTo>
                    <a:pt x="142875" y="142875"/>
                  </a:lnTo>
                  <a:lnTo>
                    <a:pt x="142875" y="142875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 rot="5400000">
              <a:off x="5539383" y="4034074"/>
              <a:ext cx="142875" cy="142875"/>
            </a:xfrm>
            <a:custGeom>
              <a:avLst/>
              <a:gdLst>
                <a:gd name="connsiteX0" fmla="*/ 0 w 142875"/>
                <a:gd name="connsiteY0" fmla="*/ 0 h 142875"/>
                <a:gd name="connsiteX1" fmla="*/ 0 w 142875"/>
                <a:gd name="connsiteY1" fmla="*/ 142875 h 142875"/>
                <a:gd name="connsiteX2" fmla="*/ 142875 w 142875"/>
                <a:gd name="connsiteY2" fmla="*/ 142875 h 142875"/>
                <a:gd name="connsiteX3" fmla="*/ 142875 w 142875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0" y="0"/>
                  </a:moveTo>
                  <a:lnTo>
                    <a:pt x="0" y="142875"/>
                  </a:lnTo>
                  <a:lnTo>
                    <a:pt x="142875" y="142875"/>
                  </a:lnTo>
                  <a:lnTo>
                    <a:pt x="142875" y="142875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93398" y="1917721"/>
            <a:ext cx="2486196" cy="2586037"/>
            <a:chOff x="5693398" y="1917721"/>
            <a:chExt cx="2486196" cy="258603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5693398" y="2231412"/>
              <a:ext cx="1928471" cy="199512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602010" y="1917721"/>
              <a:ext cx="577584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A'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02010" y="4006891"/>
              <a:ext cx="577584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B'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791257" y="2778678"/>
              <a:ext cx="577584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P'</a:t>
              </a:r>
              <a:endParaRPr lang="zh-CN" altLang="en-US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00051" y="1792704"/>
            <a:ext cx="2565496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如图所示。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1" y="628650"/>
            <a:ext cx="7979567" cy="2111091"/>
            <a:chOff x="400051" y="628650"/>
            <a:chExt cx="7979567" cy="2111091"/>
          </a:xfrm>
        </p:grpSpPr>
        <p:sp>
          <p:nvSpPr>
            <p:cNvPr id="2" name="文本框 1"/>
            <p:cNvSpPr txBox="1"/>
            <p:nvPr/>
          </p:nvSpPr>
          <p:spPr>
            <a:xfrm>
              <a:off x="400051" y="628650"/>
              <a:ext cx="7979567" cy="2111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6.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）一次晚会上，主持人出了一道题目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: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“如何把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             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变成一个真正的等式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?</a:t>
              </a:r>
              <a:r>
                <a:rPr lang="zh-CN" altLang="en-US" sz="2800" b="1" dirty="0">
                  <a:latin typeface="+mj-lt"/>
                  <a:ea typeface="黑体" panose="02010609060101010101" pitchFamily="49" charset="-122"/>
                </a:rPr>
                <a:t>”，很长时间没人答出。小兰仅仅拿了一面镜子，就很快解决了这个问题，你知道她是怎样做的吗</a:t>
              </a:r>
              <a:r>
                <a:rPr lang="en-US" altLang="zh-CN" sz="2800" b="1" dirty="0">
                  <a:latin typeface="+mj-lt"/>
                  <a:ea typeface="黑体" panose="02010609060101010101" pitchFamily="49" charset="-122"/>
                </a:rPr>
                <a:t>?</a:t>
              </a: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67616" y="1204456"/>
              <a:ext cx="1112439" cy="479739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585789" y="2718332"/>
            <a:ext cx="634364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）请你编一道与（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）类似的题目。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725" y="3195883"/>
            <a:ext cx="7529036" cy="93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）将镜子放在算式的正上方，垂直于纸面，镜子里的像如图所示，它就是真正的等式。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0200" y="4116651"/>
            <a:ext cx="2536511" cy="78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644</Words>
  <Application>WPS 演示</Application>
  <PresentationFormat>全屏显示(16:9)</PresentationFormat>
  <Paragraphs>97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388</cp:revision>
  <dcterms:created xsi:type="dcterms:W3CDTF">2016-01-14T07:05:00Z</dcterms:created>
  <dcterms:modified xsi:type="dcterms:W3CDTF">2025-01-20T00:25:35Z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