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365" r:id="rId5"/>
    <p:sldId id="259" r:id="rId6"/>
    <p:sldId id="287" r:id="rId7"/>
    <p:sldId id="288" r:id="rId8"/>
    <p:sldId id="367" r:id="rId9"/>
    <p:sldId id="366" r:id="rId10"/>
    <p:sldId id="290" r:id="rId11"/>
    <p:sldId id="291" r:id="rId12"/>
    <p:sldId id="292" r:id="rId13"/>
    <p:sldId id="293" r:id="rId14"/>
    <p:sldId id="294" r:id="rId15"/>
    <p:sldId id="295" r:id="rId16"/>
    <p:sldId id="260" r:id="rId17"/>
    <p:sldId id="297" r:id="rId18"/>
    <p:sldId id="261" r:id="rId19"/>
    <p:sldId id="298" r:id="rId20"/>
    <p:sldId id="364" r:id="rId21"/>
    <p:sldId id="273" r:id="rId22"/>
    <p:sldId id="280" r:id="rId23"/>
    <p:sldId id="299" r:id="rId24"/>
    <p:sldId id="300" r:id="rId25"/>
    <p:sldId id="282" r:id="rId26"/>
    <p:sldId id="283" r:id="rId27"/>
  </p:sldIdLst>
  <p:sldSz cx="9144000" cy="5143500" type="screen16x9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2395"/>
    <a:srgbClr val="FFFFFF"/>
    <a:srgbClr val="0000FF"/>
    <a:srgbClr val="D2F1FF"/>
    <a:srgbClr val="02BDDE"/>
    <a:srgbClr val="0099B3"/>
    <a:srgbClr val="00CEF5"/>
    <a:srgbClr val="DA4F26"/>
    <a:srgbClr val="0066FF"/>
    <a:srgbClr val="FF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07" d="100"/>
          <a:sy n="107" d="100"/>
        </p:scale>
        <p:origin x="754" y="77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2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wmf"/><Relationship Id="rId4" Type="http://schemas.openxmlformats.org/officeDocument/2006/relationships/oleObject" Target="../embeddings/oleObject2.bin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3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3.wmf"/><Relationship Id="rId3" Type="http://schemas.openxmlformats.org/officeDocument/2006/relationships/oleObject" Target="../embeddings/oleObject4.bin"/><Relationship Id="rId2" Type="http://schemas.openxmlformats.org/officeDocument/2006/relationships/image" Target="../media/image12.wmf"/><Relationship Id="rId1" Type="http://schemas.openxmlformats.org/officeDocument/2006/relationships/oleObject" Target="../embeddings/oleObject3.bin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4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15.wmf"/><Relationship Id="rId3" Type="http://schemas.openxmlformats.org/officeDocument/2006/relationships/oleObject" Target="../embeddings/oleObject6.bin"/><Relationship Id="rId2" Type="http://schemas.openxmlformats.org/officeDocument/2006/relationships/image" Target="../media/image14.wmf"/><Relationship Id="rId1" Type="http://schemas.openxmlformats.org/officeDocument/2006/relationships/oleObject" Target="../embeddings/oleObject5.bin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5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8.wmf"/><Relationship Id="rId3" Type="http://schemas.openxmlformats.org/officeDocument/2006/relationships/oleObject" Target="../embeddings/oleObject9.bin"/><Relationship Id="rId2" Type="http://schemas.openxmlformats.org/officeDocument/2006/relationships/image" Target="../media/image17.wmf"/><Relationship Id="rId1" Type="http://schemas.openxmlformats.org/officeDocument/2006/relationships/oleObject" Target="../embeddings/oleObject8.bin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em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wmf"/><Relationship Id="rId1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文本框 1"/>
          <p:cNvSpPr txBox="1"/>
          <p:nvPr/>
        </p:nvSpPr>
        <p:spPr>
          <a:xfrm>
            <a:off x="2088246" y="920752"/>
            <a:ext cx="4817344" cy="70788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第一章  整式的乘除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56202" y="2381032"/>
            <a:ext cx="4887877" cy="61555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第</a:t>
            </a:r>
            <a:r>
              <a:rPr kumimoji="0" lang="en-US" altLang="zh-CN" sz="3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3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课时</a:t>
            </a:r>
            <a:r>
              <a:rPr kumimoji="0" lang="en-US" altLang="zh-CN" sz="3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3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同底数幂的乘法</a:t>
            </a:r>
            <a:endParaRPr kumimoji="0" lang="zh-CN" altLang="en-US" sz="34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451097" y="3027363"/>
            <a:ext cx="42005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2932113" y="3117850"/>
            <a:ext cx="3278188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北师版七年级数学下册</a:t>
            </a:r>
            <a:endParaRPr kumimoji="0" lang="zh-CN" altLang="en-US" sz="24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00354" y="1691798"/>
            <a:ext cx="2993127" cy="6771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3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1.1  </a:t>
            </a:r>
            <a:r>
              <a:rPr kumimoji="0" lang="zh-CN" altLang="en-US" sz="3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幂的乘除</a:t>
            </a:r>
            <a:endParaRPr kumimoji="0" lang="zh-CN" altLang="en-US" sz="38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0839" y="1947788"/>
            <a:ext cx="6491287" cy="1501504"/>
            <a:chOff x="980916" y="1223618"/>
            <a:chExt cx="6491287" cy="1501504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3" name="文本框 2"/>
                <p:cNvSpPr txBox="1"/>
                <p:nvPr/>
              </p:nvSpPr>
              <p:spPr>
                <a:xfrm>
                  <a:off x="980916" y="1223618"/>
                  <a:ext cx="6491287" cy="783356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kumimoji="0" lang="en-US" altLang="zh-CN" sz="2800" b="1" kern="1200" cap="none" spc="0" normalizeH="0" baseline="0" noProof="0" dirty="0">
                      <a:latin typeface="+mn-lt"/>
                      <a:ea typeface="黑体" panose="02010609060101010101" pitchFamily="49" charset="-122"/>
                      <a:cs typeface="+mn-cs"/>
                    </a:rPr>
                    <a:t>=</a:t>
                  </a:r>
                  <a:r>
                    <a:rPr kumimoji="0" lang="en-US" altLang="zh-CN" sz="2800" b="1" kern="1200" cap="none" spc="0" normalizeH="0" baseline="0" noProof="0" dirty="0">
                      <a:solidFill>
                        <a:srgbClr val="FD2395"/>
                      </a:solidFill>
                      <a:latin typeface="+mn-lt"/>
                      <a:ea typeface="黑体" panose="02010609060101010101" pitchFamily="49" charset="-122"/>
                      <a:cs typeface="+mn-cs"/>
                    </a:rPr>
                    <a:t>(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kumimoji="0" lang="en-US" altLang="zh-CN" sz="2800" b="1" i="1" kern="1200" cap="none" spc="0" normalizeH="0" baseline="0" noProof="0" smtClean="0">
                              <a:solidFill>
                                <a:srgbClr val="FD2395"/>
                              </a:solidFill>
                              <a:latin typeface="Cambria Math" panose="02040503050406030204" pitchFamily="18" charset="0"/>
                              <a:ea typeface="黑体" panose="02010609060101010101" pitchFamily="49" charset="-122"/>
                              <a:cs typeface="+mn-cs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kumimoji="0" lang="en-US" altLang="zh-CN" sz="2800" b="1" i="0" kern="1200" cap="none" spc="0" normalizeH="0" baseline="0" noProof="0" smtClean="0">
                              <a:solidFill>
                                <a:srgbClr val="FD2395"/>
                              </a:solidFill>
                              <a:latin typeface="+mj-lt"/>
                              <a:ea typeface="黑体" panose="02010609060101010101" pitchFamily="49" charset="-122"/>
                              <a:cs typeface="+mn-cs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kumimoji="0" lang="en-US" altLang="zh-CN" sz="2800" b="1" i="0" kern="1200" cap="none" spc="0" normalizeH="0" baseline="0" noProof="0" smtClean="0">
                              <a:solidFill>
                                <a:srgbClr val="FD2395"/>
                              </a:solidFill>
                              <a:latin typeface="+mj-lt"/>
                              <a:ea typeface="黑体" panose="02010609060101010101" pitchFamily="49" charset="-122"/>
                              <a:cs typeface="+mn-cs"/>
                            </a:rPr>
                            <m:t>7</m:t>
                          </m:r>
                        </m:den>
                      </m:f>
                      <m:r>
                        <m:rPr>
                          <m:nor/>
                        </m:rPr>
                        <a:rPr lang="en-US" altLang="zh-CN" sz="2800" b="1" dirty="0">
                          <a:latin typeface="+mn-lt"/>
                          <a:ea typeface="黑体" panose="02010609060101010101" pitchFamily="49" charset="-122"/>
                        </a:rPr>
                        <m:t>×</m:t>
                      </m:r>
                      <m:f>
                        <m:fPr>
                          <m:ctrlPr>
                            <a:rPr lang="en-US" altLang="zh-CN" sz="2800" b="1" i="1" smtClean="0">
                              <a:solidFill>
                                <a:srgbClr val="FD2395"/>
                              </a:solidFill>
                              <a:latin typeface="Cambria Math" panose="02040503050406030204" pitchFamily="18" charset="0"/>
                              <a:ea typeface="黑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>
                              <a:solidFill>
                                <a:srgbClr val="FD2395"/>
                              </a:solidFill>
                              <a:latin typeface="+mj-lt"/>
                              <a:ea typeface="黑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>
                              <a:solidFill>
                                <a:srgbClr val="FD2395"/>
                              </a:solidFill>
                              <a:latin typeface="+mj-lt"/>
                              <a:ea typeface="黑体" panose="02010609060101010101" pitchFamily="49" charset="-122"/>
                            </a:rPr>
                            <m:t>7</m:t>
                          </m:r>
                        </m:den>
                      </m:f>
                      <m:r>
                        <m:rPr>
                          <m:nor/>
                        </m:rPr>
                        <a:rPr lang="en-US" altLang="zh-CN" sz="2800" b="1" dirty="0">
                          <a:latin typeface="+mn-lt"/>
                          <a:ea typeface="黑体" panose="02010609060101010101" pitchFamily="49" charset="-122"/>
                        </a:rPr>
                        <m:t>×</m:t>
                      </m:r>
                      <m:r>
                        <m:rPr>
                          <m:nor/>
                        </m:rPr>
                        <a:rPr lang="en-US" altLang="zh-CN" sz="2800" b="1" dirty="0">
                          <a:latin typeface="宋体" panose="02010600030101010101" pitchFamily="2" charset="-122"/>
                        </a:rPr>
                        <m:t>…</m:t>
                      </m:r>
                      <m:r>
                        <m:rPr>
                          <m:nor/>
                        </m:rPr>
                        <a:rPr lang="en-US" altLang="zh-CN" sz="2800" b="1" dirty="0">
                          <a:latin typeface="+mn-lt"/>
                          <a:ea typeface="黑体" panose="02010609060101010101" pitchFamily="49" charset="-122"/>
                        </a:rPr>
                        <m:t>×</m:t>
                      </m:r>
                      <m:f>
                        <m:fPr>
                          <m:ctrlPr>
                            <a:rPr lang="en-US" altLang="zh-CN" sz="2800" b="1" i="1" smtClean="0">
                              <a:solidFill>
                                <a:srgbClr val="FD2395"/>
                              </a:solidFill>
                              <a:latin typeface="Cambria Math" panose="02040503050406030204" pitchFamily="18" charset="0"/>
                              <a:ea typeface="黑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>
                              <a:solidFill>
                                <a:srgbClr val="FD2395"/>
                              </a:solidFill>
                              <a:latin typeface="+mj-lt"/>
                              <a:ea typeface="黑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>
                              <a:solidFill>
                                <a:srgbClr val="FD2395"/>
                              </a:solidFill>
                              <a:latin typeface="+mj-lt"/>
                              <a:ea typeface="黑体" panose="02010609060101010101" pitchFamily="49" charset="-122"/>
                            </a:rPr>
                            <m:t>7</m:t>
                          </m:r>
                        </m:den>
                      </m:f>
                    </m:oMath>
                  </a14:m>
                  <a:r>
                    <a:rPr kumimoji="0" lang="en-US" altLang="zh-CN" sz="2800" b="1" kern="1200" cap="none" spc="0" normalizeH="0" baseline="0" noProof="0" dirty="0">
                      <a:solidFill>
                        <a:srgbClr val="FD2395"/>
                      </a:solidFill>
                      <a:latin typeface="+mn-lt"/>
                      <a:ea typeface="黑体" panose="02010609060101010101" pitchFamily="49" charset="-122"/>
                      <a:cs typeface="+mn-cs"/>
                    </a:rPr>
                    <a:t>)</a:t>
                  </a:r>
                  <a:r>
                    <a:rPr kumimoji="0" lang="en-US" altLang="zh-CN" sz="2800" b="1" kern="1200" cap="none" spc="0" normalizeH="0" baseline="0" noProof="0" dirty="0">
                      <a:latin typeface="+mn-lt"/>
                      <a:ea typeface="黑体" panose="02010609060101010101" pitchFamily="49" charset="-122"/>
                      <a:cs typeface="+mn-cs"/>
                    </a:rPr>
                    <a:t>×(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smtClean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  <a:ea typeface="黑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>
                              <a:solidFill>
                                <a:srgbClr val="0000FF"/>
                              </a:solidFill>
                              <a:latin typeface="+mj-lt"/>
                              <a:ea typeface="黑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>
                              <a:solidFill>
                                <a:srgbClr val="0000FF"/>
                              </a:solidFill>
                              <a:latin typeface="+mj-lt"/>
                              <a:ea typeface="黑体" panose="02010609060101010101" pitchFamily="49" charset="-122"/>
                            </a:rPr>
                            <m:t>7</m:t>
                          </m:r>
                        </m:den>
                      </m:f>
                      <m:r>
                        <m:rPr>
                          <m:nor/>
                        </m:rPr>
                        <a:rPr lang="en-US" altLang="zh-CN" sz="2800" b="1" dirty="0">
                          <a:latin typeface="+mn-lt"/>
                          <a:ea typeface="黑体" panose="02010609060101010101" pitchFamily="49" charset="-122"/>
                        </a:rPr>
                        <m:t>×</m:t>
                      </m:r>
                      <m:f>
                        <m:fPr>
                          <m:ctrlPr>
                            <a:rPr lang="en-US" altLang="zh-CN" sz="2800" b="1" i="1" smtClean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  <a:ea typeface="黑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>
                              <a:solidFill>
                                <a:srgbClr val="0000FF"/>
                              </a:solidFill>
                              <a:latin typeface="+mj-lt"/>
                              <a:ea typeface="黑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>
                              <a:solidFill>
                                <a:srgbClr val="0000FF"/>
                              </a:solidFill>
                              <a:latin typeface="+mj-lt"/>
                              <a:ea typeface="黑体" panose="02010609060101010101" pitchFamily="49" charset="-122"/>
                            </a:rPr>
                            <m:t>7</m:t>
                          </m:r>
                        </m:den>
                      </m:f>
                      <m:r>
                        <m:rPr>
                          <m:nor/>
                        </m:rPr>
                        <a:rPr lang="en-US" altLang="zh-CN" sz="2800" b="1" dirty="0">
                          <a:latin typeface="+mn-lt"/>
                          <a:ea typeface="黑体" panose="02010609060101010101" pitchFamily="49" charset="-122"/>
                        </a:rPr>
                        <m:t>×</m:t>
                      </m:r>
                      <m:r>
                        <m:rPr>
                          <m:nor/>
                        </m:rPr>
                        <a:rPr lang="en-US" altLang="zh-CN" sz="2800" b="1" dirty="0">
                          <a:latin typeface="宋体" panose="02010600030101010101" pitchFamily="2" charset="-122"/>
                        </a:rPr>
                        <m:t>…</m:t>
                      </m:r>
                      <m:r>
                        <m:rPr>
                          <m:nor/>
                        </m:rPr>
                        <a:rPr lang="en-US" altLang="zh-CN" sz="2800" b="1" dirty="0">
                          <a:latin typeface="+mn-lt"/>
                          <a:ea typeface="黑体" panose="02010609060101010101" pitchFamily="49" charset="-122"/>
                        </a:rPr>
                        <m:t>×</m:t>
                      </m:r>
                      <m:f>
                        <m:fPr>
                          <m:ctrlPr>
                            <a:rPr lang="en-US" altLang="zh-CN" sz="2800" b="1" i="1" smtClean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  <a:ea typeface="黑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>
                              <a:solidFill>
                                <a:srgbClr val="0000FF"/>
                              </a:solidFill>
                              <a:latin typeface="+mj-lt"/>
                              <a:ea typeface="黑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>
                              <a:solidFill>
                                <a:srgbClr val="0000FF"/>
                              </a:solidFill>
                              <a:latin typeface="+mj-lt"/>
                              <a:ea typeface="黑体" panose="02010609060101010101" pitchFamily="49" charset="-122"/>
                            </a:rPr>
                            <m:t>7</m:t>
                          </m:r>
                        </m:den>
                      </m:f>
                    </m:oMath>
                  </a14:m>
                  <a:r>
                    <a:rPr lang="en-US" altLang="zh-CN" sz="2800" b="1" dirty="0">
                      <a:latin typeface="+mn-lt"/>
                      <a:ea typeface="黑体" panose="02010609060101010101" pitchFamily="49" charset="-122"/>
                    </a:rPr>
                    <a:t>)</a:t>
                  </a:r>
                  <a:endParaRPr kumimoji="0" lang="en-US" altLang="zh-CN" sz="2800" b="1" kern="1200" cap="none" spc="0" normalizeH="0" baseline="0" noProof="0" dirty="0">
                    <a:solidFill>
                      <a:srgbClr val="0066FF"/>
                    </a:solidFill>
                    <a:latin typeface="+mn-lt"/>
                    <a:ea typeface="黑体" panose="02010609060101010101" pitchFamily="49" charset="-122"/>
                    <a:cs typeface="+mn-cs"/>
                  </a:endParaRPr>
                </a:p>
              </p:txBody>
            </p:sp>
          </mc:Choice>
          <mc:Fallback>
            <p:sp>
              <p:nvSpPr>
                <p:cNvPr id="3" name="文本框 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80916" y="1223618"/>
                  <a:ext cx="6491287" cy="783356"/>
                </a:xfrm>
                <a:prstGeom prst="rect">
                  <a:avLst/>
                </a:prstGeom>
                <a:blipFill rotWithShape="1">
                  <a:blip r:embed="rId1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" name="左大括号 3"/>
            <p:cNvSpPr/>
            <p:nvPr/>
          </p:nvSpPr>
          <p:spPr>
            <a:xfrm rot="5400000" flipH="1" flipV="1">
              <a:off x="2406161" y="840513"/>
              <a:ext cx="223398" cy="2381080"/>
            </a:xfrm>
            <a:prstGeom prst="leftBrace">
              <a:avLst>
                <a:gd name="adj1" fmla="val 47619"/>
                <a:gd name="adj2" fmla="val 50000"/>
              </a:avLst>
            </a:prstGeom>
            <a:ln w="19050">
              <a:solidFill>
                <a:srgbClr val="FD239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5" name="文本框 4"/>
                <p:cNvSpPr txBox="1"/>
                <p:nvPr/>
              </p:nvSpPr>
              <p:spPr>
                <a:xfrm>
                  <a:off x="1971075" y="1893364"/>
                  <a:ext cx="963725" cy="773673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marR="0" defTabSz="914400">
                    <a:lnSpc>
                      <a:spcPct val="120000"/>
                    </a:lnSpc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2400" b="1" i="1" kern="1200" cap="none" spc="0" normalizeH="0" baseline="0" noProof="0" dirty="0">
                      <a:solidFill>
                        <a:srgbClr val="FD2395"/>
                      </a:solidFill>
                      <a:latin typeface="+mj-lt"/>
                      <a:ea typeface="黑体" panose="02010609060101010101" pitchFamily="49" charset="-122"/>
                      <a:cs typeface="+mn-cs"/>
                    </a:rPr>
                    <a:t>m </a:t>
                  </a:r>
                  <a:r>
                    <a:rPr kumimoji="0" lang="zh-CN" altLang="en-US" sz="2400" b="1" kern="1200" cap="none" spc="0" normalizeH="0" baseline="0" noProof="0" dirty="0">
                      <a:solidFill>
                        <a:srgbClr val="FD2395"/>
                      </a:solidFill>
                      <a:latin typeface="+mj-lt"/>
                      <a:ea typeface="黑体" panose="02010609060101010101" pitchFamily="49" charset="-122"/>
                      <a:cs typeface="+mn-cs"/>
                    </a:rPr>
                    <a:t>个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kumimoji="0" lang="en-US" altLang="zh-CN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D2395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黑体" panose="02010609060101010101" pitchFamily="49" charset="-122"/>
                              <a:cs typeface="+mn-cs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kumimoji="0" lang="en-US" altLang="zh-CN" sz="2400" b="1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D2395"/>
                              </a:solidFill>
                              <a:effectLst/>
                              <a:uLnTx/>
                              <a:uFillTx/>
                              <a:latin typeface="Times New Roman" panose="02020603050405020304"/>
                              <a:ea typeface="黑体" panose="02010609060101010101" pitchFamily="49" charset="-122"/>
                              <a:cs typeface="+mn-cs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kumimoji="0" lang="en-US" altLang="zh-CN" sz="2400" b="1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D2395"/>
                              </a:solidFill>
                              <a:effectLst/>
                              <a:uLnTx/>
                              <a:uFillTx/>
                              <a:latin typeface="Times New Roman" panose="02020603050405020304"/>
                              <a:ea typeface="黑体" panose="02010609060101010101" pitchFamily="49" charset="-122"/>
                              <a:cs typeface="+mn-cs"/>
                            </a:rPr>
                            <m:t>7</m:t>
                          </m:r>
                        </m:den>
                      </m:f>
                    </m:oMath>
                  </a14:m>
                  <a:endParaRPr kumimoji="0" lang="zh-CN" altLang="en-US" sz="2400" b="1" kern="1200" cap="none" spc="0" normalizeH="0" baseline="0" noProof="0" dirty="0">
                    <a:solidFill>
                      <a:srgbClr val="FD2395"/>
                    </a:solidFill>
                    <a:latin typeface="+mj-lt"/>
                    <a:ea typeface="黑体" panose="02010609060101010101" pitchFamily="49" charset="-122"/>
                    <a:cs typeface="+mn-cs"/>
                  </a:endParaRPr>
                </a:p>
              </p:txBody>
            </p:sp>
          </mc:Choice>
          <mc:Fallback>
            <p:sp>
              <p:nvSpPr>
                <p:cNvPr id="5" name="文本框 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971075" y="1893364"/>
                  <a:ext cx="963725" cy="773673"/>
                </a:xfrm>
                <a:prstGeom prst="rect">
                  <a:avLst/>
                </a:prstGeom>
                <a:blipFill rotWithShape="1">
                  <a:blip r:embed="rId2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6" name="左大括号 5"/>
            <p:cNvSpPr/>
            <p:nvPr/>
          </p:nvSpPr>
          <p:spPr>
            <a:xfrm rot="5400000" flipH="1" flipV="1">
              <a:off x="5188598" y="889909"/>
              <a:ext cx="223397" cy="2282287"/>
            </a:xfrm>
            <a:prstGeom prst="leftBrace">
              <a:avLst>
                <a:gd name="adj1" fmla="val 47619"/>
                <a:gd name="adj2" fmla="val 50000"/>
              </a:avLst>
            </a:prstGeom>
            <a:ln w="19050">
              <a:solidFill>
                <a:srgbClr val="0066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7" name="文本框 6"/>
                <p:cNvSpPr txBox="1"/>
                <p:nvPr/>
              </p:nvSpPr>
              <p:spPr>
                <a:xfrm>
                  <a:off x="4680098" y="1951449"/>
                  <a:ext cx="896399" cy="773673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marR="0" defTabSz="914400">
                    <a:lnSpc>
                      <a:spcPct val="120000"/>
                    </a:lnSpc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2400" b="1" i="1" kern="1200" cap="none" spc="0" normalizeH="0" baseline="0" noProof="0" dirty="0">
                      <a:solidFill>
                        <a:srgbClr val="0066FF"/>
                      </a:solidFill>
                      <a:latin typeface="+mj-lt"/>
                      <a:ea typeface="黑体" panose="02010609060101010101" pitchFamily="49" charset="-122"/>
                      <a:cs typeface="+mn-cs"/>
                    </a:rPr>
                    <a:t>n </a:t>
                  </a:r>
                  <a:r>
                    <a:rPr kumimoji="0" lang="zh-CN" altLang="en-US" sz="2400" b="1" kern="1200" cap="none" spc="0" normalizeH="0" baseline="0" noProof="0" dirty="0">
                      <a:solidFill>
                        <a:srgbClr val="0066FF"/>
                      </a:solidFill>
                      <a:latin typeface="+mj-lt"/>
                      <a:ea typeface="黑体" panose="02010609060101010101" pitchFamily="49" charset="-122"/>
                      <a:cs typeface="+mn-cs"/>
                    </a:rPr>
                    <a:t>个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kumimoji="0" lang="en-US" altLang="zh-CN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黑体" panose="02010609060101010101" pitchFamily="49" charset="-122"/>
                              <a:cs typeface="+mn-cs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kumimoji="0" lang="en-US" altLang="zh-CN" sz="2400" b="1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Tx/>
                              <a:latin typeface="Times New Roman" panose="02020603050405020304"/>
                              <a:ea typeface="黑体" panose="02010609060101010101" pitchFamily="49" charset="-122"/>
                              <a:cs typeface="+mn-cs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kumimoji="0" lang="en-US" altLang="zh-CN" sz="2400" b="1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Tx/>
                              <a:latin typeface="Times New Roman" panose="02020603050405020304"/>
                              <a:ea typeface="黑体" panose="02010609060101010101" pitchFamily="49" charset="-122"/>
                              <a:cs typeface="+mn-cs"/>
                            </a:rPr>
                            <m:t>7</m:t>
                          </m:r>
                        </m:den>
                      </m:f>
                    </m:oMath>
                  </a14:m>
                  <a:endParaRPr kumimoji="0" lang="zh-CN" altLang="en-US" sz="2400" b="1" kern="1200" cap="none" spc="0" normalizeH="0" baseline="0" noProof="0" dirty="0">
                    <a:solidFill>
                      <a:srgbClr val="0066FF"/>
                    </a:solidFill>
                    <a:latin typeface="+mj-lt"/>
                    <a:ea typeface="黑体" panose="02010609060101010101" pitchFamily="49" charset="-122"/>
                    <a:cs typeface="+mn-cs"/>
                  </a:endParaRPr>
                </a:p>
              </p:txBody>
            </p:sp>
          </mc:Choice>
          <mc:Fallback>
            <p:sp>
              <p:nvSpPr>
                <p:cNvPr id="7" name="文本框 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80098" y="1951449"/>
                  <a:ext cx="896399" cy="773673"/>
                </a:xfrm>
                <a:prstGeom prst="rect">
                  <a:avLst/>
                </a:prstGeom>
                <a:blipFill rotWithShape="1">
                  <a:blip r:embed="rId3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aphicFrame>
        <p:nvGraphicFramePr>
          <p:cNvPr id="13317" name="对象 8"/>
          <p:cNvGraphicFramePr>
            <a:graphicFrameLocks noChangeAspect="1"/>
          </p:cNvGraphicFramePr>
          <p:nvPr/>
        </p:nvGraphicFramePr>
        <p:xfrm>
          <a:off x="1589434" y="836443"/>
          <a:ext cx="1688113" cy="9181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2" name="Equation" r:id="rId4" imgW="17373600" imgH="9448800" progId="Equation.DSMT4">
                  <p:embed/>
                </p:oleObj>
              </mc:Choice>
              <mc:Fallback>
                <p:oleObj name="Equation" r:id="rId4" imgW="17373600" imgH="9448800" progId="Equation.DSMT4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9434" y="836443"/>
                        <a:ext cx="1688113" cy="918189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9" name="文本框 18"/>
              <p:cNvSpPr txBox="1"/>
              <p:nvPr/>
            </p:nvSpPr>
            <p:spPr>
              <a:xfrm>
                <a:off x="1050839" y="3418135"/>
                <a:ext cx="1382651" cy="78335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kumimoji="0" lang="en-US" altLang="zh-CN" sz="2800" b="1" kern="1200" cap="none" spc="0" normalizeH="0" baseline="0" noProof="0" dirty="0">
                    <a:latin typeface="+mn-lt"/>
                    <a:ea typeface="黑体" panose="02010609060101010101" pitchFamily="49" charset="-122"/>
                    <a:cs typeface="+mn-cs"/>
                  </a:rPr>
                  <a:t>= </a:t>
                </a:r>
                <a:r>
                  <a:rPr kumimoji="0" lang="en-US" altLang="zh-CN" sz="2800" b="1" kern="1200" cap="none" spc="0" normalizeH="0" baseline="0" noProof="0" dirty="0">
                    <a:solidFill>
                      <a:srgbClr val="FF0000"/>
                    </a:solidFill>
                    <a:latin typeface="+mn-lt"/>
                    <a:ea typeface="黑体" panose="02010609060101010101" pitchFamily="49" charset="-122"/>
                    <a:cs typeface="+mn-cs"/>
                  </a:rPr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1" i="1" kern="1200" cap="none" spc="0" normalizeH="0" baseline="0" noProof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  <a:cs typeface="+mn-cs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0" lang="en-US" altLang="zh-CN" sz="2800" b="1" i="0" kern="1200" cap="none" spc="0" normalizeH="0" baseline="0" noProof="0" smtClean="0">
                            <a:solidFill>
                              <a:srgbClr val="FF0000"/>
                            </a:solidFill>
                            <a:latin typeface="+mj-lt"/>
                            <a:ea typeface="黑体" panose="02010609060101010101" pitchFamily="49" charset="-122"/>
                            <a:cs typeface="+mn-cs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kumimoji="0" lang="en-US" altLang="zh-CN" sz="2800" b="1" i="0" kern="1200" cap="none" spc="0" normalizeH="0" baseline="0" noProof="0" smtClean="0">
                            <a:solidFill>
                              <a:srgbClr val="FF0000"/>
                            </a:solidFill>
                            <a:latin typeface="+mj-lt"/>
                            <a:ea typeface="黑体" panose="02010609060101010101" pitchFamily="49" charset="-122"/>
                            <a:cs typeface="+mn-cs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2800" b="1" kern="1200" cap="none" spc="0" normalizeH="0" baseline="0" noProof="0" dirty="0">
                    <a:solidFill>
                      <a:srgbClr val="FF0000"/>
                    </a:solidFill>
                    <a:latin typeface="+mn-lt"/>
                    <a:ea typeface="黑体" panose="02010609060101010101" pitchFamily="49" charset="-122"/>
                    <a:cs typeface="+mn-cs"/>
                  </a:rPr>
                  <a:t>)</a:t>
                </a:r>
                <a:r>
                  <a:rPr kumimoji="0" lang="en-US" altLang="zh-CN" sz="2800" b="1" i="1" kern="1200" cap="none" spc="0" normalizeH="0" baseline="30000" noProof="0" dirty="0" err="1">
                    <a:solidFill>
                      <a:srgbClr val="FF0000"/>
                    </a:solidFill>
                    <a:latin typeface="+mn-lt"/>
                    <a:ea typeface="黑体" panose="02010609060101010101" pitchFamily="49" charset="-122"/>
                    <a:cs typeface="+mn-cs"/>
                  </a:rPr>
                  <a:t>m</a:t>
                </a:r>
                <a:r>
                  <a:rPr kumimoji="0" lang="en-US" altLang="zh-CN" sz="2800" b="1" kern="1200" cap="none" spc="0" normalizeH="0" baseline="30000" noProof="0" dirty="0" err="1">
                    <a:solidFill>
                      <a:srgbClr val="FF0000"/>
                    </a:solidFill>
                    <a:latin typeface="+mn-lt"/>
                    <a:ea typeface="黑体" panose="02010609060101010101" pitchFamily="49" charset="-122"/>
                    <a:cs typeface="+mn-cs"/>
                  </a:rPr>
                  <a:t>+</a:t>
                </a:r>
                <a:r>
                  <a:rPr kumimoji="0" lang="en-US" altLang="zh-CN" sz="2800" b="1" i="1" kern="1200" cap="none" spc="0" normalizeH="0" baseline="30000" noProof="0" dirty="0" err="1">
                    <a:solidFill>
                      <a:srgbClr val="FF0000"/>
                    </a:solidFill>
                    <a:latin typeface="+mn-lt"/>
                    <a:ea typeface="黑体" panose="02010609060101010101" pitchFamily="49" charset="-122"/>
                    <a:cs typeface="+mn-cs"/>
                  </a:rPr>
                  <a:t>n</a:t>
                </a:r>
                <a:endParaRPr kumimoji="0" lang="en-US" altLang="zh-CN" sz="2800" b="1" i="1" kern="1200" cap="none" spc="0" normalizeH="0" baseline="30000" noProof="0" dirty="0">
                  <a:solidFill>
                    <a:srgbClr val="FF0000"/>
                  </a:solidFill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</mc:Choice>
        <mc:Fallback>
          <p:sp>
            <p:nvSpPr>
              <p:cNvPr id="19" name="文本框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0839" y="3418135"/>
                <a:ext cx="1382651" cy="783356"/>
              </a:xfrm>
              <a:prstGeom prst="rect">
                <a:avLst/>
              </a:prstGeom>
              <a:blipFill rotWithShape="1">
                <a:blip r:embed="rId6"/>
                <a:stretch>
                  <a:fillRect l="-40" t="-5584" r="12" b="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495300" y="1228724"/>
            <a:ext cx="277399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    (– 3)</a:t>
            </a:r>
            <a:r>
              <a:rPr kumimoji="0" lang="en-US" altLang="zh-CN" sz="2800" b="1" i="1" kern="1200" cap="none" spc="0" normalizeH="0" baseline="30000" noProof="0" dirty="0">
                <a:latin typeface="+mn-lt"/>
                <a:ea typeface="黑体" panose="02010609060101010101" pitchFamily="49" charset="-122"/>
                <a:cs typeface="+mn-cs"/>
              </a:rPr>
              <a:t>m</a:t>
            </a:r>
            <a:r>
              <a:rPr kumimoji="0" lang="en-US" altLang="zh-CN" sz="28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×(– 3)</a:t>
            </a:r>
            <a:r>
              <a:rPr kumimoji="0" lang="zh-CN" altLang="en-US" sz="28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2800" b="1" i="1" kern="1200" cap="none" spc="0" normalizeH="0" baseline="30000" noProof="0" dirty="0">
                <a:latin typeface="+mn-lt"/>
                <a:ea typeface="黑体" panose="02010609060101010101" pitchFamily="49" charset="-122"/>
                <a:cs typeface="+mn-cs"/>
              </a:rPr>
              <a:t>n</a:t>
            </a:r>
            <a:endParaRPr kumimoji="0" lang="en-US" altLang="zh-CN" sz="2800" b="1" i="1" kern="1200" cap="none" spc="0" normalizeH="0" baseline="30000" noProof="0" dirty="0">
              <a:latin typeface="+mn-lt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95300" y="1971685"/>
            <a:ext cx="8453438" cy="1200130"/>
            <a:chOff x="495300" y="2248042"/>
            <a:chExt cx="8453438" cy="1200130"/>
          </a:xfrm>
        </p:grpSpPr>
        <p:grpSp>
          <p:nvGrpSpPr>
            <p:cNvPr id="11" name="组合 10"/>
            <p:cNvGrpSpPr/>
            <p:nvPr/>
          </p:nvGrpSpPr>
          <p:grpSpPr>
            <a:xfrm>
              <a:off x="774524" y="2765127"/>
              <a:ext cx="3468687" cy="593458"/>
              <a:chOff x="774524" y="2765127"/>
              <a:chExt cx="3468687" cy="593458"/>
            </a:xfrm>
          </p:grpSpPr>
          <p:sp>
            <p:nvSpPr>
              <p:cNvPr id="4" name="左大括号 3"/>
              <p:cNvSpPr/>
              <p:nvPr/>
            </p:nvSpPr>
            <p:spPr>
              <a:xfrm rot="5400000" flipH="1" flipV="1">
                <a:off x="2423589" y="1116062"/>
                <a:ext cx="170558" cy="3468687"/>
              </a:xfrm>
              <a:prstGeom prst="leftBrace">
                <a:avLst>
                  <a:gd name="adj1" fmla="val 47619"/>
                  <a:gd name="adj2" fmla="val 50000"/>
                </a:avLst>
              </a:prstGeom>
              <a:ln w="19050">
                <a:solidFill>
                  <a:srgbClr val="FD239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1710530" y="2865437"/>
                <a:ext cx="1476686" cy="493148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kern="1200" cap="none" spc="0" normalizeH="0" baseline="0" noProof="0" dirty="0">
                    <a:solidFill>
                      <a:srgbClr val="FD2395"/>
                    </a:solidFill>
                    <a:latin typeface="+mj-lt"/>
                    <a:ea typeface="黑体" panose="02010609060101010101" pitchFamily="49" charset="-122"/>
                    <a:cs typeface="+mn-cs"/>
                  </a:rPr>
                  <a:t>m </a:t>
                </a:r>
                <a:r>
                  <a:rPr kumimoji="0" lang="zh-CN" altLang="en-US" sz="2400" b="1" kern="1200" cap="none" spc="0" normalizeH="0" baseline="0" noProof="0" dirty="0">
                    <a:solidFill>
                      <a:srgbClr val="FD2395"/>
                    </a:solidFill>
                    <a:latin typeface="+mj-lt"/>
                    <a:ea typeface="黑体" panose="02010609060101010101" pitchFamily="49" charset="-122"/>
                    <a:cs typeface="+mn-cs"/>
                  </a:rPr>
                  <a:t>个 </a:t>
                </a:r>
                <a:r>
                  <a:rPr kumimoji="0" lang="en-US" altLang="zh-CN" sz="2400" b="1" kern="1200" cap="none" spc="0" normalizeH="0" baseline="0" noProof="0" dirty="0">
                    <a:solidFill>
                      <a:srgbClr val="FD2395"/>
                    </a:solidFill>
                    <a:latin typeface="+mj-lt"/>
                    <a:ea typeface="黑体" panose="02010609060101010101" pitchFamily="49" charset="-122"/>
                    <a:cs typeface="+mn-cs"/>
                  </a:rPr>
                  <a:t>(– 3)</a:t>
                </a:r>
                <a:endParaRPr kumimoji="0" lang="zh-CN" altLang="en-US" sz="2400" b="1" kern="1200" cap="none" spc="0" normalizeH="0" baseline="0" noProof="0" dirty="0">
                  <a:solidFill>
                    <a:srgbClr val="FD2395"/>
                  </a:solidFill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4662154" y="2750342"/>
              <a:ext cx="3468687" cy="697830"/>
              <a:chOff x="4662154" y="2750342"/>
              <a:chExt cx="3468687" cy="697830"/>
            </a:xfrm>
          </p:grpSpPr>
          <p:sp>
            <p:nvSpPr>
              <p:cNvPr id="6" name="左大括号 5"/>
              <p:cNvSpPr/>
              <p:nvPr/>
            </p:nvSpPr>
            <p:spPr>
              <a:xfrm rot="5400000" flipH="1" flipV="1">
                <a:off x="6282991" y="1129505"/>
                <a:ext cx="227013" cy="3468687"/>
              </a:xfrm>
              <a:prstGeom prst="leftBrace">
                <a:avLst>
                  <a:gd name="adj1" fmla="val 47619"/>
                  <a:gd name="adj2" fmla="val 50000"/>
                </a:avLst>
              </a:prstGeom>
              <a:ln w="19050">
                <a:solidFill>
                  <a:srgbClr val="0066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5795763" y="2955024"/>
                <a:ext cx="1409360" cy="493148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kern="1200" cap="none" spc="0" normalizeH="0" baseline="0" noProof="0" dirty="0">
                    <a:solidFill>
                      <a:srgbClr val="0066FF"/>
                    </a:solidFill>
                    <a:latin typeface="+mj-lt"/>
                    <a:ea typeface="黑体" panose="02010609060101010101" pitchFamily="49" charset="-122"/>
                    <a:cs typeface="+mn-cs"/>
                  </a:rPr>
                  <a:t>n </a:t>
                </a:r>
                <a:r>
                  <a:rPr kumimoji="0" lang="zh-CN" altLang="en-US" sz="2400" b="1" kern="1200" cap="none" spc="0" normalizeH="0" baseline="0" noProof="0" dirty="0">
                    <a:solidFill>
                      <a:srgbClr val="0066FF"/>
                    </a:solidFill>
                    <a:latin typeface="+mj-lt"/>
                    <a:ea typeface="黑体" panose="02010609060101010101" pitchFamily="49" charset="-122"/>
                    <a:cs typeface="+mn-cs"/>
                  </a:rPr>
                  <a:t>个 </a:t>
                </a:r>
                <a:r>
                  <a:rPr kumimoji="0" lang="en-US" altLang="zh-CN" sz="2400" b="1" kern="1200" cap="none" spc="0" normalizeH="0" baseline="0" noProof="0" dirty="0">
                    <a:solidFill>
                      <a:srgbClr val="0066FF"/>
                    </a:solidFill>
                    <a:latin typeface="+mj-lt"/>
                    <a:ea typeface="黑体" panose="02010609060101010101" pitchFamily="49" charset="-122"/>
                    <a:cs typeface="+mn-cs"/>
                  </a:rPr>
                  <a:t>(– 3)</a:t>
                </a:r>
                <a:endParaRPr kumimoji="0" lang="zh-CN" altLang="en-US" sz="2400" b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</p:grpSp>
        <p:sp>
          <p:nvSpPr>
            <p:cNvPr id="9" name="文本框 8"/>
            <p:cNvSpPr txBox="1"/>
            <p:nvPr/>
          </p:nvSpPr>
          <p:spPr>
            <a:xfrm>
              <a:off x="495300" y="2248042"/>
              <a:ext cx="8453438" cy="52758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kumimoji="0" lang="en-US" altLang="zh-CN" sz="2800" b="1" kern="1200" cap="none" spc="0" normalizeH="0" baseline="0" noProof="0" dirty="0">
                  <a:latin typeface="+mn-lt"/>
                  <a:ea typeface="黑体" panose="02010609060101010101" pitchFamily="49" charset="-122"/>
                  <a:cs typeface="+mn-cs"/>
                </a:rPr>
                <a:t>=</a:t>
              </a:r>
              <a:r>
                <a:rPr kumimoji="0" lang="en-US" altLang="zh-CN" sz="2800" b="1" kern="1200" cap="none" spc="0" normalizeH="0" baseline="0" noProof="0" dirty="0">
                  <a:solidFill>
                    <a:srgbClr val="FD2395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[(–3)</a:t>
              </a:r>
              <a:r>
                <a:rPr kumimoji="0" lang="en-US" altLang="zh-CN" sz="2800" b="1" kern="1200" cap="none" spc="0" normalizeH="0" baseline="0" noProof="0" dirty="0">
                  <a:latin typeface="+mn-lt"/>
                  <a:ea typeface="黑体" panose="02010609060101010101" pitchFamily="49" charset="-122"/>
                  <a:cs typeface="+mn-cs"/>
                </a:rPr>
                <a:t>×</a:t>
              </a:r>
              <a:r>
                <a:rPr kumimoji="0" lang="en-US" altLang="zh-CN" sz="2800" b="1" kern="1200" cap="none" spc="0" normalizeH="0" baseline="0" noProof="0" dirty="0">
                  <a:solidFill>
                    <a:srgbClr val="FD2395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(–3)</a:t>
              </a:r>
              <a:r>
                <a:rPr kumimoji="0" lang="en-US" altLang="zh-CN" sz="2800" b="1" kern="1200" cap="none" spc="0" normalizeH="0" baseline="0" noProof="0" dirty="0">
                  <a:latin typeface="+mn-lt"/>
                  <a:ea typeface="黑体" panose="02010609060101010101" pitchFamily="49" charset="-122"/>
                  <a:cs typeface="+mn-cs"/>
                </a:rPr>
                <a:t>×</a:t>
              </a:r>
              <a:r>
                <a:rPr kumimoji="0" lang="en-US" altLang="zh-CN" sz="2800" b="1" kern="1200" cap="none" spc="0" normalizeH="0" baseline="0" noProof="0" dirty="0"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…</a:t>
              </a:r>
              <a:r>
                <a:rPr kumimoji="0" lang="en-US" altLang="zh-CN" sz="2800" b="1" kern="1200" cap="none" spc="0" normalizeH="0" baseline="0" noProof="0" dirty="0">
                  <a:latin typeface="+mn-lt"/>
                  <a:ea typeface="黑体" panose="02010609060101010101" pitchFamily="49" charset="-122"/>
                  <a:cs typeface="+mn-cs"/>
                </a:rPr>
                <a:t>×</a:t>
              </a:r>
              <a:r>
                <a:rPr kumimoji="0" lang="en-US" altLang="zh-CN" sz="2800" b="1" kern="1200" cap="none" spc="0" normalizeH="0" baseline="0" noProof="0" dirty="0">
                  <a:solidFill>
                    <a:srgbClr val="FD2395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(–3)</a:t>
              </a:r>
              <a:r>
                <a:rPr lang="en-US" altLang="zh-CN" sz="2800" b="1" dirty="0">
                  <a:solidFill>
                    <a:srgbClr val="FD2395"/>
                  </a:solidFill>
                  <a:latin typeface="+mn-lt"/>
                  <a:ea typeface="黑体" panose="02010609060101010101" pitchFamily="49" charset="-122"/>
                </a:rPr>
                <a:t>]</a:t>
              </a:r>
              <a:r>
                <a:rPr kumimoji="0" lang="en-US" altLang="zh-CN" sz="2800" b="1" kern="1200" cap="none" spc="0" normalizeH="0" baseline="0" noProof="0" dirty="0">
                  <a:latin typeface="+mn-lt"/>
                  <a:ea typeface="黑体" panose="02010609060101010101" pitchFamily="49" charset="-122"/>
                  <a:cs typeface="+mn-cs"/>
                </a:rPr>
                <a:t>× </a:t>
              </a:r>
              <a:r>
                <a:rPr lang="en-US" altLang="zh-CN" sz="2800" b="1" dirty="0">
                  <a:solidFill>
                    <a:srgbClr val="0000FF"/>
                  </a:solidFill>
                  <a:latin typeface="+mn-lt"/>
                  <a:ea typeface="黑体" panose="02010609060101010101" pitchFamily="49" charset="-122"/>
                </a:rPr>
                <a:t>[</a:t>
              </a:r>
              <a:r>
                <a:rPr kumimoji="0" lang="en-US" altLang="zh-CN" sz="2800" b="1" kern="1200" cap="none" spc="0" normalizeH="0" baseline="0" noProof="0" dirty="0">
                  <a:solidFill>
                    <a:srgbClr val="0066FF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(–3)</a:t>
              </a:r>
              <a:r>
                <a:rPr kumimoji="0" lang="en-US" altLang="zh-CN" sz="2800" b="1" kern="1200" cap="none" spc="0" normalizeH="0" baseline="0" noProof="0" dirty="0">
                  <a:latin typeface="+mn-lt"/>
                  <a:ea typeface="黑体" panose="02010609060101010101" pitchFamily="49" charset="-122"/>
                  <a:cs typeface="+mn-cs"/>
                </a:rPr>
                <a:t>×</a:t>
              </a:r>
              <a:r>
                <a:rPr kumimoji="0" lang="en-US" altLang="zh-CN" sz="2800" b="1" kern="1200" cap="none" spc="0" normalizeH="0" baseline="0" noProof="0" dirty="0">
                  <a:solidFill>
                    <a:srgbClr val="0066FF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(–3)</a:t>
              </a:r>
              <a:r>
                <a:rPr kumimoji="0" lang="en-US" altLang="zh-CN" sz="2800" b="1" kern="1200" cap="none" spc="0" normalizeH="0" baseline="0" noProof="0" dirty="0">
                  <a:latin typeface="+mn-lt"/>
                  <a:ea typeface="黑体" panose="02010609060101010101" pitchFamily="49" charset="-122"/>
                  <a:cs typeface="+mn-cs"/>
                </a:rPr>
                <a:t>×</a:t>
              </a:r>
              <a:r>
                <a:rPr kumimoji="0" lang="en-US" altLang="zh-CN" sz="2800" b="1" kern="1200" cap="none" spc="0" normalizeH="0" baseline="0" noProof="0" dirty="0"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…</a:t>
              </a:r>
              <a:r>
                <a:rPr kumimoji="0" lang="en-US" altLang="zh-CN" sz="2800" b="1" kern="1200" cap="none" spc="0" normalizeH="0" baseline="0" noProof="0" dirty="0">
                  <a:latin typeface="+mn-lt"/>
                  <a:ea typeface="黑体" panose="02010609060101010101" pitchFamily="49" charset="-122"/>
                  <a:cs typeface="+mn-cs"/>
                </a:rPr>
                <a:t>×</a:t>
              </a:r>
              <a:r>
                <a:rPr kumimoji="0" lang="en-US" altLang="zh-CN" sz="2800" b="1" kern="1200" cap="none" spc="0" normalizeH="0" baseline="0" noProof="0" dirty="0">
                  <a:solidFill>
                    <a:srgbClr val="0066FF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(–3)</a:t>
              </a:r>
              <a:r>
                <a:rPr lang="en-US" altLang="zh-CN" sz="2800" b="1" dirty="0">
                  <a:solidFill>
                    <a:srgbClr val="0000FF"/>
                  </a:solidFill>
                  <a:latin typeface="+mn-lt"/>
                  <a:ea typeface="黑体" panose="02010609060101010101" pitchFamily="49" charset="-122"/>
                </a:rPr>
                <a:t>]</a:t>
              </a:r>
              <a:endParaRPr kumimoji="0" lang="en-US" altLang="zh-CN" sz="2800" b="1" kern="1200" cap="none" spc="0" normalizeH="0" baseline="0" noProof="0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495300" y="3082228"/>
            <a:ext cx="1982645" cy="5319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1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= 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(–3) </a:t>
            </a:r>
            <a:r>
              <a:rPr kumimoji="0" lang="en-US" altLang="zh-CN" sz="2800" b="1" i="1" kern="1200" cap="none" spc="0" normalizeH="0" baseline="30000" noProof="0" dirty="0" err="1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m</a:t>
            </a:r>
            <a:r>
              <a:rPr kumimoji="0" lang="en-US" altLang="zh-CN" sz="2800" b="1" kern="1200" cap="none" spc="0" normalizeH="0" baseline="30000" noProof="0" dirty="0" err="1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+</a:t>
            </a:r>
            <a:r>
              <a:rPr kumimoji="0" lang="en-US" altLang="zh-CN" sz="2800" b="1" i="1" kern="1200" cap="none" spc="0" normalizeH="0" baseline="30000" noProof="0" dirty="0" err="1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n</a:t>
            </a:r>
            <a:endParaRPr kumimoji="0" lang="zh-CN" altLang="en-US" sz="2800" b="1" i="1" kern="1200" cap="none" spc="0" normalizeH="0" baseline="30000" noProof="0" dirty="0">
              <a:solidFill>
                <a:srgbClr val="FF0000"/>
              </a:solidFill>
              <a:latin typeface="+mn-lt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719138" y="1270000"/>
            <a:ext cx="7670800" cy="10779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       如果 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m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、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n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都是正整数，那么 </a:t>
            </a:r>
            <a:r>
              <a:rPr kumimoji="0" lang="en-US" altLang="zh-CN" sz="2800" b="1" i="1" kern="1200" cap="none" spc="0" normalizeH="0" baseline="0" noProof="0" dirty="0" err="1"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1" kern="1200" cap="none" spc="0" normalizeH="0" baseline="30000" noProof="0" dirty="0" err="1">
                <a:latin typeface="+mj-lt"/>
                <a:ea typeface="黑体" panose="02010609060101010101" pitchFamily="49" charset="-122"/>
                <a:cs typeface="+mn-cs"/>
              </a:rPr>
              <a:t>m</a:t>
            </a:r>
            <a:r>
              <a:rPr kumimoji="0" lang="en-US" altLang="zh-CN" sz="2800" b="1" kern="1200" cap="none" spc="0" normalizeH="0" baseline="0" noProof="0" dirty="0" err="1">
                <a:latin typeface="+mj-lt"/>
                <a:ea typeface="黑体" panose="02010609060101010101" pitchFamily="49" charset="-122"/>
                <a:cs typeface="+mn-cs"/>
              </a:rPr>
              <a:t>·</a:t>
            </a:r>
            <a:r>
              <a:rPr kumimoji="0" lang="en-US" altLang="zh-CN" sz="2800" b="1" i="1" kern="1200" cap="none" spc="0" normalizeH="0" baseline="0" noProof="0" dirty="0" err="1"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1" kern="1200" cap="none" spc="0" normalizeH="0" baseline="30000" noProof="0" dirty="0" err="1">
                <a:latin typeface="+mj-lt"/>
                <a:ea typeface="黑体" panose="02010609060101010101" pitchFamily="49" charset="-122"/>
                <a:cs typeface="+mn-cs"/>
              </a:rPr>
              <a:t>n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等于什么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?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为什么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?</a:t>
            </a:r>
            <a:endParaRPr kumimoji="0" lang="zh-CN" altLang="en-US" sz="28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0542" y="2456216"/>
            <a:ext cx="213565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    </a:t>
            </a:r>
            <a:r>
              <a:rPr kumimoji="0" lang="en-US" altLang="zh-CN" sz="2800" b="1" i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1" kern="1200" cap="none" spc="0" normalizeH="0" baseline="30000" noProof="0" dirty="0">
                <a:latin typeface="+mn-lt"/>
                <a:ea typeface="黑体" panose="02010609060101010101" pitchFamily="49" charset="-122"/>
                <a:cs typeface="+mn-cs"/>
              </a:rPr>
              <a:t>m </a:t>
            </a:r>
            <a:r>
              <a:rPr kumimoji="0" lang="en-US" altLang="zh-CN" sz="2800" b="1" i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·</a:t>
            </a:r>
            <a:r>
              <a:rPr kumimoji="0" lang="en-US" altLang="zh-CN" sz="2800" b="1" i="1" kern="1200" cap="none" spc="0" normalizeH="0" baseline="30000" noProof="0" dirty="0">
                <a:latin typeface="+mn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2800" b="1" i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1" kern="1200" cap="none" spc="0" normalizeH="0" baseline="30000" noProof="0" dirty="0">
                <a:latin typeface="+mn-lt"/>
                <a:ea typeface="黑体" panose="02010609060101010101" pitchFamily="49" charset="-122"/>
                <a:cs typeface="+mn-cs"/>
              </a:rPr>
              <a:t>n</a:t>
            </a:r>
            <a:endParaRPr kumimoji="0" lang="en-US" altLang="zh-CN" sz="2800" b="1" i="1" kern="1200" cap="none" spc="0" normalizeH="0" baseline="30000" noProof="0" dirty="0">
              <a:latin typeface="+mn-lt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10241" y="553906"/>
            <a:ext cx="2054441" cy="641482"/>
            <a:chOff x="580779" y="438538"/>
            <a:chExt cx="2054441" cy="641482"/>
          </a:xfrm>
          <a:solidFill>
            <a:srgbClr val="02BDDE"/>
          </a:solidFill>
        </p:grpSpPr>
        <p:sp>
          <p:nvSpPr>
            <p:cNvPr id="14" name="矩形: 圆角 13"/>
            <p:cNvSpPr/>
            <p:nvPr/>
          </p:nvSpPr>
          <p:spPr>
            <a:xfrm>
              <a:off x="580779" y="438538"/>
              <a:ext cx="2054441" cy="64148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62940" y="497669"/>
              <a:ext cx="1972280" cy="52322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尝试</a:t>
              </a:r>
              <a:r>
                <a:rPr lang="en-US" altLang="zh-CN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·</a:t>
              </a:r>
              <a:r>
                <a:rPr lang="zh-CN" altLang="en-US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交流</a:t>
              </a:r>
              <a:endParaRPr lang="zh-CN" altLang="en-US" sz="28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866221" y="2418460"/>
            <a:ext cx="4686979" cy="1200609"/>
            <a:chOff x="1388701" y="3010939"/>
            <a:chExt cx="4686979" cy="1200609"/>
          </a:xfrm>
        </p:grpSpPr>
        <p:grpSp>
          <p:nvGrpSpPr>
            <p:cNvPr id="2" name="组合 1"/>
            <p:cNvGrpSpPr/>
            <p:nvPr/>
          </p:nvGrpSpPr>
          <p:grpSpPr>
            <a:xfrm>
              <a:off x="1747520" y="3510096"/>
              <a:ext cx="1960880" cy="701452"/>
              <a:chOff x="1747520" y="3967957"/>
              <a:chExt cx="1960880" cy="701452"/>
            </a:xfrm>
          </p:grpSpPr>
          <p:sp>
            <p:nvSpPr>
              <p:cNvPr id="9" name="左大括号 8"/>
              <p:cNvSpPr/>
              <p:nvPr/>
            </p:nvSpPr>
            <p:spPr>
              <a:xfrm rot="16200000" flipV="1">
                <a:off x="2623808" y="3091669"/>
                <a:ext cx="208304" cy="1960880"/>
              </a:xfrm>
              <a:prstGeom prst="leftBrace">
                <a:avLst>
                  <a:gd name="adj1" fmla="val 47619"/>
                  <a:gd name="adj2" fmla="val 50000"/>
                </a:avLst>
              </a:prstGeom>
              <a:ln w="19050">
                <a:solidFill>
                  <a:srgbClr val="FD239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2158681" y="4176261"/>
                <a:ext cx="1040670" cy="493148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defTabSz="914400">
                  <a:lnSpc>
                    <a:spcPct val="120000"/>
                  </a:lnSpc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kern="1200" cap="none" spc="0" normalizeH="0" baseline="0" noProof="0" dirty="0">
                    <a:solidFill>
                      <a:srgbClr val="FD2395"/>
                    </a:solidFill>
                    <a:latin typeface="+mj-lt"/>
                    <a:ea typeface="黑体" panose="02010609060101010101" pitchFamily="49" charset="-122"/>
                    <a:cs typeface="+mn-cs"/>
                  </a:rPr>
                  <a:t>m </a:t>
                </a:r>
                <a:r>
                  <a:rPr kumimoji="0" lang="zh-CN" altLang="en-US" sz="2400" b="1" kern="1200" cap="none" spc="0" normalizeH="0" baseline="0" noProof="0" dirty="0">
                    <a:solidFill>
                      <a:srgbClr val="FD2395"/>
                    </a:solidFill>
                    <a:latin typeface="+mj-lt"/>
                    <a:ea typeface="黑体" panose="02010609060101010101" pitchFamily="49" charset="-122"/>
                    <a:cs typeface="+mn-cs"/>
                  </a:rPr>
                  <a:t>个 </a:t>
                </a:r>
                <a:r>
                  <a:rPr kumimoji="0" lang="en-US" altLang="zh-CN" sz="2400" b="1" i="1" kern="1200" cap="none" spc="0" normalizeH="0" baseline="0" noProof="0" dirty="0">
                    <a:solidFill>
                      <a:srgbClr val="FD2395"/>
                    </a:solidFill>
                    <a:latin typeface="+mj-lt"/>
                    <a:ea typeface="黑体" panose="02010609060101010101" pitchFamily="49" charset="-122"/>
                    <a:cs typeface="+mn-cs"/>
                  </a:rPr>
                  <a:t>a</a:t>
                </a:r>
                <a:endParaRPr kumimoji="0" lang="zh-CN" altLang="en-US" sz="2400" b="1" i="1" kern="1200" cap="none" spc="0" normalizeH="0" baseline="0" noProof="0" dirty="0">
                  <a:solidFill>
                    <a:srgbClr val="FD2395"/>
                  </a:solidFill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</p:grpSp>
        <p:sp>
          <p:nvSpPr>
            <p:cNvPr id="11" name="左大括号 10"/>
            <p:cNvSpPr/>
            <p:nvPr/>
          </p:nvSpPr>
          <p:spPr>
            <a:xfrm rot="5400000" flipH="1" flipV="1">
              <a:off x="4817471" y="2707776"/>
              <a:ext cx="208306" cy="1861072"/>
            </a:xfrm>
            <a:prstGeom prst="leftBrace">
              <a:avLst>
                <a:gd name="adj1" fmla="val 47619"/>
                <a:gd name="adj2" fmla="val 50000"/>
              </a:avLst>
            </a:prstGeom>
            <a:ln w="19050">
              <a:solidFill>
                <a:srgbClr val="0066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500137" y="3718400"/>
              <a:ext cx="973343" cy="49314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n </a:t>
              </a:r>
              <a:r>
                <a:rPr kumimoji="0" lang="zh-CN" altLang="en-US" sz="2400" b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个 </a:t>
              </a:r>
              <a:r>
                <a:rPr kumimoji="0" lang="en-US" altLang="zh-CN" sz="2400" b="1" i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a</a:t>
              </a:r>
              <a:endParaRPr kumimoji="0" lang="zh-CN" altLang="en-US" sz="2400" b="1" i="1" kern="1200" cap="none" spc="0" normalizeH="0" baseline="0" noProof="0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388701" y="3010939"/>
              <a:ext cx="4686979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defTabSz="914400">
                <a:buClrTx/>
                <a:buSzTx/>
                <a:buFontTx/>
                <a:buNone/>
                <a:defRPr/>
              </a:pPr>
              <a:r>
                <a:rPr kumimoji="0" lang="en-US" altLang="zh-CN" sz="2800" b="1" kern="1200" cap="none" spc="0" normalizeH="0" baseline="0" noProof="0" dirty="0">
                  <a:latin typeface="+mn-lt"/>
                  <a:ea typeface="黑体" panose="02010609060101010101" pitchFamily="49" charset="-122"/>
                  <a:cs typeface="+mn-cs"/>
                </a:rPr>
                <a:t>=</a:t>
              </a:r>
              <a:r>
                <a:rPr kumimoji="0" lang="en-US" altLang="zh-CN" sz="2800" b="1" kern="1200" cap="none" spc="0" normalizeH="0" baseline="0" noProof="0" dirty="0">
                  <a:solidFill>
                    <a:srgbClr val="FD2395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( </a:t>
              </a:r>
              <a:r>
                <a:rPr kumimoji="0" lang="en-US" altLang="zh-CN" sz="2800" b="1" i="1" kern="1200" cap="none" spc="0" normalizeH="0" baseline="0" noProof="0" dirty="0">
                  <a:solidFill>
                    <a:srgbClr val="FD2395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a </a:t>
              </a:r>
              <a:r>
                <a:rPr kumimoji="0" lang="en-US" altLang="zh-CN" sz="2800" b="1" i="1" kern="1200" cap="none" spc="0" normalizeH="0" baseline="0" noProof="0" dirty="0">
                  <a:latin typeface="+mn-lt"/>
                  <a:ea typeface="黑体" panose="02010609060101010101" pitchFamily="49" charset="-122"/>
                  <a:cs typeface="+mn-cs"/>
                </a:rPr>
                <a:t>·</a:t>
              </a:r>
              <a:r>
                <a:rPr kumimoji="0" lang="en-US" altLang="zh-CN" sz="2800" b="1" i="1" kern="1200" cap="none" spc="0" normalizeH="0" baseline="0" noProof="0" dirty="0">
                  <a:solidFill>
                    <a:srgbClr val="FD2395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 a </a:t>
              </a:r>
              <a:r>
                <a:rPr kumimoji="0" lang="en-US" altLang="zh-CN" sz="2800" b="1" i="1" kern="1200" cap="none" spc="0" normalizeH="0" baseline="0" noProof="0" dirty="0">
                  <a:latin typeface="+mn-lt"/>
                  <a:ea typeface="黑体" panose="02010609060101010101" pitchFamily="49" charset="-122"/>
                  <a:cs typeface="+mn-cs"/>
                </a:rPr>
                <a:t>· </a:t>
              </a:r>
              <a:r>
                <a:rPr kumimoji="0" lang="en-US" altLang="zh-CN" sz="2800" b="1" kern="1200" cap="none" spc="0" normalizeH="0" baseline="0" noProof="0" dirty="0"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…</a:t>
              </a:r>
              <a:r>
                <a:rPr kumimoji="0" lang="en-US" altLang="zh-CN" sz="2800" b="1" i="1" kern="1200" cap="none" spc="0" normalizeH="0" baseline="0" noProof="0" dirty="0">
                  <a:latin typeface="+mn-lt"/>
                  <a:ea typeface="黑体" panose="02010609060101010101" pitchFamily="49" charset="-122"/>
                  <a:cs typeface="+mn-cs"/>
                </a:rPr>
                <a:t> · </a:t>
              </a:r>
              <a:r>
                <a:rPr kumimoji="0" lang="en-US" altLang="zh-CN" sz="2800" b="1" i="1" kern="1200" cap="none" spc="0" normalizeH="0" baseline="0" noProof="0" dirty="0">
                  <a:solidFill>
                    <a:srgbClr val="FD2395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a </a:t>
              </a:r>
              <a:r>
                <a:rPr kumimoji="0" lang="en-US" altLang="zh-CN" sz="2800" b="1" kern="1200" cap="none" spc="0" normalizeH="0" baseline="0" noProof="0" dirty="0">
                  <a:solidFill>
                    <a:srgbClr val="FD2395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)</a:t>
              </a:r>
              <a:r>
                <a:rPr kumimoji="0" lang="en-US" altLang="zh-CN" sz="2800" b="1" i="1" kern="1200" cap="none" spc="0" normalizeH="0" baseline="0" noProof="0" dirty="0">
                  <a:latin typeface="+mn-lt"/>
                  <a:ea typeface="黑体" panose="02010609060101010101" pitchFamily="49" charset="-122"/>
                  <a:cs typeface="+mn-cs"/>
                </a:rPr>
                <a:t>·</a:t>
              </a:r>
              <a:r>
                <a:rPr kumimoji="0" lang="en-US" altLang="zh-CN" sz="2800" b="1" kern="1200" cap="none" spc="0" normalizeH="0" baseline="0" noProof="0" dirty="0">
                  <a:solidFill>
                    <a:srgbClr val="0000FF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(</a:t>
              </a:r>
              <a:r>
                <a:rPr kumimoji="0" lang="en-US" altLang="zh-CN" sz="2800" b="1" i="1" kern="1200" cap="none" spc="0" normalizeH="0" baseline="0" noProof="0" dirty="0">
                  <a:solidFill>
                    <a:srgbClr val="FD2395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 </a:t>
              </a:r>
              <a:r>
                <a:rPr kumimoji="0" lang="en-US" altLang="zh-CN" sz="2800" b="1" i="1" kern="1200" cap="none" spc="0" normalizeH="0" baseline="0" noProof="0" dirty="0">
                  <a:solidFill>
                    <a:srgbClr val="0066FF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a</a:t>
              </a:r>
              <a:r>
                <a:rPr kumimoji="0" lang="en-US" altLang="zh-CN" sz="2800" b="1" i="1" kern="1200" cap="none" spc="0" normalizeH="0" baseline="0" noProof="0" dirty="0">
                  <a:solidFill>
                    <a:srgbClr val="FD2395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 </a:t>
              </a:r>
              <a:r>
                <a:rPr kumimoji="0" lang="en-US" altLang="zh-CN" sz="2800" b="1" i="1" kern="1200" cap="none" spc="0" normalizeH="0" baseline="0" noProof="0" dirty="0">
                  <a:latin typeface="+mn-lt"/>
                  <a:ea typeface="黑体" panose="02010609060101010101" pitchFamily="49" charset="-122"/>
                  <a:cs typeface="+mn-cs"/>
                </a:rPr>
                <a:t>·</a:t>
              </a:r>
              <a:r>
                <a:rPr kumimoji="0" lang="en-US" altLang="zh-CN" sz="2800" b="1" i="1" kern="1200" cap="none" spc="0" normalizeH="0" baseline="0" noProof="0" dirty="0">
                  <a:solidFill>
                    <a:srgbClr val="FD2395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 </a:t>
              </a:r>
              <a:r>
                <a:rPr kumimoji="0" lang="en-US" altLang="zh-CN" sz="2800" b="1" i="1" kern="1200" cap="none" spc="0" normalizeH="0" baseline="0" noProof="0" dirty="0">
                  <a:solidFill>
                    <a:srgbClr val="0066FF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a</a:t>
              </a:r>
              <a:r>
                <a:rPr kumimoji="0" lang="en-US" altLang="zh-CN" sz="2800" b="1" i="1" kern="1200" cap="none" spc="0" normalizeH="0" baseline="0" noProof="0" dirty="0">
                  <a:solidFill>
                    <a:srgbClr val="FD2395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 </a:t>
              </a:r>
              <a:r>
                <a:rPr kumimoji="0" lang="en-US" altLang="zh-CN" sz="2800" b="1" i="1" kern="1200" cap="none" spc="0" normalizeH="0" baseline="0" noProof="0" dirty="0">
                  <a:latin typeface="+mn-lt"/>
                  <a:ea typeface="黑体" panose="02010609060101010101" pitchFamily="49" charset="-122"/>
                  <a:cs typeface="+mn-cs"/>
                </a:rPr>
                <a:t>· </a:t>
              </a:r>
              <a:r>
                <a:rPr kumimoji="0" lang="en-US" altLang="zh-CN" sz="2800" b="1" kern="1200" cap="none" spc="0" normalizeH="0" baseline="0" noProof="0" dirty="0"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…</a:t>
              </a:r>
              <a:r>
                <a:rPr kumimoji="0" lang="en-US" altLang="zh-CN" sz="2800" b="1" i="1" kern="1200" cap="none" spc="0" normalizeH="0" baseline="0" noProof="0" dirty="0">
                  <a:latin typeface="+mn-lt"/>
                  <a:ea typeface="黑体" panose="02010609060101010101" pitchFamily="49" charset="-122"/>
                  <a:cs typeface="+mn-cs"/>
                </a:rPr>
                <a:t> · </a:t>
              </a:r>
              <a:r>
                <a:rPr kumimoji="0" lang="en-US" altLang="zh-CN" sz="2800" b="1" i="1" kern="1200" cap="none" spc="0" normalizeH="0" baseline="0" noProof="0" dirty="0">
                  <a:solidFill>
                    <a:srgbClr val="0066FF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a</a:t>
              </a:r>
              <a:r>
                <a:rPr kumimoji="0" lang="en-US" altLang="zh-CN" sz="2800" b="1" kern="1200" cap="none" spc="0" normalizeH="0" baseline="0" noProof="0" dirty="0">
                  <a:solidFill>
                    <a:srgbClr val="0066FF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)</a:t>
              </a:r>
              <a:endParaRPr kumimoji="0" lang="en-US" altLang="zh-CN" sz="2800" b="1" kern="1200" cap="none" spc="0" normalizeH="0" baseline="0" noProof="0" dirty="0">
                <a:solidFill>
                  <a:srgbClr val="0066FF"/>
                </a:solidFill>
                <a:latin typeface="+mn-lt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6467048" y="2461784"/>
            <a:ext cx="181065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= </a:t>
            </a:r>
            <a:r>
              <a:rPr kumimoji="0" lang="en-US" altLang="zh-CN" sz="2800" b="1" i="1" kern="1200" cap="none" spc="0" normalizeH="0" baseline="0" noProof="0" dirty="0" err="1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1" kern="1200" cap="none" spc="0" normalizeH="0" baseline="30000" noProof="0" dirty="0" err="1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m</a:t>
            </a:r>
            <a:r>
              <a:rPr kumimoji="0" lang="en-US" altLang="zh-CN" sz="2800" b="1" kern="1200" cap="none" spc="0" normalizeH="0" baseline="30000" noProof="0" dirty="0" err="1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+</a:t>
            </a:r>
            <a:r>
              <a:rPr kumimoji="0" lang="en-US" altLang="zh-CN" sz="2800" b="1" i="1" kern="1200" cap="none" spc="0" normalizeH="0" baseline="30000" noProof="0" dirty="0" err="1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n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。</a:t>
            </a:r>
            <a:endParaRPr kumimoji="0" lang="zh-CN" altLang="en-US" sz="2800" b="1" kern="1200" cap="none" spc="0" normalizeH="0" noProof="0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97368" y="3803310"/>
            <a:ext cx="7670800" cy="526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6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通过刚才的计算，同学们是否能发现什么规律</a:t>
            </a:r>
            <a:r>
              <a:rPr kumimoji="0" lang="en-US" altLang="zh-CN" sz="26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?</a:t>
            </a:r>
            <a:endParaRPr kumimoji="0" lang="zh-CN" altLang="en-US" sz="26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/>
          <p:cNvSpPr/>
          <p:nvPr/>
        </p:nvSpPr>
        <p:spPr>
          <a:xfrm>
            <a:off x="1159013" y="1461508"/>
            <a:ext cx="6558166" cy="121674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341762" y="2021405"/>
            <a:ext cx="6890430" cy="65684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同底数幂相乘，底数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_____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，指数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_____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。</a:t>
            </a:r>
            <a:endParaRPr kumimoji="0" lang="zh-CN" altLang="en-US" sz="28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10476" y="2088218"/>
            <a:ext cx="93072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2800" b="1" kern="1200" cap="none" spc="0" normalizeH="0" baseline="0" noProof="0" dirty="0">
                <a:solidFill>
                  <a:srgbClr val="C00000"/>
                </a:solidFill>
                <a:latin typeface="+mj-lt"/>
                <a:ea typeface="黑体" panose="02010609060101010101" pitchFamily="49" charset="-122"/>
              </a:rPr>
              <a:t>不变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554753" y="2088218"/>
            <a:ext cx="93072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+mj-ea"/>
                <a:ea typeface="+mj-ea"/>
              </a:rPr>
              <a:t>相加</a:t>
            </a:r>
            <a:endParaRPr lang="zh-CN" altLang="en-US" sz="2800" b="1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26821" y="1461508"/>
            <a:ext cx="5678356" cy="55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i="1" kern="1200" cap="none" spc="0" normalizeH="0" baseline="0" noProof="0" dirty="0">
                <a:solidFill>
                  <a:srgbClr val="C00000"/>
                </a:solidFill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1" kern="1200" cap="none" spc="0" normalizeH="0" baseline="30000" noProof="0" dirty="0">
                <a:solidFill>
                  <a:srgbClr val="C00000"/>
                </a:solidFill>
                <a:latin typeface="+mj-lt"/>
                <a:ea typeface="黑体" panose="02010609060101010101" pitchFamily="49" charset="-122"/>
                <a:cs typeface="+mn-cs"/>
              </a:rPr>
              <a:t>m</a:t>
            </a:r>
            <a:r>
              <a:rPr kumimoji="0" lang="en-US" altLang="zh-CN" sz="2800" b="1" kern="1200" cap="none" spc="0" normalizeH="0" baseline="0" noProof="0" dirty="0">
                <a:solidFill>
                  <a:srgbClr val="C00000"/>
                </a:solidFill>
                <a:latin typeface="+mj-lt"/>
                <a:ea typeface="黑体" panose="02010609060101010101" pitchFamily="49" charset="-122"/>
                <a:cs typeface="+mn-cs"/>
              </a:rPr>
              <a:t> · </a:t>
            </a:r>
            <a:r>
              <a:rPr kumimoji="0" lang="en-US" altLang="zh-CN" sz="2800" b="1" i="1" kern="1200" cap="none" spc="0" normalizeH="0" baseline="0" noProof="0" dirty="0">
                <a:solidFill>
                  <a:srgbClr val="C00000"/>
                </a:solidFill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1" kern="1200" cap="none" spc="0" normalizeH="0" baseline="30000" noProof="0" dirty="0">
                <a:solidFill>
                  <a:srgbClr val="C00000"/>
                </a:solidFill>
                <a:latin typeface="+mj-lt"/>
                <a:ea typeface="黑体" panose="02010609060101010101" pitchFamily="49" charset="-122"/>
                <a:cs typeface="+mn-cs"/>
              </a:rPr>
              <a:t>n</a:t>
            </a:r>
            <a:r>
              <a:rPr kumimoji="0" lang="en-US" altLang="zh-CN" sz="2800" b="1" kern="1200" cap="none" spc="0" normalizeH="0" baseline="0" noProof="0" dirty="0">
                <a:solidFill>
                  <a:srgbClr val="C00000"/>
                </a:solidFill>
                <a:latin typeface="+mj-lt"/>
                <a:ea typeface="黑体" panose="02010609060101010101" pitchFamily="49" charset="-122"/>
                <a:cs typeface="+mn-cs"/>
              </a:rPr>
              <a:t> = </a:t>
            </a:r>
            <a:r>
              <a:rPr kumimoji="0" lang="en-US" altLang="zh-CN" sz="2800" b="1" i="1" kern="1200" cap="none" spc="0" normalizeH="0" baseline="0" noProof="0" dirty="0" err="1">
                <a:solidFill>
                  <a:srgbClr val="C00000"/>
                </a:solidFill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1" kern="1200" cap="none" spc="0" normalizeH="0" baseline="30000" noProof="0" dirty="0" err="1">
                <a:solidFill>
                  <a:srgbClr val="C00000"/>
                </a:solidFill>
                <a:latin typeface="+mj-lt"/>
                <a:ea typeface="黑体" panose="02010609060101010101" pitchFamily="49" charset="-122"/>
                <a:cs typeface="+mn-cs"/>
              </a:rPr>
              <a:t>m</a:t>
            </a:r>
            <a:r>
              <a:rPr kumimoji="0" lang="en-US" altLang="zh-CN" sz="2800" b="1" kern="1200" cap="none" spc="0" normalizeH="0" baseline="30000" noProof="0" dirty="0" err="1">
                <a:solidFill>
                  <a:srgbClr val="C00000"/>
                </a:solidFill>
                <a:latin typeface="+mj-lt"/>
                <a:ea typeface="黑体" panose="02010609060101010101" pitchFamily="49" charset="-122"/>
                <a:cs typeface="+mn-cs"/>
              </a:rPr>
              <a:t>+</a:t>
            </a:r>
            <a:r>
              <a:rPr kumimoji="0" lang="en-US" altLang="zh-CN" sz="2800" b="1" i="1" kern="1200" cap="none" spc="0" normalizeH="0" baseline="30000" noProof="0" dirty="0" err="1">
                <a:solidFill>
                  <a:srgbClr val="C00000"/>
                </a:solidFill>
                <a:latin typeface="+mj-lt"/>
                <a:ea typeface="黑体" panose="02010609060101010101" pitchFamily="49" charset="-122"/>
                <a:cs typeface="+mn-cs"/>
              </a:rPr>
              <a:t>n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m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，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n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都是正整数）</a:t>
            </a:r>
            <a:endParaRPr kumimoji="0" lang="en-US" altLang="zh-CN" sz="28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80470" y="730613"/>
            <a:ext cx="3821409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同底数幂的乘法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n-cs"/>
              </a:rPr>
              <a:t>法则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:</a:t>
            </a:r>
            <a:endParaRPr kumimoji="0" lang="zh-CN" altLang="en-US" sz="28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50591" y="2885925"/>
            <a:ext cx="3821409" cy="49244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运用法则的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前提条件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kumimoji="0" lang="zh-CN" altLang="en-US" sz="26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386350" y="3423782"/>
            <a:ext cx="2200875" cy="49244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lang="zh-CN" altLang="en-US" sz="26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①底数相同；</a:t>
            </a:r>
            <a:endParaRPr kumimoji="0" lang="zh-CN" altLang="en-US" sz="2600" b="1" kern="1200" cap="none" spc="0" normalizeH="0" baseline="0" noProof="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386350" y="3920444"/>
            <a:ext cx="2200875" cy="49244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lang="zh-CN" altLang="en-US" sz="26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②乘法运算。</a:t>
            </a:r>
            <a:endParaRPr kumimoji="0" lang="zh-CN" altLang="en-US" sz="2600" b="1" kern="1200" cap="none" spc="0" normalizeH="0" baseline="0" noProof="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379690" y="3531592"/>
            <a:ext cx="2408410" cy="769266"/>
            <a:chOff x="3379690" y="3531592"/>
            <a:chExt cx="2408410" cy="769266"/>
          </a:xfrm>
        </p:grpSpPr>
        <p:sp>
          <p:nvSpPr>
            <p:cNvPr id="6" name="右大括号 5"/>
            <p:cNvSpPr/>
            <p:nvPr/>
          </p:nvSpPr>
          <p:spPr>
            <a:xfrm>
              <a:off x="3379690" y="3531592"/>
              <a:ext cx="207535" cy="769266"/>
            </a:xfrm>
            <a:prstGeom prst="rightBrace">
              <a:avLst>
                <a:gd name="adj1" fmla="val 33681"/>
                <a:gd name="adj2" fmla="val 50000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587225" y="3639212"/>
              <a:ext cx="2200875" cy="49244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marR="0" defTabSz="914400">
                <a:buClrTx/>
                <a:buSzTx/>
                <a:buFontTx/>
                <a:buNone/>
                <a:defRPr/>
              </a:pPr>
              <a:r>
                <a:rPr lang="zh-CN" altLang="en-US" sz="2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两者缺一不可</a:t>
              </a:r>
              <a:endParaRPr kumimoji="0" lang="zh-CN" altLang="en-US" sz="26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7" grpId="0"/>
      <p:bldP spid="8" grpId="0"/>
      <p:bldP spid="9" grpId="0"/>
      <p:bldP spid="11" grpId="0"/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663028" y="726772"/>
            <a:ext cx="1013372" cy="450011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例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28053" y="1180116"/>
            <a:ext cx="2831260" cy="46181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8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8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(– 3)</a:t>
            </a:r>
            <a:r>
              <a:rPr kumimoji="0" lang="en-US" altLang="zh-CN" sz="2800" b="1" kern="1200" cap="none" spc="0" normalizeH="0" baseline="30000" noProof="0" dirty="0">
                <a:latin typeface="+mn-lt"/>
                <a:ea typeface="黑体" panose="02010609060101010101" pitchFamily="49" charset="-122"/>
                <a:cs typeface="+mn-cs"/>
              </a:rPr>
              <a:t>7</a:t>
            </a:r>
            <a:r>
              <a:rPr kumimoji="0" lang="en-US" altLang="zh-CN" sz="28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×(– 3)</a:t>
            </a:r>
            <a:r>
              <a:rPr kumimoji="0" lang="en-US" altLang="zh-CN" sz="2800" b="1" kern="1200" cap="none" spc="0" normalizeH="0" baseline="30000" noProof="0" dirty="0">
                <a:latin typeface="+mn-lt"/>
                <a:ea typeface="黑体" panose="02010609060101010101" pitchFamily="49" charset="-122"/>
                <a:cs typeface="+mn-cs"/>
              </a:rPr>
              <a:t>6</a:t>
            </a:r>
            <a:r>
              <a:rPr kumimoji="0" lang="zh-CN" altLang="en-US" sz="28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；</a:t>
            </a:r>
            <a:endParaRPr kumimoji="0" lang="zh-CN" altLang="en-US" sz="2800" b="1" kern="1200" cap="none" spc="0" normalizeH="0" baseline="0" noProof="0" dirty="0">
              <a:latin typeface="+mn-lt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17412" name="组合 5"/>
          <p:cNvGrpSpPr/>
          <p:nvPr/>
        </p:nvGrpSpPr>
        <p:grpSpPr>
          <a:xfrm>
            <a:off x="4242026" y="1075183"/>
            <a:ext cx="2752541" cy="758326"/>
            <a:chOff x="1228507" y="2300288"/>
            <a:chExt cx="3331361" cy="917575"/>
          </a:xfrm>
        </p:grpSpPr>
        <p:sp>
          <p:nvSpPr>
            <p:cNvPr id="4" name="文本框 3"/>
            <p:cNvSpPr txBox="1"/>
            <p:nvPr/>
          </p:nvSpPr>
          <p:spPr>
            <a:xfrm>
              <a:off x="1228507" y="2479675"/>
              <a:ext cx="3331361" cy="56038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zh-CN" altLang="en-US" sz="2800" b="1" kern="1200" cap="none" spc="0" normalizeH="0" baseline="0" noProof="0" dirty="0">
                  <a:latin typeface="+mn-lt"/>
                  <a:ea typeface="黑体" panose="02010609060101010101" pitchFamily="49" charset="-122"/>
                  <a:cs typeface="+mn-cs"/>
                </a:rPr>
                <a:t>（</a:t>
              </a:r>
              <a:r>
                <a:rPr kumimoji="0" lang="en-US" altLang="zh-CN" sz="2800" b="1" kern="1200" cap="none" spc="0" normalizeH="0" baseline="0" noProof="0" dirty="0">
                  <a:latin typeface="+mn-lt"/>
                  <a:ea typeface="黑体" panose="02010609060101010101" pitchFamily="49" charset="-122"/>
                  <a:cs typeface="+mn-cs"/>
                </a:rPr>
                <a:t>2</a:t>
              </a:r>
              <a:r>
                <a:rPr kumimoji="0" lang="zh-CN" altLang="en-US" sz="2800" b="1" kern="1200" cap="none" spc="0" normalizeH="0" baseline="0" noProof="0" dirty="0">
                  <a:latin typeface="+mn-lt"/>
                  <a:ea typeface="黑体" panose="02010609060101010101" pitchFamily="49" charset="-122"/>
                  <a:cs typeface="+mn-cs"/>
                </a:rPr>
                <a:t>）                     ；</a:t>
              </a:r>
              <a:endParaRPr kumimoji="0" lang="zh-CN" altLang="en-US" sz="28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endParaRPr>
            </a:p>
          </p:txBody>
        </p:sp>
        <p:graphicFrame>
          <p:nvGraphicFramePr>
            <p:cNvPr id="17416" name="对象 4"/>
            <p:cNvGraphicFramePr>
              <a:graphicFrameLocks noChangeAspect="1"/>
            </p:cNvGraphicFramePr>
            <p:nvPr/>
          </p:nvGraphicFramePr>
          <p:xfrm>
            <a:off x="2144713" y="2300288"/>
            <a:ext cx="1897062" cy="9175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22" name="Equation" r:id="rId1" imgW="812165" imgH="393700" progId="Equation.DSMT4">
                    <p:embed/>
                  </p:oleObj>
                </mc:Choice>
                <mc:Fallback>
                  <p:oleObj name="Equation" r:id="rId1" imgW="812165" imgH="393700" progId="Equation.DSMT4">
                    <p:embed/>
                    <p:pic>
                      <p:nvPicPr>
                        <p:cNvPr id="0" name="图片 3085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144713" y="2300288"/>
                          <a:ext cx="1897062" cy="91757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7" name="文本框 6"/>
          <p:cNvSpPr txBox="1"/>
          <p:nvPr/>
        </p:nvSpPr>
        <p:spPr>
          <a:xfrm>
            <a:off x="828053" y="1784212"/>
            <a:ext cx="2831260" cy="55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3</a:t>
            </a:r>
            <a:r>
              <a:rPr kumimoji="0" lang="zh-CN" altLang="en-US" sz="28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8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– </a:t>
            </a:r>
            <a:r>
              <a:rPr kumimoji="0" lang="en-US" altLang="zh-CN" sz="2800" b="1" i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kern="1200" cap="none" spc="0" normalizeH="0" baseline="30000" noProof="0" dirty="0">
                <a:latin typeface="+mn-lt"/>
                <a:ea typeface="黑体" panose="02010609060101010101" pitchFamily="49" charset="-122"/>
                <a:cs typeface="+mn-cs"/>
              </a:rPr>
              <a:t>3</a:t>
            </a:r>
            <a:r>
              <a:rPr kumimoji="0" lang="en-US" altLang="zh-CN" sz="28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 · </a:t>
            </a:r>
            <a:r>
              <a:rPr kumimoji="0" lang="en-US" altLang="zh-CN" sz="2800" b="1" i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kern="1200" cap="none" spc="0" normalizeH="0" baseline="30000" noProof="0" dirty="0">
                <a:latin typeface="+mn-lt"/>
                <a:ea typeface="黑体" panose="02010609060101010101" pitchFamily="49" charset="-122"/>
                <a:cs typeface="+mn-cs"/>
              </a:rPr>
              <a:t>5</a:t>
            </a:r>
            <a:r>
              <a:rPr kumimoji="0" lang="zh-CN" altLang="en-US" sz="28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；</a:t>
            </a:r>
            <a:endParaRPr kumimoji="0" lang="zh-CN" altLang="en-US" sz="2800" b="1" kern="1200" cap="none" spc="0" normalizeH="0" baseline="0" noProof="0" dirty="0"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42026" y="1880978"/>
            <a:ext cx="2973891" cy="5598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4</a:t>
            </a:r>
            <a:r>
              <a:rPr kumimoji="0" lang="zh-CN" altLang="en-US" sz="28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800" b="1" i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b</a:t>
            </a:r>
            <a:r>
              <a:rPr kumimoji="0" lang="en-US" altLang="zh-CN" sz="2800" b="1" kern="1200" cap="none" spc="0" normalizeH="0" baseline="30000" noProof="0" dirty="0"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1" kern="1200" cap="none" spc="0" normalizeH="0" baseline="30000" noProof="0" dirty="0">
                <a:latin typeface="+mn-lt"/>
                <a:ea typeface="黑体" panose="02010609060101010101" pitchFamily="49" charset="-122"/>
                <a:cs typeface="+mn-cs"/>
              </a:rPr>
              <a:t>m</a:t>
            </a:r>
            <a:r>
              <a:rPr kumimoji="0" lang="en-US" altLang="zh-CN" sz="28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 · </a:t>
            </a:r>
            <a:r>
              <a:rPr kumimoji="0" lang="en-US" altLang="zh-CN" sz="2800" b="1" i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b</a:t>
            </a:r>
            <a:r>
              <a:rPr kumimoji="0" lang="en-US" altLang="zh-CN" sz="2800" b="1" kern="1200" cap="none" spc="0" normalizeH="0" baseline="30000" noProof="0" dirty="0"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1" kern="1200" cap="none" spc="0" normalizeH="0" baseline="30000" noProof="0" dirty="0">
                <a:latin typeface="+mn-lt"/>
                <a:ea typeface="黑体" panose="02010609060101010101" pitchFamily="49" charset="-122"/>
                <a:cs typeface="+mn-cs"/>
              </a:rPr>
              <a:t>m</a:t>
            </a:r>
            <a:r>
              <a:rPr kumimoji="0" lang="en-US" altLang="zh-CN" sz="2800" b="1" kern="1200" cap="none" spc="0" normalizeH="0" baseline="30000" noProof="0" dirty="0">
                <a:latin typeface="+mn-lt"/>
                <a:ea typeface="黑体" panose="02010609060101010101" pitchFamily="49" charset="-122"/>
                <a:cs typeface="+mn-cs"/>
              </a:rPr>
              <a:t>+1</a:t>
            </a:r>
            <a:r>
              <a:rPr kumimoji="0" lang="zh-CN" altLang="en-US" sz="2800" b="1" kern="1200" cap="none" spc="0" normalizeH="0" noProof="0" dirty="0">
                <a:latin typeface="+mn-lt"/>
                <a:ea typeface="黑体" panose="02010609060101010101" pitchFamily="49" charset="-122"/>
                <a:cs typeface="+mn-cs"/>
              </a:rPr>
              <a:t>。</a:t>
            </a:r>
            <a:endParaRPr kumimoji="0" lang="zh-CN" altLang="en-US" sz="2800" b="1" kern="1200" cap="none" spc="0" normalizeH="0" noProof="0" dirty="0"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96588" y="2571750"/>
            <a:ext cx="5969904" cy="4931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解：（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 (– 3)</a:t>
            </a:r>
            <a:r>
              <a:rPr kumimoji="0" lang="en-US" altLang="zh-CN" sz="2400" b="1" kern="1200" cap="none" spc="0" normalizeH="0" baseline="3000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7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×(– 3)</a:t>
            </a:r>
            <a:r>
              <a:rPr kumimoji="0" lang="en-US" altLang="zh-CN" sz="2400" b="1" kern="1200" cap="none" spc="0" normalizeH="0" baseline="3000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6 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= (– 3)</a:t>
            </a:r>
            <a:r>
              <a:rPr kumimoji="0" lang="en-US" altLang="zh-CN" sz="2400" b="1" kern="1200" cap="none" spc="0" normalizeH="0" baseline="3000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7+6 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= (– 3)</a:t>
            </a:r>
            <a:r>
              <a:rPr kumimoji="0" lang="en-US" altLang="zh-CN" sz="2400" b="1" kern="1200" cap="none" spc="0" normalizeH="0" baseline="3000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13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；</a:t>
            </a:r>
            <a:endParaRPr kumimoji="0" lang="zh-CN" altLang="en-US" sz="2400" b="1" kern="1200" cap="none" spc="0" normalizeH="0" baseline="0" noProof="0" dirty="0">
              <a:solidFill>
                <a:srgbClr val="FF0000"/>
              </a:solidFill>
              <a:latin typeface="+mn-lt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10" name="组合 2"/>
          <p:cNvGrpSpPr/>
          <p:nvPr/>
        </p:nvGrpSpPr>
        <p:grpSpPr>
          <a:xfrm>
            <a:off x="1175391" y="3141772"/>
            <a:ext cx="4421403" cy="626715"/>
            <a:chOff x="1228507" y="2446031"/>
            <a:chExt cx="4421008" cy="626715"/>
          </a:xfrm>
        </p:grpSpPr>
        <p:sp>
          <p:nvSpPr>
            <p:cNvPr id="11" name="文本框 10"/>
            <p:cNvSpPr txBox="1"/>
            <p:nvPr/>
          </p:nvSpPr>
          <p:spPr>
            <a:xfrm>
              <a:off x="1228507" y="2479989"/>
              <a:ext cx="4421008" cy="49314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zh-CN" altLang="en-US" sz="2400" b="1" kern="1200" cap="none" spc="0" normalizeH="0" baseline="0" noProof="0" dirty="0">
                  <a:solidFill>
                    <a:srgbClr val="FF0000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（</a:t>
              </a:r>
              <a:r>
                <a:rPr kumimoji="0" lang="en-US" altLang="zh-CN" sz="2400" b="1" kern="1200" cap="none" spc="0" normalizeH="0" baseline="0" noProof="0" dirty="0">
                  <a:solidFill>
                    <a:srgbClr val="FF0000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2</a:t>
              </a:r>
              <a:r>
                <a:rPr kumimoji="0" lang="zh-CN" altLang="en-US" sz="2400" b="1" kern="1200" cap="none" spc="0" normalizeH="0" baseline="0" noProof="0" dirty="0">
                  <a:solidFill>
                    <a:srgbClr val="FF0000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）                                         ；</a:t>
              </a:r>
              <a:endPara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endParaRPr>
            </a:p>
          </p:txBody>
        </p:sp>
        <p:graphicFrame>
          <p:nvGraphicFramePr>
            <p:cNvPr id="12" name="对象 4"/>
            <p:cNvGraphicFramePr>
              <a:graphicFrameLocks noChangeAspect="1"/>
            </p:cNvGraphicFramePr>
            <p:nvPr/>
          </p:nvGraphicFramePr>
          <p:xfrm>
            <a:off x="1910856" y="2446031"/>
            <a:ext cx="3198637" cy="62671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" name="Equation" r:id="rId3" imgW="48158400" imgH="9448800" progId="Equation.DSMT4">
                    <p:embed/>
                  </p:oleObj>
                </mc:Choice>
                <mc:Fallback>
                  <p:oleObj name="Equation" r:id="rId3" imgW="48158400" imgH="9448800" progId="Equation.DSMT4">
                    <p:embed/>
                    <p:pic>
                      <p:nvPicPr>
                        <p:cNvPr id="0" name="对象 4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910856" y="2446031"/>
                          <a:ext cx="3198637" cy="62671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3" name="文本框 12"/>
          <p:cNvSpPr txBox="1"/>
          <p:nvPr/>
        </p:nvSpPr>
        <p:spPr>
          <a:xfrm>
            <a:off x="1169714" y="3824849"/>
            <a:ext cx="4118435" cy="4931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3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– 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400" b="1" kern="1200" cap="none" spc="0" normalizeH="0" baseline="3000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3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 · 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400" b="1" kern="1200" cap="none" spc="0" normalizeH="0" baseline="3000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5 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= – 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400" b="1" kern="1200" cap="none" spc="0" normalizeH="0" baseline="3000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3+5 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= – 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400" b="1" kern="1200" cap="none" spc="0" normalizeH="0" baseline="3000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8 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；</a:t>
            </a:r>
            <a:endParaRPr kumimoji="0" lang="zh-CN" altLang="en-US" sz="2400" b="1" kern="1200" cap="none" spc="0" normalizeH="0" baseline="0" noProof="0" dirty="0">
              <a:solidFill>
                <a:srgbClr val="FF0000"/>
              </a:solidFill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155991" y="4374359"/>
            <a:ext cx="4602542" cy="4931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4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b</a:t>
            </a:r>
            <a:r>
              <a:rPr kumimoji="0" lang="en-US" altLang="zh-CN" sz="2400" b="1" kern="1200" cap="none" spc="0" normalizeH="0" baseline="3000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400" b="1" i="1" kern="1200" cap="none" spc="0" normalizeH="0" baseline="3000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m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 · 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b</a:t>
            </a:r>
            <a:r>
              <a:rPr kumimoji="0" lang="en-US" altLang="zh-CN" sz="2400" b="1" kern="1200" cap="none" spc="0" normalizeH="0" baseline="3000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400" b="1" i="1" kern="1200" cap="none" spc="0" normalizeH="0" baseline="3000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m</a:t>
            </a:r>
            <a:r>
              <a:rPr kumimoji="0" lang="en-US" altLang="zh-CN" sz="2400" b="1" kern="1200" cap="none" spc="0" normalizeH="0" baseline="3000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+1</a:t>
            </a:r>
            <a:r>
              <a:rPr kumimoji="0" lang="zh-CN" altLang="en-US" sz="2400" b="1" kern="1200" cap="none" spc="0" normalizeH="0" baseline="3000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= 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b</a:t>
            </a:r>
            <a:r>
              <a:rPr kumimoji="0" lang="en-US" altLang="zh-CN" sz="2400" b="1" i="1" kern="1200" cap="none" spc="0" normalizeH="0" baseline="3000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2m+</a:t>
            </a:r>
            <a:r>
              <a:rPr kumimoji="0" lang="en-US" altLang="zh-CN" sz="2400" b="1" kern="1200" cap="none" spc="0" normalizeH="0" baseline="3000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400" b="1" i="1" kern="1200" cap="none" spc="0" normalizeH="0" baseline="3000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m</a:t>
            </a:r>
            <a:r>
              <a:rPr kumimoji="0" lang="en-US" altLang="zh-CN" sz="2400" b="1" kern="1200" cap="none" spc="0" normalizeH="0" baseline="3000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+1 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= 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b</a:t>
            </a:r>
            <a:r>
              <a:rPr kumimoji="0" lang="en-US" altLang="zh-CN" sz="2400" b="1" kern="1200" cap="none" spc="0" normalizeH="0" baseline="3000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4</a:t>
            </a:r>
            <a:r>
              <a:rPr kumimoji="0" lang="en-US" altLang="zh-CN" sz="2400" b="1" i="1" kern="1200" cap="none" spc="0" normalizeH="0" baseline="3000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m</a:t>
            </a:r>
            <a:r>
              <a:rPr kumimoji="0" lang="en-US" altLang="zh-CN" sz="2400" b="1" kern="1200" cap="none" spc="0" normalizeH="0" baseline="3000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+1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.</a:t>
            </a:r>
            <a:endParaRPr kumimoji="0" lang="zh-CN" altLang="en-US" sz="2400" b="1" kern="1200" cap="none" spc="0" normalizeH="0" baseline="0" noProof="0" dirty="0">
              <a:solidFill>
                <a:srgbClr val="FF0000"/>
              </a:solidFill>
              <a:latin typeface="+mn-lt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144588" y="1290638"/>
            <a:ext cx="47628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Times New Roman" panose="02020603050405020304" pitchFamily="18" charset="0"/>
              </a:rPr>
              <a:t> 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Times New Roman" panose="02020603050405020304" pitchFamily="18" charset="0"/>
              </a:rPr>
              <a:t>a</a:t>
            </a:r>
            <a:r>
              <a:rPr kumimoji="0" lang="en-US" altLang="zh-CN" sz="2800" b="1" i="1" u="none" strike="noStrike" kern="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Times New Roman" panose="02020603050405020304" pitchFamily="18" charset="0"/>
              </a:rPr>
              <a:t>m 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Times New Roman" panose="02020603050405020304" pitchFamily="18" charset="0"/>
              </a:rPr>
              <a:t>· a</a:t>
            </a:r>
            <a:r>
              <a:rPr kumimoji="0" lang="en-US" altLang="zh-CN" sz="2800" b="1" i="1" u="none" strike="noStrike" kern="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Times New Roman" panose="02020603050405020304" pitchFamily="18" charset="0"/>
              </a:rPr>
              <a:t>n 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Times New Roman" panose="02020603050405020304" pitchFamily="18" charset="0"/>
              </a:rPr>
              <a:t>· a</a:t>
            </a:r>
            <a:r>
              <a:rPr kumimoji="0" lang="en-US" altLang="zh-CN" sz="2800" b="1" i="1" u="none" strike="noStrike" kern="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Times New Roman" panose="02020603050405020304" pitchFamily="18" charset="0"/>
              </a:rPr>
              <a:t>p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Times New Roman" panose="02020603050405020304" pitchFamily="18" charset="0"/>
              </a:rPr>
              <a:t>等于什么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Times New Roman" panose="02020603050405020304" pitchFamily="18" charset="0"/>
              </a:rPr>
              <a:t>?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Times New Roman" panose="02020603050405020304" pitchFamily="18" charset="0"/>
              </a:rPr>
              <a:t>为什么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Times New Roman" panose="02020603050405020304" pitchFamily="18" charset="0"/>
              </a:rPr>
              <a:t>? 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02641" y="1875023"/>
            <a:ext cx="8341359" cy="1235494"/>
            <a:chOff x="292402" y="1821518"/>
            <a:chExt cx="8341359" cy="1235494"/>
          </a:xfrm>
        </p:grpSpPr>
        <p:sp>
          <p:nvSpPr>
            <p:cNvPr id="23" name="文本框 22"/>
            <p:cNvSpPr txBox="1"/>
            <p:nvPr/>
          </p:nvSpPr>
          <p:spPr>
            <a:xfrm>
              <a:off x="292402" y="1821518"/>
              <a:ext cx="8341359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kumimoji="0" lang="en-US" altLang="zh-CN" sz="2800" b="1" kern="1200" cap="none" spc="0" normalizeH="0" baseline="0" noProof="0" dirty="0">
                  <a:latin typeface="+mn-lt"/>
                  <a:ea typeface="黑体" panose="02010609060101010101" pitchFamily="49" charset="-122"/>
                  <a:cs typeface="+mn-cs"/>
                </a:rPr>
                <a:t>    </a:t>
              </a:r>
              <a:r>
                <a:rPr kumimoji="0" lang="en-US" altLang="zh-CN" sz="2800" b="1" i="1" kern="1200" cap="none" spc="0" normalizeH="0" baseline="0" noProof="0" dirty="0">
                  <a:latin typeface="+mn-lt"/>
                  <a:ea typeface="黑体" panose="02010609060101010101" pitchFamily="49" charset="-122"/>
                  <a:cs typeface="+mn-cs"/>
                </a:rPr>
                <a:t>a</a:t>
              </a:r>
              <a:r>
                <a:rPr kumimoji="0" lang="en-US" altLang="zh-CN" sz="2800" b="1" i="1" kern="1200" cap="none" spc="0" normalizeH="0" baseline="30000" noProof="0" dirty="0">
                  <a:latin typeface="+mn-lt"/>
                  <a:ea typeface="黑体" panose="02010609060101010101" pitchFamily="49" charset="-122"/>
                  <a:cs typeface="+mn-cs"/>
                </a:rPr>
                <a:t>m </a:t>
              </a:r>
              <a:r>
                <a:rPr kumimoji="0" lang="en-US" altLang="zh-CN" sz="2800" b="1" i="1" kern="1200" cap="none" spc="0" normalizeH="0" baseline="0" noProof="0" dirty="0">
                  <a:latin typeface="+mn-lt"/>
                  <a:ea typeface="黑体" panose="02010609060101010101" pitchFamily="49" charset="-122"/>
                  <a:cs typeface="+mn-cs"/>
                </a:rPr>
                <a:t>·</a:t>
              </a:r>
              <a:r>
                <a:rPr kumimoji="0" lang="en-US" altLang="zh-CN" sz="2800" b="1" i="1" kern="1200" cap="none" spc="0" normalizeH="0" baseline="30000" noProof="0" dirty="0">
                  <a:latin typeface="+mn-lt"/>
                  <a:ea typeface="黑体" panose="02010609060101010101" pitchFamily="49" charset="-122"/>
                  <a:cs typeface="+mn-cs"/>
                </a:rPr>
                <a:t> </a:t>
              </a:r>
              <a:r>
                <a:rPr kumimoji="0" lang="en-US" altLang="zh-CN" sz="2800" b="1" i="1" kern="1200" cap="none" spc="0" normalizeH="0" baseline="0" noProof="0" dirty="0">
                  <a:latin typeface="+mn-lt"/>
                  <a:ea typeface="黑体" panose="02010609060101010101" pitchFamily="49" charset="-122"/>
                  <a:cs typeface="+mn-cs"/>
                </a:rPr>
                <a:t>a</a:t>
              </a:r>
              <a:r>
                <a:rPr kumimoji="0" lang="en-US" altLang="zh-CN" sz="2800" b="1" i="1" kern="1200" cap="none" spc="0" normalizeH="0" baseline="30000" noProof="0" dirty="0">
                  <a:latin typeface="+mn-lt"/>
                  <a:ea typeface="黑体" panose="02010609060101010101" pitchFamily="49" charset="-122"/>
                  <a:cs typeface="+mn-cs"/>
                </a:rPr>
                <a:t>n </a:t>
              </a:r>
              <a:r>
                <a:rPr kumimoji="0" lang="en-US" altLang="zh-CN" sz="2800" b="1" i="1" kern="1200" cap="none" spc="0" normalizeH="0" baseline="0" noProof="0" dirty="0">
                  <a:latin typeface="+mn-lt"/>
                  <a:ea typeface="黑体" panose="02010609060101010101" pitchFamily="49" charset="-122"/>
                  <a:cs typeface="+mn-cs"/>
                </a:rPr>
                <a:t>· a</a:t>
              </a:r>
              <a:r>
                <a:rPr kumimoji="0" lang="en-US" altLang="zh-CN" sz="2800" b="1" i="1" kern="1200" cap="none" spc="0" normalizeH="0" baseline="30000" noProof="0" dirty="0">
                  <a:latin typeface="+mn-lt"/>
                  <a:ea typeface="黑体" panose="02010609060101010101" pitchFamily="49" charset="-122"/>
                  <a:cs typeface="+mn-cs"/>
                </a:rPr>
                <a:t>p</a:t>
              </a:r>
              <a:r>
                <a:rPr kumimoji="0" lang="en-US" altLang="zh-CN" sz="2800" b="1" kern="1200" cap="none" spc="0" normalizeH="0" baseline="0" noProof="0" dirty="0">
                  <a:latin typeface="+mn-lt"/>
                  <a:ea typeface="黑体" panose="02010609060101010101" pitchFamily="49" charset="-122"/>
                  <a:cs typeface="+mn-cs"/>
                </a:rPr>
                <a:t>=</a:t>
              </a:r>
              <a:r>
                <a:rPr kumimoji="0" lang="en-US" altLang="zh-CN" sz="2800" b="1" kern="1200" cap="none" spc="0" normalizeH="0" baseline="0" noProof="0" dirty="0">
                  <a:solidFill>
                    <a:srgbClr val="FD2395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(</a:t>
              </a:r>
              <a:r>
                <a:rPr kumimoji="0" lang="en-US" altLang="zh-CN" sz="2800" b="1" i="1" kern="1200" cap="none" spc="0" normalizeH="0" baseline="0" noProof="0" dirty="0" err="1">
                  <a:solidFill>
                    <a:srgbClr val="FD2395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a</a:t>
              </a:r>
              <a:r>
                <a:rPr kumimoji="0" lang="en-US" altLang="zh-CN" sz="2800" b="1" i="1" kern="1200" cap="none" spc="0" normalizeH="0" baseline="0" noProof="0" dirty="0" err="1">
                  <a:latin typeface="+mn-lt"/>
                  <a:ea typeface="黑体" panose="02010609060101010101" pitchFamily="49" charset="-122"/>
                  <a:cs typeface="+mn-cs"/>
                </a:rPr>
                <a:t>·</a:t>
              </a:r>
              <a:r>
                <a:rPr kumimoji="0" lang="en-US" altLang="zh-CN" sz="2800" b="1" i="1" kern="1200" cap="none" spc="0" normalizeH="0" baseline="0" noProof="0" dirty="0" err="1">
                  <a:solidFill>
                    <a:srgbClr val="FD2395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a</a:t>
              </a:r>
              <a:r>
                <a:rPr kumimoji="0" lang="en-US" altLang="zh-CN" sz="2800" b="1" i="1" kern="1200" cap="none" spc="0" normalizeH="0" baseline="0" noProof="0" dirty="0">
                  <a:latin typeface="+mn-lt"/>
                  <a:ea typeface="黑体" panose="02010609060101010101" pitchFamily="49" charset="-122"/>
                  <a:cs typeface="+mn-cs"/>
                </a:rPr>
                <a:t>· </a:t>
              </a:r>
              <a:r>
                <a:rPr kumimoji="0" lang="en-US" altLang="zh-CN" sz="2800" b="1" kern="1200" cap="none" spc="0" normalizeH="0" baseline="0" noProof="0" dirty="0"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…</a:t>
              </a:r>
              <a:r>
                <a:rPr lang="en-US" altLang="zh-CN" sz="2800" b="1" i="1" dirty="0">
                  <a:latin typeface="+mn-lt"/>
                  <a:ea typeface="黑体" panose="02010609060101010101" pitchFamily="49" charset="-122"/>
                </a:rPr>
                <a:t> </a:t>
              </a:r>
              <a:r>
                <a:rPr kumimoji="0" lang="en-US" altLang="zh-CN" sz="2800" b="1" i="1" kern="1200" cap="none" spc="0" normalizeH="0" baseline="0" noProof="0" dirty="0">
                  <a:latin typeface="+mn-lt"/>
                  <a:ea typeface="黑体" panose="02010609060101010101" pitchFamily="49" charset="-122"/>
                  <a:cs typeface="+mn-cs"/>
                </a:rPr>
                <a:t>·</a:t>
              </a:r>
              <a:r>
                <a:rPr kumimoji="0" lang="en-US" altLang="zh-CN" sz="2800" b="1" i="1" kern="1200" cap="none" spc="0" normalizeH="0" baseline="0" noProof="0" dirty="0">
                  <a:solidFill>
                    <a:srgbClr val="FD2395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a</a:t>
              </a:r>
              <a:r>
                <a:rPr lang="en-US" altLang="zh-CN" sz="2800" b="1" dirty="0">
                  <a:solidFill>
                    <a:srgbClr val="FD2395"/>
                  </a:solidFill>
                  <a:latin typeface="+mn-lt"/>
                  <a:ea typeface="黑体" panose="02010609060101010101" pitchFamily="49" charset="-122"/>
                </a:rPr>
                <a:t>)</a:t>
              </a:r>
              <a:r>
                <a:rPr kumimoji="0" lang="en-US" altLang="zh-CN" sz="2800" b="1" i="1" kern="1200" cap="none" spc="0" normalizeH="0" baseline="0" noProof="0" dirty="0">
                  <a:solidFill>
                    <a:srgbClr val="FD2395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 </a:t>
              </a:r>
              <a:r>
                <a:rPr kumimoji="0" lang="en-US" altLang="zh-CN" sz="2800" b="1" i="1" kern="1200" cap="none" spc="0" normalizeH="0" baseline="0" noProof="0" dirty="0">
                  <a:latin typeface="+mn-lt"/>
                  <a:ea typeface="黑体" panose="02010609060101010101" pitchFamily="49" charset="-122"/>
                  <a:cs typeface="+mn-cs"/>
                </a:rPr>
                <a:t>·</a:t>
              </a:r>
              <a:r>
                <a:rPr kumimoji="0" lang="en-US" altLang="zh-CN" sz="2800" b="1" i="1" kern="1200" cap="none" spc="0" normalizeH="0" baseline="0" noProof="0" dirty="0">
                  <a:solidFill>
                    <a:srgbClr val="FD2395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 </a:t>
              </a:r>
              <a:r>
                <a:rPr lang="en-US" altLang="zh-CN" sz="2800" b="1" dirty="0">
                  <a:solidFill>
                    <a:srgbClr val="0066FF"/>
                  </a:solidFill>
                  <a:latin typeface="+mn-lt"/>
                  <a:ea typeface="黑体" panose="02010609060101010101" pitchFamily="49" charset="-122"/>
                </a:rPr>
                <a:t>(</a:t>
              </a:r>
              <a:r>
                <a:rPr kumimoji="0" lang="en-US" altLang="zh-CN" sz="2800" b="1" i="1" kern="1200" cap="none" spc="0" normalizeH="0" baseline="0" noProof="0" dirty="0" err="1">
                  <a:solidFill>
                    <a:srgbClr val="0066FF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a</a:t>
              </a:r>
              <a:r>
                <a:rPr kumimoji="0" lang="en-US" altLang="zh-CN" sz="2800" b="1" i="1" kern="1200" cap="none" spc="0" normalizeH="0" baseline="0" noProof="0" dirty="0" err="1">
                  <a:latin typeface="+mn-lt"/>
                  <a:ea typeface="黑体" panose="02010609060101010101" pitchFamily="49" charset="-122"/>
                  <a:cs typeface="+mn-cs"/>
                </a:rPr>
                <a:t>·</a:t>
              </a:r>
              <a:r>
                <a:rPr kumimoji="0" lang="en-US" altLang="zh-CN" sz="2800" b="1" i="1" kern="1200" cap="none" spc="0" normalizeH="0" baseline="0" noProof="0" dirty="0" err="1">
                  <a:solidFill>
                    <a:srgbClr val="0066FF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a</a:t>
              </a:r>
              <a:r>
                <a:rPr kumimoji="0" lang="en-US" altLang="zh-CN" sz="2800" b="1" i="1" kern="1200" cap="none" spc="0" normalizeH="0" baseline="0" noProof="0" dirty="0">
                  <a:solidFill>
                    <a:srgbClr val="FD2395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 </a:t>
              </a:r>
              <a:r>
                <a:rPr kumimoji="0" lang="en-US" altLang="zh-CN" sz="2800" b="1" i="1" kern="1200" cap="none" spc="0" normalizeH="0" baseline="0" noProof="0" dirty="0">
                  <a:latin typeface="+mn-lt"/>
                  <a:ea typeface="黑体" panose="02010609060101010101" pitchFamily="49" charset="-122"/>
                  <a:cs typeface="+mn-cs"/>
                </a:rPr>
                <a:t>· </a:t>
              </a:r>
              <a:r>
                <a:rPr kumimoji="0" lang="en-US" altLang="zh-CN" sz="2800" b="1" kern="1200" cap="none" spc="0" normalizeH="0" baseline="0" noProof="0" dirty="0"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…</a:t>
              </a:r>
              <a:r>
                <a:rPr kumimoji="0" lang="en-US" altLang="zh-CN" sz="2800" b="1" i="1" kern="1200" cap="none" spc="0" normalizeH="0" baseline="0" noProof="0" dirty="0">
                  <a:latin typeface="+mn-lt"/>
                  <a:ea typeface="黑体" panose="02010609060101010101" pitchFamily="49" charset="-122"/>
                  <a:cs typeface="+mn-cs"/>
                </a:rPr>
                <a:t> ·</a:t>
              </a:r>
              <a:r>
                <a:rPr kumimoji="0" lang="en-US" altLang="zh-CN" sz="2800" b="1" i="1" kern="1200" cap="none" spc="0" normalizeH="0" baseline="0" noProof="0" dirty="0">
                  <a:solidFill>
                    <a:srgbClr val="0066FF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a</a:t>
              </a:r>
              <a:r>
                <a:rPr lang="en-US" altLang="zh-CN" sz="2800" b="1" dirty="0">
                  <a:solidFill>
                    <a:srgbClr val="0066FF"/>
                  </a:solidFill>
                  <a:latin typeface="+mn-lt"/>
                  <a:ea typeface="黑体" panose="02010609060101010101" pitchFamily="49" charset="-122"/>
                </a:rPr>
                <a:t>)</a:t>
              </a:r>
              <a:r>
                <a:rPr kumimoji="0" lang="en-US" altLang="zh-CN" sz="2800" b="1" i="1" kern="1200" cap="none" spc="0" normalizeH="0" baseline="0" noProof="0" dirty="0">
                  <a:latin typeface="+mn-lt"/>
                  <a:ea typeface="黑体" panose="02010609060101010101" pitchFamily="49" charset="-122"/>
                  <a:cs typeface="+mn-cs"/>
                </a:rPr>
                <a:t>·</a:t>
              </a:r>
              <a:r>
                <a:rPr kumimoji="0" lang="en-US" altLang="zh-CN" sz="2800" b="1" i="1" kern="1200" cap="none" spc="0" normalizeH="0" baseline="0" noProof="0" dirty="0">
                  <a:solidFill>
                    <a:srgbClr val="FD2395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 </a:t>
              </a:r>
              <a:r>
                <a:rPr lang="en-US" altLang="zh-CN" sz="2800" b="1" dirty="0">
                  <a:solidFill>
                    <a:srgbClr val="DA4F26"/>
                  </a:solidFill>
                  <a:latin typeface="+mn-lt"/>
                  <a:ea typeface="黑体" panose="02010609060101010101" pitchFamily="49" charset="-122"/>
                </a:rPr>
                <a:t>(</a:t>
              </a:r>
              <a:r>
                <a:rPr kumimoji="0" lang="en-US" altLang="zh-CN" sz="2800" b="1" i="1" kern="1200" cap="none" spc="0" normalizeH="0" baseline="0" noProof="0" dirty="0" err="1">
                  <a:solidFill>
                    <a:srgbClr val="DA4F26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a</a:t>
              </a:r>
              <a:r>
                <a:rPr kumimoji="0" lang="en-US" altLang="zh-CN" sz="2800" b="1" i="1" kern="1200" cap="none" spc="0" normalizeH="0" baseline="0" noProof="0" dirty="0" err="1">
                  <a:latin typeface="+mn-lt"/>
                  <a:ea typeface="黑体" panose="02010609060101010101" pitchFamily="49" charset="-122"/>
                  <a:cs typeface="+mn-cs"/>
                </a:rPr>
                <a:t>·</a:t>
              </a:r>
              <a:r>
                <a:rPr kumimoji="0" lang="en-US" altLang="zh-CN" sz="2800" b="1" i="1" kern="1200" cap="none" spc="0" normalizeH="0" baseline="0" noProof="0" dirty="0" err="1">
                  <a:solidFill>
                    <a:srgbClr val="DA4F26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a</a:t>
              </a:r>
              <a:r>
                <a:rPr kumimoji="0" lang="en-US" altLang="zh-CN" sz="2800" b="1" i="1" kern="1200" cap="none" spc="0" normalizeH="0" baseline="0" noProof="0" dirty="0">
                  <a:solidFill>
                    <a:srgbClr val="FD2395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 </a:t>
              </a:r>
              <a:r>
                <a:rPr kumimoji="0" lang="en-US" altLang="zh-CN" sz="2800" b="1" i="1" kern="1200" cap="none" spc="0" normalizeH="0" baseline="0" noProof="0" dirty="0">
                  <a:latin typeface="+mn-lt"/>
                  <a:ea typeface="黑体" panose="02010609060101010101" pitchFamily="49" charset="-122"/>
                  <a:cs typeface="+mn-cs"/>
                </a:rPr>
                <a:t>· </a:t>
              </a:r>
              <a:r>
                <a:rPr kumimoji="0" lang="en-US" altLang="zh-CN" sz="2800" b="1" kern="1200" cap="none" spc="0" normalizeH="0" baseline="0" noProof="0" dirty="0"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…</a:t>
              </a:r>
              <a:r>
                <a:rPr kumimoji="0" lang="en-US" altLang="zh-CN" sz="2800" b="1" i="1" kern="1200" cap="none" spc="0" normalizeH="0" baseline="0" noProof="0" dirty="0"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 </a:t>
              </a:r>
              <a:r>
                <a:rPr kumimoji="0" lang="en-US" altLang="zh-CN" sz="2800" b="1" i="1" kern="1200" cap="none" spc="0" normalizeH="0" baseline="0" noProof="0" dirty="0">
                  <a:latin typeface="+mn-lt"/>
                  <a:ea typeface="黑体" panose="02010609060101010101" pitchFamily="49" charset="-122"/>
                  <a:cs typeface="+mn-cs"/>
                </a:rPr>
                <a:t>·</a:t>
              </a:r>
              <a:r>
                <a:rPr kumimoji="0" lang="en-US" altLang="zh-CN" sz="2800" b="1" i="1" kern="1200" cap="none" spc="0" normalizeH="0" baseline="0" noProof="0" dirty="0">
                  <a:solidFill>
                    <a:srgbClr val="DA4F26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a</a:t>
              </a:r>
              <a:r>
                <a:rPr lang="en-US" altLang="zh-CN" sz="2800" b="1" dirty="0">
                  <a:solidFill>
                    <a:srgbClr val="DA4F26"/>
                  </a:solidFill>
                  <a:latin typeface="+mn-lt"/>
                  <a:ea typeface="黑体" panose="02010609060101010101" pitchFamily="49" charset="-122"/>
                </a:rPr>
                <a:t>)</a:t>
              </a:r>
              <a:endParaRPr kumimoji="0" lang="zh-CN" altLang="en-US" sz="2800" b="1" i="1" kern="1200" cap="none" spc="0" normalizeH="0" baseline="3000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4" name="左大括号 23"/>
            <p:cNvSpPr/>
            <p:nvPr/>
          </p:nvSpPr>
          <p:spPr>
            <a:xfrm rot="5400000" flipH="1" flipV="1">
              <a:off x="3004901" y="1688067"/>
              <a:ext cx="246062" cy="1521304"/>
            </a:xfrm>
            <a:prstGeom prst="leftBrace">
              <a:avLst>
                <a:gd name="adj1" fmla="val 47619"/>
                <a:gd name="adj2" fmla="val 50000"/>
              </a:avLst>
            </a:prstGeom>
            <a:ln w="19050">
              <a:solidFill>
                <a:srgbClr val="FD239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2527255" y="2563864"/>
              <a:ext cx="1040670" cy="49314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solidFill>
                    <a:srgbClr val="FD2395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m </a:t>
              </a:r>
              <a:r>
                <a:rPr kumimoji="0" lang="zh-CN" altLang="en-US" sz="2400" b="1" kern="1200" cap="none" spc="0" normalizeH="0" baseline="0" noProof="0" dirty="0">
                  <a:solidFill>
                    <a:srgbClr val="FD2395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个 </a:t>
              </a:r>
              <a:r>
                <a:rPr kumimoji="0" lang="en-US" altLang="zh-CN" sz="2400" b="1" i="1" kern="1200" cap="none" spc="0" normalizeH="0" baseline="0" noProof="0" dirty="0">
                  <a:solidFill>
                    <a:srgbClr val="FD2395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a</a:t>
              </a:r>
              <a:endParaRPr kumimoji="0" lang="zh-CN" altLang="en-US" sz="2400" b="1" i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6" name="左大括号 25"/>
            <p:cNvSpPr/>
            <p:nvPr/>
          </p:nvSpPr>
          <p:spPr>
            <a:xfrm rot="5400000" flipH="1" flipV="1">
              <a:off x="4926390" y="1609194"/>
              <a:ext cx="222250" cy="1667936"/>
            </a:xfrm>
            <a:prstGeom prst="leftBrace">
              <a:avLst>
                <a:gd name="adj1" fmla="val 47619"/>
                <a:gd name="adj2" fmla="val 50000"/>
              </a:avLst>
            </a:prstGeom>
            <a:ln w="19050">
              <a:solidFill>
                <a:srgbClr val="0066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4495755" y="2533702"/>
              <a:ext cx="973343" cy="49314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n </a:t>
              </a:r>
              <a:r>
                <a:rPr kumimoji="0" lang="zh-CN" altLang="en-US" sz="2400" b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个 </a:t>
              </a:r>
              <a:r>
                <a:rPr kumimoji="0" lang="en-US" altLang="zh-CN" sz="2400" b="1" i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a</a:t>
              </a:r>
              <a:endParaRPr kumimoji="0" lang="zh-CN" altLang="en-US" sz="2400" b="1" i="1" kern="1200" cap="none" spc="0" normalizeH="0" baseline="0" noProof="0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8" name="左大括号 27"/>
            <p:cNvSpPr/>
            <p:nvPr/>
          </p:nvSpPr>
          <p:spPr>
            <a:xfrm rot="5400000" flipH="1" flipV="1">
              <a:off x="6773942" y="1632077"/>
              <a:ext cx="201250" cy="1592472"/>
            </a:xfrm>
            <a:prstGeom prst="leftBrace">
              <a:avLst>
                <a:gd name="adj1" fmla="val 47619"/>
                <a:gd name="adj2" fmla="val 50000"/>
              </a:avLst>
            </a:prstGeom>
            <a:ln w="19050">
              <a:solidFill>
                <a:srgbClr val="DA4F2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6391230" y="2528939"/>
              <a:ext cx="955711" cy="49314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solidFill>
                    <a:srgbClr val="DA4F26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p </a:t>
              </a:r>
              <a:r>
                <a:rPr kumimoji="0" lang="zh-CN" altLang="en-US" sz="2400" b="1" kern="1200" cap="none" spc="0" normalizeH="0" baseline="0" noProof="0" dirty="0">
                  <a:solidFill>
                    <a:srgbClr val="DA4F26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个 </a:t>
              </a:r>
              <a:r>
                <a:rPr kumimoji="0" lang="en-US" altLang="zh-CN" sz="2400" b="1" i="1" kern="1200" cap="none" spc="0" normalizeH="0" baseline="0" noProof="0" dirty="0">
                  <a:solidFill>
                    <a:srgbClr val="DA4F26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a</a:t>
              </a:r>
              <a:endParaRPr kumimoji="0" lang="zh-CN" altLang="en-US" sz="2400" b="1" i="1" kern="1200" cap="none" spc="0" normalizeH="0" baseline="0" noProof="0" dirty="0">
                <a:solidFill>
                  <a:srgbClr val="DA4F26"/>
                </a:solidFill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10241" y="553906"/>
            <a:ext cx="2054441" cy="641482"/>
            <a:chOff x="580779" y="438538"/>
            <a:chExt cx="2054441" cy="641482"/>
          </a:xfrm>
          <a:solidFill>
            <a:srgbClr val="02BDDE"/>
          </a:solidFill>
        </p:grpSpPr>
        <p:sp>
          <p:nvSpPr>
            <p:cNvPr id="16" name="矩形: 圆角 15"/>
            <p:cNvSpPr/>
            <p:nvPr/>
          </p:nvSpPr>
          <p:spPr>
            <a:xfrm>
              <a:off x="580779" y="438538"/>
              <a:ext cx="2054441" cy="64148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62940" y="497669"/>
              <a:ext cx="1972280" cy="52322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思考</a:t>
              </a:r>
              <a:r>
                <a:rPr lang="en-US" altLang="zh-CN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·</a:t>
              </a:r>
              <a:r>
                <a:rPr lang="zh-CN" altLang="en-US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交流</a:t>
              </a:r>
              <a:endParaRPr lang="zh-CN" altLang="en-US" sz="28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2652712" y="3068033"/>
            <a:ext cx="17461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= </a:t>
            </a:r>
            <a:r>
              <a:rPr kumimoji="0" lang="en-US" altLang="zh-CN" sz="2800" b="1" i="1" kern="1200" cap="none" spc="0" normalizeH="0" baseline="0" noProof="0" dirty="0" err="1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1" kern="1200" cap="none" spc="0" normalizeH="0" baseline="30000" noProof="0" dirty="0" err="1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m</a:t>
            </a:r>
            <a:r>
              <a:rPr kumimoji="0" lang="en-US" altLang="zh-CN" sz="2800" b="1" kern="1200" cap="none" spc="0" normalizeH="0" baseline="30000" noProof="0" dirty="0" err="1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+</a:t>
            </a:r>
            <a:r>
              <a:rPr kumimoji="0" lang="en-US" altLang="zh-CN" sz="2800" b="1" i="1" kern="1200" cap="none" spc="0" normalizeH="0" baseline="30000" noProof="0" dirty="0" err="1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n+p</a:t>
            </a:r>
            <a:r>
              <a:rPr kumimoji="0" lang="zh-CN" altLang="en-US" sz="2800" b="1" kern="1200" cap="none" spc="0" normalizeH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。</a:t>
            </a:r>
            <a:endParaRPr kumimoji="0" lang="zh-CN" altLang="en-US" sz="2800" b="1" kern="1200" cap="none" spc="0" normalizeH="0" noProof="0" dirty="0">
              <a:solidFill>
                <a:srgbClr val="FF0000"/>
              </a:solidFill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45230" y="3904798"/>
            <a:ext cx="7135812" cy="4616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+mj-lt"/>
                <a:ea typeface="+mj-ea"/>
              </a:rPr>
              <a:t>3个及以上的同底数幂相乘，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+mj-ea"/>
              </a:rPr>
              <a:t>底数不变，指数相加</a:t>
            </a:r>
            <a:r>
              <a:rPr lang="zh-CN" altLang="en-US" sz="2400" b="1" dirty="0">
                <a:latin typeface="+mj-lt"/>
                <a:ea typeface="+mj-ea"/>
              </a:rPr>
              <a:t>。</a:t>
            </a:r>
            <a:endParaRPr lang="zh-CN" altLang="en-US" sz="2400" b="1" dirty="0">
              <a:latin typeface="+mj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/>
        </p:nvSpPr>
        <p:spPr>
          <a:xfrm>
            <a:off x="469106" y="399256"/>
            <a:ext cx="1160463" cy="544513"/>
          </a:xfrm>
          <a:prstGeom prst="roundRect">
            <a:avLst/>
          </a:prstGeom>
          <a:noFill/>
          <a:ln>
            <a:solidFill>
              <a:srgbClr val="FD23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练习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D2395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761207" y="1457815"/>
            <a:ext cx="6867525" cy="10763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5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2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×5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7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；  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7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×7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3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×7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；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      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n-cs"/>
            </a:endParaRPr>
          </a:p>
          <a:p>
            <a:pPr marL="0" marR="0" lvl="0" indent="0" algn="just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3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–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 ·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5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；（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–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c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3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 · (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–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c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1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m</a:t>
            </a:r>
            <a:r>
              <a:rPr kumimoji="0" lang="zh-CN" altLang="en-US" sz="28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。</a:t>
            </a:r>
            <a:endParaRPr kumimoji="0" lang="en-US" altLang="zh-CN" sz="28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9295" y="2584941"/>
            <a:ext cx="4871847" cy="5598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>
                <a:solidFill>
                  <a:srgbClr val="FD2395"/>
                </a:solidFill>
                <a:latin typeface="+mn-lt"/>
                <a:ea typeface="黑体" panose="02010609060101010101" pitchFamily="49" charset="-122"/>
                <a:cs typeface="+mn-cs"/>
              </a:rPr>
              <a:t>解：（</a:t>
            </a: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n-lt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800" b="1" kern="1200" cap="none" spc="0" normalizeH="0" baseline="0" noProof="0" dirty="0">
                <a:solidFill>
                  <a:srgbClr val="FD2395"/>
                </a:solidFill>
                <a:latin typeface="+mn-lt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n-lt"/>
                <a:ea typeface="宋体" panose="02010600030101010101" pitchFamily="2" charset="-122"/>
                <a:cs typeface="+mn-cs"/>
              </a:rPr>
              <a:t> 5</a:t>
            </a:r>
            <a:r>
              <a:rPr kumimoji="0" lang="en-US" altLang="zh-CN" sz="2800" b="1" kern="1200" cap="none" spc="0" normalizeH="0" baseline="30000" noProof="0" dirty="0">
                <a:solidFill>
                  <a:srgbClr val="FD2395"/>
                </a:solidFill>
                <a:latin typeface="+mn-lt"/>
                <a:ea typeface="宋体" panose="02010600030101010101" pitchFamily="2" charset="-122"/>
                <a:cs typeface="+mn-cs"/>
              </a:rPr>
              <a:t>2 </a:t>
            </a: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n-lt"/>
                <a:ea typeface="宋体" panose="02010600030101010101" pitchFamily="2" charset="-122"/>
                <a:cs typeface="+mn-cs"/>
              </a:rPr>
              <a:t>×5</a:t>
            </a:r>
            <a:r>
              <a:rPr kumimoji="0" lang="en-US" altLang="zh-CN" sz="2800" b="1" kern="1200" cap="none" spc="0" normalizeH="0" baseline="30000" noProof="0" dirty="0">
                <a:solidFill>
                  <a:srgbClr val="FD2395"/>
                </a:solidFill>
                <a:latin typeface="+mn-lt"/>
                <a:ea typeface="宋体" panose="02010600030101010101" pitchFamily="2" charset="-122"/>
                <a:cs typeface="+mn-cs"/>
              </a:rPr>
              <a:t>7 </a:t>
            </a: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n-lt"/>
                <a:ea typeface="宋体" panose="02010600030101010101" pitchFamily="2" charset="-122"/>
                <a:cs typeface="+mn-cs"/>
              </a:rPr>
              <a:t>= 5</a:t>
            </a:r>
            <a:r>
              <a:rPr kumimoji="0" lang="en-US" altLang="zh-CN" sz="2800" b="1" kern="1200" cap="none" spc="0" normalizeH="0" baseline="30000" noProof="0" dirty="0">
                <a:solidFill>
                  <a:srgbClr val="FD2395"/>
                </a:solidFill>
                <a:latin typeface="+mn-lt"/>
                <a:ea typeface="宋体" panose="02010600030101010101" pitchFamily="2" charset="-122"/>
                <a:cs typeface="+mn-cs"/>
              </a:rPr>
              <a:t>2+7</a:t>
            </a: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n-lt"/>
                <a:ea typeface="宋体" panose="02010600030101010101" pitchFamily="2" charset="-122"/>
                <a:cs typeface="+mn-cs"/>
              </a:rPr>
              <a:t> = 5</a:t>
            </a:r>
            <a:r>
              <a:rPr kumimoji="0" lang="en-US" altLang="zh-CN" sz="2800" b="1" kern="1200" cap="none" spc="0" normalizeH="0" baseline="30000" noProof="0" dirty="0">
                <a:solidFill>
                  <a:srgbClr val="FD2395"/>
                </a:solidFill>
                <a:latin typeface="+mn-lt"/>
                <a:ea typeface="宋体" panose="02010600030101010101" pitchFamily="2" charset="-122"/>
                <a:cs typeface="+mn-cs"/>
              </a:rPr>
              <a:t>9</a:t>
            </a:r>
            <a:r>
              <a:rPr kumimoji="0" lang="zh-CN" altLang="en-US" sz="2800" b="1" kern="1200" cap="none" spc="0" normalizeH="0" baseline="0" noProof="0" dirty="0">
                <a:solidFill>
                  <a:srgbClr val="FD2395"/>
                </a:solidFill>
                <a:latin typeface="+mn-lt"/>
                <a:ea typeface="宋体" panose="02010600030101010101" pitchFamily="2" charset="-122"/>
                <a:cs typeface="+mn-cs"/>
              </a:rPr>
              <a:t>；</a:t>
            </a:r>
            <a:endParaRPr kumimoji="0" lang="zh-CN" altLang="en-US" sz="2800" b="1" kern="1200" cap="none" spc="0" normalizeH="0" baseline="0" noProof="0" dirty="0">
              <a:solidFill>
                <a:srgbClr val="FD2395"/>
              </a:solidFill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1467644" y="3144838"/>
            <a:ext cx="5137150" cy="5603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7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×7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3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×7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=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7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1+3+2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 = 7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6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；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      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D2395"/>
              </a:solidFill>
              <a:effectLst/>
              <a:uLnTx/>
              <a:uFillTx/>
              <a:latin typeface="+mn-lt"/>
              <a:ea typeface="+mj-ea"/>
              <a:cs typeface="+mn-cs"/>
            </a:endParaRP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1467644" y="3733801"/>
            <a:ext cx="5137150" cy="5588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3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–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 ·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5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= –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2+5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 =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–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7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；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      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D2395"/>
              </a:solidFill>
              <a:effectLst/>
              <a:uLnTx/>
              <a:uFillTx/>
              <a:latin typeface="+mn-lt"/>
              <a:ea typeface="+mj-ea"/>
              <a:cs typeface="+mn-cs"/>
            </a:endParaRP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467644" y="4321176"/>
            <a:ext cx="5291138" cy="5603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–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c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3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 · (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–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c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1" u="none" strike="noStrike" kern="1200" cap="none" spc="0" normalizeH="0" baseline="3000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m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=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(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–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c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3+</a:t>
            </a:r>
            <a:r>
              <a:rPr kumimoji="0" lang="en-US" altLang="zh-CN" sz="2800" b="1" i="1" u="none" strike="noStrike" kern="1200" cap="none" spc="0" normalizeH="0" baseline="3000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m </a:t>
            </a:r>
            <a:r>
              <a:rPr kumimoji="0" lang="zh-CN" altLang="en-US" sz="2800" b="1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。</a:t>
            </a:r>
            <a:endParaRPr kumimoji="0" lang="en-US" altLang="zh-CN" sz="2800" b="1" u="none" strike="noStrike" kern="1200" cap="none" spc="0" normalizeH="0" baseline="0" noProof="0" dirty="0">
              <a:ln>
                <a:noFill/>
              </a:ln>
              <a:solidFill>
                <a:srgbClr val="FD2395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72657" y="979525"/>
            <a:ext cx="16257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Times New Roman" panose="02020603050405020304" pitchFamily="18" charset="0"/>
              </a:rPr>
              <a:t> </a:t>
            </a:r>
            <a:r>
              <a:rPr kumimoji="0" lang="en-US" altLang="zh-CN" sz="2800" b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Times New Roman" panose="02020603050405020304" pitchFamily="18" charset="0"/>
              </a:rPr>
              <a:t>1.</a:t>
            </a:r>
            <a:r>
              <a:rPr kumimoji="0" lang="zh-CN" altLang="en-US" sz="2800" b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Times New Roman" panose="02020603050405020304" pitchFamily="18" charset="0"/>
              </a:rPr>
              <a:t>计算：</a:t>
            </a:r>
            <a:endParaRPr kumimoji="0" lang="zh-CN" altLang="en-US" sz="2800" b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256332" y="305432"/>
            <a:ext cx="3254016" cy="392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b="1" dirty="0">
                <a:solidFill>
                  <a:srgbClr val="FFC000"/>
                </a:solidFill>
                <a:latin typeface="Times New Roman" panose="02020603050405020304"/>
                <a:ea typeface="黑体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C000"/>
                </a:solidFill>
                <a:latin typeface="Times New Roman" panose="02020603050405020304"/>
                <a:ea typeface="黑体" panose="02010609060101010101" pitchFamily="49" charset="-122"/>
              </a:rPr>
              <a:t>课本</a:t>
            </a:r>
            <a:r>
              <a:rPr lang="en-US" altLang="zh-CN" b="1" dirty="0">
                <a:solidFill>
                  <a:srgbClr val="FFC000"/>
                </a:solidFill>
                <a:latin typeface="Times New Roman" panose="02020603050405020304"/>
                <a:ea typeface="黑体" panose="02010609060101010101" pitchFamily="49" charset="-122"/>
              </a:rPr>
              <a:t>P3 </a:t>
            </a:r>
            <a:r>
              <a:rPr lang="zh-CN" altLang="en-US" b="1" dirty="0">
                <a:solidFill>
                  <a:srgbClr val="FFC000"/>
                </a:solidFill>
                <a:latin typeface="Times New Roman" panose="02020603050405020304"/>
                <a:ea typeface="黑体" panose="02010609060101010101" pitchFamily="49" charset="-122"/>
              </a:rPr>
              <a:t>随堂练习 第</a:t>
            </a:r>
            <a:r>
              <a:rPr lang="en-US" altLang="zh-CN" b="1" dirty="0">
                <a:solidFill>
                  <a:srgbClr val="FFC000"/>
                </a:solidFill>
                <a:latin typeface="Times New Roman" panose="02020603050405020304"/>
                <a:ea typeface="黑体" panose="02010609060101010101" pitchFamily="49" charset="-122"/>
              </a:rPr>
              <a:t>1</a:t>
            </a:r>
            <a:r>
              <a:rPr lang="zh-CN" altLang="en-US" b="1" dirty="0">
                <a:solidFill>
                  <a:srgbClr val="FFC000"/>
                </a:solidFill>
                <a:latin typeface="Times New Roman" panose="02020603050405020304"/>
                <a:ea typeface="黑体" panose="02010609060101010101" pitchFamily="49" charset="-122"/>
              </a:rPr>
              <a:t>题</a:t>
            </a:r>
            <a:r>
              <a:rPr lang="en-US" altLang="zh-CN" b="1" dirty="0">
                <a:solidFill>
                  <a:srgbClr val="FFC000"/>
                </a:solidFill>
                <a:latin typeface="Times New Roman" panose="02020603050405020304"/>
                <a:ea typeface="黑体" panose="02010609060101010101" pitchFamily="49" charset="-122"/>
              </a:rPr>
              <a:t>】</a:t>
            </a:r>
            <a:endParaRPr lang="zh-CN" altLang="en-US" b="1" dirty="0">
              <a:solidFill>
                <a:srgbClr val="FFC000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27856" y="663968"/>
            <a:ext cx="8151813" cy="1712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        </a:t>
            </a:r>
            <a:r>
              <a:rPr kumimoji="0" lang="zh-CN" altLang="en-US" sz="2800" b="1" kern="1200" cap="none" spc="0" normalizeH="0" baseline="0" noProof="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黑体" panose="02010609060101010101" pitchFamily="49" charset="-122"/>
                <a:cs typeface="+mn-cs"/>
              </a:rPr>
              <a:t>例 </a:t>
            </a:r>
            <a:r>
              <a:rPr kumimoji="0" lang="en-US" altLang="zh-CN" sz="2800" b="1" kern="1200" cap="none" spc="0" normalizeH="0" baseline="0" noProof="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黑体" panose="02010609060101010101" pitchFamily="49" charset="-122"/>
                <a:cs typeface="+mn-cs"/>
              </a:rPr>
              <a:t>2 </a:t>
            </a:r>
            <a:r>
              <a:rPr kumimoji="0" lang="en-US" altLang="zh-CN" sz="28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 </a:t>
            </a:r>
            <a:r>
              <a:rPr kumimoji="1" lang="zh-CN" altLang="en-US" sz="2800" b="1" kern="1200" cap="none" spc="0" normalizeH="0" baseline="0" noProof="0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  <a:cs typeface="+mn-cs"/>
              </a:rPr>
              <a:t>光在真空中的传播速度约为 </a:t>
            </a:r>
            <a:r>
              <a:rPr kumimoji="1" lang="en-US" altLang="zh-CN" sz="2800" b="1" kern="1200" cap="none" spc="0" normalizeH="0" baseline="0" noProof="0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  <a:cs typeface="+mn-cs"/>
              </a:rPr>
              <a:t>3</a:t>
            </a:r>
            <a:r>
              <a:rPr kumimoji="1" lang="en-US" altLang="zh-CN" sz="2800" b="1" kern="1200" cap="none" spc="0" normalizeH="0" baseline="0" noProof="0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kumimoji="1" lang="en-US" altLang="zh-CN" sz="2800" b="1" kern="1200" cap="none" spc="0" normalizeH="0" baseline="0" noProof="0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  <a:cs typeface="+mn-cs"/>
              </a:rPr>
              <a:t>10</a:t>
            </a:r>
            <a:r>
              <a:rPr kumimoji="1" lang="en-US" altLang="zh-CN" sz="2800" b="1" kern="1200" cap="none" spc="0" normalizeH="0" baseline="30000" noProof="0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  <a:cs typeface="+mn-cs"/>
              </a:rPr>
              <a:t>8 </a:t>
            </a:r>
            <a:r>
              <a:rPr kumimoji="1" lang="en-US" altLang="zh-CN" sz="2800" b="1" kern="1200" cap="none" spc="0" normalizeH="0" baseline="0" noProof="0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  <a:cs typeface="+mn-cs"/>
              </a:rPr>
              <a:t>m/s</a:t>
            </a:r>
            <a:r>
              <a:rPr kumimoji="1" lang="zh-CN" altLang="en-US" sz="2800" b="1" kern="1200" cap="none" spc="0" normalizeH="0" baseline="0" noProof="0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  <a:cs typeface="+mn-cs"/>
              </a:rPr>
              <a:t>，太阳光照射到地球上大约需要 </a:t>
            </a:r>
            <a:r>
              <a:rPr kumimoji="1" lang="en-US" altLang="zh-CN" sz="2800" b="1" kern="1200" cap="none" spc="0" normalizeH="0" baseline="0" noProof="0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  <a:cs typeface="+mn-cs"/>
              </a:rPr>
              <a:t>5×10</a:t>
            </a:r>
            <a:r>
              <a:rPr kumimoji="1" lang="en-US" altLang="zh-CN" sz="2800" b="1" kern="1200" cap="none" spc="0" normalizeH="0" baseline="30000" noProof="0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  <a:cs typeface="+mn-cs"/>
              </a:rPr>
              <a:t>2 </a:t>
            </a:r>
            <a:r>
              <a:rPr kumimoji="1" lang="zh-CN" altLang="en-US" sz="2800" b="1" kern="1200" cap="none" spc="0" normalizeH="0" baseline="0" noProof="0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  <a:cs typeface="+mn-cs"/>
              </a:rPr>
              <a:t>秒。地球距离太阳大约有多远</a:t>
            </a:r>
            <a:r>
              <a:rPr kumimoji="1" lang="en-US" altLang="zh-CN" sz="2800" b="1" kern="1200" cap="none" spc="0" normalizeH="0" baseline="0" noProof="0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  <a:cs typeface="+mn-cs"/>
              </a:rPr>
              <a:t>?</a:t>
            </a:r>
            <a:endParaRPr kumimoji="0" lang="zh-CN" altLang="en-US" sz="2800" b="1" kern="1200" cap="none" spc="0" normalizeH="0" baseline="0" noProof="0" dirty="0"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1430338" y="2478088"/>
            <a:ext cx="6121400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解：  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Times New Roman" panose="02020603050405020304" pitchFamily="18" charset="0"/>
              </a:rPr>
              <a:t>×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</a:t>
            </a:r>
            <a:r>
              <a:rPr kumimoji="1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8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×5×10</a:t>
            </a:r>
            <a:r>
              <a:rPr kumimoji="1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endParaRPr kumimoji="1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2098675" y="3078163"/>
            <a:ext cx="2879725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= 15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Times New Roman" panose="02020603050405020304" pitchFamily="18" charset="0"/>
              </a:rPr>
              <a:t>×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</a:t>
            </a:r>
            <a:r>
              <a:rPr kumimoji="1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</a:t>
            </a:r>
            <a:endParaRPr kumimoji="1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2098675" y="3625850"/>
            <a:ext cx="4103688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1.5×10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11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）。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1181417" y="4217922"/>
            <a:ext cx="6781165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因此，地球距离太阳大约有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1.5×10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11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13953" y="874247"/>
            <a:ext cx="8161567" cy="26281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2. 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2017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年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6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月，我国自主研发的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“神威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·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太湖之光”</a:t>
            </a:r>
            <a:endParaRPr lang="en-US" altLang="zh-CN" sz="2800" b="1" dirty="0"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超级计算机以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1.25×10</a:t>
            </a:r>
            <a:r>
              <a:rPr kumimoji="0" lang="en-US" altLang="zh-CN" sz="2800" b="1" kern="1200" cap="none" spc="0" normalizeH="0" baseline="30000" noProof="0" dirty="0">
                <a:latin typeface="+mj-lt"/>
                <a:ea typeface="黑体" panose="02010609060101010101" pitchFamily="49" charset="-122"/>
                <a:cs typeface="+mn-cs"/>
              </a:rPr>
              <a:t>17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次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/s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的峰值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计算能力和 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9.3×10</a:t>
            </a:r>
            <a:r>
              <a:rPr kumimoji="0" lang="en-US" altLang="zh-CN" sz="2800" b="1" kern="1200" cap="none" spc="0" normalizeH="0" baseline="30000" noProof="0" dirty="0">
                <a:latin typeface="+mj-lt"/>
                <a:ea typeface="黑体" panose="02010609060101010101" pitchFamily="49" charset="-122"/>
                <a:cs typeface="+mn-cs"/>
              </a:rPr>
              <a:t>16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次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/s 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的持续计算能力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第三次名列世界超级计算机排名榜单 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TOP500 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第一名。该超级计算机按持续计算能力运算 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2×10</a:t>
            </a:r>
            <a:r>
              <a:rPr kumimoji="0" lang="en-US" altLang="zh-CN" sz="2800" b="1" kern="1200" cap="none" spc="0" normalizeH="0" baseline="30000" noProof="0" dirty="0">
                <a:latin typeface="+mj-lt"/>
                <a:ea typeface="黑体" panose="02010609060101010101" pitchFamily="49" charset="-122"/>
                <a:cs typeface="+mn-cs"/>
              </a:rPr>
              <a:t>2 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s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可做多少次运算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?</a:t>
            </a:r>
            <a:endParaRPr kumimoji="0" lang="zh-CN" altLang="en-US" sz="28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42256" y="3395574"/>
            <a:ext cx="5873316" cy="15940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  </a:t>
            </a:r>
            <a:r>
              <a:rPr kumimoji="0" lang="zh-CN" altLang="en-US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解：</a:t>
            </a: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 2×10</a:t>
            </a:r>
            <a:r>
              <a:rPr kumimoji="0" lang="en-US" altLang="zh-CN" sz="2800" b="1" kern="1200" cap="none" spc="0" normalizeH="0" baseline="3000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×9.3×10</a:t>
            </a:r>
            <a:r>
              <a:rPr kumimoji="0" lang="en-US" altLang="zh-CN" sz="2800" b="1" kern="1200" cap="none" spc="0" normalizeH="0" baseline="3000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16</a:t>
            </a:r>
            <a:endParaRPr kumimoji="0" lang="en-US" altLang="zh-CN" sz="2800" b="1" kern="1200" cap="none" spc="0" normalizeH="0" baseline="30000" noProof="0" dirty="0">
              <a:solidFill>
                <a:srgbClr val="FD2395"/>
              </a:solidFill>
              <a:latin typeface="+mj-lt"/>
              <a:ea typeface="黑体" panose="02010609060101010101" pitchFamily="49" charset="-122"/>
              <a:cs typeface="+mn-cs"/>
            </a:endParaRPr>
          </a:p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= 18.6×</a:t>
            </a:r>
            <a:r>
              <a:rPr kumimoji="0" lang="zh-CN" altLang="en-US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10</a:t>
            </a:r>
            <a:r>
              <a:rPr kumimoji="0" lang="en-US" altLang="zh-CN" sz="2800" b="1" kern="1200" cap="none" spc="0" normalizeH="0" baseline="3000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×10</a:t>
            </a:r>
            <a:r>
              <a:rPr kumimoji="0" lang="en-US" altLang="zh-CN" sz="2800" b="1" kern="1200" cap="none" spc="0" normalizeH="0" baseline="3000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16</a:t>
            </a:r>
            <a:r>
              <a:rPr kumimoji="0" lang="zh-CN" altLang="en-US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）</a:t>
            </a:r>
            <a:endParaRPr kumimoji="0" lang="en-US" altLang="zh-CN" sz="2800" b="1" kern="1200" cap="none" spc="0" normalizeH="0" baseline="0" noProof="0" dirty="0">
              <a:solidFill>
                <a:srgbClr val="FD2395"/>
              </a:solidFill>
              <a:latin typeface="+mj-lt"/>
              <a:ea typeface="黑体" panose="02010609060101010101" pitchFamily="49" charset="-122"/>
              <a:cs typeface="+mn-cs"/>
            </a:endParaRPr>
          </a:p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= 18.6×10</a:t>
            </a:r>
            <a:r>
              <a:rPr kumimoji="0" lang="en-US" altLang="zh-CN" sz="2800" b="1" kern="1200" cap="none" spc="0" normalizeH="0" baseline="3000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18</a:t>
            </a: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= 1.86×10</a:t>
            </a:r>
            <a:r>
              <a:rPr kumimoji="0" lang="en-US" altLang="zh-CN" sz="2800" b="1" kern="1200" cap="none" spc="0" normalizeH="0" baseline="3000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19 </a:t>
            </a:r>
            <a:r>
              <a:rPr kumimoji="0" lang="zh-CN" altLang="en-US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（次）</a:t>
            </a:r>
            <a:r>
              <a:rPr lang="zh-CN" altLang="en-US" sz="2800" b="1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</a:rPr>
              <a:t>。</a:t>
            </a:r>
            <a:endParaRPr kumimoji="0" lang="zh-CN" altLang="en-US" sz="2800" b="1" kern="1200" cap="none" spc="0" normalizeH="0" baseline="0" noProof="0" dirty="0">
              <a:solidFill>
                <a:srgbClr val="FD2395"/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矩形: 圆角 4"/>
          <p:cNvSpPr/>
          <p:nvPr/>
        </p:nvSpPr>
        <p:spPr>
          <a:xfrm>
            <a:off x="469106" y="399256"/>
            <a:ext cx="1160463" cy="544513"/>
          </a:xfrm>
          <a:prstGeom prst="roundRect">
            <a:avLst/>
          </a:prstGeom>
          <a:noFill/>
          <a:ln>
            <a:solidFill>
              <a:srgbClr val="FD23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练习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D2395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56332" y="305432"/>
            <a:ext cx="3254016" cy="392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b="1" dirty="0">
                <a:solidFill>
                  <a:srgbClr val="FFC000"/>
                </a:solidFill>
                <a:latin typeface="Times New Roman" panose="02020603050405020304"/>
                <a:ea typeface="黑体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C000"/>
                </a:solidFill>
                <a:latin typeface="Times New Roman" panose="02020603050405020304"/>
                <a:ea typeface="黑体" panose="02010609060101010101" pitchFamily="49" charset="-122"/>
              </a:rPr>
              <a:t>课本</a:t>
            </a:r>
            <a:r>
              <a:rPr lang="en-US" altLang="zh-CN" b="1" dirty="0">
                <a:solidFill>
                  <a:srgbClr val="FFC000"/>
                </a:solidFill>
                <a:latin typeface="Times New Roman" panose="02020603050405020304"/>
                <a:ea typeface="黑体" panose="02010609060101010101" pitchFamily="49" charset="-122"/>
              </a:rPr>
              <a:t>P3 </a:t>
            </a:r>
            <a:r>
              <a:rPr lang="zh-CN" altLang="en-US" b="1" dirty="0">
                <a:solidFill>
                  <a:srgbClr val="FFC000"/>
                </a:solidFill>
                <a:latin typeface="Times New Roman" panose="02020603050405020304"/>
                <a:ea typeface="黑体" panose="02010609060101010101" pitchFamily="49" charset="-122"/>
              </a:rPr>
              <a:t>随堂练习 第</a:t>
            </a:r>
            <a:r>
              <a:rPr lang="en-US" altLang="zh-CN" b="1" dirty="0">
                <a:solidFill>
                  <a:srgbClr val="FFC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zh-CN" altLang="en-US" b="1" dirty="0">
                <a:solidFill>
                  <a:srgbClr val="FFC000"/>
                </a:solidFill>
                <a:latin typeface="Times New Roman" panose="02020603050405020304"/>
                <a:ea typeface="黑体" panose="02010609060101010101" pitchFamily="49" charset="-122"/>
              </a:rPr>
              <a:t>题</a:t>
            </a:r>
            <a:r>
              <a:rPr lang="en-US" altLang="zh-CN" b="1" dirty="0">
                <a:solidFill>
                  <a:srgbClr val="FFC000"/>
                </a:solidFill>
                <a:latin typeface="Times New Roman" panose="02020603050405020304"/>
                <a:ea typeface="黑体" panose="02010609060101010101" pitchFamily="49" charset="-122"/>
              </a:rPr>
              <a:t>】</a:t>
            </a:r>
            <a:endParaRPr lang="zh-CN" altLang="en-US" b="1" dirty="0">
              <a:solidFill>
                <a:srgbClr val="FFC000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61206" y="1106185"/>
            <a:ext cx="8028160" cy="5598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3.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解决本课提出的比邻星与地球之间的距离问题。</a:t>
            </a:r>
            <a:endParaRPr kumimoji="0" lang="zh-CN" altLang="en-US" sz="28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23950" y="1666082"/>
            <a:ext cx="4564070" cy="211109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  </a:t>
            </a:r>
            <a:r>
              <a:rPr kumimoji="0" lang="zh-CN" altLang="en-US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解：</a:t>
            </a: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 3×10</a:t>
            </a:r>
            <a:r>
              <a:rPr kumimoji="0" lang="en-US" altLang="zh-CN" sz="2800" b="1" kern="1200" cap="none" spc="0" normalizeH="0" baseline="3000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8</a:t>
            </a: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×3×10</a:t>
            </a:r>
            <a:r>
              <a:rPr kumimoji="0" lang="en-US" altLang="zh-CN" sz="2800" b="1" kern="1200" cap="none" spc="0" normalizeH="0" baseline="3000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7</a:t>
            </a: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×4.22</a:t>
            </a:r>
            <a:endParaRPr kumimoji="0" lang="en-US" altLang="zh-CN" sz="2800" b="1" kern="1200" cap="none" spc="0" normalizeH="0" baseline="0" noProof="0" dirty="0">
              <a:solidFill>
                <a:srgbClr val="FD2395"/>
              </a:solidFill>
              <a:latin typeface="+mj-lt"/>
              <a:ea typeface="黑体" panose="02010609060101010101" pitchFamily="49" charset="-122"/>
              <a:cs typeface="+mn-cs"/>
            </a:endParaRPr>
          </a:p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       = 37.98×</a:t>
            </a:r>
            <a:r>
              <a:rPr kumimoji="0" lang="zh-CN" altLang="en-US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10</a:t>
            </a:r>
            <a:r>
              <a:rPr kumimoji="0" lang="en-US" altLang="zh-CN" sz="2800" b="1" kern="1200" cap="none" spc="0" normalizeH="0" baseline="3000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8</a:t>
            </a: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×10</a:t>
            </a:r>
            <a:r>
              <a:rPr kumimoji="0" lang="en-US" altLang="zh-CN" sz="2800" b="1" kern="1200" cap="none" spc="0" normalizeH="0" baseline="3000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7</a:t>
            </a:r>
            <a:r>
              <a:rPr kumimoji="0" lang="zh-CN" altLang="en-US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）</a:t>
            </a:r>
            <a:endParaRPr kumimoji="0" lang="en-US" altLang="zh-CN" sz="2800" b="1" kern="1200" cap="none" spc="0" normalizeH="0" baseline="0" noProof="0" dirty="0">
              <a:solidFill>
                <a:srgbClr val="FD2395"/>
              </a:solidFill>
              <a:latin typeface="+mj-lt"/>
              <a:ea typeface="黑体" panose="02010609060101010101" pitchFamily="49" charset="-122"/>
              <a:cs typeface="+mn-cs"/>
            </a:endParaRPr>
          </a:p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      </a:t>
            </a:r>
            <a:r>
              <a:rPr kumimoji="0" lang="en-US" altLang="zh-CN" sz="2800" b="1" kern="1200" cap="none" spc="0" normalizeH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= 37.98×10</a:t>
            </a:r>
            <a:r>
              <a:rPr kumimoji="0" lang="en-US" altLang="zh-CN" sz="2800" b="1" kern="1200" cap="none" spc="0" normalizeH="0" baseline="3000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15</a:t>
            </a:r>
            <a:endParaRPr kumimoji="0" lang="en-US" altLang="zh-CN" sz="2800" b="1" kern="1200" cap="none" spc="0" normalizeH="0" baseline="30000" noProof="0" dirty="0">
              <a:solidFill>
                <a:srgbClr val="FD2395"/>
              </a:solidFill>
              <a:latin typeface="+mj-lt"/>
              <a:ea typeface="黑体" panose="02010609060101010101" pitchFamily="49" charset="-122"/>
              <a:cs typeface="+mn-cs"/>
            </a:endParaRPr>
          </a:p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       = 3.798×10</a:t>
            </a:r>
            <a:r>
              <a:rPr kumimoji="0" lang="en-US" altLang="zh-CN" sz="2800" b="1" kern="1200" cap="none" spc="0" normalizeH="0" baseline="3000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16 </a:t>
            </a:r>
            <a:r>
              <a:rPr kumimoji="0" lang="zh-CN" altLang="en-US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m</a:t>
            </a:r>
            <a:r>
              <a:rPr kumimoji="0" lang="zh-CN" altLang="en-US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rPr>
              <a:t>）</a:t>
            </a:r>
            <a:r>
              <a:rPr lang="zh-CN" altLang="en-US" sz="2800" b="1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</a:rPr>
              <a:t>。</a:t>
            </a:r>
            <a:endParaRPr kumimoji="0" lang="zh-CN" altLang="en-US" sz="2800" b="1" kern="1200" cap="none" spc="0" normalizeH="0" baseline="0" noProof="0" dirty="0">
              <a:solidFill>
                <a:srgbClr val="FD2395"/>
              </a:solidFill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矩形: 圆角 4"/>
          <p:cNvSpPr/>
          <p:nvPr/>
        </p:nvSpPr>
        <p:spPr>
          <a:xfrm>
            <a:off x="469106" y="399256"/>
            <a:ext cx="1160463" cy="544513"/>
          </a:xfrm>
          <a:prstGeom prst="roundRect">
            <a:avLst/>
          </a:prstGeom>
          <a:noFill/>
          <a:ln>
            <a:solidFill>
              <a:srgbClr val="FD23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练习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D2395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56332" y="305432"/>
            <a:ext cx="3254016" cy="392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b="1" dirty="0">
                <a:solidFill>
                  <a:srgbClr val="FFC000"/>
                </a:solidFill>
                <a:latin typeface="Times New Roman" panose="02020603050405020304"/>
                <a:ea typeface="黑体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C000"/>
                </a:solidFill>
                <a:latin typeface="Times New Roman" panose="02020603050405020304"/>
                <a:ea typeface="黑体" panose="02010609060101010101" pitchFamily="49" charset="-122"/>
              </a:rPr>
              <a:t>课本</a:t>
            </a:r>
            <a:r>
              <a:rPr lang="en-US" altLang="zh-CN" b="1" dirty="0">
                <a:solidFill>
                  <a:srgbClr val="FFC000"/>
                </a:solidFill>
                <a:latin typeface="Times New Roman" panose="02020603050405020304"/>
                <a:ea typeface="黑体" panose="02010609060101010101" pitchFamily="49" charset="-122"/>
              </a:rPr>
              <a:t>P3 </a:t>
            </a:r>
            <a:r>
              <a:rPr lang="zh-CN" altLang="en-US" b="1" dirty="0">
                <a:solidFill>
                  <a:srgbClr val="FFC000"/>
                </a:solidFill>
                <a:latin typeface="Times New Roman" panose="02020603050405020304"/>
                <a:ea typeface="黑体" panose="02010609060101010101" pitchFamily="49" charset="-122"/>
              </a:rPr>
              <a:t>随堂练习 第</a:t>
            </a:r>
            <a:r>
              <a:rPr lang="en-US" altLang="zh-CN" b="1" dirty="0">
                <a:solidFill>
                  <a:srgbClr val="FFC000"/>
                </a:solidFill>
                <a:latin typeface="Times New Roman" panose="02020603050405020304"/>
                <a:ea typeface="黑体" panose="02010609060101010101" pitchFamily="49" charset="-122"/>
              </a:rPr>
              <a:t>3</a:t>
            </a:r>
            <a:r>
              <a:rPr lang="zh-CN" altLang="en-US" b="1" dirty="0">
                <a:solidFill>
                  <a:srgbClr val="FFC000"/>
                </a:solidFill>
                <a:latin typeface="Times New Roman" panose="02020603050405020304"/>
                <a:ea typeface="黑体" panose="02010609060101010101" pitchFamily="49" charset="-122"/>
              </a:rPr>
              <a:t>题</a:t>
            </a:r>
            <a:r>
              <a:rPr lang="en-US" altLang="zh-CN" b="1" dirty="0">
                <a:solidFill>
                  <a:srgbClr val="FFC000"/>
                </a:solidFill>
                <a:latin typeface="Times New Roman" panose="02020603050405020304"/>
                <a:ea typeface="黑体" panose="02010609060101010101" pitchFamily="49" charset="-122"/>
              </a:rPr>
              <a:t>】</a:t>
            </a:r>
            <a:endParaRPr lang="zh-CN" altLang="en-US" b="1" dirty="0">
              <a:solidFill>
                <a:srgbClr val="FFC000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4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3" name="矩形 2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   新课导入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568325" y="1119188"/>
            <a:ext cx="4456113" cy="58578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txBody>
          <a:bodyPr>
            <a:spAutoFit/>
          </a:bodyPr>
          <a:lstStyle/>
          <a:p>
            <a:pPr marR="0" defTabSz="914400" eaLnBrk="1" hangingPunct="1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kern="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思考：</a:t>
            </a:r>
            <a:r>
              <a:rPr kumimoji="0" lang="zh-CN" altLang="en-US" sz="3200" b="1" kern="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什么叫乘方</a:t>
            </a:r>
            <a:r>
              <a:rPr kumimoji="0" lang="en-US" altLang="zh-CN" sz="3200" b="1" kern="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?</a:t>
            </a:r>
            <a:endParaRPr kumimoji="0" lang="zh-CN" altLang="en-US" sz="3200" b="1" kern="0" cap="none" spc="0" normalizeH="0" baseline="0" noProof="0" dirty="0">
              <a:latin typeface="+mn-lt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375433" y="1343762"/>
            <a:ext cx="3113722" cy="1507853"/>
            <a:chOff x="5375433" y="1343762"/>
            <a:chExt cx="3113722" cy="1507853"/>
          </a:xfrm>
        </p:grpSpPr>
        <p:sp>
          <p:nvSpPr>
            <p:cNvPr id="2" name="对话气泡: 圆角矩形 1"/>
            <p:cNvSpPr/>
            <p:nvPr/>
          </p:nvSpPr>
          <p:spPr>
            <a:xfrm>
              <a:off x="5375433" y="1343762"/>
              <a:ext cx="2943434" cy="1507853"/>
            </a:xfrm>
            <a:prstGeom prst="wedgeRoundRectCallout">
              <a:avLst>
                <a:gd name="adj1" fmla="val -63289"/>
                <a:gd name="adj2" fmla="val 1183"/>
                <a:gd name="adj3" fmla="val 16667"/>
              </a:avLst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Text Box 11"/>
            <p:cNvSpPr txBox="1"/>
            <p:nvPr/>
          </p:nvSpPr>
          <p:spPr>
            <a:xfrm>
              <a:off x="5375433" y="1451357"/>
              <a:ext cx="3113722" cy="129266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zh-CN" altLang="en-US" sz="2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求几个相同因数的积的运算叫做</a:t>
              </a:r>
              <a:r>
                <a:rPr lang="zh-CN" altLang="en-US" sz="2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乘方</a:t>
              </a:r>
              <a:r>
                <a:rPr lang="zh-CN" altLang="en-US" sz="2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。乘方的结果叫做</a:t>
              </a:r>
              <a:r>
                <a:rPr lang="zh-CN" altLang="en-US" sz="2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幂</a:t>
              </a:r>
              <a:r>
                <a:rPr lang="zh-CN" altLang="en-US" sz="2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 bwMode="auto">
          <a:xfrm>
            <a:off x="2650747" y="3273647"/>
            <a:ext cx="949325" cy="774603"/>
            <a:chOff x="4291716" y="2067694"/>
            <a:chExt cx="949324" cy="774338"/>
          </a:xfrm>
        </p:grpSpPr>
        <p:sp>
          <p:nvSpPr>
            <p:cNvPr id="12" name="Rectangle 10"/>
            <p:cNvSpPr>
              <a:spLocks noChangeArrowheads="1"/>
            </p:cNvSpPr>
            <p:nvPr/>
          </p:nvSpPr>
          <p:spPr bwMode="auto">
            <a:xfrm>
              <a:off x="4291716" y="2095012"/>
              <a:ext cx="949324" cy="747020"/>
            </a:xfrm>
            <a:prstGeom prst="rect">
              <a:avLst/>
            </a:prstGeom>
            <a:solidFill>
              <a:srgbClr val="FFFF00"/>
            </a:solidFill>
            <a:ln w="12700">
              <a:solidFill>
                <a:srgbClr val="993300"/>
              </a:solidFill>
              <a:miter lim="800000"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" name="Rectangle 11"/>
            <p:cNvSpPr>
              <a:spLocks noChangeArrowheads="1"/>
            </p:cNvSpPr>
            <p:nvPr/>
          </p:nvSpPr>
          <p:spPr bwMode="auto">
            <a:xfrm>
              <a:off x="4427984" y="2067694"/>
              <a:ext cx="676788" cy="7694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r>
                <a:rPr lang="en-US" altLang="zh-CN" sz="4400" b="1" i="1" dirty="0">
                  <a:latin typeface="Times New Roman" panose="02020603050405020304" pitchFamily="18" charset="0"/>
                </a:rPr>
                <a:t>a</a:t>
              </a:r>
              <a:r>
                <a:rPr lang="en-US" altLang="zh-CN" sz="4400" b="1" i="1" baseline="30000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n</a:t>
              </a:r>
              <a:endParaRPr lang="en-US" altLang="zh-CN" sz="4400" b="1" i="1" baseline="30000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19" name="Line 12"/>
          <p:cNvSpPr>
            <a:spLocks noChangeShapeType="1"/>
          </p:cNvSpPr>
          <p:nvPr/>
        </p:nvSpPr>
        <p:spPr bwMode="auto">
          <a:xfrm>
            <a:off x="1734866" y="3658499"/>
            <a:ext cx="920750" cy="3175"/>
          </a:xfrm>
          <a:prstGeom prst="line">
            <a:avLst/>
          </a:prstGeom>
          <a:noFill/>
          <a:ln w="28575">
            <a:solidFill>
              <a:srgbClr val="FF6600"/>
            </a:solidFill>
            <a:round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" name="Rectangle 13"/>
          <p:cNvSpPr>
            <a:spLocks noChangeArrowheads="1"/>
          </p:cNvSpPr>
          <p:nvPr/>
        </p:nvSpPr>
        <p:spPr bwMode="auto">
          <a:xfrm>
            <a:off x="1247000" y="3389487"/>
            <a:ext cx="566738" cy="54927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000" b="1" dirty="0">
                <a:solidFill>
                  <a:srgbClr val="FF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幂</a:t>
            </a:r>
            <a:endParaRPr lang="zh-CN" altLang="en-US" sz="3000" b="1" baseline="56000" dirty="0">
              <a:solidFill>
                <a:srgbClr val="FF66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Line 14"/>
          <p:cNvSpPr>
            <a:spLocks noChangeShapeType="1"/>
          </p:cNvSpPr>
          <p:nvPr/>
        </p:nvSpPr>
        <p:spPr bwMode="auto">
          <a:xfrm flipV="1">
            <a:off x="3070977" y="3938762"/>
            <a:ext cx="0" cy="364989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" name="Rectangle 15"/>
          <p:cNvSpPr>
            <a:spLocks noChangeArrowheads="1"/>
          </p:cNvSpPr>
          <p:nvPr/>
        </p:nvSpPr>
        <p:spPr bwMode="auto">
          <a:xfrm>
            <a:off x="2643752" y="4290587"/>
            <a:ext cx="2969083" cy="55399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底数</a:t>
            </a:r>
            <a:r>
              <a:rPr lang="en-US" altLang="zh-CN" sz="2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相同的因数</a:t>
            </a:r>
            <a:r>
              <a:rPr lang="en-US" altLang="zh-CN" sz="2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zh-CN" altLang="en-US" sz="2600" b="1" baseline="560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Line 16"/>
          <p:cNvSpPr>
            <a:spLocks noChangeShapeType="1"/>
          </p:cNvSpPr>
          <p:nvPr/>
        </p:nvSpPr>
        <p:spPr bwMode="auto">
          <a:xfrm flipH="1" flipV="1">
            <a:off x="3455143" y="3581914"/>
            <a:ext cx="990600" cy="1588"/>
          </a:xfrm>
          <a:prstGeom prst="line">
            <a:avLst/>
          </a:prstGeom>
          <a:noFill/>
          <a:ln w="28575">
            <a:solidFill>
              <a:srgbClr val="7030A0"/>
            </a:solidFill>
            <a:round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" name="Rectangle 17"/>
          <p:cNvSpPr>
            <a:spLocks noChangeArrowheads="1"/>
          </p:cNvSpPr>
          <p:nvPr/>
        </p:nvSpPr>
        <p:spPr bwMode="auto">
          <a:xfrm>
            <a:off x="4437081" y="3281701"/>
            <a:ext cx="2815194" cy="55399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000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指数</a:t>
            </a:r>
            <a:r>
              <a:rPr lang="en-US" altLang="zh-CN" sz="2400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400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因数的个数</a:t>
            </a:r>
            <a:r>
              <a:rPr lang="en-US" altLang="zh-CN" sz="2400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zh-CN" altLang="en-US" sz="2400" b="1" baseline="56000" dirty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 bwMode="auto">
          <a:xfrm>
            <a:off x="1906228" y="1743872"/>
            <a:ext cx="2943434" cy="1171957"/>
            <a:chOff x="2710748" y="2774837"/>
            <a:chExt cx="2943521" cy="1171566"/>
          </a:xfrm>
        </p:grpSpPr>
        <p:sp>
          <p:nvSpPr>
            <p:cNvPr id="27" name="Rectangle 8"/>
            <p:cNvSpPr>
              <a:spLocks noChangeArrowheads="1"/>
            </p:cNvSpPr>
            <p:nvPr/>
          </p:nvSpPr>
          <p:spPr bwMode="auto">
            <a:xfrm>
              <a:off x="2710748" y="2774837"/>
              <a:ext cx="2943521" cy="49227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2600" b="1" i="1" dirty="0">
                  <a:solidFill>
                    <a:srgbClr val="0000FF"/>
                  </a:solidFill>
                  <a:latin typeface="+mn-lt"/>
                  <a:ea typeface="黑体" panose="02010609060101010101" pitchFamily="49" charset="-122"/>
                </a:rPr>
                <a:t>a </a:t>
              </a:r>
              <a:r>
                <a:rPr lang="en-US" altLang="zh-CN" sz="2600" b="1" dirty="0">
                  <a:solidFill>
                    <a:srgbClr val="0000FF"/>
                  </a:solidFill>
                  <a:latin typeface="+mn-lt"/>
                  <a:ea typeface="黑体" panose="02010609060101010101" pitchFamily="49" charset="-122"/>
                </a:rPr>
                <a:t>× </a:t>
              </a:r>
              <a:r>
                <a:rPr lang="en-US" altLang="zh-CN" sz="2600" b="1" i="1" dirty="0">
                  <a:solidFill>
                    <a:srgbClr val="0000FF"/>
                  </a:solidFill>
                  <a:latin typeface="+mn-lt"/>
                  <a:ea typeface="黑体" panose="02010609060101010101" pitchFamily="49" charset="-122"/>
                </a:rPr>
                <a:t>a </a:t>
              </a:r>
              <a:r>
                <a:rPr lang="en-US" altLang="zh-CN" sz="2600" b="1" dirty="0">
                  <a:solidFill>
                    <a:srgbClr val="0000FF"/>
                  </a:solidFill>
                  <a:latin typeface="+mn-lt"/>
                  <a:ea typeface="黑体" panose="02010609060101010101" pitchFamily="49" charset="-122"/>
                </a:rPr>
                <a:t>× </a:t>
              </a:r>
              <a:r>
                <a:rPr lang="en-US" altLang="zh-CN" sz="2600" b="1" i="1" dirty="0">
                  <a:solidFill>
                    <a:srgbClr val="0000FF"/>
                  </a:solidFill>
                  <a:latin typeface="+mn-lt"/>
                  <a:ea typeface="黑体" panose="02010609060101010101" pitchFamily="49" charset="-122"/>
                </a:rPr>
                <a:t>a </a:t>
              </a:r>
              <a:r>
                <a:rPr lang="en-US" altLang="zh-CN" sz="2600" b="1" dirty="0">
                  <a:solidFill>
                    <a:srgbClr val="0000FF"/>
                  </a:solidFill>
                  <a:latin typeface="+mn-lt"/>
                  <a:ea typeface="黑体" panose="02010609060101010101" pitchFamily="49" charset="-122"/>
                </a:rPr>
                <a:t>×</a:t>
              </a:r>
              <a:r>
                <a:rPr lang="en-US" altLang="zh-CN" sz="2600" b="1" dirty="0">
                  <a:solidFill>
                    <a:srgbClr val="0000FF"/>
                  </a:solidFill>
                  <a:latin typeface="+mn-ea"/>
                  <a:ea typeface="+mn-ea"/>
                </a:rPr>
                <a:t>…</a:t>
              </a:r>
              <a:r>
                <a:rPr lang="en-US" altLang="zh-CN" sz="2600" b="1" dirty="0">
                  <a:solidFill>
                    <a:srgbClr val="0000FF"/>
                  </a:solidFill>
                  <a:latin typeface="+mn-lt"/>
                  <a:ea typeface="黑体" panose="02010609060101010101" pitchFamily="49" charset="-122"/>
                </a:rPr>
                <a:t>×</a:t>
              </a:r>
              <a:r>
                <a:rPr lang="en-US" altLang="zh-CN" sz="2600" b="1" i="1" dirty="0">
                  <a:solidFill>
                    <a:srgbClr val="0000FF"/>
                  </a:solidFill>
                  <a:latin typeface="+mn-lt"/>
                  <a:ea typeface="黑体" panose="02010609060101010101" pitchFamily="49" charset="-122"/>
                </a:rPr>
                <a:t>a</a:t>
              </a:r>
              <a:endParaRPr lang="en-US" altLang="zh-CN" sz="26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endParaRPr>
            </a:p>
          </p:txBody>
        </p:sp>
        <p:sp>
          <p:nvSpPr>
            <p:cNvPr id="28" name="左大括号 27"/>
            <p:cNvSpPr/>
            <p:nvPr/>
          </p:nvSpPr>
          <p:spPr>
            <a:xfrm rot="16200000">
              <a:off x="4035715" y="2077437"/>
              <a:ext cx="293589" cy="2664375"/>
            </a:xfrm>
            <a:prstGeom prst="leftBrace">
              <a:avLst>
                <a:gd name="adj1" fmla="val 45969"/>
                <a:gd name="adj2" fmla="val 50000"/>
              </a:avLst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6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9" name="Rectangle 7"/>
            <p:cNvSpPr>
              <a:spLocks noChangeArrowheads="1"/>
            </p:cNvSpPr>
            <p:nvPr/>
          </p:nvSpPr>
          <p:spPr bwMode="auto">
            <a:xfrm>
              <a:off x="3376109" y="3454124"/>
              <a:ext cx="1709514" cy="49227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2600" b="1" i="1" dirty="0">
                  <a:solidFill>
                    <a:srgbClr val="0000FF"/>
                  </a:solidFill>
                  <a:latin typeface="+mn-lt"/>
                  <a:ea typeface="+mn-ea"/>
                </a:rPr>
                <a:t>    </a:t>
              </a:r>
              <a:r>
                <a:rPr lang="en-US" altLang="zh-CN" sz="2600" b="1" i="1" dirty="0">
                  <a:solidFill>
                    <a:srgbClr val="FF0000"/>
                  </a:solidFill>
                  <a:latin typeface="+mn-lt"/>
                  <a:ea typeface="+mn-ea"/>
                </a:rPr>
                <a:t>n</a:t>
              </a:r>
              <a:r>
                <a:rPr lang="en-US" altLang="zh-CN" sz="2600" b="1" i="1" dirty="0">
                  <a:solidFill>
                    <a:srgbClr val="0000FF"/>
                  </a:solidFill>
                  <a:latin typeface="+mn-lt"/>
                  <a:ea typeface="+mn-ea"/>
                </a:rPr>
                <a:t> </a:t>
              </a:r>
              <a:r>
                <a:rPr lang="zh-CN" altLang="en-US" sz="2600" b="1" dirty="0">
                  <a:solidFill>
                    <a:srgbClr val="0000FF"/>
                  </a:solidFill>
                  <a:latin typeface="+mn-lt"/>
                  <a:ea typeface="+mn-ea"/>
                </a:rPr>
                <a:t>个</a:t>
              </a:r>
              <a:r>
                <a:rPr lang="en-US" altLang="zh-CN" sz="2600" b="1" i="1" dirty="0">
                  <a:solidFill>
                    <a:srgbClr val="0000FF"/>
                  </a:solidFill>
                  <a:latin typeface="+mn-lt"/>
                  <a:ea typeface="+mn-ea"/>
                </a:rPr>
                <a:t>a</a:t>
              </a:r>
              <a:endParaRPr lang="zh-CN" altLang="en-US" sz="2600" b="1" i="1" dirty="0">
                <a:solidFill>
                  <a:srgbClr val="0000FF"/>
                </a:solidFill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/>
      <p:bldP spid="2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3" name="矩形 2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   随堂演练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431800" y="1212850"/>
            <a:ext cx="8280400" cy="14081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1.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下列选项中，与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1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n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为同底数幂的是（       ）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216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A.3</a:t>
            </a:r>
            <a:r>
              <a:rPr kumimoji="0" lang="en-US" altLang="zh-CN" sz="2800" b="1" i="1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n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		B.		C.﹣2</a:t>
            </a:r>
            <a:r>
              <a:rPr kumimoji="0" lang="en-US" altLang="zh-CN" sz="2800" b="1" i="1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m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		D.(﹣2)</a:t>
            </a:r>
            <a:r>
              <a:rPr kumimoji="0" lang="en-US" altLang="zh-CN" sz="2800" b="1" i="1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m</a:t>
            </a:r>
            <a:endParaRPr kumimoji="0" lang="en-US" altLang="zh-CN" sz="2800" b="1" i="1" u="none" strike="noStrike" kern="0" cap="none" spc="0" normalizeH="0" baseline="300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graphicFrame>
        <p:nvGraphicFramePr>
          <p:cNvPr id="23556" name="对象 5"/>
          <p:cNvGraphicFramePr>
            <a:graphicFrameLocks noChangeAspect="1"/>
          </p:cNvGraphicFramePr>
          <p:nvPr/>
        </p:nvGraphicFramePr>
        <p:xfrm>
          <a:off x="2755900" y="1781175"/>
          <a:ext cx="850900" cy="1049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2" name="" r:id="rId1" imgW="381000" imgH="469900" progId="Equation.DSMT4">
                  <p:embed/>
                </p:oleObj>
              </mc:Choice>
              <mc:Fallback>
                <p:oleObj name="" r:id="rId1" imgW="381000" imgH="469900" progId="Equation.DSMT4">
                  <p:embed/>
                  <p:pic>
                    <p:nvPicPr>
                      <p:cNvPr id="0" name="图片 309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55900" y="1781175"/>
                        <a:ext cx="850900" cy="10493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443706" y="3219449"/>
            <a:ext cx="8280400" cy="55989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2.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计算：                                        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______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。</a:t>
            </a:r>
            <a:endParaRPr kumimoji="0" lang="en-US" altLang="zh-CN" sz="2800" b="1" i="1" u="none" strike="noStrike" kern="0" cap="none" spc="0" normalizeH="0" baseline="300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graphicFrame>
        <p:nvGraphicFramePr>
          <p:cNvPr id="23558" name="对象 7"/>
          <p:cNvGraphicFramePr>
            <a:graphicFrameLocks noChangeAspect="1"/>
          </p:cNvGraphicFramePr>
          <p:nvPr/>
        </p:nvGraphicFramePr>
        <p:xfrm>
          <a:off x="1928813" y="2989263"/>
          <a:ext cx="3657600" cy="1049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Equation" r:id="rId3" imgW="1638300" imgH="469900" progId="Equation.DSMT4">
                  <p:embed/>
                </p:oleObj>
              </mc:Choice>
              <mc:Fallback>
                <p:oleObj name="Equation" r:id="rId3" imgW="1638300" imgH="469900" progId="Equation.DSMT4">
                  <p:embed/>
                  <p:pic>
                    <p:nvPicPr>
                      <p:cNvPr id="0" name="图片 308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28813" y="2989263"/>
                        <a:ext cx="3657600" cy="10493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矩形 12"/>
          <p:cNvSpPr/>
          <p:nvPr/>
        </p:nvSpPr>
        <p:spPr>
          <a:xfrm>
            <a:off x="6791325" y="1201738"/>
            <a:ext cx="612775" cy="6080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5762625" y="2683669"/>
          <a:ext cx="793750" cy="1049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5" imgW="355600" imgH="469900" progId="Equation.DSMT4">
                  <p:embed/>
                </p:oleObj>
              </mc:Choice>
              <mc:Fallback>
                <p:oleObj name="" r:id="rId5" imgW="355600" imgH="469900" progId="Equation.DSMT4">
                  <p:embed/>
                  <p:pic>
                    <p:nvPicPr>
                      <p:cNvPr id="0" name="图片 308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762625" y="2683669"/>
                        <a:ext cx="793750" cy="10493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865188" y="671513"/>
            <a:ext cx="6604000" cy="26781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3.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下面计算正确的是（       ）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A. (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y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– 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)·(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y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– 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·(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y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– 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3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= (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– 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y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6</a:t>
            </a:r>
            <a:endParaRPr kumimoji="0" lang="en-US" altLang="zh-CN" sz="2800" b="1" i="0" u="none" strike="noStrike" kern="0" cap="none" spc="0" normalizeH="0" baseline="300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B. (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– 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y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·(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y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– 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3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= (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– 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y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5</a:t>
            </a:r>
            <a:endParaRPr kumimoji="0" lang="en-US" altLang="zh-CN" sz="2800" b="1" i="0" u="none" strike="noStrike" kern="0" cap="none" spc="0" normalizeH="0" baseline="300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C. (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– 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y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)·(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y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– 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3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·(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– 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y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= (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– 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y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6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D. (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– 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y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5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·(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y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– 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= – (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– 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y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7</a:t>
            </a:r>
            <a:endParaRPr kumimoji="0" lang="en-US" altLang="zh-CN" sz="2800" b="1" i="1" u="none" strike="noStrike" kern="0" cap="none" spc="0" normalizeH="0" baseline="300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65188" y="3422650"/>
            <a:ext cx="5360988" cy="1049338"/>
            <a:chOff x="865188" y="3422650"/>
            <a:chExt cx="5360988" cy="1049338"/>
          </a:xfrm>
        </p:grpSpPr>
        <p:sp>
          <p:nvSpPr>
            <p:cNvPr id="12" name="Text Box 6"/>
            <p:cNvSpPr txBox="1">
              <a:spLocks noChangeArrowheads="1"/>
            </p:cNvSpPr>
            <p:nvPr/>
          </p:nvSpPr>
          <p:spPr bwMode="auto">
            <a:xfrm>
              <a:off x="865188" y="3643313"/>
              <a:ext cx="5360988" cy="560388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4. </a:t>
              </a: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计算：                          </a:t>
              </a: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______</a:t>
              </a: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。</a:t>
              </a:r>
              <a:endParaRPr kumimoji="0" lang="en-US" altLang="zh-CN" sz="2800" b="1" i="1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endParaRPr>
            </a:p>
          </p:txBody>
        </p:sp>
        <p:graphicFrame>
          <p:nvGraphicFramePr>
            <p:cNvPr id="24580" name="对象 3"/>
            <p:cNvGraphicFramePr>
              <a:graphicFrameLocks noChangeAspect="1"/>
            </p:cNvGraphicFramePr>
            <p:nvPr/>
          </p:nvGraphicFramePr>
          <p:xfrm>
            <a:off x="2271713" y="3422650"/>
            <a:ext cx="2325687" cy="10493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22" name="" r:id="rId1" imgW="1040765" imgH="469900" progId="Equation.DSMT4">
                    <p:embed/>
                  </p:oleObj>
                </mc:Choice>
                <mc:Fallback>
                  <p:oleObj name="" r:id="rId1" imgW="1040765" imgH="469900" progId="Equation.DSMT4">
                    <p:embed/>
                    <p:pic>
                      <p:nvPicPr>
                        <p:cNvPr id="0" name="图片 3087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271713" y="3422650"/>
                          <a:ext cx="2325687" cy="104933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4" name="矩形 13"/>
          <p:cNvSpPr/>
          <p:nvPr/>
        </p:nvSpPr>
        <p:spPr>
          <a:xfrm>
            <a:off x="4632325" y="657225"/>
            <a:ext cx="612775" cy="563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4678362" y="3118644"/>
          <a:ext cx="1133475" cy="1049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3" imgW="508000" imgH="469900" progId="Equation.DSMT4">
                  <p:embed/>
                </p:oleObj>
              </mc:Choice>
              <mc:Fallback>
                <p:oleObj name="" r:id="rId3" imgW="508000" imgH="469900" progId="Equation.DSMT4">
                  <p:embed/>
                  <p:pic>
                    <p:nvPicPr>
                      <p:cNvPr id="0" name="图片 309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78362" y="3118644"/>
                        <a:ext cx="1133475" cy="10493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6226176" y="3038535"/>
            <a:ext cx="2439360" cy="166776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b="1" dirty="0">
                <a:latin typeface="+mj-ea"/>
                <a:ea typeface="+mj-ea"/>
              </a:rPr>
              <a:t>注意:不是同底数幂相乘时先化成同底数，再进行计算。</a:t>
            </a:r>
            <a:endParaRPr lang="zh-CN" altLang="en-US" sz="2400" b="1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892175" y="715963"/>
            <a:ext cx="5912662" cy="5598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5.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已知</a:t>
            </a:r>
            <a:r>
              <a:rPr lang="en-US" altLang="zh-CN" sz="2800" b="1" i="1" kern="0" dirty="0" err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2800" b="1" i="1" kern="0" baseline="30000" dirty="0" err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m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=3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，</a:t>
            </a:r>
            <a:r>
              <a:rPr lang="en-US" altLang="zh-CN" sz="2800" b="1" i="1" kern="0" dirty="0" err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2800" b="1" i="1" kern="0" baseline="30000" dirty="0" err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n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=5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，求</a:t>
            </a:r>
            <a:r>
              <a:rPr lang="en-US" altLang="zh-CN" sz="2800" b="1" i="1" kern="0" dirty="0" err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2800" b="1" i="1" kern="0" baseline="30000" dirty="0" err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m</a:t>
            </a:r>
            <a:r>
              <a:rPr lang="en-US" altLang="zh-CN" sz="2800" b="1" kern="0" baseline="30000" dirty="0" err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+</a:t>
            </a:r>
            <a:r>
              <a:rPr lang="en-US" altLang="zh-CN" sz="2800" b="1" i="1" kern="0" baseline="30000" dirty="0" err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n</a:t>
            </a:r>
            <a:r>
              <a:rPr lang="zh-CN" altLang="en-US" sz="2800" b="1" kern="0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的值。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285580" y="1359921"/>
            <a:ext cx="6134909" cy="1928233"/>
            <a:chOff x="775217" y="1479466"/>
            <a:chExt cx="6134909" cy="1752939"/>
          </a:xfrm>
        </p:grpSpPr>
        <p:sp>
          <p:nvSpPr>
            <p:cNvPr id="5" name="Text Box 6"/>
            <p:cNvSpPr txBox="1">
              <a:spLocks noChangeArrowheads="1"/>
            </p:cNvSpPr>
            <p:nvPr/>
          </p:nvSpPr>
          <p:spPr bwMode="auto">
            <a:xfrm>
              <a:off x="775217" y="1479466"/>
              <a:ext cx="1946718" cy="526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600" b="1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思路分析</a:t>
              </a:r>
              <a:r>
                <a:rPr kumimoji="0" lang="en-US" altLang="zh-CN" sz="2600" b="1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:</a:t>
              </a:r>
              <a:endParaRPr kumimoji="0" lang="en-US" altLang="zh-CN" sz="26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748576" y="1911094"/>
              <a:ext cx="5161550" cy="1321311"/>
            </a:xfrm>
            <a:prstGeom prst="rect">
              <a:avLst/>
            </a:prstGeom>
          </p:spPr>
        </p:pic>
      </p:grpSp>
      <p:sp>
        <p:nvSpPr>
          <p:cNvPr id="10" name="文本框 9"/>
          <p:cNvSpPr txBox="1"/>
          <p:nvPr/>
        </p:nvSpPr>
        <p:spPr>
          <a:xfrm>
            <a:off x="1647567" y="3501335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j-ea"/>
              </a:rPr>
              <a:t>解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+mj-ea"/>
              </a:rPr>
              <a:t>:</a:t>
            </a:r>
            <a:r>
              <a:rPr lang="en-US" altLang="zh-CN" sz="2800" b="1" i="1" dirty="0" err="1">
                <a:solidFill>
                  <a:srgbClr val="FF0000"/>
                </a:solidFill>
                <a:latin typeface="+mj-lt"/>
                <a:ea typeface="+mj-ea"/>
              </a:rPr>
              <a:t>x</a:t>
            </a:r>
            <a:r>
              <a:rPr lang="en-US" altLang="zh-CN" sz="2800" b="1" i="1" baseline="30000" dirty="0" err="1">
                <a:solidFill>
                  <a:srgbClr val="FF0000"/>
                </a:solidFill>
                <a:latin typeface="+mj-lt"/>
                <a:ea typeface="+mj-ea"/>
              </a:rPr>
              <a:t>m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+mj-ea"/>
              </a:rPr>
              <a:t> +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+mj-lt"/>
                <a:ea typeface="+mj-ea"/>
              </a:rPr>
              <a:t>n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+mj-ea"/>
              </a:rPr>
              <a:t>= </a:t>
            </a:r>
            <a:r>
              <a:rPr lang="en-US" altLang="zh-CN" sz="2800" b="1" i="1" dirty="0" err="1">
                <a:solidFill>
                  <a:srgbClr val="FF0000"/>
                </a:solidFill>
                <a:latin typeface="+mj-lt"/>
                <a:ea typeface="+mj-ea"/>
              </a:rPr>
              <a:t>x</a:t>
            </a:r>
            <a:r>
              <a:rPr lang="en-US" altLang="zh-CN" sz="2800" b="1" i="1" baseline="30000" dirty="0" err="1">
                <a:solidFill>
                  <a:srgbClr val="FF0000"/>
                </a:solidFill>
                <a:latin typeface="+mj-lt"/>
                <a:ea typeface="+mj-ea"/>
              </a:rPr>
              <a:t>m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+mj-lt"/>
                <a:ea typeface="+mj-ea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+mj-ea"/>
              </a:rPr>
              <a:t>· </a:t>
            </a:r>
            <a:r>
              <a:rPr lang="en-US" altLang="zh-CN" sz="2800" b="1" i="1" dirty="0" err="1">
                <a:solidFill>
                  <a:srgbClr val="FF0000"/>
                </a:solidFill>
                <a:latin typeface="+mj-lt"/>
                <a:ea typeface="+mj-ea"/>
              </a:rPr>
              <a:t>x</a:t>
            </a:r>
            <a:r>
              <a:rPr lang="en-US" altLang="zh-CN" sz="2800" b="1" i="1" baseline="30000" dirty="0" err="1">
                <a:solidFill>
                  <a:srgbClr val="FF0000"/>
                </a:solidFill>
                <a:latin typeface="+mj-lt"/>
                <a:ea typeface="+mj-ea"/>
              </a:rPr>
              <a:t>n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+mj-lt"/>
                <a:ea typeface="+mj-ea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+mj-ea"/>
              </a:rPr>
              <a:t>=3×5=15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j-ea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647700" y="844550"/>
            <a:ext cx="7735888" cy="10763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       6.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如果 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m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，</a:t>
            </a:r>
            <a:r>
              <a:rPr kumimoji="0" lang="en-US" altLang="zh-CN" sz="2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n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是正整数，且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3</a:t>
            </a:r>
            <a:r>
              <a:rPr kumimoji="0" lang="en-US" altLang="zh-CN" sz="2800" b="1" i="1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m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·3</a:t>
            </a:r>
            <a:r>
              <a:rPr kumimoji="0" lang="en-US" altLang="zh-CN" sz="2800" b="1" i="1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n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= 27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，试求 </a:t>
            </a:r>
            <a:r>
              <a:rPr kumimoji="0" lang="en-US" altLang="zh-CN" sz="2800" b="1" i="1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m</a:t>
            </a:r>
            <a:r>
              <a:rPr kumimoji="0" lang="en-US" altLang="zh-CN" sz="2800" b="1" i="1" u="none" strike="noStrike" kern="0" cap="none" spc="0" normalizeH="0" baseline="3000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n</a:t>
            </a:r>
            <a:r>
              <a:rPr kumimoji="0" lang="en-US" altLang="zh-CN" sz="2800" b="1" i="1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的值。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31913" y="2071688"/>
            <a:ext cx="7218362" cy="2111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解：因为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·3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27 = 3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，所以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3.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又因为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是正整数，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所以当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1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时，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2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，此时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1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1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；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当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2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时，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1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，此时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2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2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3" name="矩形 2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   课堂小结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73993" y="1576361"/>
            <a:ext cx="2015593" cy="2359208"/>
            <a:chOff x="451785" y="1437465"/>
            <a:chExt cx="2015593" cy="2359208"/>
          </a:xfrm>
        </p:grpSpPr>
        <p:sp>
          <p:nvSpPr>
            <p:cNvPr id="13" name="文本框 12"/>
            <p:cNvSpPr txBox="1"/>
            <p:nvPr/>
          </p:nvSpPr>
          <p:spPr>
            <a:xfrm>
              <a:off x="451785" y="2089846"/>
              <a:ext cx="1785258" cy="115672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algn="ctr" defTabSz="914400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r>
                <a:rPr kumimoji="0" lang="zh-CN" altLang="en-US" sz="2800" b="1" kern="1200" cap="none" spc="0" normalizeH="0" baseline="0" noProof="0" dirty="0">
                  <a:latin typeface="+mj-lt"/>
                  <a:ea typeface="+mj-ea"/>
                  <a:cs typeface="+mn-cs"/>
                </a:rPr>
                <a:t>同底数幂的乘法</a:t>
              </a:r>
              <a:endParaRPr kumimoji="0" lang="en-US" altLang="zh-CN" sz="2800" b="1" kern="1200" cap="none" spc="0" normalizeH="0" baseline="0" noProof="0" dirty="0">
                <a:latin typeface="+mj-lt"/>
                <a:ea typeface="+mj-ea"/>
                <a:cs typeface="+mn-cs"/>
              </a:endParaRPr>
            </a:p>
          </p:txBody>
        </p:sp>
        <p:sp>
          <p:nvSpPr>
            <p:cNvPr id="14" name="左大括号 13"/>
            <p:cNvSpPr/>
            <p:nvPr/>
          </p:nvSpPr>
          <p:spPr>
            <a:xfrm>
              <a:off x="2189565" y="1437465"/>
              <a:ext cx="277813" cy="2359208"/>
            </a:xfrm>
            <a:prstGeom prst="leftBrace">
              <a:avLst>
                <a:gd name="adj1" fmla="val 90619"/>
                <a:gd name="adj2" fmla="val 50000"/>
              </a:avLst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3286146" y="1202598"/>
            <a:ext cx="483338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400" b="1" i="1" kern="1200" cap="none" spc="0" normalizeH="0" baseline="30000" noProof="0" dirty="0">
                <a:solidFill>
                  <a:srgbClr val="C00000"/>
                </a:solidFill>
                <a:latin typeface="+mj-lt"/>
                <a:ea typeface="黑体" panose="02010609060101010101" pitchFamily="49" charset="-122"/>
                <a:cs typeface="+mn-cs"/>
              </a:rPr>
              <a:t>m</a:t>
            </a:r>
            <a:r>
              <a:rPr kumimoji="0" lang="en-US" altLang="zh-CN" sz="2400" b="1" kern="1200" cap="none" spc="0" normalizeH="0" baseline="0" noProof="0" dirty="0">
                <a:solidFill>
                  <a:srgbClr val="C00000"/>
                </a:solidFill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·</a:t>
            </a:r>
            <a:r>
              <a:rPr kumimoji="0" lang="en-US" altLang="zh-CN" sz="2400" b="1" kern="1200" cap="none" spc="0" normalizeH="0" baseline="0" noProof="0" dirty="0">
                <a:solidFill>
                  <a:srgbClr val="C00000"/>
                </a:solidFill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400" b="1" i="1" kern="1200" cap="none" spc="0" normalizeH="0" baseline="30000" noProof="0" dirty="0">
                <a:solidFill>
                  <a:srgbClr val="C00000"/>
                </a:solidFill>
                <a:latin typeface="+mj-lt"/>
                <a:ea typeface="黑体" panose="02010609060101010101" pitchFamily="49" charset="-122"/>
                <a:cs typeface="+mn-cs"/>
              </a:rPr>
              <a:t>n</a:t>
            </a:r>
            <a:r>
              <a:rPr kumimoji="0" lang="en-US" altLang="zh-CN" sz="2400" b="1" kern="1200" cap="none" spc="0" normalizeH="0" baseline="0" noProof="0" dirty="0">
                <a:solidFill>
                  <a:srgbClr val="C00000"/>
                </a:solidFill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= </a:t>
            </a:r>
            <a:r>
              <a:rPr kumimoji="0" lang="en-US" altLang="zh-CN" sz="2400" b="1" i="1" kern="1200" cap="none" spc="0" normalizeH="0" baseline="0" noProof="0" dirty="0" err="1"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400" b="1" i="1" kern="1200" cap="none" spc="0" normalizeH="0" baseline="30000" noProof="0" dirty="0" err="1">
                <a:solidFill>
                  <a:srgbClr val="C00000"/>
                </a:solidFill>
                <a:latin typeface="+mj-lt"/>
                <a:ea typeface="黑体" panose="02010609060101010101" pitchFamily="49" charset="-122"/>
                <a:cs typeface="+mn-cs"/>
              </a:rPr>
              <a:t>m</a:t>
            </a:r>
            <a:r>
              <a:rPr kumimoji="0" lang="en-US" altLang="zh-CN" sz="2400" b="1" kern="1200" cap="none" spc="0" normalizeH="0" baseline="30000" noProof="0" dirty="0" err="1">
                <a:solidFill>
                  <a:srgbClr val="C00000"/>
                </a:solidFill>
                <a:latin typeface="+mj-lt"/>
                <a:ea typeface="黑体" panose="02010609060101010101" pitchFamily="49" charset="-122"/>
                <a:cs typeface="+mn-cs"/>
              </a:rPr>
              <a:t>+</a:t>
            </a:r>
            <a:r>
              <a:rPr kumimoji="0" lang="en-US" altLang="zh-CN" sz="2400" b="1" i="1" kern="1200" cap="none" spc="0" normalizeH="0" baseline="30000" noProof="0" dirty="0" err="1">
                <a:solidFill>
                  <a:srgbClr val="C00000"/>
                </a:solidFill>
                <a:latin typeface="+mj-lt"/>
                <a:ea typeface="黑体" panose="02010609060101010101" pitchFamily="49" charset="-122"/>
                <a:cs typeface="+mn-cs"/>
              </a:rPr>
              <a:t>n</a:t>
            </a:r>
            <a:r>
              <a:rPr kumimoji="0" lang="zh-CN" altLang="en-US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m</a:t>
            </a:r>
            <a:r>
              <a:rPr kumimoji="0" lang="zh-CN" altLang="en-US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，</a:t>
            </a:r>
            <a:r>
              <a:rPr kumimoji="0" lang="en-US" altLang="zh-CN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n</a:t>
            </a:r>
            <a:r>
              <a:rPr kumimoji="0" lang="en-US" altLang="zh-CN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都是正整数）</a:t>
            </a:r>
            <a:endParaRPr kumimoji="0" lang="en-US" altLang="zh-CN" sz="24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286146" y="2090464"/>
            <a:ext cx="5475825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latin typeface="+mj-lt"/>
                <a:ea typeface="+mj-ea"/>
                <a:cs typeface="+mn-cs"/>
              </a:rPr>
              <a:t>同底数幂相乘，底数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ea typeface="+mj-ea"/>
                <a:cs typeface="+mn-cs"/>
              </a:rPr>
              <a:t>不变</a:t>
            </a:r>
            <a:r>
              <a:rPr kumimoji="0" lang="zh-CN" altLang="en-US" sz="2400" b="1" kern="1200" cap="none" spc="0" normalizeH="0" baseline="0" noProof="0" dirty="0">
                <a:latin typeface="+mj-lt"/>
                <a:ea typeface="+mj-ea"/>
                <a:cs typeface="+mn-cs"/>
              </a:rPr>
              <a:t>，指数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+mj-lt"/>
                <a:ea typeface="+mj-ea"/>
                <a:cs typeface="+mn-cs"/>
              </a:rPr>
              <a:t>相加</a:t>
            </a:r>
            <a:r>
              <a:rPr kumimoji="0" lang="zh-CN" altLang="en-US" sz="2400" b="1" kern="1200" cap="none" spc="0" normalizeH="0" baseline="0" noProof="0" dirty="0">
                <a:latin typeface="+mj-lt"/>
                <a:ea typeface="+mj-ea"/>
                <a:cs typeface="+mn-cs"/>
              </a:rPr>
              <a:t>。</a:t>
            </a:r>
            <a:endParaRPr kumimoji="0" lang="en-US" altLang="zh-CN" sz="24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286146" y="1646531"/>
            <a:ext cx="57307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kumimoji="0" lang="en-US" altLang="zh-CN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400" b="1" i="1" kern="1200" cap="none" spc="0" normalizeH="0" baseline="30000" noProof="0" dirty="0">
                <a:solidFill>
                  <a:srgbClr val="C00000"/>
                </a:solidFill>
                <a:latin typeface="+mj-lt"/>
                <a:ea typeface="黑体" panose="02010609060101010101" pitchFamily="49" charset="-122"/>
                <a:cs typeface="+mn-cs"/>
              </a:rPr>
              <a:t>m</a:t>
            </a:r>
            <a:r>
              <a:rPr kumimoji="0" lang="en-US" altLang="zh-CN" sz="2400" b="1" kern="1200" cap="none" spc="0" normalizeH="0" baseline="0" noProof="0" dirty="0">
                <a:solidFill>
                  <a:srgbClr val="C00000"/>
                </a:solidFill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·</a:t>
            </a:r>
            <a:r>
              <a:rPr kumimoji="0" lang="en-US" altLang="zh-CN" sz="2400" b="1" kern="1200" cap="none" spc="0" normalizeH="0" baseline="0" noProof="0" dirty="0">
                <a:solidFill>
                  <a:srgbClr val="C00000"/>
                </a:solidFill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400" b="1" i="1" kern="1200" cap="none" spc="0" normalizeH="0" baseline="30000" noProof="0" dirty="0">
                <a:solidFill>
                  <a:srgbClr val="C00000"/>
                </a:solidFill>
                <a:latin typeface="+mj-lt"/>
                <a:ea typeface="黑体" panose="02010609060101010101" pitchFamily="49" charset="-122"/>
                <a:cs typeface="+mn-cs"/>
              </a:rPr>
              <a:t>n</a:t>
            </a:r>
            <a:r>
              <a:rPr lang="en-US" altLang="zh-CN" sz="2400" b="1" dirty="0">
                <a:latin typeface="+mj-lt"/>
                <a:ea typeface="黑体" panose="02010609060101010101" pitchFamily="49" charset="-122"/>
              </a:rPr>
              <a:t>·</a:t>
            </a:r>
            <a:r>
              <a:rPr lang="en-US" altLang="zh-CN" sz="24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400" b="1" i="1" baseline="30000" dirty="0">
                <a:solidFill>
                  <a:srgbClr val="C00000"/>
                </a:solidFill>
                <a:latin typeface="+mj-lt"/>
                <a:ea typeface="黑体" panose="02010609060101010101" pitchFamily="49" charset="-122"/>
              </a:rPr>
              <a:t>p</a:t>
            </a:r>
            <a:r>
              <a:rPr lang="en-US" altLang="zh-CN" sz="2400" b="1" dirty="0">
                <a:latin typeface="+mj-lt"/>
                <a:ea typeface="黑体" panose="02010609060101010101" pitchFamily="49" charset="-122"/>
              </a:rPr>
              <a:t>= </a:t>
            </a:r>
            <a:r>
              <a:rPr kumimoji="0" lang="en-US" altLang="zh-CN" sz="2400" b="1" i="1" kern="1200" cap="none" spc="0" normalizeH="0" baseline="0" noProof="0" dirty="0" err="1">
                <a:latin typeface="+mj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400" b="1" i="1" kern="1200" cap="none" spc="0" normalizeH="0" baseline="30000" noProof="0" dirty="0" err="1">
                <a:solidFill>
                  <a:srgbClr val="C00000"/>
                </a:solidFill>
                <a:latin typeface="+mj-lt"/>
                <a:ea typeface="黑体" panose="02010609060101010101" pitchFamily="49" charset="-122"/>
                <a:cs typeface="+mn-cs"/>
              </a:rPr>
              <a:t>m</a:t>
            </a:r>
            <a:r>
              <a:rPr kumimoji="0" lang="en-US" altLang="zh-CN" sz="2400" b="1" kern="1200" cap="none" spc="0" normalizeH="0" baseline="30000" noProof="0" dirty="0" err="1">
                <a:solidFill>
                  <a:srgbClr val="C00000"/>
                </a:solidFill>
                <a:latin typeface="+mj-lt"/>
                <a:ea typeface="黑体" panose="02010609060101010101" pitchFamily="49" charset="-122"/>
                <a:cs typeface="+mn-cs"/>
              </a:rPr>
              <a:t>+</a:t>
            </a:r>
            <a:r>
              <a:rPr kumimoji="0" lang="en-US" altLang="zh-CN" sz="2400" b="1" i="1" kern="1200" cap="none" spc="0" normalizeH="0" baseline="30000" noProof="0" dirty="0" err="1">
                <a:solidFill>
                  <a:srgbClr val="C00000"/>
                </a:solidFill>
                <a:latin typeface="+mj-lt"/>
                <a:ea typeface="黑体" panose="02010609060101010101" pitchFamily="49" charset="-122"/>
                <a:cs typeface="+mn-cs"/>
              </a:rPr>
              <a:t>n</a:t>
            </a:r>
            <a:r>
              <a:rPr lang="en-US" altLang="zh-CN" sz="2400" b="1" baseline="30000" dirty="0">
                <a:solidFill>
                  <a:srgbClr val="C00000"/>
                </a:solidFill>
                <a:latin typeface="+mj-lt"/>
                <a:ea typeface="黑体" panose="02010609060101010101" pitchFamily="49" charset="-122"/>
              </a:rPr>
              <a:t>+</a:t>
            </a:r>
            <a:r>
              <a:rPr lang="en-US" altLang="zh-CN" sz="2400" b="1" i="1" baseline="30000" dirty="0">
                <a:solidFill>
                  <a:srgbClr val="C00000"/>
                </a:solidFill>
                <a:latin typeface="+mj-lt"/>
                <a:ea typeface="黑体" panose="02010609060101010101" pitchFamily="49" charset="-122"/>
              </a:rPr>
              <a:t>p</a:t>
            </a:r>
            <a:r>
              <a:rPr kumimoji="0" lang="zh-CN" altLang="en-US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m</a:t>
            </a:r>
            <a:r>
              <a:rPr kumimoji="0" lang="zh-CN" altLang="en-US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，</a:t>
            </a:r>
            <a:r>
              <a:rPr kumimoji="0" lang="en-US" altLang="zh-CN" sz="24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n</a:t>
            </a:r>
            <a:r>
              <a:rPr kumimoji="0" lang="zh-CN" altLang="en-US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，</a:t>
            </a:r>
            <a:r>
              <a:rPr lang="en-US" altLang="zh-CN" sz="2400" b="1" i="1" dirty="0">
                <a:latin typeface="+mj-lt"/>
                <a:ea typeface="黑体" panose="02010609060101010101" pitchFamily="49" charset="-122"/>
              </a:rPr>
              <a:t>p</a:t>
            </a:r>
            <a:r>
              <a:rPr kumimoji="0" lang="zh-CN" altLang="en-US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都是正整数）</a:t>
            </a:r>
            <a:endParaRPr kumimoji="0" lang="en-US" altLang="zh-CN" sz="24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109628" y="1369078"/>
            <a:ext cx="1248775" cy="1331712"/>
            <a:chOff x="2387420" y="1230182"/>
            <a:chExt cx="1248775" cy="1331712"/>
          </a:xfrm>
        </p:grpSpPr>
        <p:sp>
          <p:nvSpPr>
            <p:cNvPr id="9" name="文本框 8"/>
            <p:cNvSpPr txBox="1"/>
            <p:nvPr/>
          </p:nvSpPr>
          <p:spPr>
            <a:xfrm>
              <a:off x="2387420" y="1634428"/>
              <a:ext cx="95272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defTabSz="914400">
                <a:buClrTx/>
                <a:buSzTx/>
                <a:buFontTx/>
                <a:buNone/>
                <a:defRPr/>
              </a:pPr>
              <a:r>
                <a:rPr kumimoji="0" lang="zh-CN" altLang="en-US" sz="2800" b="1" kern="1200" cap="none" spc="0" normalizeH="0" baseline="0" noProof="0" dirty="0">
                  <a:latin typeface="+mj-lt"/>
                  <a:ea typeface="+mj-ea"/>
                  <a:cs typeface="+mn-cs"/>
                </a:rPr>
                <a:t>法则</a:t>
              </a:r>
              <a:endParaRPr kumimoji="0" lang="en-US" altLang="zh-CN" sz="2800" b="1" kern="1200" cap="none" spc="0" normalizeH="0" baseline="0" noProof="0" dirty="0">
                <a:latin typeface="+mj-lt"/>
                <a:ea typeface="+mj-ea"/>
                <a:cs typeface="+mn-cs"/>
              </a:endParaRPr>
            </a:p>
          </p:txBody>
        </p:sp>
        <p:sp>
          <p:nvSpPr>
            <p:cNvPr id="19" name="左大括号 18"/>
            <p:cNvSpPr/>
            <p:nvPr/>
          </p:nvSpPr>
          <p:spPr>
            <a:xfrm>
              <a:off x="3358382" y="1230182"/>
              <a:ext cx="277813" cy="1331712"/>
            </a:xfrm>
            <a:prstGeom prst="leftBrace">
              <a:avLst>
                <a:gd name="adj1" fmla="val 90619"/>
                <a:gd name="adj2" fmla="val 50000"/>
              </a:avLst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194591" y="2941795"/>
            <a:ext cx="1163812" cy="1331712"/>
            <a:chOff x="2472383" y="2802899"/>
            <a:chExt cx="1163812" cy="1331712"/>
          </a:xfrm>
        </p:grpSpPr>
        <p:sp>
          <p:nvSpPr>
            <p:cNvPr id="11" name="文本框 10"/>
            <p:cNvSpPr txBox="1"/>
            <p:nvPr/>
          </p:nvSpPr>
          <p:spPr>
            <a:xfrm>
              <a:off x="2472383" y="3189502"/>
              <a:ext cx="95272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defTabSz="914400">
                <a:buClrTx/>
                <a:buSzTx/>
                <a:buFontTx/>
                <a:buNone/>
                <a:defRPr/>
              </a:pPr>
              <a:r>
                <a:rPr kumimoji="0" lang="zh-CN" altLang="en-US" sz="2800" b="1" kern="1200" cap="none" spc="0" normalizeH="0" baseline="0" noProof="0" dirty="0">
                  <a:latin typeface="+mj-lt"/>
                  <a:ea typeface="+mj-ea"/>
                  <a:cs typeface="+mn-cs"/>
                </a:rPr>
                <a:t>注意</a:t>
              </a:r>
              <a:endParaRPr kumimoji="0" lang="en-US" altLang="zh-CN" sz="2800" b="1" kern="1200" cap="none" spc="0" normalizeH="0" baseline="0" noProof="0" dirty="0">
                <a:latin typeface="+mj-lt"/>
                <a:ea typeface="+mj-ea"/>
                <a:cs typeface="+mn-cs"/>
              </a:endParaRPr>
            </a:p>
          </p:txBody>
        </p:sp>
        <p:sp>
          <p:nvSpPr>
            <p:cNvPr id="20" name="左大括号 19"/>
            <p:cNvSpPr/>
            <p:nvPr/>
          </p:nvSpPr>
          <p:spPr>
            <a:xfrm>
              <a:off x="3358382" y="2802899"/>
              <a:ext cx="277813" cy="1331712"/>
            </a:xfrm>
            <a:prstGeom prst="leftBrace">
              <a:avLst>
                <a:gd name="adj1" fmla="val 90619"/>
                <a:gd name="adj2" fmla="val 50000"/>
              </a:avLst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3267141" y="2953667"/>
            <a:ext cx="1896150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latin typeface="+mj-lt"/>
                <a:ea typeface="+mj-ea"/>
                <a:cs typeface="+mn-cs"/>
              </a:rPr>
              <a:t>底数相同时</a:t>
            </a:r>
            <a:endParaRPr kumimoji="0" lang="en-US" altLang="zh-CN" sz="24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785599" y="2875107"/>
            <a:ext cx="2124382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latin typeface="+mj-lt"/>
                <a:ea typeface="+mj-ea"/>
                <a:cs typeface="+mn-cs"/>
              </a:rPr>
              <a:t>直接应用法则</a:t>
            </a:r>
            <a:endParaRPr kumimoji="0" lang="en-US" altLang="zh-CN" sz="24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267141" y="3723894"/>
            <a:ext cx="2091938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latin typeface="+mj-lt"/>
                <a:ea typeface="+mj-ea"/>
                <a:cs typeface="+mn-cs"/>
              </a:rPr>
              <a:t>底数不相同时</a:t>
            </a:r>
            <a:endParaRPr kumimoji="0" lang="en-US" altLang="zh-CN" sz="24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024058" y="3563705"/>
            <a:ext cx="2124382" cy="10009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0070C0"/>
                </a:solidFill>
                <a:latin typeface="+mj-lt"/>
                <a:ea typeface="+mj-ea"/>
                <a:cs typeface="+mn-cs"/>
              </a:rPr>
              <a:t>先</a:t>
            </a:r>
            <a:r>
              <a:rPr kumimoji="0" lang="zh-CN" altLang="en-US" sz="2400" b="1" kern="1200" cap="none" spc="0" normalizeH="0" baseline="0" noProof="0" dirty="0">
                <a:latin typeface="+mj-lt"/>
                <a:ea typeface="+mj-ea"/>
                <a:cs typeface="+mn-cs"/>
              </a:rPr>
              <a:t>变成同底数</a:t>
            </a:r>
            <a:r>
              <a:rPr kumimoji="0" lang="zh-CN" altLang="en-US" sz="2400" b="1" kern="1200" cap="none" spc="0" normalizeH="0" baseline="0" noProof="0" dirty="0">
                <a:solidFill>
                  <a:srgbClr val="0070C0"/>
                </a:solidFill>
                <a:latin typeface="+mj-lt"/>
                <a:ea typeface="+mj-ea"/>
                <a:cs typeface="+mn-cs"/>
              </a:rPr>
              <a:t>再</a:t>
            </a:r>
            <a:r>
              <a:rPr kumimoji="0" lang="zh-CN" altLang="en-US" sz="2400" b="1" kern="1200" cap="none" spc="0" normalizeH="0" baseline="0" noProof="0" dirty="0">
                <a:latin typeface="+mj-lt"/>
                <a:ea typeface="+mj-ea"/>
                <a:cs typeface="+mn-cs"/>
              </a:rPr>
              <a:t>应用法则</a:t>
            </a:r>
            <a:endParaRPr kumimoji="0" lang="en-US" altLang="zh-CN" sz="24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sp>
        <p:nvSpPr>
          <p:cNvPr id="26" name="箭头: 右 25"/>
          <p:cNvSpPr/>
          <p:nvPr/>
        </p:nvSpPr>
        <p:spPr bwMode="auto">
          <a:xfrm>
            <a:off x="5021393" y="3114782"/>
            <a:ext cx="656897" cy="198617"/>
          </a:xfrm>
          <a:prstGeom prst="rightArrow">
            <a:avLst/>
          </a:prstGeom>
          <a:solidFill>
            <a:srgbClr val="0070C0"/>
          </a:solidFill>
          <a:ln w="19050">
            <a:noFill/>
            <a:miter lim="800000"/>
          </a:ln>
        </p:spPr>
        <p:txBody>
          <a:bodyPr wrap="square" rtlCol="0" anchor="ctr">
            <a:spAutoFit/>
          </a:bodyPr>
          <a:lstStyle/>
          <a:p>
            <a:pPr algn="l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27" name="箭头: 右 26"/>
          <p:cNvSpPr/>
          <p:nvPr/>
        </p:nvSpPr>
        <p:spPr bwMode="auto">
          <a:xfrm>
            <a:off x="5359079" y="3961199"/>
            <a:ext cx="656897" cy="198617"/>
          </a:xfrm>
          <a:prstGeom prst="rightArrow">
            <a:avLst/>
          </a:prstGeom>
          <a:solidFill>
            <a:srgbClr val="0070C0"/>
          </a:solidFill>
          <a:ln w="19050">
            <a:noFill/>
            <a:miter lim="800000"/>
          </a:ln>
        </p:spPr>
        <p:txBody>
          <a:bodyPr wrap="square" rtlCol="0" anchor="ctr">
            <a:spAutoFit/>
          </a:bodyPr>
          <a:lstStyle/>
          <a:p>
            <a:pPr algn="l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21" grpId="0"/>
      <p:bldP spid="22" grpId="0"/>
      <p:bldP spid="23" grpId="0"/>
      <p:bldP spid="24" grpId="0"/>
      <p:bldP spid="26" grpId="0" animBg="1"/>
      <p:bldP spid="2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3" name="矩形 2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   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1908175" y="1719263"/>
            <a:ext cx="5978525" cy="1788318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1.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完成课本的相应练习题，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2.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完成练习册本课时的习题</a:t>
            </a:r>
            <a:r>
              <a:rPr lang="zh-CN" altLang="en-US" sz="3600" b="1" dirty="0">
                <a:latin typeface="+mj-lt"/>
                <a:ea typeface="+mj-ea"/>
              </a:rPr>
              <a:t>。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21360" y="851218"/>
            <a:ext cx="7071360" cy="32072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2600" b="1" dirty="0">
                <a:latin typeface="+mj-lt"/>
                <a:ea typeface="+mj-ea"/>
              </a:rPr>
              <a:t>填空</a:t>
            </a:r>
            <a:endParaRPr lang="en-US" altLang="zh-CN" sz="2600" b="1" dirty="0">
              <a:latin typeface="+mj-lt"/>
              <a:ea typeface="+mj-ea"/>
            </a:endParaRPr>
          </a:p>
          <a:p>
            <a:pPr>
              <a:lnSpc>
                <a:spcPct val="160000"/>
              </a:lnSpc>
            </a:pPr>
            <a:r>
              <a:rPr lang="zh-CN" altLang="en-US" sz="2600" b="1" dirty="0">
                <a:latin typeface="+mj-lt"/>
                <a:ea typeface="+mj-ea"/>
              </a:rPr>
              <a:t>（</a:t>
            </a:r>
            <a:r>
              <a:rPr lang="en-US" altLang="zh-CN" sz="2600" b="1" dirty="0">
                <a:latin typeface="+mj-lt"/>
                <a:ea typeface="+mj-ea"/>
              </a:rPr>
              <a:t>1</a:t>
            </a:r>
            <a:r>
              <a:rPr lang="zh-CN" altLang="en-US" sz="2600" b="1" dirty="0">
                <a:latin typeface="+mj-lt"/>
                <a:ea typeface="+mj-ea"/>
              </a:rPr>
              <a:t>）</a:t>
            </a:r>
            <a:r>
              <a:rPr lang="en-US" altLang="zh-CN" sz="2600" b="1" dirty="0">
                <a:latin typeface="+mj-lt"/>
                <a:ea typeface="+mj-ea"/>
              </a:rPr>
              <a:t>2</a:t>
            </a:r>
            <a:r>
              <a:rPr lang="en-US" altLang="zh-CN" sz="2600" b="1" baseline="30000" dirty="0">
                <a:latin typeface="+mj-lt"/>
                <a:ea typeface="+mj-ea"/>
              </a:rPr>
              <a:t>5</a:t>
            </a:r>
            <a:r>
              <a:rPr lang="zh-CN" altLang="en-US" sz="2600" b="1" dirty="0">
                <a:latin typeface="+mj-lt"/>
                <a:ea typeface="+mj-ea"/>
              </a:rPr>
              <a:t>表示</a:t>
            </a:r>
            <a:r>
              <a:rPr lang="en-US" altLang="zh-CN" sz="2600" b="1" dirty="0">
                <a:latin typeface="+mj-lt"/>
                <a:ea typeface="+mj-ea"/>
              </a:rPr>
              <a:t>____________________</a:t>
            </a:r>
            <a:r>
              <a:rPr lang="zh-CN" altLang="en-US" sz="2600" b="1" dirty="0">
                <a:latin typeface="+mj-lt"/>
                <a:ea typeface="+mj-ea"/>
              </a:rPr>
              <a:t>；</a:t>
            </a:r>
            <a:endParaRPr lang="en-US" altLang="zh-CN" sz="2600" b="1" dirty="0">
              <a:latin typeface="+mj-lt"/>
              <a:ea typeface="+mj-ea"/>
            </a:endParaRPr>
          </a:p>
          <a:p>
            <a:pPr>
              <a:lnSpc>
                <a:spcPct val="160000"/>
              </a:lnSpc>
            </a:pPr>
            <a:r>
              <a:rPr lang="zh-CN" altLang="en-US" sz="2600" b="1" dirty="0">
                <a:latin typeface="+mj-lt"/>
                <a:ea typeface="+mj-ea"/>
              </a:rPr>
              <a:t>（</a:t>
            </a:r>
            <a:r>
              <a:rPr lang="en-US" altLang="zh-CN" sz="2600" b="1" dirty="0">
                <a:latin typeface="+mj-lt"/>
                <a:ea typeface="+mj-ea"/>
              </a:rPr>
              <a:t>2</a:t>
            </a:r>
            <a:r>
              <a:rPr lang="zh-CN" altLang="en-US" sz="2600" b="1" dirty="0">
                <a:latin typeface="+mj-lt"/>
                <a:ea typeface="+mj-ea"/>
              </a:rPr>
              <a:t>）</a:t>
            </a:r>
            <a:r>
              <a:rPr lang="en-US" altLang="zh-CN" sz="2600" b="1" dirty="0">
                <a:latin typeface="+mj-lt"/>
                <a:ea typeface="+mj-ea"/>
              </a:rPr>
              <a:t> </a:t>
            </a:r>
            <a:r>
              <a:rPr lang="en-US" altLang="zh-CN" sz="2600" b="1" i="1" dirty="0">
                <a:latin typeface="+mj-lt"/>
                <a:ea typeface="+mj-ea"/>
              </a:rPr>
              <a:t>a</a:t>
            </a:r>
            <a:r>
              <a:rPr lang="zh-CN" altLang="en-US" sz="2600" b="1" dirty="0">
                <a:latin typeface="+mj-lt"/>
                <a:ea typeface="+mj-ea"/>
              </a:rPr>
              <a:t>的底数是</a:t>
            </a:r>
            <a:r>
              <a:rPr lang="en-US" altLang="zh-CN" sz="2600" b="1" dirty="0">
                <a:latin typeface="+mj-lt"/>
                <a:ea typeface="+mj-ea"/>
              </a:rPr>
              <a:t>______</a:t>
            </a:r>
            <a:r>
              <a:rPr lang="zh-CN" altLang="en-US" sz="2600" b="1" dirty="0">
                <a:latin typeface="+mj-lt"/>
                <a:ea typeface="+mj-ea"/>
              </a:rPr>
              <a:t>，指数是是</a:t>
            </a:r>
            <a:r>
              <a:rPr lang="en-US" altLang="zh-CN" sz="2600" b="1" dirty="0">
                <a:latin typeface="+mj-lt"/>
                <a:ea typeface="+mj-ea"/>
              </a:rPr>
              <a:t>______</a:t>
            </a:r>
            <a:r>
              <a:rPr lang="zh-CN" altLang="en-US" sz="2600" b="1" dirty="0">
                <a:latin typeface="+mj-lt"/>
                <a:ea typeface="+mj-ea"/>
              </a:rPr>
              <a:t>；</a:t>
            </a:r>
            <a:endParaRPr lang="en-US" altLang="zh-CN" sz="2600" b="1" dirty="0">
              <a:latin typeface="+mj-lt"/>
              <a:ea typeface="+mj-ea"/>
            </a:endParaRPr>
          </a:p>
          <a:p>
            <a:pPr>
              <a:lnSpc>
                <a:spcPct val="160000"/>
              </a:lnSpc>
            </a:pPr>
            <a:r>
              <a:rPr lang="zh-CN" altLang="en-US" sz="2600" b="1" dirty="0">
                <a:latin typeface="+mj-lt"/>
                <a:ea typeface="+mj-ea"/>
              </a:rPr>
              <a:t>（</a:t>
            </a:r>
            <a:r>
              <a:rPr lang="en-US" altLang="zh-CN" sz="2600" b="1" dirty="0">
                <a:latin typeface="+mj-lt"/>
                <a:ea typeface="+mj-ea"/>
              </a:rPr>
              <a:t>3</a:t>
            </a:r>
            <a:r>
              <a:rPr lang="zh-CN" altLang="en-US" sz="2600" b="1" dirty="0">
                <a:latin typeface="+mj-lt"/>
                <a:ea typeface="+mj-ea"/>
              </a:rPr>
              <a:t>）</a:t>
            </a:r>
            <a:r>
              <a:rPr lang="en-US" altLang="zh-CN" sz="2600" b="1" dirty="0">
                <a:latin typeface="+mj-lt"/>
                <a:ea typeface="+mj-ea"/>
              </a:rPr>
              <a:t>(</a:t>
            </a:r>
            <a:r>
              <a:rPr lang="en-US" altLang="zh-CN" sz="2600" b="1" dirty="0">
                <a:latin typeface="+mj-ea"/>
                <a:ea typeface="+mj-ea"/>
              </a:rPr>
              <a:t>-</a:t>
            </a:r>
            <a:r>
              <a:rPr lang="en-US" altLang="zh-CN" sz="2600" b="1" dirty="0">
                <a:latin typeface="+mj-lt"/>
                <a:ea typeface="+mj-ea"/>
              </a:rPr>
              <a:t>2)</a:t>
            </a:r>
            <a:r>
              <a:rPr lang="en-US" altLang="zh-CN" sz="2600" b="1" baseline="30000" dirty="0">
                <a:latin typeface="+mj-lt"/>
                <a:ea typeface="+mj-ea"/>
              </a:rPr>
              <a:t>4</a:t>
            </a:r>
            <a:r>
              <a:rPr lang="zh-CN" altLang="en-US" sz="2600" b="1" dirty="0">
                <a:latin typeface="+mj-lt"/>
                <a:ea typeface="+mj-ea"/>
              </a:rPr>
              <a:t>的底数是</a:t>
            </a:r>
            <a:r>
              <a:rPr lang="en-US" altLang="zh-CN" sz="2600" b="1" dirty="0">
                <a:latin typeface="+mj-lt"/>
                <a:ea typeface="+mj-ea"/>
              </a:rPr>
              <a:t>______</a:t>
            </a:r>
            <a:r>
              <a:rPr lang="zh-CN" altLang="en-US" sz="2600" b="1" dirty="0">
                <a:latin typeface="+mj-lt"/>
                <a:ea typeface="+mj-ea"/>
              </a:rPr>
              <a:t>，指数是是</a:t>
            </a:r>
            <a:r>
              <a:rPr lang="en-US" altLang="zh-CN" sz="2600" b="1" dirty="0">
                <a:latin typeface="+mj-lt"/>
                <a:ea typeface="+mj-ea"/>
              </a:rPr>
              <a:t>______</a:t>
            </a:r>
            <a:r>
              <a:rPr lang="zh-CN" altLang="en-US" sz="2600" b="1" dirty="0">
                <a:latin typeface="+mj-lt"/>
                <a:ea typeface="+mj-ea"/>
              </a:rPr>
              <a:t>；</a:t>
            </a:r>
            <a:endParaRPr lang="en-US" altLang="zh-CN" sz="2600" b="1" dirty="0">
              <a:latin typeface="+mj-lt"/>
              <a:ea typeface="+mj-ea"/>
            </a:endParaRPr>
          </a:p>
          <a:p>
            <a:pPr>
              <a:lnSpc>
                <a:spcPct val="160000"/>
              </a:lnSpc>
            </a:pPr>
            <a:r>
              <a:rPr lang="zh-CN" altLang="en-US" sz="2600" b="1" dirty="0">
                <a:latin typeface="+mj-lt"/>
                <a:ea typeface="+mj-ea"/>
              </a:rPr>
              <a:t>（</a:t>
            </a:r>
            <a:r>
              <a:rPr lang="en-US" altLang="zh-CN" sz="2600" b="1" dirty="0">
                <a:latin typeface="+mj-lt"/>
                <a:ea typeface="+mj-ea"/>
              </a:rPr>
              <a:t>4</a:t>
            </a:r>
            <a:r>
              <a:rPr lang="zh-CN" altLang="en-US" sz="2600" b="1" dirty="0">
                <a:latin typeface="+mj-lt"/>
                <a:ea typeface="+mj-ea"/>
              </a:rPr>
              <a:t>）</a:t>
            </a:r>
            <a:r>
              <a:rPr lang="en-US" altLang="zh-CN" sz="2600" b="1" dirty="0">
                <a:latin typeface="+mj-ea"/>
                <a:ea typeface="+mj-ea"/>
              </a:rPr>
              <a:t>-</a:t>
            </a:r>
            <a:r>
              <a:rPr lang="en-US" altLang="zh-CN" sz="2600" b="1" dirty="0">
                <a:latin typeface="+mj-lt"/>
                <a:ea typeface="+mj-ea"/>
              </a:rPr>
              <a:t>2</a:t>
            </a:r>
            <a:r>
              <a:rPr lang="en-US" altLang="zh-CN" sz="2600" b="1" baseline="30000" dirty="0">
                <a:latin typeface="+mj-lt"/>
                <a:ea typeface="+mj-ea"/>
              </a:rPr>
              <a:t>4</a:t>
            </a:r>
            <a:r>
              <a:rPr lang="zh-CN" altLang="en-US" sz="2600" b="1" dirty="0">
                <a:latin typeface="+mj-lt"/>
                <a:ea typeface="+mj-ea"/>
              </a:rPr>
              <a:t>的底数是</a:t>
            </a:r>
            <a:r>
              <a:rPr lang="en-US" altLang="zh-CN" sz="2600" b="1" dirty="0">
                <a:latin typeface="+mj-lt"/>
                <a:ea typeface="+mj-ea"/>
              </a:rPr>
              <a:t>______</a:t>
            </a:r>
            <a:r>
              <a:rPr lang="zh-CN" altLang="en-US" sz="2600" b="1" dirty="0">
                <a:latin typeface="+mj-lt"/>
                <a:ea typeface="+mj-ea"/>
              </a:rPr>
              <a:t>，指数是是</a:t>
            </a:r>
            <a:r>
              <a:rPr lang="en-US" altLang="zh-CN" sz="2600" b="1" dirty="0">
                <a:latin typeface="+mj-lt"/>
                <a:ea typeface="+mj-ea"/>
              </a:rPr>
              <a:t>______</a:t>
            </a:r>
            <a:r>
              <a:rPr lang="zh-CN" altLang="en-US" sz="2600" b="1" dirty="0">
                <a:latin typeface="+mj-lt"/>
                <a:ea typeface="+mj-ea"/>
              </a:rPr>
              <a:t>。</a:t>
            </a:r>
            <a:endParaRPr lang="zh-CN" altLang="en-US" sz="2600" b="1" dirty="0">
              <a:latin typeface="+mj-lt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73680" y="1589722"/>
            <a:ext cx="2448560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altLang="zh-CN" sz="2600" b="1" dirty="0">
                <a:solidFill>
                  <a:srgbClr val="FF0000"/>
                </a:solidFill>
                <a:latin typeface="+mj-lt"/>
                <a:ea typeface="+mj-ea"/>
              </a:rPr>
              <a:t>2×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2×2×2×2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03600" y="2228960"/>
            <a:ext cx="477520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+mj-ea"/>
              </a:rPr>
              <a:t>a</a:t>
            </a:r>
            <a:endParaRPr lang="zh-CN" altLang="en-US" sz="2600" b="1" i="1" dirty="0">
              <a:solidFill>
                <a:srgbClr val="FF0000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72200" y="2228960"/>
            <a:ext cx="477520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altLang="zh-CN" sz="2600" b="1" dirty="0">
                <a:solidFill>
                  <a:srgbClr val="FF0000"/>
                </a:solidFill>
                <a:latin typeface="+mj-lt"/>
                <a:ea typeface="+mj-ea"/>
              </a:rPr>
              <a:t>1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89680" y="2890183"/>
            <a:ext cx="690880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altLang="zh-CN" sz="2600" b="1" dirty="0">
                <a:solidFill>
                  <a:srgbClr val="FF0000"/>
                </a:solidFill>
                <a:latin typeface="+mj-ea"/>
                <a:ea typeface="+mj-ea"/>
              </a:rPr>
              <a:t>-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+mj-ea"/>
              </a:rPr>
              <a:t>2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79520" y="3510243"/>
            <a:ext cx="477520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altLang="zh-CN" sz="2600" b="1" dirty="0">
                <a:solidFill>
                  <a:srgbClr val="FF0000"/>
                </a:solidFill>
                <a:latin typeface="+mj-lt"/>
                <a:ea typeface="+mj-ea"/>
              </a:rPr>
              <a:t>2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37960" y="2890183"/>
            <a:ext cx="477520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altLang="zh-CN" sz="2600" b="1" dirty="0">
                <a:solidFill>
                  <a:srgbClr val="FF0000"/>
                </a:solidFill>
                <a:latin typeface="+mj-lt"/>
                <a:ea typeface="+mj-ea"/>
              </a:rPr>
              <a:t>4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299200" y="3510243"/>
            <a:ext cx="477520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altLang="zh-CN" sz="2600" b="1" dirty="0">
                <a:solidFill>
                  <a:srgbClr val="FF0000"/>
                </a:solidFill>
                <a:latin typeface="+mj-lt"/>
                <a:ea typeface="+mj-ea"/>
              </a:rPr>
              <a:t>4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8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10" name="矩形 9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   新课探究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229839" y="915690"/>
            <a:ext cx="8684322" cy="168424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        光在真空中的传播速度约</a:t>
            </a:r>
            <a:r>
              <a:rPr kumimoji="1" lang="zh-CN" altLang="en-US" sz="2400" b="1" dirty="0">
                <a:latin typeface="+mn-lt"/>
                <a:ea typeface="黑体" panose="02010609060101010101" pitchFamily="49" charset="-122"/>
              </a:rPr>
              <a:t>为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3×10</a:t>
            </a:r>
            <a:r>
              <a:rPr kumimoji="1" lang="en-US" altLang="zh-CN" sz="24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8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m/s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，太阳系以外距离地球最近的恒星是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比邻星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，它发出的光到达地球大约需要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4.22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年。</a:t>
            </a:r>
            <a:endParaRPr kumimoji="1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</a:endParaRPr>
          </a:p>
          <a:p>
            <a:pPr lvl="0" eaLnBrk="1" hangingPunct="1">
              <a:lnSpc>
                <a:spcPct val="110000"/>
              </a:lnSpc>
              <a:spcBef>
                <a:spcPts val="0"/>
              </a:spcBef>
              <a:buNone/>
              <a:defRPr/>
            </a:pPr>
            <a:r>
              <a:rPr kumimoji="1" lang="zh-CN" altLang="en-US" sz="24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　　一年以 </a:t>
            </a:r>
            <a:r>
              <a:rPr kumimoji="1" lang="en-US" altLang="zh-CN" sz="24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3×10</a:t>
            </a:r>
            <a:r>
              <a:rPr kumimoji="1" lang="en-US" altLang="zh-CN" sz="2400" b="1" baseline="30000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7</a:t>
            </a:r>
            <a:r>
              <a:rPr kumimoji="1" lang="en-US" altLang="zh-CN" sz="24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 s </a:t>
            </a:r>
            <a:r>
              <a:rPr kumimoji="1" lang="zh-CN" altLang="en-US" sz="24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计算，比邻星与地球之间的距离大约是多少米</a:t>
            </a:r>
            <a:r>
              <a:rPr kumimoji="1" lang="en-US" altLang="zh-CN" sz="24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?</a:t>
            </a:r>
            <a:endParaRPr kumimoji="1" lang="zh-CN" altLang="en-US" sz="2400" b="1" dirty="0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24643" y="2421028"/>
            <a:ext cx="3390035" cy="15947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663226" y="2650935"/>
            <a:ext cx="2689573" cy="465448"/>
          </a:xfrm>
          <a:prstGeom prst="rect">
            <a:avLst/>
          </a:prstGeom>
          <a:solidFill>
            <a:srgbClr val="D2F1FF"/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rtl="0" eaLnBrk="1" fontAlgn="base" latinLnBrk="0" hangingPunct="1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（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1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）怎样列</a:t>
            </a:r>
            <a:r>
              <a:rPr kumimoji="1" lang="zh-CN" altLang="en-US" sz="2400" b="1" dirty="0">
                <a:latin typeface="+mn-lt"/>
                <a:ea typeface="黑体" panose="02010609060101010101" pitchFamily="49" charset="-122"/>
              </a:rPr>
              <a:t>式子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?</a:t>
            </a:r>
            <a:endParaRPr kumimoji="1" lang="zh-CN" altLang="en-US" sz="2400" b="1" dirty="0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37540" y="3218385"/>
            <a:ext cx="3853940" cy="93634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400" b="1" kern="1200" cap="none" spc="0" normalizeH="0" baseline="0" noProof="0" dirty="0">
                <a:latin typeface="+mj-lt"/>
                <a:ea typeface="黑体" panose="02010609060101010101" pitchFamily="49" charset="-122"/>
              </a:rPr>
              <a:t>   3×10</a:t>
            </a:r>
            <a:r>
              <a:rPr kumimoji="0" lang="en-US" altLang="zh-CN" sz="2400" b="1" kern="1200" cap="none" spc="0" normalizeH="0" baseline="30000" noProof="0" dirty="0">
                <a:latin typeface="+mj-lt"/>
                <a:ea typeface="黑体" panose="02010609060101010101" pitchFamily="49" charset="-122"/>
              </a:rPr>
              <a:t>8</a:t>
            </a:r>
            <a:r>
              <a:rPr kumimoji="0" lang="en-US" altLang="zh-CN" sz="2400" b="1" kern="1200" cap="none" spc="0" normalizeH="0" baseline="0" noProof="0" dirty="0">
                <a:latin typeface="+mj-lt"/>
                <a:ea typeface="黑体" panose="02010609060101010101" pitchFamily="49" charset="-122"/>
              </a:rPr>
              <a:t>×3×10</a:t>
            </a:r>
            <a:r>
              <a:rPr kumimoji="0" lang="en-US" altLang="zh-CN" sz="2400" b="1" kern="1200" cap="none" spc="0" normalizeH="0" baseline="30000" noProof="0" dirty="0">
                <a:latin typeface="+mj-lt"/>
                <a:ea typeface="黑体" panose="02010609060101010101" pitchFamily="49" charset="-122"/>
              </a:rPr>
              <a:t>7</a:t>
            </a:r>
            <a:r>
              <a:rPr kumimoji="0" lang="en-US" altLang="zh-CN" sz="2400" b="1" kern="1200" cap="none" spc="0" normalizeH="0" baseline="0" noProof="0" dirty="0">
                <a:latin typeface="+mj-lt"/>
                <a:ea typeface="黑体" panose="02010609060101010101" pitchFamily="49" charset="-122"/>
              </a:rPr>
              <a:t>×4.22</a:t>
            </a:r>
            <a:endParaRPr kumimoji="0" lang="en-US" altLang="zh-CN" sz="2400" b="1" kern="1200" cap="none" spc="0" normalizeH="0" baseline="0" noProof="0" dirty="0">
              <a:latin typeface="+mj-lt"/>
              <a:ea typeface="黑体" panose="02010609060101010101" pitchFamily="49" charset="-122"/>
            </a:endParaRPr>
          </a:p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400" b="1" kern="1200" cap="none" spc="0" normalizeH="0" baseline="0" noProof="0" dirty="0">
                <a:latin typeface="+mj-lt"/>
                <a:ea typeface="黑体" panose="02010609060101010101" pitchFamily="49" charset="-122"/>
              </a:rPr>
              <a:t>= 37.98×( 10</a:t>
            </a:r>
            <a:r>
              <a:rPr kumimoji="0" lang="en-US" altLang="zh-CN" sz="2400" b="1" kern="1200" cap="none" spc="0" normalizeH="0" baseline="30000" noProof="0" dirty="0">
                <a:latin typeface="+mj-lt"/>
                <a:ea typeface="黑体" panose="02010609060101010101" pitchFamily="49" charset="-122"/>
              </a:rPr>
              <a:t>8</a:t>
            </a:r>
            <a:r>
              <a:rPr kumimoji="0" lang="en-US" altLang="zh-CN" sz="2400" b="1" kern="1200" cap="none" spc="0" normalizeH="0" baseline="0" noProof="0" dirty="0">
                <a:latin typeface="+mj-lt"/>
                <a:ea typeface="黑体" panose="02010609060101010101" pitchFamily="49" charset="-122"/>
              </a:rPr>
              <a:t>×10</a:t>
            </a:r>
            <a:r>
              <a:rPr kumimoji="0" lang="en-US" altLang="zh-CN" sz="2400" b="1" kern="1200" cap="none" spc="0" normalizeH="0" baseline="30000" noProof="0" dirty="0">
                <a:latin typeface="+mj-lt"/>
                <a:ea typeface="黑体" panose="02010609060101010101" pitchFamily="49" charset="-122"/>
              </a:rPr>
              <a:t>7 </a:t>
            </a:r>
            <a:r>
              <a:rPr lang="en-US" altLang="zh-CN" sz="2400" b="1" dirty="0">
                <a:latin typeface="+mj-lt"/>
                <a:ea typeface="黑体" panose="02010609060101010101" pitchFamily="49" charset="-122"/>
              </a:rPr>
              <a:t>)</a:t>
            </a:r>
            <a:r>
              <a:rPr kumimoji="0" lang="zh-CN" altLang="en-US" sz="2400" b="1" kern="1200" cap="none" spc="0" normalizeH="0" baseline="0" noProof="0" dirty="0">
                <a:latin typeface="+mj-lt"/>
                <a:ea typeface="黑体" panose="02010609060101010101" pitchFamily="49" charset="-122"/>
              </a:rPr>
              <a:t> （</a:t>
            </a:r>
            <a:r>
              <a:rPr kumimoji="0" lang="en-US" altLang="zh-CN" sz="2400" b="1" kern="1200" cap="none" spc="0" normalizeH="0" baseline="0" noProof="0" dirty="0">
                <a:latin typeface="+mj-lt"/>
                <a:ea typeface="黑体" panose="02010609060101010101" pitchFamily="49" charset="-122"/>
              </a:rPr>
              <a:t>m</a:t>
            </a:r>
            <a:r>
              <a:rPr kumimoji="0" lang="zh-CN" altLang="en-US" sz="2400" b="1" kern="1200" cap="none" spc="0" normalizeH="0" baseline="0" noProof="0" dirty="0">
                <a:latin typeface="+mj-lt"/>
                <a:ea typeface="黑体" panose="02010609060101010101" pitchFamily="49" charset="-122"/>
              </a:rPr>
              <a:t>）</a:t>
            </a:r>
            <a:endParaRPr kumimoji="0" lang="zh-CN" altLang="en-US" sz="2400" b="1" kern="1200" cap="none" spc="0" normalizeH="0" baseline="0" noProof="0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663226" y="4231695"/>
            <a:ext cx="6641814" cy="465448"/>
          </a:xfrm>
          <a:prstGeom prst="rect">
            <a:avLst/>
          </a:prstGeom>
          <a:solidFill>
            <a:srgbClr val="D2F1FF"/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lnSpc>
                <a:spcPct val="110000"/>
              </a:lnSpc>
              <a:spcBef>
                <a:spcPts val="0"/>
              </a:spcBef>
              <a:buNone/>
              <a:defRPr/>
            </a:pP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（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2</a:t>
            </a:r>
            <a:r>
              <a:rPr kumimoji="1" lang="zh-CN" altLang="en-US" sz="2400" b="1" dirty="0">
                <a:latin typeface="+mn-lt"/>
                <a:ea typeface="黑体" panose="02010609060101010101" pitchFamily="49" charset="-122"/>
              </a:rPr>
              <a:t>）观察这个算式，与以往的计算有何不同</a:t>
            </a:r>
            <a:r>
              <a:rPr kumimoji="1" lang="en-US" altLang="zh-CN" sz="2400" b="1" dirty="0">
                <a:latin typeface="+mn-lt"/>
                <a:ea typeface="黑体" panose="02010609060101010101" pitchFamily="49" charset="-122"/>
              </a:rPr>
              <a:t>?</a:t>
            </a:r>
            <a:endParaRPr kumimoji="1" lang="zh-CN" altLang="en-US" sz="2400" b="1" dirty="0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sp>
        <p:nvSpPr>
          <p:cNvPr id="16" name="矩形: 圆角 15"/>
          <p:cNvSpPr/>
          <p:nvPr/>
        </p:nvSpPr>
        <p:spPr>
          <a:xfrm>
            <a:off x="2153921" y="3733154"/>
            <a:ext cx="1474564" cy="40433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650337" y="3055446"/>
            <a:ext cx="3422443" cy="803275"/>
            <a:chOff x="3394544" y="3597945"/>
            <a:chExt cx="3421901" cy="802718"/>
          </a:xfrm>
        </p:grpSpPr>
        <p:sp>
          <p:nvSpPr>
            <p:cNvPr id="18" name="思想气泡: 云 17"/>
            <p:cNvSpPr/>
            <p:nvPr/>
          </p:nvSpPr>
          <p:spPr>
            <a:xfrm>
              <a:off x="3394544" y="3597945"/>
              <a:ext cx="3421901" cy="802718"/>
            </a:xfrm>
            <a:prstGeom prst="cloudCallout">
              <a:avLst>
                <a:gd name="adj1" fmla="val -66460"/>
                <a:gd name="adj2" fmla="val 48982"/>
              </a:avLst>
            </a:prstGeom>
            <a:solidFill>
              <a:schemeClr val="bg1"/>
            </a:solidFill>
            <a:ln w="38100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588418" y="3755257"/>
              <a:ext cx="3015091" cy="49280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400" b="1" kern="1200" cap="none" spc="0" normalizeH="0" baseline="0" noProof="0" dirty="0">
                  <a:solidFill>
                    <a:srgbClr val="FD2395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10</a:t>
              </a:r>
              <a:r>
                <a:rPr kumimoji="0" lang="en-US" altLang="zh-CN" sz="2400" b="1" kern="1200" cap="none" spc="0" normalizeH="0" baseline="30000" noProof="0" dirty="0">
                  <a:solidFill>
                    <a:srgbClr val="FD2395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8</a:t>
              </a:r>
              <a:r>
                <a:rPr kumimoji="0" lang="en-US" altLang="zh-CN" sz="2400" b="1" kern="1200" cap="none" spc="0" normalizeH="0" baseline="0" noProof="0" dirty="0">
                  <a:solidFill>
                    <a:srgbClr val="FD2395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×10</a:t>
              </a:r>
              <a:r>
                <a:rPr kumimoji="0" lang="en-US" altLang="zh-CN" sz="2400" b="1" kern="1200" cap="none" spc="0" normalizeH="0" baseline="30000" noProof="0" dirty="0">
                  <a:solidFill>
                    <a:srgbClr val="FD2395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7</a:t>
              </a:r>
              <a:r>
                <a:rPr kumimoji="0" lang="zh-CN" altLang="en-US" sz="2400" b="1" kern="1200" cap="none" spc="0" normalizeH="0" baseline="0" noProof="0" dirty="0">
                  <a:solidFill>
                    <a:srgbClr val="FD2395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等于多少呢</a:t>
              </a:r>
              <a:r>
                <a:rPr kumimoji="0" lang="en-US" altLang="zh-CN" sz="2400" b="1" kern="1200" cap="none" spc="0" normalizeH="0" baseline="0" noProof="0" dirty="0">
                  <a:solidFill>
                    <a:srgbClr val="FD2395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?</a:t>
              </a:r>
              <a:endParaRPr kumimoji="0" lang="zh-CN" altLang="en-US" sz="24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20" name="对话气泡: 圆角矩形 19"/>
          <p:cNvSpPr/>
          <p:nvPr/>
        </p:nvSpPr>
        <p:spPr>
          <a:xfrm>
            <a:off x="3786186" y="2398745"/>
            <a:ext cx="2457510" cy="609600"/>
          </a:xfrm>
          <a:prstGeom prst="wedgeRoundRectCallout">
            <a:avLst>
              <a:gd name="adj1" fmla="val -54705"/>
              <a:gd name="adj2" fmla="val 169817"/>
              <a:gd name="adj3" fmla="val 16667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/>
              <a:t>同底数幂的乘法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5" grpId="0" animBg="1"/>
      <p:bldP spid="16" grpId="0" animBg="1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857250" y="1325789"/>
            <a:ext cx="2978150" cy="5603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计算下列各式：</a:t>
            </a:r>
            <a:endParaRPr kumimoji="0" lang="zh-CN" altLang="en-US" sz="28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55864" y="1886177"/>
            <a:ext cx="6491288" cy="13031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10</a:t>
            </a:r>
            <a:r>
              <a:rPr kumimoji="0" lang="en-US" altLang="zh-CN" sz="2800" b="1" kern="1200" cap="none" spc="0" normalizeH="0" baseline="30000" noProof="0" dirty="0"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×10</a:t>
            </a:r>
            <a:r>
              <a:rPr kumimoji="0" lang="en-US" altLang="zh-CN" sz="2800" b="1" kern="1200" cap="none" spc="0" normalizeH="0" baseline="30000" noProof="0" dirty="0">
                <a:latin typeface="+mj-lt"/>
                <a:ea typeface="黑体" panose="02010609060101010101" pitchFamily="49" charset="-122"/>
                <a:cs typeface="+mn-cs"/>
              </a:rPr>
              <a:t>3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；（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10</a:t>
            </a:r>
            <a:r>
              <a:rPr kumimoji="0" lang="en-US" altLang="zh-CN" sz="2800" b="1" kern="1200" cap="none" spc="0" normalizeH="0" baseline="30000" noProof="0" dirty="0">
                <a:latin typeface="+mj-lt"/>
                <a:ea typeface="黑体" panose="02010609060101010101" pitchFamily="49" charset="-122"/>
                <a:cs typeface="+mn-cs"/>
              </a:rPr>
              <a:t>5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×10</a:t>
            </a:r>
            <a:r>
              <a:rPr kumimoji="0" lang="en-US" altLang="zh-CN" sz="2800" b="1" kern="1200" cap="none" spc="0" normalizeH="0" baseline="30000" noProof="0" dirty="0">
                <a:latin typeface="+mj-lt"/>
                <a:ea typeface="黑体" panose="02010609060101010101" pitchFamily="49" charset="-122"/>
                <a:cs typeface="+mn-cs"/>
              </a:rPr>
              <a:t>8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；</a:t>
            </a:r>
            <a:endParaRPr kumimoji="0" lang="en-US" altLang="zh-CN" sz="28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3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10</a:t>
            </a:r>
            <a:r>
              <a:rPr kumimoji="0" lang="en-US" altLang="zh-CN" sz="2800" b="1" i="1" kern="1200" cap="none" spc="0" normalizeH="0" baseline="30000" noProof="0" dirty="0">
                <a:latin typeface="+mj-lt"/>
                <a:ea typeface="黑体" panose="02010609060101010101" pitchFamily="49" charset="-122"/>
                <a:cs typeface="+mn-cs"/>
              </a:rPr>
              <a:t>m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×10</a:t>
            </a:r>
            <a:r>
              <a:rPr kumimoji="0" lang="en-US" altLang="zh-CN" sz="2800" b="1" i="1" kern="1200" cap="none" spc="0" normalizeH="0" baseline="30000" noProof="0" dirty="0">
                <a:latin typeface="+mj-lt"/>
                <a:ea typeface="黑体" panose="02010609060101010101" pitchFamily="49" charset="-122"/>
                <a:cs typeface="+mn-cs"/>
              </a:rPr>
              <a:t>n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m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，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n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都是正整数）。</a:t>
            </a:r>
            <a:endParaRPr kumimoji="0" lang="zh-CN" altLang="en-US" sz="28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10241" y="553906"/>
            <a:ext cx="2054441" cy="641482"/>
            <a:chOff x="580779" y="438538"/>
            <a:chExt cx="2054441" cy="641482"/>
          </a:xfrm>
          <a:solidFill>
            <a:srgbClr val="02BDDE"/>
          </a:solidFill>
        </p:grpSpPr>
        <p:sp>
          <p:nvSpPr>
            <p:cNvPr id="11" name="矩形: 圆角 10"/>
            <p:cNvSpPr/>
            <p:nvPr/>
          </p:nvSpPr>
          <p:spPr>
            <a:xfrm>
              <a:off x="580779" y="438538"/>
              <a:ext cx="2054441" cy="64148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62940" y="497669"/>
              <a:ext cx="1972280" cy="52322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尝试</a:t>
              </a:r>
              <a:r>
                <a:rPr lang="en-US" altLang="zh-CN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·</a:t>
              </a:r>
              <a:r>
                <a:rPr lang="zh-CN" altLang="en-US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思考</a:t>
              </a:r>
              <a:endParaRPr lang="zh-CN" altLang="en-US" sz="28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954088" y="282193"/>
            <a:ext cx="3313112" cy="55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10</a:t>
            </a:r>
            <a:r>
              <a:rPr kumimoji="0" lang="en-US" altLang="zh-CN" sz="2800" b="1" kern="1200" cap="none" spc="0" normalizeH="0" baseline="30000" noProof="0" dirty="0"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×10</a:t>
            </a:r>
            <a:r>
              <a:rPr kumimoji="0" lang="en-US" altLang="zh-CN" sz="2800" b="1" kern="1200" cap="none" spc="0" normalizeH="0" baseline="30000" noProof="0" dirty="0">
                <a:latin typeface="+mj-lt"/>
                <a:ea typeface="黑体" panose="02010609060101010101" pitchFamily="49" charset="-122"/>
                <a:cs typeface="+mn-cs"/>
              </a:rPr>
              <a:t>3</a:t>
            </a:r>
            <a:endParaRPr kumimoji="0" lang="en-US" altLang="zh-CN" sz="2800" b="1" kern="1200" cap="none" spc="0" normalizeH="0" baseline="3000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54088" y="1746934"/>
            <a:ext cx="4212644" cy="55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10</a:t>
            </a:r>
            <a:r>
              <a:rPr kumimoji="0" lang="en-US" altLang="zh-CN" sz="2800" b="1" kern="1200" cap="none" spc="0" normalizeH="0" baseline="30000" noProof="0" dirty="0">
                <a:latin typeface="+mj-lt"/>
                <a:ea typeface="黑体" panose="02010609060101010101" pitchFamily="49" charset="-122"/>
                <a:cs typeface="+mn-cs"/>
              </a:rPr>
              <a:t>5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×10</a:t>
            </a:r>
            <a:r>
              <a:rPr kumimoji="0" lang="en-US" altLang="zh-CN" sz="2800" b="1" kern="1200" cap="none" spc="0" normalizeH="0" baseline="30000" noProof="0" dirty="0">
                <a:latin typeface="+mj-lt"/>
                <a:ea typeface="黑体" panose="02010609060101010101" pitchFamily="49" charset="-122"/>
                <a:cs typeface="+mn-cs"/>
              </a:rPr>
              <a:t>8</a:t>
            </a:r>
            <a:endParaRPr kumimoji="0" lang="en-US" altLang="zh-CN" sz="2800" b="1" kern="1200" cap="none" spc="0" normalizeH="0" baseline="3000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38769" y="736994"/>
            <a:ext cx="318553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×(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10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×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10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×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10)</a:t>
            </a:r>
            <a:endParaRPr lang="zh-CN" altLang="en-US" b="1" dirty="0"/>
          </a:p>
        </p:txBody>
      </p:sp>
      <p:sp>
        <p:nvSpPr>
          <p:cNvPr id="7" name="文本框 6"/>
          <p:cNvSpPr txBox="1"/>
          <p:nvPr/>
        </p:nvSpPr>
        <p:spPr>
          <a:xfrm>
            <a:off x="1209421" y="1234831"/>
            <a:ext cx="145217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= 10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5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31912" y="736994"/>
            <a:ext cx="228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= (10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×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10)</a:t>
            </a:r>
            <a:endParaRPr lang="zh-CN" altLang="en-US" b="1" dirty="0"/>
          </a:p>
        </p:txBody>
      </p:sp>
      <p:grpSp>
        <p:nvGrpSpPr>
          <p:cNvPr id="33" name="组合 32"/>
          <p:cNvGrpSpPr/>
          <p:nvPr/>
        </p:nvGrpSpPr>
        <p:grpSpPr>
          <a:xfrm>
            <a:off x="2000369" y="419837"/>
            <a:ext cx="1293375" cy="1133815"/>
            <a:chOff x="2000369" y="419837"/>
            <a:chExt cx="1293375" cy="1133815"/>
          </a:xfrm>
        </p:grpSpPr>
        <p:sp>
          <p:nvSpPr>
            <p:cNvPr id="10" name="椭圆 9"/>
            <p:cNvSpPr/>
            <p:nvPr/>
          </p:nvSpPr>
          <p:spPr>
            <a:xfrm>
              <a:off x="2234982" y="419837"/>
              <a:ext cx="226277" cy="226277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1" name="椭圆 10"/>
            <p:cNvSpPr/>
            <p:nvPr/>
          </p:nvSpPr>
          <p:spPr>
            <a:xfrm>
              <a:off x="3067467" y="419837"/>
              <a:ext cx="226277" cy="226277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3" name="椭圆 12"/>
            <p:cNvSpPr/>
            <p:nvPr/>
          </p:nvSpPr>
          <p:spPr>
            <a:xfrm>
              <a:off x="2000369" y="1309812"/>
              <a:ext cx="211936" cy="243840"/>
            </a:xfrm>
            <a:prstGeom prst="ellipse">
              <a:avLst/>
            </a:prstGeom>
            <a:no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263743" y="2285486"/>
            <a:ext cx="2823776" cy="1105841"/>
            <a:chOff x="1263743" y="2285486"/>
            <a:chExt cx="2823776" cy="1105841"/>
          </a:xfrm>
        </p:grpSpPr>
        <p:sp>
          <p:nvSpPr>
            <p:cNvPr id="15" name="文本框 14"/>
            <p:cNvSpPr txBox="1"/>
            <p:nvPr/>
          </p:nvSpPr>
          <p:spPr>
            <a:xfrm>
              <a:off x="1263743" y="2285486"/>
              <a:ext cx="2823776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= (10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×</a:t>
              </a:r>
              <a:r>
                <a:rPr lang="en-US" altLang="zh-CN" sz="2800" b="1" dirty="0">
                  <a:solidFill>
                    <a:srgbClr val="FF0000"/>
                  </a:solidFill>
                  <a:latin typeface="宋体" panose="02010600030101010101" pitchFamily="2" charset="-122"/>
                </a:rPr>
                <a:t>…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×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10)</a:t>
              </a:r>
              <a:endParaRPr lang="zh-CN" altLang="en-US" b="1" dirty="0"/>
            </a:p>
          </p:txBody>
        </p:sp>
        <p:sp>
          <p:nvSpPr>
            <p:cNvPr id="16" name="右大括号 15"/>
            <p:cNvSpPr/>
            <p:nvPr/>
          </p:nvSpPr>
          <p:spPr>
            <a:xfrm rot="5400000">
              <a:off x="2537318" y="2083118"/>
              <a:ext cx="204437" cy="1635513"/>
            </a:xfrm>
            <a:prstGeom prst="rightBrace">
              <a:avLst>
                <a:gd name="adj1" fmla="val 41098"/>
                <a:gd name="adj2" fmla="val 50000"/>
              </a:avLst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2261895" y="2964992"/>
              <a:ext cx="827471" cy="4263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000" b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5</a:t>
              </a:r>
              <a:r>
                <a:rPr lang="zh-CN" altLang="en-US" sz="2000" b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个</a:t>
              </a:r>
              <a:r>
                <a:rPr lang="en-US" altLang="zh-CN" sz="2000" b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10</a:t>
              </a:r>
              <a:endParaRPr lang="zh-CN" altLang="en-US" sz="20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699687" y="2285486"/>
            <a:ext cx="2823776" cy="1105841"/>
            <a:chOff x="3699687" y="2285486"/>
            <a:chExt cx="2823776" cy="1105841"/>
          </a:xfrm>
        </p:grpSpPr>
        <p:sp>
          <p:nvSpPr>
            <p:cNvPr id="18" name="文本框 17"/>
            <p:cNvSpPr txBox="1"/>
            <p:nvPr/>
          </p:nvSpPr>
          <p:spPr>
            <a:xfrm>
              <a:off x="3699687" y="2285486"/>
              <a:ext cx="2823776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× (10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×</a:t>
              </a:r>
              <a:r>
                <a:rPr lang="en-US" altLang="zh-CN" sz="2800" b="1" dirty="0">
                  <a:solidFill>
                    <a:srgbClr val="FF0000"/>
                  </a:solidFill>
                  <a:latin typeface="宋体" panose="02010600030101010101" pitchFamily="2" charset="-122"/>
                </a:rPr>
                <a:t>…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×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10)</a:t>
              </a:r>
              <a:endParaRPr lang="zh-CN" altLang="en-US" b="1" dirty="0"/>
            </a:p>
          </p:txBody>
        </p:sp>
        <p:sp>
          <p:nvSpPr>
            <p:cNvPr id="19" name="右大括号 18"/>
            <p:cNvSpPr/>
            <p:nvPr/>
          </p:nvSpPr>
          <p:spPr>
            <a:xfrm rot="5400000">
              <a:off x="4973262" y="2083118"/>
              <a:ext cx="204437" cy="1635513"/>
            </a:xfrm>
            <a:prstGeom prst="rightBrace">
              <a:avLst>
                <a:gd name="adj1" fmla="val 41098"/>
                <a:gd name="adj2" fmla="val 50000"/>
              </a:avLst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4697839" y="2964992"/>
              <a:ext cx="827471" cy="4263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000" b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8</a:t>
              </a:r>
              <a:r>
                <a:rPr lang="zh-CN" altLang="en-US" sz="2000" b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个</a:t>
              </a:r>
              <a:r>
                <a:rPr lang="en-US" altLang="zh-CN" sz="2000" b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10</a:t>
              </a:r>
              <a:endParaRPr lang="zh-CN" altLang="en-US" sz="20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264160" y="3378250"/>
            <a:ext cx="2823776" cy="1105841"/>
            <a:chOff x="1264160" y="3378250"/>
            <a:chExt cx="2823776" cy="1105841"/>
          </a:xfrm>
        </p:grpSpPr>
        <p:sp>
          <p:nvSpPr>
            <p:cNvPr id="21" name="文本框 20"/>
            <p:cNvSpPr txBox="1"/>
            <p:nvPr/>
          </p:nvSpPr>
          <p:spPr>
            <a:xfrm>
              <a:off x="1264160" y="3378250"/>
              <a:ext cx="2823776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= (10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×</a:t>
              </a:r>
              <a:r>
                <a:rPr lang="en-US" altLang="zh-CN" sz="2800" b="1" dirty="0">
                  <a:solidFill>
                    <a:srgbClr val="FF0000"/>
                  </a:solidFill>
                  <a:latin typeface="宋体" panose="02010600030101010101" pitchFamily="2" charset="-122"/>
                </a:rPr>
                <a:t>…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×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10)</a:t>
              </a:r>
              <a:endParaRPr lang="zh-CN" altLang="en-US" b="1" dirty="0"/>
            </a:p>
          </p:txBody>
        </p:sp>
        <p:sp>
          <p:nvSpPr>
            <p:cNvPr id="22" name="右大括号 21"/>
            <p:cNvSpPr/>
            <p:nvPr/>
          </p:nvSpPr>
          <p:spPr>
            <a:xfrm rot="5400000">
              <a:off x="2537735" y="3175882"/>
              <a:ext cx="204437" cy="1635513"/>
            </a:xfrm>
            <a:prstGeom prst="rightBrace">
              <a:avLst>
                <a:gd name="adj1" fmla="val 41098"/>
                <a:gd name="adj2" fmla="val 50000"/>
              </a:avLst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2262312" y="4057756"/>
              <a:ext cx="955711" cy="4263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000" b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13</a:t>
              </a:r>
              <a:r>
                <a:rPr lang="zh-CN" altLang="en-US" sz="2000" b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个</a:t>
              </a:r>
              <a:r>
                <a:rPr lang="en-US" altLang="zh-CN" sz="2000" b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10</a:t>
              </a:r>
              <a:endParaRPr lang="zh-CN" altLang="en-US" sz="20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1209421" y="4386230"/>
            <a:ext cx="145217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= 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13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2025518" y="1859357"/>
            <a:ext cx="1268226" cy="2855497"/>
            <a:chOff x="2025518" y="1859357"/>
            <a:chExt cx="1268226" cy="2855497"/>
          </a:xfrm>
        </p:grpSpPr>
        <p:sp>
          <p:nvSpPr>
            <p:cNvPr id="27" name="椭圆 26"/>
            <p:cNvSpPr/>
            <p:nvPr/>
          </p:nvSpPr>
          <p:spPr>
            <a:xfrm>
              <a:off x="2025518" y="4471014"/>
              <a:ext cx="282087" cy="243840"/>
            </a:xfrm>
            <a:prstGeom prst="ellipse">
              <a:avLst/>
            </a:prstGeom>
            <a:no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28" name="椭圆 27"/>
            <p:cNvSpPr/>
            <p:nvPr/>
          </p:nvSpPr>
          <p:spPr>
            <a:xfrm>
              <a:off x="2234982" y="1859357"/>
              <a:ext cx="226277" cy="226277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29" name="椭圆 28"/>
            <p:cNvSpPr/>
            <p:nvPr/>
          </p:nvSpPr>
          <p:spPr>
            <a:xfrm>
              <a:off x="3067467" y="1859357"/>
              <a:ext cx="226277" cy="226277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5818139" y="917176"/>
            <a:ext cx="2113018" cy="496546"/>
          </a:xfrm>
          <a:prstGeom prst="rect">
            <a:avLst/>
          </a:prstGeom>
          <a:solidFill>
            <a:srgbClr val="D2F1FF"/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ctr" eaLnBrk="1" hangingPunct="1">
              <a:lnSpc>
                <a:spcPct val="110000"/>
              </a:lnSpc>
              <a:spcBef>
                <a:spcPts val="0"/>
              </a:spcBef>
              <a:buNone/>
              <a:defRPr/>
            </a:pPr>
            <a:r>
              <a:rPr kumimoji="1" lang="zh-CN" altLang="en-US" sz="2600" b="1" dirty="0">
                <a:solidFill>
                  <a:srgbClr val="0000FF"/>
                </a:solidFill>
                <a:latin typeface="Times New Roman" panose="02020603050405020304"/>
                <a:ea typeface="黑体" panose="02010609060101010101" pitchFamily="49" charset="-122"/>
              </a:rPr>
              <a:t>乘方的意义</a:t>
            </a:r>
            <a:endParaRPr kumimoji="1" lang="zh-CN" altLang="en-US" sz="2600" b="1" dirty="0">
              <a:solidFill>
                <a:srgbClr val="0000FF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sp>
        <p:nvSpPr>
          <p:cNvPr id="31" name="Rectangle 8"/>
          <p:cNvSpPr>
            <a:spLocks noChangeArrowheads="1"/>
          </p:cNvSpPr>
          <p:nvPr/>
        </p:nvSpPr>
        <p:spPr bwMode="auto">
          <a:xfrm>
            <a:off x="6485709" y="2323477"/>
            <a:ext cx="2113018" cy="496546"/>
          </a:xfrm>
          <a:prstGeom prst="rect">
            <a:avLst/>
          </a:prstGeom>
          <a:solidFill>
            <a:srgbClr val="D2F1FF"/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ctr" eaLnBrk="1" hangingPunct="1">
              <a:lnSpc>
                <a:spcPct val="110000"/>
              </a:lnSpc>
              <a:spcBef>
                <a:spcPts val="0"/>
              </a:spcBef>
              <a:buNone/>
              <a:defRPr/>
            </a:pPr>
            <a:r>
              <a:rPr kumimoji="1" lang="zh-CN" altLang="en-US" sz="2600" b="1" dirty="0">
                <a:solidFill>
                  <a:srgbClr val="0000FF"/>
                </a:solidFill>
                <a:latin typeface="Times New Roman" panose="02020603050405020304"/>
                <a:ea typeface="黑体" panose="02010609060101010101" pitchFamily="49" charset="-122"/>
              </a:rPr>
              <a:t>乘方的意义</a:t>
            </a:r>
            <a:endParaRPr kumimoji="1" lang="zh-CN" altLang="en-US" sz="2600" b="1" dirty="0">
              <a:solidFill>
                <a:srgbClr val="0000FF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sp>
        <p:nvSpPr>
          <p:cNvPr id="32" name="Rectangle 8"/>
          <p:cNvSpPr>
            <a:spLocks noChangeArrowheads="1"/>
          </p:cNvSpPr>
          <p:nvPr/>
        </p:nvSpPr>
        <p:spPr bwMode="auto">
          <a:xfrm>
            <a:off x="4194161" y="3516263"/>
            <a:ext cx="2329302" cy="496546"/>
          </a:xfrm>
          <a:prstGeom prst="rect">
            <a:avLst/>
          </a:prstGeom>
          <a:solidFill>
            <a:srgbClr val="D2F1FF"/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ctr" eaLnBrk="1" hangingPunct="1">
              <a:lnSpc>
                <a:spcPct val="110000"/>
              </a:lnSpc>
              <a:spcBef>
                <a:spcPts val="0"/>
              </a:spcBef>
              <a:buNone/>
              <a:defRPr/>
            </a:pPr>
            <a:r>
              <a:rPr kumimoji="1" lang="zh-CN" altLang="en-US" sz="2600" b="1" dirty="0">
                <a:solidFill>
                  <a:srgbClr val="0000FF"/>
                </a:solidFill>
                <a:latin typeface="Times New Roman" panose="02020603050405020304"/>
                <a:ea typeface="黑体" panose="02010609060101010101" pitchFamily="49" charset="-122"/>
              </a:rPr>
              <a:t>乘法的结合律</a:t>
            </a:r>
            <a:endParaRPr kumimoji="1" lang="zh-CN" altLang="en-US" sz="2600" b="1" dirty="0">
              <a:solidFill>
                <a:srgbClr val="0000FF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25" grpId="0"/>
      <p:bldP spid="30" grpId="0" animBg="1"/>
      <p:bldP spid="31" grpId="0" animBg="1"/>
      <p:bldP spid="3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954088" y="874299"/>
            <a:ext cx="3313112" cy="55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3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）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10</a:t>
            </a:r>
            <a:r>
              <a:rPr kumimoji="0" lang="en-US" altLang="zh-CN" sz="2800" b="1" i="1" kern="1200" cap="none" spc="0" normalizeH="0" baseline="30000" noProof="0" dirty="0">
                <a:latin typeface="+mj-lt"/>
                <a:ea typeface="黑体" panose="02010609060101010101" pitchFamily="49" charset="-122"/>
                <a:cs typeface="+mn-cs"/>
              </a:rPr>
              <a:t>m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×10</a:t>
            </a:r>
            <a:r>
              <a:rPr kumimoji="0" lang="en-US" altLang="zh-CN" sz="2800" b="1" i="1" kern="1200" cap="none" spc="0" normalizeH="0" baseline="30000" noProof="0" dirty="0">
                <a:latin typeface="+mj-lt"/>
                <a:ea typeface="黑体" panose="02010609060101010101" pitchFamily="49" charset="-122"/>
                <a:cs typeface="+mn-cs"/>
              </a:rPr>
              <a:t>n</a:t>
            </a:r>
            <a:endParaRPr kumimoji="0" lang="en-US" altLang="zh-CN" sz="2800" b="1" i="1" kern="1200" cap="none" spc="0" normalizeH="0" baseline="3000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008410" y="1513487"/>
            <a:ext cx="2823776" cy="1105841"/>
            <a:chOff x="1008410" y="1513487"/>
            <a:chExt cx="2823776" cy="1105841"/>
          </a:xfrm>
        </p:grpSpPr>
        <p:sp>
          <p:nvSpPr>
            <p:cNvPr id="11" name="文本框 10"/>
            <p:cNvSpPr txBox="1"/>
            <p:nvPr/>
          </p:nvSpPr>
          <p:spPr>
            <a:xfrm>
              <a:off x="1008410" y="1513487"/>
              <a:ext cx="2823776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= (10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×</a:t>
              </a:r>
              <a:r>
                <a:rPr lang="en-US" altLang="zh-CN" sz="2800" b="1" dirty="0">
                  <a:solidFill>
                    <a:srgbClr val="FF0000"/>
                  </a:solidFill>
                  <a:latin typeface="宋体" panose="02010600030101010101" pitchFamily="2" charset="-122"/>
                </a:rPr>
                <a:t>…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×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10)</a:t>
              </a:r>
              <a:endParaRPr lang="zh-CN" altLang="en-US" dirty="0"/>
            </a:p>
          </p:txBody>
        </p:sp>
        <p:sp>
          <p:nvSpPr>
            <p:cNvPr id="12" name="右大括号 11"/>
            <p:cNvSpPr/>
            <p:nvPr/>
          </p:nvSpPr>
          <p:spPr>
            <a:xfrm rot="5400000">
              <a:off x="2281985" y="1311119"/>
              <a:ext cx="204437" cy="1635513"/>
            </a:xfrm>
            <a:prstGeom prst="rightBrace">
              <a:avLst>
                <a:gd name="adj1" fmla="val 41098"/>
                <a:gd name="adj2" fmla="val 50000"/>
              </a:avLst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006562" y="2192993"/>
              <a:ext cx="912429" cy="4263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000" b="1" i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m</a:t>
              </a:r>
              <a:r>
                <a:rPr lang="zh-CN" altLang="en-US" sz="2000" b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个</a:t>
              </a:r>
              <a:r>
                <a:rPr lang="en-US" altLang="zh-CN" sz="2000" b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10</a:t>
              </a:r>
              <a:endParaRPr lang="zh-CN" altLang="en-US" sz="20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444354" y="1513487"/>
            <a:ext cx="2823776" cy="1105841"/>
            <a:chOff x="3444354" y="1513487"/>
            <a:chExt cx="2823776" cy="1105841"/>
          </a:xfrm>
        </p:grpSpPr>
        <p:sp>
          <p:nvSpPr>
            <p:cNvPr id="14" name="文本框 13"/>
            <p:cNvSpPr txBox="1"/>
            <p:nvPr/>
          </p:nvSpPr>
          <p:spPr>
            <a:xfrm>
              <a:off x="3444354" y="1513487"/>
              <a:ext cx="2823776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× (10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×</a:t>
              </a:r>
              <a:r>
                <a:rPr lang="en-US" altLang="zh-CN" sz="2800" b="1" dirty="0">
                  <a:solidFill>
                    <a:srgbClr val="FF0000"/>
                  </a:solidFill>
                  <a:latin typeface="宋体" panose="02010600030101010101" pitchFamily="2" charset="-122"/>
                </a:rPr>
                <a:t>…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×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10)</a:t>
              </a:r>
              <a:endParaRPr lang="zh-CN" altLang="en-US" dirty="0"/>
            </a:p>
          </p:txBody>
        </p:sp>
        <p:sp>
          <p:nvSpPr>
            <p:cNvPr id="15" name="右大括号 14"/>
            <p:cNvSpPr/>
            <p:nvPr/>
          </p:nvSpPr>
          <p:spPr>
            <a:xfrm rot="5400000">
              <a:off x="4717929" y="1311119"/>
              <a:ext cx="204437" cy="1635513"/>
            </a:xfrm>
            <a:prstGeom prst="rightBrace">
              <a:avLst>
                <a:gd name="adj1" fmla="val 41098"/>
                <a:gd name="adj2" fmla="val 50000"/>
              </a:avLst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442506" y="2192993"/>
              <a:ext cx="841897" cy="4263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000" b="1" i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n</a:t>
              </a:r>
              <a:r>
                <a:rPr lang="zh-CN" altLang="en-US" sz="2000" b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个</a:t>
              </a:r>
              <a:r>
                <a:rPr lang="en-US" altLang="zh-CN" sz="2000" b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10</a:t>
              </a:r>
              <a:endParaRPr lang="zh-CN" altLang="en-US" sz="20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008827" y="2606251"/>
            <a:ext cx="2823776" cy="1097429"/>
            <a:chOff x="1008827" y="2606251"/>
            <a:chExt cx="2823776" cy="1097429"/>
          </a:xfrm>
        </p:grpSpPr>
        <p:sp>
          <p:nvSpPr>
            <p:cNvPr id="17" name="文本框 16"/>
            <p:cNvSpPr txBox="1"/>
            <p:nvPr/>
          </p:nvSpPr>
          <p:spPr>
            <a:xfrm>
              <a:off x="1008827" y="2606251"/>
              <a:ext cx="2823776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= (10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×</a:t>
              </a:r>
              <a:r>
                <a:rPr lang="en-US" altLang="zh-CN" sz="2800" b="1" dirty="0">
                  <a:solidFill>
                    <a:srgbClr val="FF0000"/>
                  </a:solidFill>
                  <a:latin typeface="宋体" panose="02010600030101010101" pitchFamily="2" charset="-122"/>
                </a:rPr>
                <a:t>…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×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10)</a:t>
              </a:r>
              <a:endParaRPr lang="zh-CN" altLang="en-US" dirty="0"/>
            </a:p>
          </p:txBody>
        </p:sp>
        <p:sp>
          <p:nvSpPr>
            <p:cNvPr id="18" name="右大括号 17"/>
            <p:cNvSpPr/>
            <p:nvPr/>
          </p:nvSpPr>
          <p:spPr>
            <a:xfrm rot="5400000">
              <a:off x="2282402" y="2403883"/>
              <a:ext cx="204437" cy="1635513"/>
            </a:xfrm>
            <a:prstGeom prst="rightBrace">
              <a:avLst>
                <a:gd name="adj1" fmla="val 41098"/>
                <a:gd name="adj2" fmla="val 50000"/>
              </a:avLst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894791" y="3277345"/>
              <a:ext cx="1370888" cy="4263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000" b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(</a:t>
              </a:r>
              <a:r>
                <a:rPr lang="en-US" altLang="zh-CN" sz="2000" b="1" i="1" dirty="0" err="1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m</a:t>
              </a:r>
              <a:r>
                <a:rPr lang="en-US" altLang="zh-CN" sz="2000" b="1" dirty="0" err="1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+</a:t>
              </a:r>
              <a:r>
                <a:rPr lang="en-US" altLang="zh-CN" sz="2000" b="1" i="1" dirty="0" err="1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n</a:t>
              </a:r>
              <a:r>
                <a:rPr lang="en-US" altLang="zh-CN" sz="2000" b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)</a:t>
              </a:r>
              <a:r>
                <a:rPr lang="zh-CN" altLang="en-US" sz="2000" b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个</a:t>
              </a:r>
              <a:r>
                <a:rPr lang="en-US" altLang="zh-CN" sz="2000" b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rPr>
                <a:t>10</a:t>
              </a:r>
              <a:endParaRPr lang="zh-CN" altLang="en-US" sz="20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1008410" y="3812721"/>
            <a:ext cx="145217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= 10</a:t>
            </a:r>
            <a:r>
              <a:rPr kumimoji="0" lang="en-US" altLang="zh-CN" sz="2800" b="1" i="1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m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+</a:t>
            </a:r>
            <a:r>
              <a:rPr kumimoji="0" lang="en-US" altLang="zh-CN" sz="2800" b="1" i="1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n</a:t>
            </a:r>
            <a:endParaRPr lang="zh-CN" altLang="en-US" i="1" dirty="0">
              <a:solidFill>
                <a:srgbClr val="FF0000"/>
              </a:solidFill>
            </a:endParaRPr>
          </a:p>
        </p:txBody>
      </p:sp>
      <p:sp>
        <p:nvSpPr>
          <p:cNvPr id="24" name="Rectangle 8"/>
          <p:cNvSpPr>
            <a:spLocks noChangeArrowheads="1"/>
          </p:cNvSpPr>
          <p:nvPr/>
        </p:nvSpPr>
        <p:spPr bwMode="auto">
          <a:xfrm>
            <a:off x="6366128" y="1696447"/>
            <a:ext cx="2113018" cy="496546"/>
          </a:xfrm>
          <a:prstGeom prst="rect">
            <a:avLst/>
          </a:prstGeom>
          <a:solidFill>
            <a:srgbClr val="D2F1FF"/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ctr" eaLnBrk="1" hangingPunct="1">
              <a:lnSpc>
                <a:spcPct val="110000"/>
              </a:lnSpc>
              <a:spcBef>
                <a:spcPts val="0"/>
              </a:spcBef>
              <a:buNone/>
              <a:defRPr/>
            </a:pPr>
            <a:r>
              <a:rPr kumimoji="1" lang="zh-CN" altLang="en-US" sz="2600" b="1" dirty="0">
                <a:solidFill>
                  <a:srgbClr val="0000FF"/>
                </a:solidFill>
                <a:latin typeface="Times New Roman" panose="02020603050405020304"/>
                <a:ea typeface="黑体" panose="02010609060101010101" pitchFamily="49" charset="-122"/>
              </a:rPr>
              <a:t>乘方的意义</a:t>
            </a:r>
            <a:endParaRPr kumimoji="1" lang="zh-CN" altLang="en-US" sz="2600" b="1" dirty="0">
              <a:solidFill>
                <a:srgbClr val="0000FF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sp>
        <p:nvSpPr>
          <p:cNvPr id="25" name="Rectangle 8"/>
          <p:cNvSpPr>
            <a:spLocks noChangeArrowheads="1"/>
          </p:cNvSpPr>
          <p:nvPr/>
        </p:nvSpPr>
        <p:spPr bwMode="auto">
          <a:xfrm>
            <a:off x="4074580" y="2889233"/>
            <a:ext cx="2329302" cy="496546"/>
          </a:xfrm>
          <a:prstGeom prst="rect">
            <a:avLst/>
          </a:prstGeom>
          <a:solidFill>
            <a:srgbClr val="D2F1FF"/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ctr" eaLnBrk="1" hangingPunct="1">
              <a:lnSpc>
                <a:spcPct val="110000"/>
              </a:lnSpc>
              <a:spcBef>
                <a:spcPts val="0"/>
              </a:spcBef>
              <a:buNone/>
              <a:defRPr/>
            </a:pPr>
            <a:r>
              <a:rPr kumimoji="1" lang="zh-CN" altLang="en-US" sz="2600" b="1" dirty="0">
                <a:solidFill>
                  <a:srgbClr val="0000FF"/>
                </a:solidFill>
                <a:latin typeface="Times New Roman" panose="02020603050405020304"/>
                <a:ea typeface="黑体" panose="02010609060101010101" pitchFamily="49" charset="-122"/>
              </a:rPr>
              <a:t>乘法的结合律</a:t>
            </a:r>
            <a:endParaRPr kumimoji="1" lang="zh-CN" altLang="en-US" sz="2600" b="1" dirty="0">
              <a:solidFill>
                <a:srgbClr val="0000FF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768393" y="1020527"/>
            <a:ext cx="1607665" cy="3147022"/>
            <a:chOff x="1768393" y="1020527"/>
            <a:chExt cx="1607665" cy="3147022"/>
          </a:xfrm>
        </p:grpSpPr>
        <p:sp>
          <p:nvSpPr>
            <p:cNvPr id="22" name="椭圆 21"/>
            <p:cNvSpPr/>
            <p:nvPr/>
          </p:nvSpPr>
          <p:spPr>
            <a:xfrm>
              <a:off x="1768393" y="3896749"/>
              <a:ext cx="594791" cy="270800"/>
            </a:xfrm>
            <a:prstGeom prst="ellipse">
              <a:avLst/>
            </a:prstGeom>
            <a:no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2286816" y="1020527"/>
              <a:ext cx="226277" cy="226277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29" name="椭圆 28"/>
            <p:cNvSpPr/>
            <p:nvPr/>
          </p:nvSpPr>
          <p:spPr>
            <a:xfrm>
              <a:off x="3149781" y="1020527"/>
              <a:ext cx="226277" cy="226277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4" grpId="0" animBg="1"/>
      <p:bldP spid="2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4464" y="748592"/>
            <a:ext cx="3784023" cy="120361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4464" y="2133525"/>
            <a:ext cx="3664013" cy="226138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86009" y="546662"/>
            <a:ext cx="3477949" cy="240450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871885" y="3022999"/>
            <a:ext cx="2367280" cy="48243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你发现了什么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?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74828" y="3561666"/>
            <a:ext cx="4728673" cy="127797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0070C0"/>
                </a:solidFill>
                <a:latin typeface="+mj-lt"/>
                <a:ea typeface="楷体" panose="02010609060101010101" pitchFamily="49" charset="-122"/>
              </a:rPr>
              <a:t>        底数为 10 的两个幂相乘，结果为底数仍为 10 的幂，它的指数为两个幂的指数的和。</a:t>
            </a:r>
            <a:endParaRPr lang="zh-CN" altLang="en-US" sz="2400" b="1" dirty="0">
              <a:solidFill>
                <a:srgbClr val="0070C0"/>
              </a:solidFill>
              <a:latin typeface="+mj-lt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928927" y="2025760"/>
            <a:ext cx="198389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    2</a:t>
            </a:r>
            <a:r>
              <a:rPr kumimoji="0" lang="en-US" altLang="zh-CN" sz="2800" b="1" i="1" kern="1200" cap="none" spc="0" normalizeH="0" baseline="30000" noProof="0" dirty="0">
                <a:latin typeface="+mn-lt"/>
                <a:ea typeface="黑体" panose="02010609060101010101" pitchFamily="49" charset="-122"/>
                <a:cs typeface="+mn-cs"/>
              </a:rPr>
              <a:t>m</a:t>
            </a:r>
            <a:r>
              <a:rPr kumimoji="0" lang="en-US" altLang="zh-CN" sz="28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×2</a:t>
            </a:r>
            <a:r>
              <a:rPr kumimoji="0" lang="en-US" altLang="zh-CN" sz="2800" b="1" i="1" kern="1200" cap="none" spc="0" normalizeH="0" baseline="30000" noProof="0" dirty="0">
                <a:latin typeface="+mn-lt"/>
                <a:ea typeface="黑体" panose="02010609060101010101" pitchFamily="49" charset="-122"/>
                <a:cs typeface="+mn-cs"/>
              </a:rPr>
              <a:t>n</a:t>
            </a:r>
            <a:endParaRPr kumimoji="0" lang="en-US" altLang="zh-CN" sz="2800" b="1" i="1" kern="1200" cap="none" spc="0" normalizeH="0" baseline="30000" noProof="0" dirty="0">
              <a:latin typeface="+mn-lt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11" name="组合 3"/>
          <p:cNvGrpSpPr/>
          <p:nvPr/>
        </p:nvGrpSpPr>
        <p:grpSpPr>
          <a:xfrm>
            <a:off x="515145" y="504933"/>
            <a:ext cx="8585200" cy="1412082"/>
            <a:chOff x="746876" y="778181"/>
            <a:chExt cx="7754950" cy="1411478"/>
          </a:xfrm>
        </p:grpSpPr>
        <p:sp>
          <p:nvSpPr>
            <p:cNvPr id="12" name="文本框 11"/>
            <p:cNvSpPr txBox="1"/>
            <p:nvPr/>
          </p:nvSpPr>
          <p:spPr>
            <a:xfrm>
              <a:off x="746876" y="886880"/>
              <a:ext cx="7754950" cy="130277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>
                <a:lnSpc>
                  <a:spcPct val="150000"/>
                </a:lnSpc>
                <a:buClrTx/>
                <a:buSzTx/>
                <a:buFontTx/>
                <a:buNone/>
                <a:defRPr/>
              </a:pPr>
              <a:r>
                <a:rPr kumimoji="0" lang="en-US" altLang="zh-CN" sz="2800" b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2. 2</a:t>
              </a:r>
              <a:r>
                <a:rPr kumimoji="0" lang="en-US" altLang="zh-CN" sz="2800" b="1" i="1" kern="1200" cap="none" spc="0" normalizeH="0" baseline="30000" noProof="0" dirty="0">
                  <a:latin typeface="+mj-lt"/>
                  <a:ea typeface="黑体" panose="02010609060101010101" pitchFamily="49" charset="-122"/>
                  <a:cs typeface="+mn-cs"/>
                </a:rPr>
                <a:t>m</a:t>
              </a:r>
              <a:r>
                <a:rPr kumimoji="0" lang="en-US" altLang="zh-CN" sz="2800" b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×2</a:t>
              </a:r>
              <a:r>
                <a:rPr kumimoji="0" lang="en-US" altLang="zh-CN" sz="2800" b="1" i="1" kern="1200" cap="none" spc="0" normalizeH="0" baseline="30000" noProof="0" dirty="0">
                  <a:latin typeface="+mj-lt"/>
                  <a:ea typeface="黑体" panose="02010609060101010101" pitchFamily="49" charset="-122"/>
                  <a:cs typeface="+mn-cs"/>
                </a:rPr>
                <a:t>n</a:t>
              </a:r>
              <a:r>
                <a:rPr kumimoji="0" lang="en-US" altLang="zh-CN" sz="2800" b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 </a:t>
              </a:r>
              <a:r>
                <a:rPr kumimoji="0" lang="zh-CN" altLang="en-US" sz="2800" b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等于什么</a:t>
              </a:r>
              <a:r>
                <a:rPr kumimoji="0" lang="en-US" altLang="zh-CN" sz="2800" b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?</a:t>
              </a:r>
              <a:r>
                <a:rPr kumimoji="0" lang="zh-CN" altLang="en-US" sz="2800" b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                   和 </a:t>
              </a:r>
              <a:r>
                <a:rPr kumimoji="0" lang="en-US" altLang="zh-CN" sz="2800" b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(– 3)</a:t>
              </a:r>
              <a:r>
                <a:rPr kumimoji="0" lang="en-US" altLang="zh-CN" sz="2800" b="1" i="1" kern="1200" cap="none" spc="0" normalizeH="0" baseline="30000" noProof="0" dirty="0">
                  <a:latin typeface="+mj-lt"/>
                  <a:ea typeface="黑体" panose="02010609060101010101" pitchFamily="49" charset="-122"/>
                  <a:cs typeface="+mn-cs"/>
                </a:rPr>
                <a:t>m</a:t>
              </a:r>
              <a:r>
                <a:rPr kumimoji="0" lang="en-US" altLang="zh-CN" sz="2800" b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×(– 3)</a:t>
              </a:r>
              <a:r>
                <a:rPr kumimoji="0" lang="en-US" altLang="zh-CN" sz="2800" b="1" i="1" kern="1200" cap="none" spc="0" normalizeH="0" baseline="30000" noProof="0" dirty="0">
                  <a:latin typeface="+mj-lt"/>
                  <a:ea typeface="黑体" panose="02010609060101010101" pitchFamily="49" charset="-122"/>
                  <a:cs typeface="+mn-cs"/>
                </a:rPr>
                <a:t>n</a:t>
              </a:r>
              <a:r>
                <a:rPr kumimoji="0" lang="en-US" altLang="zh-CN" sz="2800" b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 </a:t>
              </a:r>
              <a:r>
                <a:rPr kumimoji="0" lang="zh-CN" altLang="en-US" sz="2800" b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呢</a:t>
              </a:r>
              <a:r>
                <a:rPr kumimoji="0" lang="en-US" altLang="zh-CN" sz="2800" b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?</a:t>
              </a:r>
              <a:endParaRPr kumimoji="0" lang="en-US" altLang="zh-CN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  <a:p>
              <a:pPr marR="0" defTabSz="914400">
                <a:lnSpc>
                  <a:spcPct val="150000"/>
                </a:lnSpc>
                <a:buClrTx/>
                <a:buSzTx/>
                <a:buFontTx/>
                <a:buNone/>
                <a:defRPr/>
              </a:pPr>
              <a:r>
                <a:rPr kumimoji="0" lang="zh-CN" altLang="en-US" sz="2800" b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（</a:t>
              </a:r>
              <a:r>
                <a:rPr kumimoji="0" lang="en-US" altLang="zh-CN" sz="28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m</a:t>
              </a:r>
              <a:r>
                <a:rPr kumimoji="0" lang="zh-CN" altLang="en-US" sz="2800" b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、</a:t>
              </a:r>
              <a:r>
                <a:rPr kumimoji="0" lang="en-US" altLang="zh-CN" sz="2800" b="1" i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n</a:t>
              </a:r>
              <a:r>
                <a:rPr kumimoji="0" lang="en-US" altLang="zh-CN" sz="2800" b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 </a:t>
              </a:r>
              <a:r>
                <a:rPr kumimoji="0" lang="zh-CN" altLang="en-US" sz="2800" b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都是正整数）</a:t>
              </a:r>
              <a:endParaRPr kumimoji="0" lang="zh-CN" altLang="en-US" sz="28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graphicFrame>
          <p:nvGraphicFramePr>
            <p:cNvPr id="13" name="对象 2"/>
            <p:cNvGraphicFramePr>
              <a:graphicFrameLocks noChangeAspect="1"/>
            </p:cNvGraphicFramePr>
            <p:nvPr/>
          </p:nvGraphicFramePr>
          <p:xfrm>
            <a:off x="3567314" y="778181"/>
            <a:ext cx="1688179" cy="91813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22" name="" r:id="rId1" imgW="723900" imgH="393700" progId="Equation.DSMT4">
                    <p:embed/>
                  </p:oleObj>
                </mc:Choice>
                <mc:Fallback>
                  <p:oleObj name="" r:id="rId1" imgW="723900" imgH="393700" progId="Equation.DSMT4">
                    <p:embed/>
                    <p:pic>
                      <p:nvPicPr>
                        <p:cNvPr id="0" name="对象 2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3567314" y="778181"/>
                          <a:ext cx="1688179" cy="91813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" name="组合 2"/>
          <p:cNvGrpSpPr/>
          <p:nvPr/>
        </p:nvGrpSpPr>
        <p:grpSpPr>
          <a:xfrm>
            <a:off x="810103" y="2522723"/>
            <a:ext cx="6491288" cy="1293315"/>
            <a:chOff x="810103" y="2522723"/>
            <a:chExt cx="6491288" cy="1293315"/>
          </a:xfrm>
        </p:grpSpPr>
        <p:sp>
          <p:nvSpPr>
            <p:cNvPr id="6" name="左大括号 5"/>
            <p:cNvSpPr/>
            <p:nvPr/>
          </p:nvSpPr>
          <p:spPr>
            <a:xfrm rot="5400000" flipH="1" flipV="1">
              <a:off x="2199435" y="2087671"/>
              <a:ext cx="234094" cy="2194562"/>
            </a:xfrm>
            <a:prstGeom prst="leftBrace">
              <a:avLst>
                <a:gd name="adj1" fmla="val 47619"/>
                <a:gd name="adj2" fmla="val 50000"/>
              </a:avLst>
            </a:prstGeom>
            <a:ln w="19050">
              <a:solidFill>
                <a:srgbClr val="FD239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729487" y="3292818"/>
              <a:ext cx="1183337" cy="5232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buClrTx/>
                <a:buSzTx/>
                <a:buFontTx/>
                <a:buNone/>
                <a:defRPr/>
              </a:pPr>
              <a:r>
                <a:rPr kumimoji="0" lang="en-US" altLang="zh-CN" sz="2800" b="1" i="1" kern="1200" cap="none" spc="0" normalizeH="0" baseline="0" noProof="0" dirty="0">
                  <a:solidFill>
                    <a:srgbClr val="FD2395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m </a:t>
              </a:r>
              <a:r>
                <a:rPr kumimoji="0" lang="zh-CN" altLang="en-US" sz="2800" b="1" kern="1200" cap="none" spc="0" normalizeH="0" baseline="0" noProof="0" dirty="0">
                  <a:solidFill>
                    <a:srgbClr val="FD2395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个 </a:t>
              </a:r>
              <a:r>
                <a:rPr kumimoji="0" lang="en-US" altLang="zh-CN" sz="2800" b="1" kern="1200" cap="none" spc="0" normalizeH="0" baseline="0" noProof="0" dirty="0">
                  <a:solidFill>
                    <a:srgbClr val="FD2395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2</a:t>
              </a:r>
              <a:endParaRPr kumimoji="0" lang="zh-CN" altLang="en-US" sz="2800" b="1" kern="1200" cap="none" spc="0" normalizeH="0" baseline="0" noProof="0" dirty="0">
                <a:solidFill>
                  <a:srgbClr val="FD2395"/>
                </a:solidFill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8" name="左大括号 7"/>
            <p:cNvSpPr/>
            <p:nvPr/>
          </p:nvSpPr>
          <p:spPr>
            <a:xfrm rot="5400000" flipH="1" flipV="1">
              <a:off x="4762609" y="2087672"/>
              <a:ext cx="234095" cy="2194561"/>
            </a:xfrm>
            <a:prstGeom prst="leftBrace">
              <a:avLst>
                <a:gd name="adj1" fmla="val 47619"/>
                <a:gd name="adj2" fmla="val 50000"/>
              </a:avLst>
            </a:prstGeom>
            <a:ln w="19050">
              <a:solidFill>
                <a:srgbClr val="0066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367974" y="3292818"/>
              <a:ext cx="1104790" cy="5232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buClrTx/>
                <a:buSzTx/>
                <a:buFontTx/>
                <a:buNone/>
                <a:defRPr/>
              </a:pPr>
              <a:r>
                <a:rPr kumimoji="0" lang="en-US" altLang="zh-CN" sz="2800" b="1" i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n </a:t>
              </a:r>
              <a:r>
                <a:rPr kumimoji="0" lang="zh-CN" altLang="en-US" sz="2800" b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个 </a:t>
              </a:r>
              <a:r>
                <a:rPr kumimoji="0" lang="en-US" altLang="zh-CN" sz="2800" b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2</a:t>
              </a:r>
              <a:endParaRPr kumimoji="0" lang="zh-CN" altLang="en-US" sz="2800" b="1" kern="1200" cap="none" spc="0" normalizeH="0" baseline="0" noProof="0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10103" y="2522723"/>
              <a:ext cx="6491288" cy="5232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0" lang="en-US" altLang="zh-CN" sz="2800" b="1" kern="1200" cap="none" spc="0" normalizeH="0" baseline="0" noProof="0" dirty="0">
                  <a:latin typeface="+mn-lt"/>
                  <a:ea typeface="黑体" panose="02010609060101010101" pitchFamily="49" charset="-122"/>
                  <a:cs typeface="+mn-cs"/>
                </a:rPr>
                <a:t>= </a:t>
              </a:r>
              <a:r>
                <a:rPr kumimoji="0" lang="en-US" altLang="zh-CN" sz="2800" b="1" kern="1200" cap="none" spc="0" normalizeH="0" baseline="0" noProof="0" dirty="0">
                  <a:solidFill>
                    <a:srgbClr val="FD2395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(2</a:t>
              </a:r>
              <a:r>
                <a:rPr kumimoji="0" lang="en-US" altLang="zh-CN" sz="2800" b="1" kern="1200" cap="none" spc="0" normalizeH="0" baseline="0" noProof="0" dirty="0">
                  <a:latin typeface="+mn-lt"/>
                  <a:ea typeface="黑体" panose="02010609060101010101" pitchFamily="49" charset="-122"/>
                  <a:cs typeface="+mn-cs"/>
                </a:rPr>
                <a:t>×</a:t>
              </a:r>
              <a:r>
                <a:rPr kumimoji="0" lang="en-US" altLang="zh-CN" sz="2800" b="1" kern="1200" cap="none" spc="0" normalizeH="0" baseline="0" noProof="0" dirty="0">
                  <a:solidFill>
                    <a:srgbClr val="FD2395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2</a:t>
              </a:r>
              <a:r>
                <a:rPr kumimoji="0" lang="en-US" altLang="zh-CN" sz="2800" b="1" kern="1200" cap="none" spc="0" normalizeH="0" baseline="0" noProof="0" dirty="0">
                  <a:latin typeface="+mn-lt"/>
                  <a:ea typeface="黑体" panose="02010609060101010101" pitchFamily="49" charset="-122"/>
                  <a:cs typeface="+mn-cs"/>
                </a:rPr>
                <a:t>×</a:t>
              </a:r>
              <a:r>
                <a:rPr kumimoji="0" lang="en-US" altLang="zh-CN" sz="2800" b="1" kern="1200" cap="none" spc="0" normalizeH="0" baseline="0" noProof="0" dirty="0"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…</a:t>
              </a:r>
              <a:r>
                <a:rPr kumimoji="0" lang="en-US" altLang="zh-CN" sz="2800" b="1" kern="1200" cap="none" spc="0" normalizeH="0" baseline="0" noProof="0" dirty="0">
                  <a:latin typeface="+mn-lt"/>
                  <a:ea typeface="黑体" panose="02010609060101010101" pitchFamily="49" charset="-122"/>
                  <a:cs typeface="+mn-cs"/>
                </a:rPr>
                <a:t>×</a:t>
              </a:r>
              <a:r>
                <a:rPr lang="en-US" altLang="zh-CN" sz="2800" b="1" dirty="0">
                  <a:solidFill>
                    <a:srgbClr val="FD2395"/>
                  </a:solidFill>
                  <a:latin typeface="+mn-lt"/>
                  <a:ea typeface="黑体" panose="02010609060101010101" pitchFamily="49" charset="-122"/>
                </a:rPr>
                <a:t>2)</a:t>
              </a:r>
              <a:r>
                <a:rPr kumimoji="0" lang="en-US" altLang="zh-CN" sz="2800" b="1" kern="1200" cap="none" spc="0" normalizeH="0" baseline="0" noProof="0" dirty="0">
                  <a:latin typeface="+mn-lt"/>
                  <a:ea typeface="黑体" panose="02010609060101010101" pitchFamily="49" charset="-122"/>
                  <a:cs typeface="+mn-cs"/>
                </a:rPr>
                <a:t>×</a:t>
              </a:r>
              <a:r>
                <a:rPr lang="en-US" altLang="zh-CN" sz="2800" b="1" dirty="0">
                  <a:solidFill>
                    <a:srgbClr val="0066FF"/>
                  </a:solidFill>
                  <a:latin typeface="+mn-lt"/>
                  <a:ea typeface="黑体" panose="02010609060101010101" pitchFamily="49" charset="-122"/>
                </a:rPr>
                <a:t>(2</a:t>
              </a:r>
              <a:r>
                <a:rPr kumimoji="0" lang="en-US" altLang="zh-CN" sz="2800" b="1" kern="1200" cap="none" spc="0" normalizeH="0" baseline="0" noProof="0" dirty="0">
                  <a:latin typeface="+mn-lt"/>
                  <a:ea typeface="黑体" panose="02010609060101010101" pitchFamily="49" charset="-122"/>
                  <a:cs typeface="+mn-cs"/>
                </a:rPr>
                <a:t>×</a:t>
              </a:r>
              <a:r>
                <a:rPr kumimoji="0" lang="en-US" altLang="zh-CN" sz="2800" b="1" kern="1200" cap="none" spc="0" normalizeH="0" baseline="0" noProof="0" dirty="0">
                  <a:solidFill>
                    <a:srgbClr val="0066FF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2</a:t>
              </a:r>
              <a:r>
                <a:rPr kumimoji="0" lang="en-US" altLang="zh-CN" sz="2800" b="1" kern="1200" cap="none" spc="0" normalizeH="0" baseline="0" noProof="0" dirty="0">
                  <a:latin typeface="+mn-lt"/>
                  <a:ea typeface="黑体" panose="02010609060101010101" pitchFamily="49" charset="-122"/>
                  <a:cs typeface="+mn-cs"/>
                </a:rPr>
                <a:t>×</a:t>
              </a:r>
              <a:r>
                <a:rPr kumimoji="0" lang="en-US" altLang="zh-CN" sz="2800" b="1" kern="1200" cap="none" spc="0" normalizeH="0" baseline="0" noProof="0" dirty="0"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…</a:t>
              </a:r>
              <a:r>
                <a:rPr kumimoji="0" lang="en-US" altLang="zh-CN" sz="2800" b="1" kern="1200" cap="none" spc="0" normalizeH="0" baseline="0" noProof="0" dirty="0">
                  <a:latin typeface="+mn-lt"/>
                  <a:ea typeface="黑体" panose="02010609060101010101" pitchFamily="49" charset="-122"/>
                  <a:cs typeface="+mn-cs"/>
                </a:rPr>
                <a:t>×</a:t>
              </a:r>
              <a:r>
                <a:rPr kumimoji="0" lang="en-US" altLang="zh-CN" sz="2800" b="1" kern="1200" cap="none" spc="0" normalizeH="0" baseline="0" noProof="0" dirty="0">
                  <a:solidFill>
                    <a:srgbClr val="0066FF"/>
                  </a:solidFill>
                  <a:latin typeface="+mn-lt"/>
                  <a:ea typeface="黑体" panose="02010609060101010101" pitchFamily="49" charset="-122"/>
                  <a:cs typeface="+mn-cs"/>
                </a:rPr>
                <a:t>2</a:t>
              </a:r>
              <a:r>
                <a:rPr lang="en-US" altLang="zh-CN" sz="2800" b="1" dirty="0">
                  <a:solidFill>
                    <a:srgbClr val="0066FF"/>
                  </a:solidFill>
                  <a:latin typeface="+mn-lt"/>
                  <a:ea typeface="黑体" panose="02010609060101010101" pitchFamily="49" charset="-122"/>
                </a:rPr>
                <a:t>)</a:t>
              </a:r>
              <a:endParaRPr kumimoji="0" lang="en-US" altLang="zh-CN" sz="28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810103" y="3651651"/>
            <a:ext cx="133759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kumimoji="0" lang="en-US" altLang="zh-CN" sz="28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</a:rPr>
              <a:t>= 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1" kern="1200" cap="none" spc="0" normalizeH="0" baseline="3000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m</a:t>
            </a:r>
            <a:r>
              <a:rPr kumimoji="0" lang="en-US" altLang="zh-CN" sz="2800" b="1" kern="1200" cap="none" spc="0" normalizeH="0" baseline="3000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+</a:t>
            </a:r>
            <a:r>
              <a:rPr kumimoji="0" lang="en-US" altLang="zh-CN" sz="2800" b="1" i="1" kern="1200" cap="none" spc="0" normalizeH="0" baseline="3000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n</a:t>
            </a:r>
            <a:endParaRPr kumimoji="0" lang="zh-CN" altLang="en-US" sz="2800" b="1" i="1" kern="1200" cap="none" spc="0" normalizeH="0" baseline="30000" noProof="0" dirty="0">
              <a:solidFill>
                <a:srgbClr val="FF0000"/>
              </a:solidFill>
              <a:latin typeface="+mn-lt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6" grpId="0"/>
    </p:bldLst>
  </p:timing>
</p:sld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Times New Roman"/>
        <a:ea typeface="黑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2800" b="1" dirty="0" smtClean="0">
            <a:latin typeface="+mj-lt"/>
            <a:ea typeface="黑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3000</Words>
  <Application>WPS 演示</Application>
  <PresentationFormat>全屏显示(16:9)</PresentationFormat>
  <Paragraphs>332</Paragraphs>
  <Slides>25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9</vt:i4>
      </vt:variant>
      <vt:variant>
        <vt:lpstr>幻灯片标题</vt:lpstr>
      </vt:variant>
      <vt:variant>
        <vt:i4>25</vt:i4>
      </vt:variant>
    </vt:vector>
  </HeadingPairs>
  <TitlesOfParts>
    <vt:vector size="47" baseType="lpstr">
      <vt:lpstr>Arial</vt:lpstr>
      <vt:lpstr>宋体</vt:lpstr>
      <vt:lpstr>Wingdings</vt:lpstr>
      <vt:lpstr>黑体</vt:lpstr>
      <vt:lpstr>Times New Roman</vt:lpstr>
      <vt:lpstr>楷体</vt:lpstr>
      <vt:lpstr>等线</vt:lpstr>
      <vt:lpstr>Times New Roman</vt:lpstr>
      <vt:lpstr>Cambria Math</vt:lpstr>
      <vt:lpstr>微软雅黑</vt:lpstr>
      <vt:lpstr>Arial Unicode MS</vt:lpstr>
      <vt:lpstr>Calibri</vt:lpstr>
      <vt:lpstr>1_Office 主题​​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声  明
本文件仅用于个人学习、研究或欣赏，以及其他非商业性或非盈利性用途，但同时应遵守著作权法及其他相关法律的规定，不得侵犯本司及相关权利人的合法权利。
除此以外，将本文件任何内容用于其他用途时，应获得授权，如发现未经授权用于商业或盈利用途将追加侵权者的法律责任。
武汉天成贵龙文化传播有限公司
湖北山河律师事务所</dc:description>
  <dc:subject>状元成才路</dc:subject>
  <cp:lastModifiedBy>慢慢来</cp:lastModifiedBy>
  <cp:revision>279</cp:revision>
  <dcterms:created xsi:type="dcterms:W3CDTF">2016-01-14T07:05:00Z</dcterms:created>
  <dcterms:modified xsi:type="dcterms:W3CDTF">2025-01-18T09:20:45Z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0C846EA7F7594A84AD8FF39F5A981C3E</vt:lpwstr>
  </property>
  <property fmtid="{D5CDD505-2E9C-101B-9397-08002B2CF9AE}" pid="3" name="KSOProductBuildVer">
    <vt:lpwstr>2052-12.1.0.19770</vt:lpwstr>
  </property>
</Properties>
</file>