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84" r:id="rId4"/>
    <p:sldId id="386" r:id="rId5"/>
    <p:sldId id="387" r:id="rId6"/>
    <p:sldId id="381" r:id="rId7"/>
    <p:sldId id="385" r:id="rId8"/>
    <p:sldId id="283" r:id="rId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66" y="12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1.4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57213" y="1029919"/>
                <a:ext cx="5593555" cy="734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8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c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÷2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·(</a:t>
                </a:r>
                <a:r>
                  <a:rPr lang="en-US" altLang="zh-CN" sz="26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bc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213" y="1029919"/>
                <a:ext cx="5593555" cy="734304"/>
              </a:xfrm>
              <a:prstGeom prst="rect">
                <a:avLst/>
              </a:prstGeom>
              <a:blipFill rotWithShape="1">
                <a:blip r:embed="rId1"/>
                <a:stretch>
                  <a:fillRect l="-6" t="-5095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57213" y="1902215"/>
            <a:ext cx="652224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15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)÷(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9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7963" y="3314362"/>
            <a:ext cx="7708773" cy="1524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=9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·(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)÷(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=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135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÷(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92669" y="2456740"/>
                <a:ext cx="6286785" cy="8296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=4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bc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)=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bc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669" y="2456740"/>
                <a:ext cx="6286785" cy="829651"/>
              </a:xfrm>
              <a:prstGeom prst="rect">
                <a:avLst/>
              </a:prstGeom>
              <a:blipFill rotWithShape="1">
                <a:blip r:embed="rId2"/>
                <a:stretch>
                  <a:fillRect l="-3" t="-4507" r="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57213" y="611615"/>
            <a:ext cx="652224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+6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)÷(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557213" y="1279704"/>
                <a:ext cx="5422107" cy="734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5</m:t>
                        </m:r>
                      </m:den>
                    </m:f>
                    <m:r>
                      <a:rPr lang="en-US" altLang="zh-CN" sz="2600" b="1" i="1" smtClean="0"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mn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latin typeface="+mj-ea"/>
                    <a:ea typeface="+mj-ea"/>
                  </a:rPr>
                  <a:t>-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6</m:t>
                        </m:r>
                      </m:den>
                    </m:f>
                    <m:r>
                      <a:rPr lang="en-US" altLang="zh-CN" sz="2600" b="1" i="1"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latin typeface="+mj-lt"/>
                            <a:ea typeface="+mj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600" b="1" i="1" dirty="0">
                        <a:latin typeface="+mj-lt"/>
                        <a:ea typeface="黑体" panose="02010609060101010101" pitchFamily="49" charset="-122"/>
                      </a:rPr>
                      <m:t>n</m:t>
                    </m:r>
                    <m:r>
                      <m:rPr>
                        <m:nor/>
                      </m:rPr>
                      <a:rPr lang="en-US" altLang="zh-CN" sz="2600" b="1" baseline="30000" dirty="0">
                        <a:latin typeface="+mj-lt"/>
                        <a:ea typeface="黑体" panose="02010609060101010101" pitchFamily="49" charset="-122"/>
                      </a:rPr>
                      <m:t>2</m:t>
                    </m:r>
                  </m:oMath>
                </a14:m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213" y="1279704"/>
                <a:ext cx="5422107" cy="734304"/>
              </a:xfrm>
              <a:prstGeom prst="rect">
                <a:avLst/>
              </a:prstGeom>
              <a:blipFill rotWithShape="1">
                <a:blip r:embed="rId1"/>
                <a:stretch>
                  <a:fillRect l="-6" t="-5040" r="3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886586" y="2155544"/>
                <a:ext cx="8172070" cy="1305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=4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÷4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÷4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÷4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endParaRPr lang="en-US" altLang="zh-CN" sz="2600" b="1" baseline="30000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      =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ab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586" y="2155544"/>
                <a:ext cx="8172070" cy="1305294"/>
              </a:xfrm>
              <a:prstGeom prst="rect">
                <a:avLst/>
              </a:prstGeom>
              <a:blipFill rotWithShape="1">
                <a:blip r:embed="rId2"/>
                <a:stretch>
                  <a:fillRect l="-2" t="-2849" r="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886586" y="3351764"/>
                <a:ext cx="8257414" cy="1595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+mn-lt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+mn-lt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endParaRPr lang="en-US" altLang="zh-CN" sz="2600" b="1" baseline="30000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mn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586" y="3351764"/>
                <a:ext cx="8257414" cy="1595309"/>
              </a:xfrm>
              <a:prstGeom prst="rect">
                <a:avLst/>
              </a:prstGeom>
              <a:blipFill rotWithShape="1">
                <a:blip r:embed="rId3"/>
                <a:stretch>
                  <a:fillRect l="-2" t="-232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996553" y="2323461"/>
                <a:ext cx="6940440" cy="1589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endParaRPr lang="en-US" altLang="zh-CN" sz="2600" b="1" i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553" y="2323461"/>
                <a:ext cx="6940440" cy="1589859"/>
              </a:xfrm>
              <a:prstGeom prst="rect">
                <a:avLst/>
              </a:prstGeom>
              <a:blipFill rotWithShape="1">
                <a:blip r:embed="rId1"/>
                <a:stretch>
                  <a:fillRect l="-3" t="-2356" r="2" b="-22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996553" y="4145002"/>
            <a:ext cx="745250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+2-2)÷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557213" y="599431"/>
                <a:ext cx="4986339" cy="734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10</m:t>
                        </m:r>
                      </m:den>
                    </m:f>
                    <m:r>
                      <a:rPr lang="en-US" altLang="zh-CN" sz="2600" b="1" i="1" smtClean="0">
                        <a:latin typeface="Cambria Math" panose="02040503050406030204" pitchFamily="18" charset="0"/>
                        <a:ea typeface="+mj-ea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latin typeface="+mj-lt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dirty="0">
                    <a:latin typeface="+mj-lt"/>
                    <a:ea typeface="黑体" panose="02010609060101010101" pitchFamily="49" charset="-122"/>
                  </a:rPr>
                  <a:t>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j-ea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600" b="1" i="1" dirty="0">
                        <a:latin typeface="+mj-lt"/>
                        <a:ea typeface="黑体" panose="02010609060101010101" pitchFamily="49" charset="-122"/>
                      </a:rPr>
                      <m:t>y</m:t>
                    </m:r>
                    <m:r>
                      <a:rPr lang="en-US" altLang="zh-CN" sz="2600" b="1" i="1" baseline="30000" dirty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6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213" y="599431"/>
                <a:ext cx="4986339" cy="734112"/>
              </a:xfrm>
              <a:prstGeom prst="rect">
                <a:avLst/>
              </a:prstGeom>
              <a:blipFill rotWithShape="1">
                <a:blip r:embed="rId2"/>
                <a:stretch>
                  <a:fillRect l="-6" t="-510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557213" y="1565225"/>
            <a:ext cx="439340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[(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+1)(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+2)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2]÷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x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101012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一只圆柱形桶内装满了水，已知桶的底面直径为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，高为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。又知另一个长方体形容器的长为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，宽为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。如果把这只圆柱形桶中的水全部倒入这个长方体形容器中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水不溢出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，那么水面的高度是多少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48530" y="2739741"/>
                <a:ext cx="6030566" cy="739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水面的高度是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π(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÷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ab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600" b="1" i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lang="en-US" altLang="zh-CN" sz="26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530" y="2739741"/>
                <a:ext cx="6030566" cy="739626"/>
              </a:xfrm>
              <a:prstGeom prst="rect">
                <a:avLst/>
              </a:prstGeom>
              <a:blipFill rotWithShape="1">
                <a:blip r:embed="rId1"/>
                <a:stretch>
                  <a:fillRect l="-3" t="-5027" r="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008143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单位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:cm 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的瓶子中盛满了水，如果将这个瓶子中的水全部倒入图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这样的杯子中，那么一共需要多少个这样的杯子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00051" y="2276888"/>
                <a:ext cx="6378436" cy="26800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解：瓶子中水的体积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π(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+π(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endParaRPr lang="en-US" altLang="zh-CN" sz="2400" b="1" i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 cm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，一个杯子能盛的水的体积为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>
                                <a:solidFill>
                                  <a:srgbClr val="FF0000"/>
                                </a:solidFill>
                                <a:latin typeface="+mj-lt"/>
                                <a:ea typeface="+mj-ea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+mj-lt"/>
                                <a:ea typeface="+mj-ea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×8=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(cm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。所以一共需要这样的杯子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π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个。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1" y="2276888"/>
                <a:ext cx="6378436" cy="2680093"/>
              </a:xfrm>
              <a:prstGeom prst="rect">
                <a:avLst/>
              </a:prstGeom>
              <a:blipFill rotWithShape="1">
                <a:blip r:embed="rId1"/>
                <a:stretch>
                  <a:fillRect t="-1153" r="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6668" y="1611774"/>
            <a:ext cx="2297281" cy="1681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WPS 演示</Application>
  <PresentationFormat>全屏显示(16:9)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黑体</vt:lpstr>
      <vt:lpstr>Times New Roman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413</cp:revision>
  <dcterms:created xsi:type="dcterms:W3CDTF">2016-01-14T07:05:00Z</dcterms:created>
  <dcterms:modified xsi:type="dcterms:W3CDTF">2025-01-18T09:27:43Z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