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67" r:id="rId5"/>
    <p:sldId id="286" r:id="rId6"/>
    <p:sldId id="287" r:id="rId7"/>
    <p:sldId id="288" r:id="rId8"/>
    <p:sldId id="289" r:id="rId9"/>
    <p:sldId id="303" r:id="rId10"/>
    <p:sldId id="371" r:id="rId11"/>
    <p:sldId id="370" r:id="rId12"/>
    <p:sldId id="306" r:id="rId13"/>
    <p:sldId id="368" r:id="rId14"/>
    <p:sldId id="369" r:id="rId15"/>
    <p:sldId id="309" r:id="rId16"/>
    <p:sldId id="310" r:id="rId17"/>
    <p:sldId id="311" r:id="rId18"/>
    <p:sldId id="312" r:id="rId19"/>
    <p:sldId id="297" r:id="rId20"/>
    <p:sldId id="280" r:id="rId21"/>
    <p:sldId id="299" r:id="rId22"/>
    <p:sldId id="282" r:id="rId23"/>
    <p:sldId id="364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00FF"/>
    <a:srgbClr val="6784FD"/>
    <a:srgbClr val="C5DFFF"/>
    <a:srgbClr val="B0C8FE"/>
    <a:srgbClr val="94B5FE"/>
    <a:srgbClr val="FFFEB8"/>
    <a:srgbClr val="FEB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3948" y="1965356"/>
            <a:ext cx="5436104" cy="1212787"/>
            <a:chOff x="1937243" y="2025650"/>
            <a:chExt cx="5436104" cy="1212787"/>
          </a:xfrm>
        </p:grpSpPr>
        <p:sp>
          <p:nvSpPr>
            <p:cNvPr id="3074" name="文本框 2"/>
            <p:cNvSpPr txBox="1"/>
            <p:nvPr/>
          </p:nvSpPr>
          <p:spPr>
            <a:xfrm>
              <a:off x="1937243" y="2025650"/>
              <a:ext cx="543610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课时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完全平方公式的认识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937243" y="2642940"/>
              <a:ext cx="526951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2776474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7019" y="1751013"/>
            <a:ext cx="234872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完全平方公式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2571750"/>
            <a:ext cx="4033535" cy="1450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2231" y="1751013"/>
            <a:ext cx="198804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平方差公式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75" y="2832591"/>
            <a:ext cx="3571632" cy="969350"/>
          </a:xfrm>
          <a:prstGeom prst="rect">
            <a:avLst/>
          </a:prstGeom>
        </p:spPr>
      </p:pic>
      <p:sp>
        <p:nvSpPr>
          <p:cNvPr id="6" name="左大括号 5"/>
          <p:cNvSpPr/>
          <p:nvPr/>
        </p:nvSpPr>
        <p:spPr>
          <a:xfrm rot="5400000">
            <a:off x="4113461" y="-2002593"/>
            <a:ext cx="559894" cy="6947320"/>
          </a:xfrm>
          <a:prstGeom prst="leftBrace">
            <a:avLst>
              <a:gd name="adj1" fmla="val 52718"/>
              <a:gd name="adj2" fmla="val 50014"/>
            </a:avLst>
          </a:prstGeom>
          <a:ln w="28575">
            <a:solidFill>
              <a:srgbClr val="6784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9047" y="669436"/>
            <a:ext cx="234872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整式乘法公式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1825" y="685800"/>
            <a:ext cx="5141913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pitchFamily="49" charset="-122"/>
                <a:cs typeface="+mn-cs"/>
              </a:rPr>
              <a:t>5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利用完全平方公式计算：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50" y="1333341"/>
            <a:ext cx="7394973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– 3)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(4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+ 5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 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037" y="1838593"/>
            <a:ext cx="7823200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–3)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(2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–2·2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·3+3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3162" y="2871788"/>
            <a:ext cx="7281863" cy="10107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s-E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s-E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(4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+ 5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)</a:t>
            </a:r>
            <a:r>
              <a:rPr kumimoji="0" lang="es-E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(4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s-E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+ 2·4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·5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(5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s-E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s-ES" altLang="zh-CN" sz="26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                    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16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+ 40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+ 25</a:t>
            </a:r>
            <a:r>
              <a:rPr kumimoji="0" lang="es-E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499" y="3828319"/>
            <a:ext cx="7215188" cy="10107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pt-BR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pt-BR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= (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– 2·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lang="pt-BR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                  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amn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pt-BR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r>
              <a:rPr kumimoji="0" lang="pt-BR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03212" y="2282389"/>
            <a:ext cx="1177607" cy="800710"/>
            <a:chOff x="2203212" y="2282389"/>
            <a:chExt cx="1177607" cy="800710"/>
          </a:xfrm>
        </p:grpSpPr>
        <p:sp>
          <p:nvSpPr>
            <p:cNvPr id="7" name="文本框 6"/>
            <p:cNvSpPr txBox="1"/>
            <p:nvPr/>
          </p:nvSpPr>
          <p:spPr>
            <a:xfrm>
              <a:off x="2203212" y="2621434"/>
              <a:ext cx="1177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(</a:t>
              </a:r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a </a:t>
              </a:r>
              <a:r>
                <a:rPr lang="en-US" altLang="zh-CN" sz="2400" b="1" dirty="0">
                  <a:solidFill>
                    <a:srgbClr val="0070C0"/>
                  </a:solidFill>
                  <a:latin typeface="+mj-ea"/>
                  <a:ea typeface="+mj-ea"/>
                </a:rPr>
                <a:t>-</a:t>
              </a:r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r>
                <a:rPr lang="en-US" altLang="zh-CN" sz="2400" b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)</a:t>
              </a:r>
              <a:r>
                <a:rPr lang="en-US" altLang="zh-CN" sz="2400" b="1" baseline="3000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endParaRPr lang="zh-CN" altLang="en-US" sz="2400" b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10" name="直接箭头连接符 9"/>
            <p:cNvCxnSpPr/>
            <p:nvPr/>
          </p:nvCxnSpPr>
          <p:spPr>
            <a:xfrm flipV="1">
              <a:off x="2499360" y="2282389"/>
              <a:ext cx="0" cy="4267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V="1">
              <a:off x="2895600" y="2282389"/>
              <a:ext cx="0" cy="4267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715146" y="2282389"/>
            <a:ext cx="2197893" cy="836940"/>
            <a:chOff x="3715146" y="2282389"/>
            <a:chExt cx="2197893" cy="836940"/>
          </a:xfrm>
        </p:grpSpPr>
        <p:sp>
          <p:nvSpPr>
            <p:cNvPr id="8" name="文本框 7"/>
            <p:cNvSpPr txBox="1"/>
            <p:nvPr/>
          </p:nvSpPr>
          <p:spPr>
            <a:xfrm>
              <a:off x="3715146" y="2657664"/>
              <a:ext cx="2197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r>
                <a:rPr lang="en-US" altLang="zh-CN" sz="2400" b="1" baseline="3000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rgbClr val="0070C0"/>
                  </a:solidFill>
                  <a:latin typeface="+mj-ea"/>
                  <a:ea typeface="+mj-ea"/>
                </a:rPr>
                <a:t>- </a:t>
              </a:r>
              <a:r>
                <a:rPr lang="en-US" altLang="zh-CN" sz="2400" b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ab  </a:t>
              </a:r>
              <a:r>
                <a:rPr lang="en-US" altLang="zh-CN" sz="2400" b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+  </a:t>
              </a:r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r>
                <a:rPr lang="en-US" altLang="zh-CN" sz="2400" b="1" baseline="3000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endParaRPr lang="zh-CN" altLang="en-US" sz="2400" b="1" baseline="3000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V="1">
              <a:off x="4013200" y="2282389"/>
              <a:ext cx="0" cy="4267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4714240" y="2282389"/>
              <a:ext cx="0" cy="4267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5547360" y="2282389"/>
              <a:ext cx="0" cy="4267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5686068" y="1846972"/>
            <a:ext cx="2262937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4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–12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+9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583407" y="1002507"/>
            <a:ext cx="1652587" cy="657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计算：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71418" y="1528779"/>
                <a:ext cx="3415506" cy="778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）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(</a:t>
                </a: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kumimoji="0" lang="en-US" altLang="zh-CN" sz="2800" b="1" i="0" kern="1200" cap="none" spc="0" normalizeH="0" baseline="0" noProof="0" dirty="0" smtClean="0">
                        <a:latin typeface="+mj-lt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+ 2</a:t>
                </a: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y 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kern="1200" cap="none" spc="0" normalizeH="0" baseline="3000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kern="1200" cap="none" spc="0" normalizeH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18" y="1528779"/>
                <a:ext cx="3415506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7" t="-5590" r="12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3074514" y="1565609"/>
                <a:ext cx="3337773" cy="78335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0" lang="zh-CN" altLang="en-US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）</a:t>
                </a:r>
                <a:r>
                  <a:rPr kumimoji="0" lang="en-US" altLang="zh-CN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( 2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xy 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–</a:t>
                </a:r>
                <a:r>
                  <a:rPr kumimoji="0" lang="en-US" altLang="zh-CN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chemeClr val="tx1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chemeClr val="tx1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kern="1200" cap="none" spc="0" normalizeH="0" baseline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kern="1200" cap="none" spc="0" normalizeH="0" noProof="0" dirty="0">
                    <a:solidFill>
                      <a:schemeClr val="tx1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noProof="0" dirty="0">
                  <a:solidFill>
                    <a:schemeClr val="tx1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4514" y="1565609"/>
                <a:ext cx="3337773" cy="783356"/>
              </a:xfrm>
              <a:prstGeom prst="rect">
                <a:avLst/>
              </a:prstGeom>
              <a:blipFill rotWithShape="1">
                <a:blip r:embed="rId2"/>
                <a:stretch>
                  <a:fillRect l="-14" t="-5555" r="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5965719" y="1705458"/>
            <a:ext cx="329930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(–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633413" y="2308648"/>
                <a:ext cx="6874668" cy="778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解：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(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D2395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 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+ 2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 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4</m:t>
                        </m:r>
                      </m:den>
                    </m:f>
                    <m:r>
                      <a:rPr kumimoji="0" lang="en-US" altLang="zh-CN" sz="2800" b="1" i="1" kern="1200" cap="none" spc="0" normalizeH="0" baseline="0" noProof="0" dirty="0" smtClean="0">
                        <a:solidFill>
                          <a:srgbClr val="FD2395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+2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xy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+ 4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413" y="2308648"/>
                <a:ext cx="6874668" cy="778483"/>
              </a:xfrm>
              <a:prstGeom prst="rect">
                <a:avLst/>
              </a:prstGeom>
              <a:blipFill rotWithShape="1">
                <a:blip r:embed="rId3"/>
                <a:stretch>
                  <a:fillRect l="-5" t="-5601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334826" y="3044723"/>
                <a:ext cx="6944779" cy="783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( 2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 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 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= 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4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–</a:t>
                </a:r>
                <a:r>
                  <a:rPr lang="en-US" altLang="zh-CN" sz="2800" b="1" dirty="0">
                    <a:solidFill>
                      <a:srgbClr val="FD2395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dirty="0" smtClean="0">
                            <a:solidFill>
                              <a:srgbClr val="FD2395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kern="1200" cap="none" spc="0" normalizeH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4826" y="3044723"/>
                <a:ext cx="6944779" cy="783356"/>
              </a:xfrm>
              <a:prstGeom prst="rect">
                <a:avLst/>
              </a:prstGeom>
              <a:blipFill rotWithShape="1">
                <a:blip r:embed="rId4"/>
                <a:stretch>
                  <a:fillRect l="-1" t="-5580" r="7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1334826" y="3823206"/>
            <a:ext cx="741626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 (– 3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9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–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6</a:t>
            </a:r>
            <a:r>
              <a:rPr lang="en-US" altLang="zh-CN" sz="2800" b="1" i="1" dirty="0" err="1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mn</a:t>
            </a:r>
            <a:r>
              <a:rPr lang="en-US" altLang="zh-CN" sz="2800" b="1" i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669131" y="673895"/>
            <a:ext cx="6788943" cy="65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已知 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，求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的值。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797718" y="1445420"/>
            <a:ext cx="6788943" cy="65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 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3426617" y="2007773"/>
            <a:ext cx="2024064" cy="65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 (</a:t>
            </a:r>
            <a:r>
              <a:rPr lang="en-US" altLang="zh-CN" sz="2800" b="1" i="1" dirty="0" err="1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2 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矩形 3"/>
          <p:cNvSpPr/>
          <p:nvPr/>
        </p:nvSpPr>
        <p:spPr>
          <a:xfrm>
            <a:off x="3426617" y="2571072"/>
            <a:ext cx="2938463" cy="65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 ×(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3"/>
          <p:cNvSpPr/>
          <p:nvPr/>
        </p:nvSpPr>
        <p:spPr>
          <a:xfrm>
            <a:off x="3426617" y="3134371"/>
            <a:ext cx="802484" cy="65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0738" y="1871663"/>
            <a:ext cx="7502525" cy="159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如果将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为非负整数）的每一项按字母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的次数由大到小排列，就可以得到下面的等式：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1685" y="514285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9" name="矩形: 圆角 8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0050" y="998538"/>
            <a:ext cx="8343900" cy="314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，它只有一项，系数为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，它有两项，系数分别是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，它有三项，系数分别是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，它有四项，系数分别是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/>
        </p:nvSpPr>
        <p:spPr>
          <a:xfrm>
            <a:off x="974725" y="742950"/>
            <a:ext cx="7502525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如果将上述每个式子的各项系数排成下表， 那么你能发现什么规律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82925" y="2074863"/>
            <a:ext cx="1979613" cy="1873250"/>
            <a:chOff x="3083291" y="2074077"/>
            <a:chExt cx="1980029" cy="1874132"/>
          </a:xfrm>
        </p:grpSpPr>
        <p:sp>
          <p:nvSpPr>
            <p:cNvPr id="3" name="文本框 2"/>
            <p:cNvSpPr txBox="1"/>
            <p:nvPr/>
          </p:nvSpPr>
          <p:spPr>
            <a:xfrm>
              <a:off x="3891499" y="2074077"/>
              <a:ext cx="363613" cy="5638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21567" y="2510845"/>
              <a:ext cx="903477" cy="5638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1    1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353223" y="2947613"/>
              <a:ext cx="1440166" cy="5638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1    2    1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83291" y="3384381"/>
              <a:ext cx="1980029" cy="5638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1    3    3    1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74725" y="4176713"/>
            <a:ext cx="7778750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按照这个规律可以继续将这个表写下去：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1013" y="779463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1138" y="1216025"/>
            <a:ext cx="90328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2850" y="1652588"/>
            <a:ext cx="144145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1    2    1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2975" y="2089150"/>
            <a:ext cx="1979613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1    3    3    1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14688" y="2525713"/>
            <a:ext cx="251777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1    4    6    4    1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4325" y="2962275"/>
            <a:ext cx="3236913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1    5    10  10    5    1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3975" y="3398838"/>
            <a:ext cx="3956050" cy="565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1    6    15  20   15    6    1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1138" y="3835400"/>
            <a:ext cx="903288" cy="565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……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1838" y="1012825"/>
            <a:ext cx="2122487" cy="1074738"/>
            <a:chOff x="627399" y="794260"/>
            <a:chExt cx="2122475" cy="1074587"/>
          </a:xfrm>
        </p:grpSpPr>
        <p:sp>
          <p:nvSpPr>
            <p:cNvPr id="10" name="思想气泡: 云 9"/>
            <p:cNvSpPr/>
            <p:nvPr/>
          </p:nvSpPr>
          <p:spPr>
            <a:xfrm>
              <a:off x="627399" y="794260"/>
              <a:ext cx="2122475" cy="1074587"/>
            </a:xfrm>
            <a:prstGeom prst="cloudCallout">
              <a:avLst>
                <a:gd name="adj1" fmla="val 57154"/>
                <a:gd name="adj2" fmla="val 92935"/>
              </a:avLst>
            </a:prstGeom>
            <a:solidFill>
              <a:srgbClr val="C5DFFF"/>
            </a:solidFill>
            <a:ln>
              <a:solidFill>
                <a:srgbClr val="6784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5048" y="997431"/>
              <a:ext cx="1627178" cy="560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杨辉三角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034653" y="1380747"/>
                <a:ext cx="6187281" cy="13494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(1) (3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+ 1)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；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         (2) 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a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(3) (2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latin typeface="+mj-lt"/>
                            <a:ea typeface="黑体" panose="02010609060101010101" pitchFamily="49" charset="-122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；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    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(4) (– 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+ 3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653" y="1380747"/>
                <a:ext cx="6187281" cy="1349408"/>
              </a:xfrm>
              <a:prstGeom prst="rect">
                <a:avLst/>
              </a:prstGeom>
              <a:blipFill rotWithShape="1">
                <a:blip r:embed="rId1"/>
                <a:stretch>
                  <a:fillRect l="-4" t="-3219" r="1" b="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7" name="矩形 6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矩形 3"/>
          <p:cNvSpPr/>
          <p:nvPr/>
        </p:nvSpPr>
        <p:spPr>
          <a:xfrm>
            <a:off x="580628" y="1022092"/>
            <a:ext cx="44457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利用完全平方公式计算：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2994" y="2571750"/>
            <a:ext cx="574833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解：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(1) 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+ 1)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+ 6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+ 1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71676" y="3148995"/>
            <a:ext cx="574833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(2)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+ 9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026442" y="3626530"/>
                <a:ext cx="5748338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(3) (2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= 4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+ 2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xy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；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+mn-cs"/>
                  </a:rPr>
                  <a:t>    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6442" y="3626530"/>
                <a:ext cx="5748338" cy="778483"/>
              </a:xfrm>
              <a:prstGeom prst="rect">
                <a:avLst/>
              </a:prstGeom>
              <a:blipFill rotWithShape="1">
                <a:blip r:embed="rId2"/>
                <a:stretch>
                  <a:fillRect l="-3" t="-5552" r="8" b="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2026442" y="4322650"/>
            <a:ext cx="574833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(4) (–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12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+ 9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082675" y="1773238"/>
            <a:ext cx="7151688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just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解：   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+ 1)(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 2) – 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 – 1)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+ 5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+mn-cs"/>
            </a:endParaRPr>
          </a:p>
          <a:p>
            <a:pPr marR="0" algn="just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        =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 2 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+ 2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 1 + 5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+mn-cs"/>
            </a:endParaRPr>
          </a:p>
          <a:p>
            <a:pPr marR="0" algn="just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       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+ 2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当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= – 5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时，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原式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= (– 5)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– (– 5) + 2 = 25 + 5 + 2 = 32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22"/>
          <p:cNvSpPr>
            <a:spLocks noChangeArrowheads="1"/>
          </p:cNvSpPr>
          <p:nvPr/>
        </p:nvSpPr>
        <p:spPr bwMode="auto">
          <a:xfrm>
            <a:off x="903288" y="561975"/>
            <a:ext cx="7508875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2.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化简求值：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+ 1)(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其中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45318" y="917734"/>
            <a:ext cx="5766115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什么是多项式乘多项式法则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1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15625" y="3665869"/>
            <a:ext cx="173156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平方差公式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5317" y="1361092"/>
            <a:ext cx="7095184" cy="93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      多项式与多项式相乘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，先用一个多项式的每一项乘另一个多项式的每一项，再把所得的积相加。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22864" y="2360238"/>
            <a:ext cx="416299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) 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)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= 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mn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an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ab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3533" y="2913959"/>
            <a:ext cx="5766115" cy="1940327"/>
            <a:chOff x="843533" y="2913959"/>
            <a:chExt cx="5766115" cy="1940327"/>
          </a:xfrm>
        </p:grpSpPr>
        <p:sp>
          <p:nvSpPr>
            <p:cNvPr id="19" name="矩形 18"/>
            <p:cNvSpPr/>
            <p:nvPr/>
          </p:nvSpPr>
          <p:spPr>
            <a:xfrm>
              <a:off x="843533" y="2913959"/>
              <a:ext cx="5766115" cy="526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由下面的两个图形你能得到哪个公式</a:t>
              </a:r>
              <a:r>
                <a:rPr kumimoji="1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?</a:t>
              </a:r>
              <a:endPara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86333" y="3487993"/>
              <a:ext cx="3319585" cy="1366293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5119453" y="4153540"/>
            <a:ext cx="3319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)= 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400" b="1" kern="1200" cap="none" spc="0" normalizeH="0" baseline="3000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8" grpId="0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741363" y="561975"/>
            <a:ext cx="7292975" cy="130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已知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21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求下列各式的值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(1)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(2)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1363" y="2074863"/>
            <a:ext cx="8802687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解 ：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= 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 10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×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21</a:t>
            </a:r>
            <a:endParaRPr kumimoji="0" lang="pt-BR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t-BR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      = 100 – 42 = 58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  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ab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 58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–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×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21 = 16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2142889" y="1822478"/>
            <a:ext cx="4171949" cy="560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±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± 2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7655" y="3363969"/>
            <a:ext cx="5817696" cy="9363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  两个数的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或差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的平方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，等于它们的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平方和加上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或减去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它们的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积的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47655" y="2702196"/>
            <a:ext cx="191173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语言叙述：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17783" y="1161196"/>
            <a:ext cx="27697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完全平方公式：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58770" y="964559"/>
            <a:ext cx="2649538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00" b="1" dirty="0">
                <a:latin typeface="+mn-lt"/>
                <a:ea typeface="黑体" panose="02010609060101010101" pitchFamily="49" charset="-122"/>
              </a:rPr>
              <a:t>计算下列各式：</a:t>
            </a:r>
            <a:endParaRPr kumimoji="1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2526" y="964559"/>
            <a:ext cx="2990056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+ 3)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1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6801" y="964559"/>
            <a:ext cx="2899569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(2+ 3</a:t>
            </a:r>
            <a:r>
              <a:rPr kumimoji="1" lang="en-US" altLang="zh-CN" sz="26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)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。</a:t>
            </a:r>
            <a:endParaRPr kumimoji="1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629" y="1587975"/>
            <a:ext cx="2739250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+3)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92509" y="1586116"/>
            <a:ext cx="2369169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+6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+9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6820" y="1603717"/>
            <a:ext cx="2705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=(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+3)(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+3) </a:t>
            </a:r>
            <a:endParaRPr lang="zh-CN" altLang="en-US" sz="1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717629" y="22054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(2+3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lang="zh-CN" alt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2568731" y="2192511"/>
            <a:ext cx="2720898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=(2+3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)(2+3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 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74562" y="2205492"/>
            <a:ext cx="24614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=4+12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+9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848218" y="3387436"/>
            <a:ext cx="7335838" cy="4931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观察以上算式及其运算结果， 你有什么发现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8887" y="1586116"/>
            <a:ext cx="2369169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2·3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+9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48886" y="2187891"/>
            <a:ext cx="2369169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2·2·3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+9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34790" y="1558915"/>
            <a:ext cx="1182030" cy="114748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16137" y="1558915"/>
            <a:ext cx="1693277" cy="114748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132" y="3913272"/>
            <a:ext cx="7153209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      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两个数的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和的平方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，等于这两个数的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平方和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加这两个数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乘积的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2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倍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5496" y="2758374"/>
            <a:ext cx="222351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平方式，两项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83937" y="2711796"/>
            <a:ext cx="2652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+mj-lt"/>
                <a:ea typeface="楷体" panose="02010609060101010101" pitchFamily="49" charset="-122"/>
              </a:rPr>
              <a:t>首平方，尾平方，</a:t>
            </a:r>
            <a:endParaRPr lang="en-US" altLang="zh-CN" sz="2400" b="1" dirty="0">
              <a:solidFill>
                <a:srgbClr val="7030A0"/>
              </a:solidFill>
              <a:latin typeface="+mj-lt"/>
              <a:ea typeface="楷体" panose="02010609060101010101" pitchFamily="49" charset="-122"/>
            </a:endParaRPr>
          </a:p>
          <a:p>
            <a:pPr algn="l"/>
            <a:r>
              <a:rPr lang="zh-CN" altLang="en-US" sz="2400" b="1" dirty="0">
                <a:solidFill>
                  <a:srgbClr val="7030A0"/>
                </a:solidFill>
                <a:latin typeface="+mj-lt"/>
                <a:ea typeface="楷体" panose="02010609060101010101" pitchFamily="49" charset="-122"/>
              </a:rPr>
              <a:t>积的</a:t>
            </a:r>
            <a:r>
              <a:rPr lang="en-US" altLang="zh-CN" sz="2400" b="1" dirty="0">
                <a:solidFill>
                  <a:srgbClr val="7030A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+mj-lt"/>
                <a:ea typeface="楷体" panose="02010609060101010101" pitchFamily="49" charset="-122"/>
              </a:rPr>
              <a:t>倍放中间</a:t>
            </a:r>
            <a:endParaRPr lang="zh-CN" altLang="en-US" sz="2400" b="1" dirty="0">
              <a:solidFill>
                <a:srgbClr val="7030A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3" grpId="0" animBg="1"/>
      <p:bldP spid="25" grpId="0"/>
      <p:bldP spid="2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5988" y="636269"/>
            <a:ext cx="706596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你能再举一些类似的例子验证你的发现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0575" y="1206500"/>
            <a:ext cx="719137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(2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;   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dirty="0">
                <a:latin typeface="+mn-lt"/>
                <a:ea typeface="黑体" panose="02010609060101010101" pitchFamily="49" charset="-122"/>
              </a:rPr>
              <a:t>(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</a:t>
            </a:r>
            <a:r>
              <a:rPr kumimoji="1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69" y="1766888"/>
            <a:ext cx="4767263" cy="18264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=(2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)(2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= 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x·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1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1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endParaRPr kumimoji="1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4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+ 4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endParaRPr kumimoji="1" lang="en-US" altLang="zh-CN" sz="24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9226" y="1766888"/>
            <a:ext cx="4767263" cy="18264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endParaRPr kumimoji="1" lang="en-US" altLang="zh-CN" sz="24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=(3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= 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·3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endParaRPr kumimoji="1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9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+12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+ 4</a:t>
            </a:r>
            <a:r>
              <a:rPr kumimoji="1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endParaRPr kumimoji="1" lang="en-US" altLang="zh-CN" sz="2400" b="1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281" y="3580476"/>
            <a:ext cx="5740559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你能用字母表示你发现的规律吗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915988" y="4192920"/>
            <a:ext cx="4394200" cy="5305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6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6449" y="1347788"/>
            <a:ext cx="5751513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你能用下图解释这一公式吗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?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7263" y="2251075"/>
            <a:ext cx="1971675" cy="1970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27263" y="2816225"/>
            <a:ext cx="1971675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636963" y="2251075"/>
            <a:ext cx="0" cy="1970088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223" name="组合 28"/>
          <p:cNvGrpSpPr/>
          <p:nvPr/>
        </p:nvGrpSpPr>
        <p:grpSpPr>
          <a:xfrm>
            <a:off x="2227263" y="4214813"/>
            <a:ext cx="1978025" cy="571500"/>
            <a:chOff x="2226533" y="4214201"/>
            <a:chExt cx="1978755" cy="57173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226533" y="4220554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635165" y="4220554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205288" y="4214201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3635165" y="4344429"/>
              <a:ext cx="570123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3738391" y="4222141"/>
              <a:ext cx="363671" cy="563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2226533" y="4346016"/>
              <a:ext cx="1408632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2753778" y="4222141"/>
              <a:ext cx="363671" cy="563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9224" name="组合 35"/>
          <p:cNvGrpSpPr/>
          <p:nvPr/>
        </p:nvGrpSpPr>
        <p:grpSpPr>
          <a:xfrm rot="-5400000">
            <a:off x="998538" y="2998788"/>
            <a:ext cx="1993900" cy="468312"/>
            <a:chOff x="2226533" y="3998662"/>
            <a:chExt cx="1993848" cy="469539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226533" y="4219902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634609" y="4219902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204506" y="4213536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3642545" y="4344051"/>
              <a:ext cx="569898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 rot="5400000">
              <a:off x="3764299" y="3899132"/>
              <a:ext cx="364490" cy="5635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2234470" y="4345642"/>
              <a:ext cx="1408075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 rot="5400000">
              <a:off x="2846748" y="3899132"/>
              <a:ext cx="364490" cy="5635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1685" y="514285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9" name="矩形: 圆角 28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4863" y="1482725"/>
            <a:ext cx="1971675" cy="19700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04863" y="2047875"/>
            <a:ext cx="1971675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214563" y="1482725"/>
            <a:ext cx="0" cy="1970088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245" name="组合 28"/>
          <p:cNvGrpSpPr/>
          <p:nvPr/>
        </p:nvGrpSpPr>
        <p:grpSpPr>
          <a:xfrm>
            <a:off x="804863" y="3446463"/>
            <a:ext cx="1978025" cy="571500"/>
            <a:chOff x="2226533" y="4214201"/>
            <a:chExt cx="1978755" cy="57173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226533" y="4220554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35165" y="4220554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205288" y="4214201"/>
              <a:ext cx="0" cy="2477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3635165" y="4344429"/>
              <a:ext cx="570123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3738391" y="4222141"/>
              <a:ext cx="363671" cy="563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2226533" y="4346016"/>
              <a:ext cx="1408632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2753778" y="4222141"/>
              <a:ext cx="363671" cy="5637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246" name="组合 36"/>
          <p:cNvGrpSpPr/>
          <p:nvPr/>
        </p:nvGrpSpPr>
        <p:grpSpPr>
          <a:xfrm rot="-5400000">
            <a:off x="-422275" y="2230438"/>
            <a:ext cx="1993900" cy="468312"/>
            <a:chOff x="2226533" y="3998662"/>
            <a:chExt cx="1993848" cy="46953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2234470" y="4211943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3634609" y="4219902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204506" y="4213536"/>
              <a:ext cx="0" cy="248298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3642545" y="4344051"/>
              <a:ext cx="569898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 rot="5400000">
              <a:off x="3764299" y="3899132"/>
              <a:ext cx="364490" cy="5635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3" name="直接箭头连接符 42"/>
            <p:cNvCxnSpPr/>
            <p:nvPr/>
          </p:nvCxnSpPr>
          <p:spPr>
            <a:xfrm>
              <a:off x="2234470" y="4345642"/>
              <a:ext cx="1408075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 rot="5400000">
              <a:off x="2846748" y="3899132"/>
              <a:ext cx="364490" cy="5635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804863" y="2047875"/>
            <a:ext cx="1409700" cy="1404938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12975" y="1482725"/>
            <a:ext cx="563563" cy="563563"/>
          </a:xfrm>
          <a:prstGeom prst="rect">
            <a:avLst/>
          </a:prstGeom>
          <a:solidFill>
            <a:srgbClr val="94B5F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4863" y="1482725"/>
            <a:ext cx="1408113" cy="563563"/>
          </a:xfrm>
          <a:prstGeom prst="rect">
            <a:avLst/>
          </a:prstGeom>
          <a:solidFill>
            <a:srgbClr val="FEF29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212975" y="2047875"/>
            <a:ext cx="563563" cy="1404938"/>
          </a:xfrm>
          <a:prstGeom prst="rect">
            <a:avLst/>
          </a:prstGeom>
          <a:solidFill>
            <a:srgbClr val="FEF29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782888" y="1604963"/>
            <a:ext cx="5780087" cy="1971675"/>
            <a:chOff x="2782888" y="1604809"/>
            <a:chExt cx="5780759" cy="1971217"/>
          </a:xfrm>
        </p:grpSpPr>
        <p:sp>
          <p:nvSpPr>
            <p:cNvPr id="53" name="文本框 52"/>
            <p:cNvSpPr txBox="1"/>
            <p:nvPr/>
          </p:nvSpPr>
          <p:spPr>
            <a:xfrm>
              <a:off x="2782888" y="2087297"/>
              <a:ext cx="4907532" cy="766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40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=             +                 +</a:t>
              </a:r>
              <a:endParaRPr kumimoji="0" lang="zh-CN" altLang="en-US" sz="40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0254" name="组合 57"/>
            <p:cNvGrpSpPr/>
            <p:nvPr/>
          </p:nvGrpSpPr>
          <p:grpSpPr>
            <a:xfrm>
              <a:off x="3255656" y="1765928"/>
              <a:ext cx="1410430" cy="1403582"/>
              <a:chOff x="3255656" y="1765928"/>
              <a:chExt cx="1410430" cy="140358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256018" y="1766697"/>
                <a:ext cx="1409864" cy="1403024"/>
              </a:xfrm>
              <a:prstGeom prst="rect">
                <a:avLst/>
              </a:prstGeom>
              <a:solidFill>
                <a:srgbClr val="FF99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752963" y="2185700"/>
                <a:ext cx="484244" cy="5650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10255" name="组合 58"/>
            <p:cNvGrpSpPr/>
            <p:nvPr/>
          </p:nvGrpSpPr>
          <p:grpSpPr>
            <a:xfrm>
              <a:off x="5183130" y="1604809"/>
              <a:ext cx="1978754" cy="1971217"/>
              <a:chOff x="5183130" y="1604809"/>
              <a:chExt cx="1978754" cy="1971217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183467" y="1606396"/>
                <a:ext cx="1408276" cy="563432"/>
              </a:xfrm>
              <a:prstGeom prst="rect">
                <a:avLst/>
              </a:prstGeom>
              <a:solidFill>
                <a:srgbClr val="FEF29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591743" y="2171414"/>
                <a:ext cx="563629" cy="1404612"/>
              </a:xfrm>
              <a:prstGeom prst="rect">
                <a:avLst/>
              </a:prstGeom>
              <a:solidFill>
                <a:srgbClr val="FEF29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5613729" y="1604809"/>
                <a:ext cx="563629" cy="5650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ab</a:t>
                </a:r>
                <a:endPara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6596506" y="2585656"/>
                <a:ext cx="565216" cy="5634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ab</a:t>
                </a:r>
                <a:endPara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10256" name="组合 59"/>
            <p:cNvGrpSpPr/>
            <p:nvPr/>
          </p:nvGrpSpPr>
          <p:grpSpPr>
            <a:xfrm>
              <a:off x="7999356" y="2289620"/>
              <a:ext cx="564291" cy="564257"/>
              <a:chOff x="7999356" y="2289620"/>
              <a:chExt cx="564291" cy="564257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8000019" y="2288862"/>
                <a:ext cx="563628" cy="565019"/>
              </a:xfrm>
              <a:prstGeom prst="rect">
                <a:avLst/>
              </a:prstGeom>
              <a:solidFill>
                <a:srgbClr val="94B5F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052412" y="2288862"/>
                <a:ext cx="484245" cy="5650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kern="1200" cap="none" spc="0" normalizeH="0" baseline="3000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 bwMode="auto">
          <a:xfrm>
            <a:off x="2212975" y="4102100"/>
            <a:ext cx="4394200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751681" y="445625"/>
            <a:ext cx="6219972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）如何计算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?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你是怎样做的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9900" y="928942"/>
            <a:ext cx="3961606" cy="2007550"/>
            <a:chOff x="449580" y="1783829"/>
            <a:chExt cx="3961406" cy="2008428"/>
          </a:xfrm>
        </p:grpSpPr>
        <p:sp>
          <p:nvSpPr>
            <p:cNvPr id="26" name="矩形 25"/>
            <p:cNvSpPr/>
            <p:nvPr/>
          </p:nvSpPr>
          <p:spPr>
            <a:xfrm>
              <a:off x="601972" y="2030001"/>
              <a:ext cx="3247863" cy="1762256"/>
            </a:xfrm>
            <a:prstGeom prst="rect">
              <a:avLst/>
            </a:prstGeom>
            <a:solidFill>
              <a:srgbClr val="FEBDA5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56760" y="2119999"/>
              <a:ext cx="3454226" cy="1599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= 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endPara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– 2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ab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+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28" name="组合 19"/>
            <p:cNvGrpSpPr/>
            <p:nvPr/>
          </p:nvGrpSpPr>
          <p:grpSpPr>
            <a:xfrm>
              <a:off x="449580" y="1783829"/>
              <a:ext cx="569779" cy="631711"/>
              <a:chOff x="449580" y="1783829"/>
              <a:chExt cx="569779" cy="63171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49580" y="1855298"/>
                <a:ext cx="569883" cy="560632"/>
              </a:xfrm>
              <a:prstGeom prst="ellipse">
                <a:avLst/>
              </a:prstGeom>
              <a:solidFill>
                <a:srgbClr val="FEF29A"/>
              </a:solidFill>
              <a:ln>
                <a:solidFill>
                  <a:srgbClr val="FEBD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57525" y="1783829"/>
                <a:ext cx="388917" cy="63210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32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333875" y="928942"/>
            <a:ext cx="4578350" cy="2490768"/>
            <a:chOff x="4252821" y="1783829"/>
            <a:chExt cx="4578759" cy="2491857"/>
          </a:xfrm>
        </p:grpSpPr>
        <p:sp>
          <p:nvSpPr>
            <p:cNvPr id="32" name="矩形 31"/>
            <p:cNvSpPr/>
            <p:nvPr/>
          </p:nvSpPr>
          <p:spPr>
            <a:xfrm>
              <a:off x="4503669" y="2030000"/>
              <a:ext cx="3613473" cy="2245686"/>
            </a:xfrm>
            <a:prstGeom prst="rect">
              <a:avLst/>
            </a:prstGeom>
            <a:solidFill>
              <a:srgbClr val="FEBDA5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25916" y="2089556"/>
              <a:ext cx="4205664" cy="21122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= [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a+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)]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+2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)+(–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– 2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ab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+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34" name="组合 20"/>
            <p:cNvGrpSpPr/>
            <p:nvPr/>
          </p:nvGrpSpPr>
          <p:grpSpPr>
            <a:xfrm>
              <a:off x="4252821" y="1783829"/>
              <a:ext cx="569779" cy="631711"/>
              <a:chOff x="449580" y="1783829"/>
              <a:chExt cx="569779" cy="631711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49580" y="1855298"/>
                <a:ext cx="569963" cy="560632"/>
              </a:xfrm>
              <a:prstGeom prst="ellipse">
                <a:avLst/>
              </a:prstGeom>
              <a:solidFill>
                <a:srgbClr val="FEF29A"/>
              </a:solidFill>
              <a:ln>
                <a:solidFill>
                  <a:srgbClr val="FEBD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57540" y="1783829"/>
                <a:ext cx="388972" cy="63210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32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08000" y="3105976"/>
            <a:ext cx="3476625" cy="1439863"/>
            <a:chOff x="6305795" y="1065511"/>
            <a:chExt cx="3476736" cy="1440249"/>
          </a:xfrm>
        </p:grpSpPr>
        <p:sp>
          <p:nvSpPr>
            <p:cNvPr id="38" name="思想气泡: 云 37"/>
            <p:cNvSpPr/>
            <p:nvPr/>
          </p:nvSpPr>
          <p:spPr>
            <a:xfrm>
              <a:off x="6305795" y="1065511"/>
              <a:ext cx="3476736" cy="1440249"/>
            </a:xfrm>
            <a:prstGeom prst="cloudCallout">
              <a:avLst>
                <a:gd name="adj1" fmla="val -6883"/>
                <a:gd name="adj2" fmla="val -63086"/>
              </a:avLst>
            </a:prstGeom>
            <a:solidFill>
              <a:srgbClr val="DDE8FF"/>
            </a:solidFill>
            <a:ln>
              <a:solidFill>
                <a:srgbClr val="6784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07445" y="1329107"/>
              <a:ext cx="2767101" cy="9543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hangingPunct="1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用自己的语言叙述这一公式！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226118" y="3761528"/>
            <a:ext cx="4572000" cy="9363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R="0" eaLnBrk="1" hangingPunct="1">
              <a:lnSpc>
                <a:spcPct val="120000"/>
              </a:lnSpc>
              <a:spcBef>
                <a:spcPts val="0"/>
              </a:spcBef>
              <a:buClrTx/>
              <a:buSzTx/>
              <a:buFontTx/>
              <a:defRPr kumimoji="1" sz="2800" b="1" strike="noStrike" cap="none" spc="0" normalizeH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400" dirty="0"/>
              <a:t>两个数的差的平方，等于它们的平方和，减去它们的积的</a:t>
            </a:r>
            <a:r>
              <a:rPr lang="en-US" altLang="zh-CN" sz="2400" dirty="0"/>
              <a:t>2</a:t>
            </a:r>
            <a:r>
              <a:rPr lang="zh-CN" altLang="en-US" sz="2400" dirty="0"/>
              <a:t>倍。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709549" y="2397125"/>
            <a:ext cx="1408113" cy="140493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549" y="1833563"/>
            <a:ext cx="1973263" cy="1968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09549" y="2398713"/>
            <a:ext cx="1973263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120837" y="1833563"/>
            <a:ext cx="0" cy="196850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318" name="组合 4"/>
          <p:cNvGrpSpPr/>
          <p:nvPr/>
        </p:nvGrpSpPr>
        <p:grpSpPr>
          <a:xfrm>
            <a:off x="707962" y="3644900"/>
            <a:ext cx="1981200" cy="687388"/>
            <a:chOff x="2224621" y="4062247"/>
            <a:chExt cx="1980667" cy="68808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2224621" y="4221157"/>
              <a:ext cx="1587" cy="452895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633942" y="4221157"/>
              <a:ext cx="0" cy="24631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205288" y="4214801"/>
              <a:ext cx="0" cy="45925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3633942" y="4345107"/>
              <a:ext cx="571346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740275" y="4062247"/>
              <a:ext cx="363440" cy="5641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2226208" y="4542156"/>
              <a:ext cx="1979080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065770" y="4186197"/>
              <a:ext cx="363439" cy="5641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3319" name="组合 12"/>
          <p:cNvGrpSpPr/>
          <p:nvPr/>
        </p:nvGrpSpPr>
        <p:grpSpPr>
          <a:xfrm rot="-5400000">
            <a:off x="-609663" y="2487613"/>
            <a:ext cx="1998662" cy="650875"/>
            <a:chOff x="2226533" y="3816562"/>
            <a:chExt cx="1998296" cy="651639"/>
          </a:xfrm>
        </p:grpSpPr>
        <p:cxnSp>
          <p:nvCxnSpPr>
            <p:cNvPr id="14" name="直接连接符 13"/>
            <p:cNvCxnSpPr/>
            <p:nvPr/>
          </p:nvCxnSpPr>
          <p:spPr>
            <a:xfrm rot="5400000">
              <a:off x="1969861" y="4219465"/>
              <a:ext cx="497471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626451" y="4220260"/>
              <a:ext cx="0" cy="247941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3966595" y="4230590"/>
              <a:ext cx="462505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3626451" y="4344230"/>
              <a:ext cx="571395" cy="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 rot="5400000">
              <a:off x="3752388" y="3948068"/>
              <a:ext cx="363964" cy="5650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rot="5400000" flipV="1">
              <a:off x="3218538" y="3131292"/>
              <a:ext cx="0" cy="1968140"/>
            </a:xfrm>
            <a:prstGeom prst="straightConnector1">
              <a:avLst/>
            </a:prstGeom>
            <a:ln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 rot="5400000">
              <a:off x="3053222" y="3716815"/>
              <a:ext cx="363964" cy="5634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87337" y="2813050"/>
            <a:ext cx="126365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633663" y="1838325"/>
            <a:ext cx="6361112" cy="1981200"/>
            <a:chOff x="2656598" y="1488140"/>
            <a:chExt cx="6361302" cy="1980388"/>
          </a:xfrm>
        </p:grpSpPr>
        <p:grpSp>
          <p:nvGrpSpPr>
            <p:cNvPr id="13329" name="组合 45"/>
            <p:cNvGrpSpPr/>
            <p:nvPr/>
          </p:nvGrpSpPr>
          <p:grpSpPr>
            <a:xfrm>
              <a:off x="3124924" y="1488140"/>
              <a:ext cx="5892976" cy="1980388"/>
              <a:chOff x="3124924" y="1488140"/>
              <a:chExt cx="5892976" cy="1980388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124924" y="1488140"/>
                <a:ext cx="1970147" cy="1974041"/>
              </a:xfrm>
              <a:prstGeom prst="rect">
                <a:avLst/>
              </a:prstGeom>
              <a:solidFill>
                <a:srgbClr val="FF99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3332" name="组合 38"/>
              <p:cNvGrpSpPr/>
              <p:nvPr/>
            </p:nvGrpSpPr>
            <p:grpSpPr>
              <a:xfrm>
                <a:off x="5396705" y="1489727"/>
                <a:ext cx="2618264" cy="1978801"/>
                <a:chOff x="5396705" y="1489727"/>
                <a:chExt cx="2618264" cy="1978801"/>
              </a:xfrm>
            </p:grpSpPr>
            <p:grpSp>
              <p:nvGrpSpPr>
                <p:cNvPr id="13338" name="组合 36"/>
                <p:cNvGrpSpPr/>
                <p:nvPr/>
              </p:nvGrpSpPr>
              <p:grpSpPr>
                <a:xfrm>
                  <a:off x="5396705" y="1489727"/>
                  <a:ext cx="1973321" cy="564919"/>
                  <a:chOff x="5396705" y="1489727"/>
                  <a:chExt cx="1973321" cy="564919"/>
                </a:xfrm>
              </p:grpSpPr>
              <p:sp>
                <p:nvSpPr>
                  <p:cNvPr id="32" name="矩形 31"/>
                  <p:cNvSpPr/>
                  <p:nvPr/>
                </p:nvSpPr>
                <p:spPr>
                  <a:xfrm>
                    <a:off x="6804859" y="1489727"/>
                    <a:ext cx="565167" cy="564918"/>
                  </a:xfrm>
                  <a:prstGeom prst="rect">
                    <a:avLst/>
                  </a:prstGeom>
                  <a:solidFill>
                    <a:srgbClr val="94B5FE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5396705" y="1489727"/>
                    <a:ext cx="1408154" cy="564918"/>
                  </a:xfrm>
                  <a:prstGeom prst="rect">
                    <a:avLst/>
                  </a:prstGeom>
                  <a:solidFill>
                    <a:srgbClr val="FEF2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339" name="组合 37"/>
                <p:cNvGrpSpPr/>
                <p:nvPr/>
              </p:nvGrpSpPr>
              <p:grpSpPr>
                <a:xfrm>
                  <a:off x="7450678" y="1498438"/>
                  <a:ext cx="564291" cy="1970090"/>
                  <a:chOff x="7491928" y="1498438"/>
                  <a:chExt cx="564291" cy="1970090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7490653" y="1499248"/>
                    <a:ext cx="565167" cy="563331"/>
                  </a:xfrm>
                  <a:prstGeom prst="rect">
                    <a:avLst/>
                  </a:prstGeom>
                  <a:solidFill>
                    <a:srgbClr val="94B5FE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7490653" y="2064166"/>
                    <a:ext cx="565167" cy="1404362"/>
                  </a:xfrm>
                  <a:prstGeom prst="rect">
                    <a:avLst/>
                  </a:prstGeom>
                  <a:solidFill>
                    <a:srgbClr val="FEF2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36" name="矩形 35"/>
              <p:cNvSpPr/>
              <p:nvPr/>
            </p:nvSpPr>
            <p:spPr>
              <a:xfrm>
                <a:off x="8454321" y="2192701"/>
                <a:ext cx="563579" cy="564918"/>
              </a:xfrm>
              <a:prstGeom prst="rect">
                <a:avLst/>
              </a:prstGeom>
              <a:solidFill>
                <a:srgbClr val="94B5F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867896" y="2170485"/>
                <a:ext cx="484202" cy="56491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6133327" y="1497661"/>
                <a:ext cx="542941" cy="56491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ab</a:t>
                </a:r>
                <a:endPara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471629" y="2389470"/>
                <a:ext cx="542941" cy="56491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ab</a:t>
                </a:r>
                <a:endPara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494009" y="2170485"/>
                <a:ext cx="484202" cy="56491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kern="1200" cap="none" spc="0" normalizeH="0" baseline="30000" noProof="0" dirty="0"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en-US" altLang="zh-CN" sz="2800" b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2656598" y="2119706"/>
              <a:ext cx="5967590" cy="7664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40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=                –                     +</a:t>
              </a:r>
              <a:endParaRPr kumimoji="0" lang="zh-CN" altLang="en-US" sz="40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9" name="文本框 48"/>
          <p:cNvSpPr txBox="1"/>
          <p:nvPr/>
        </p:nvSpPr>
        <p:spPr bwMode="auto">
          <a:xfrm>
            <a:off x="2259013" y="4314032"/>
            <a:ext cx="4394200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42963" y="1087438"/>
            <a:ext cx="559480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请你设计一个图形解释这一公式。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31685" y="514285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50" name="矩形: 圆角 49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32293" y="1088152"/>
            <a:ext cx="4321175" cy="1381998"/>
            <a:chOff x="2185495" y="806727"/>
            <a:chExt cx="4321175" cy="1381998"/>
          </a:xfrm>
        </p:grpSpPr>
        <p:sp>
          <p:nvSpPr>
            <p:cNvPr id="4" name="矩形: 圆角 3"/>
            <p:cNvSpPr/>
            <p:nvPr/>
          </p:nvSpPr>
          <p:spPr>
            <a:xfrm>
              <a:off x="2185495" y="806727"/>
              <a:ext cx="4321175" cy="1381998"/>
            </a:xfrm>
            <a:prstGeom prst="roundRect">
              <a:avLst/>
            </a:prstGeom>
            <a:solidFill>
              <a:srgbClr val="FFF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 bwMode="auto">
            <a:xfrm>
              <a:off x="2496503" y="948451"/>
              <a:ext cx="3625056" cy="55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+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+ 2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+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 bwMode="auto">
            <a:xfrm>
              <a:off x="2496503" y="1497726"/>
              <a:ext cx="3625056" cy="5603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–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=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– 2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ab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+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kern="1200" cap="none" spc="0" normalizeH="0" baseline="3000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en-US" altLang="zh-CN" sz="2800" b="1" kern="1200" cap="none" spc="0" normalizeH="0" baseline="3000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10373" y="454819"/>
            <a:ext cx="2709396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完全平方公式：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5666" y="2673351"/>
            <a:ext cx="6844347" cy="10767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j-lt"/>
                <a:ea typeface="+mj-ea"/>
              </a:rPr>
              <a:t>        两个数的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或差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的平方</a:t>
            </a:r>
            <a:r>
              <a:rPr lang="zh-CN" altLang="en-US" sz="2600" b="1" dirty="0">
                <a:latin typeface="+mj-lt"/>
                <a:ea typeface="+mj-ea"/>
              </a:rPr>
              <a:t>，等于它们的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平方和加上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或减去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)</a:t>
            </a:r>
            <a:r>
              <a:rPr lang="zh-CN" altLang="en-US" sz="2600" b="1" dirty="0">
                <a:latin typeface="+mj-lt"/>
                <a:ea typeface="+mj-ea"/>
              </a:rPr>
              <a:t>它们的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积的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倍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5666" y="4128785"/>
            <a:ext cx="6981719" cy="559897"/>
            <a:chOff x="885666" y="4128785"/>
            <a:chExt cx="6981719" cy="559897"/>
          </a:xfrm>
        </p:grpSpPr>
        <p:sp>
          <p:nvSpPr>
            <p:cNvPr id="9" name="矩形 8"/>
            <p:cNvSpPr/>
            <p:nvPr/>
          </p:nvSpPr>
          <p:spPr>
            <a:xfrm>
              <a:off x="885666" y="4128785"/>
              <a:ext cx="1026243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口诀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: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11909" y="4128785"/>
              <a:ext cx="5955476" cy="55989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首平方，尾平方，首尾二倍中间放。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3013</Words>
  <Application>WPS 演示</Application>
  <PresentationFormat>全屏显示(16:9)</PresentationFormat>
  <Paragraphs>293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Calibri</vt:lpstr>
      <vt:lpstr>Cambria Math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390</cp:revision>
  <dcterms:created xsi:type="dcterms:W3CDTF">2016-01-14T07:05:00Z</dcterms:created>
  <dcterms:modified xsi:type="dcterms:W3CDTF">2025-01-18T09:25:59Z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2CAD0F9A07F046F1B9392A61197DF034</vt:lpwstr>
  </property>
  <property fmtid="{D5CDD505-2E9C-101B-9397-08002B2CF9AE}" pid="3" name="KSOProductBuildVer">
    <vt:lpwstr>2052-12.1.0.19770</vt:lpwstr>
  </property>
</Properties>
</file>