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57" r:id="rId4"/>
    <p:sldId id="370" r:id="rId5"/>
    <p:sldId id="286" r:id="rId7"/>
    <p:sldId id="369" r:id="rId8"/>
    <p:sldId id="295" r:id="rId9"/>
    <p:sldId id="297" r:id="rId10"/>
    <p:sldId id="261" r:id="rId11"/>
    <p:sldId id="260" r:id="rId12"/>
    <p:sldId id="366" r:id="rId13"/>
    <p:sldId id="298" r:id="rId14"/>
    <p:sldId id="273" r:id="rId15"/>
    <p:sldId id="280" r:id="rId16"/>
    <p:sldId id="299" r:id="rId17"/>
    <p:sldId id="368" r:id="rId18"/>
    <p:sldId id="300" r:id="rId19"/>
    <p:sldId id="282" r:id="rId20"/>
    <p:sldId id="364" r:id="rId21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80C080"/>
    <a:srgbClr val="000000"/>
    <a:srgbClr val="008080"/>
    <a:srgbClr val="FD2395"/>
    <a:srgbClr val="0000FF"/>
    <a:srgbClr val="DA4F26"/>
    <a:srgbClr val="FE40AD"/>
    <a:srgbClr val="FE50B3"/>
    <a:srgbClr val="FC42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9" d="100"/>
          <a:sy n="79" d="100"/>
        </p:scale>
        <p:origin x="108" y="96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F709576-77F5-48E5-A63F-26BB078B2BD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9059AE0-C68D-4998-AE46-9099C658B53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204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3.wmf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2863850" y="3111500"/>
            <a:ext cx="3278188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北师版七年级数学下册</a:t>
            </a:r>
            <a:endParaRPr kumimoji="0" lang="zh-CN" altLang="en-US" sz="24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2932113" y="1423988"/>
            <a:ext cx="2755883" cy="70788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  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乘法公式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100" name="文本框 8"/>
          <p:cNvSpPr txBox="1"/>
          <p:nvPr/>
        </p:nvSpPr>
        <p:spPr>
          <a:xfrm>
            <a:off x="1906045" y="2251075"/>
            <a:ext cx="5331909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第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课时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</a:t>
            </a:r>
            <a:r>
              <a:rPr lang="zh-CN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平方差公式的认识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744663" y="2892425"/>
            <a:ext cx="57737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747713" y="1858239"/>
            <a:ext cx="8339137" cy="5598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–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–1)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(1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–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)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；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–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4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k</a:t>
            </a:r>
            <a:r>
              <a: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+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3)(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–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k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–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)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。</a:t>
            </a:r>
            <a:endParaRPr kumimoji="0" lang="en-US" altLang="zh-CN" sz="28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01712" y="2436509"/>
            <a:ext cx="3929281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黑体" panose="02010609060101010101" pitchFamily="49" charset="-122"/>
                <a:cs typeface="+mn-cs"/>
              </a:rPr>
              <a:t>解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ea"/>
                <a:ea typeface="+mj-ea"/>
                <a:cs typeface="+mn-cs"/>
              </a:rPr>
              <a:t>:</a:t>
            </a:r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 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</a:rPr>
              <a:t>–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</a:rPr>
              <a:t>x</a:t>
            </a:r>
            <a:r>
              <a:rPr lang="zh-CN" altLang="en-US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–1)(1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</a:rPr>
              <a:t>– x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 </a:t>
            </a:r>
            <a:endParaRPr kumimoji="0" lang="zh-CN" altLang="en-US" sz="2800" b="1" kern="1200" cap="none" spc="0" normalizeH="0" baseline="0" noProof="0" dirty="0">
              <a:solidFill>
                <a:srgbClr val="FD2395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450182" y="3646659"/>
            <a:ext cx="4978400" cy="560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（</a:t>
            </a: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）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 (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</a:rPr>
              <a:t>– 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</a:rPr>
              <a:t>k</a:t>
            </a:r>
            <a:r>
              <a:rPr lang="zh-CN" altLang="en-US" sz="2800" b="1" i="1" dirty="0">
                <a:solidFill>
                  <a:srgbClr val="FD2395"/>
                </a:solidFill>
                <a:latin typeface="Times New Roman" panose="02020603050405020304" pitchFamily="18" charset="0"/>
              </a:rPr>
              <a:t> + 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3)(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</a:rPr>
              <a:t>– 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</a:rPr>
              <a:t>k – 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3)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49475" y="3057525"/>
            <a:ext cx="1858201" cy="56425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=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 (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</a:rPr>
              <a:t>–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–1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 pitchFamily="18" charset="0"/>
              </a:rPr>
              <a:t>2</a:t>
            </a:r>
            <a:endParaRPr kumimoji="0" lang="zh-CN" altLang="en-US" sz="2800" b="1" kern="1200" cap="none" spc="0" normalizeH="0" baseline="3000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49475" y="4197350"/>
            <a:ext cx="2272506" cy="564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=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 (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</a:rPr>
              <a:t>– 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</a:rPr>
              <a:t>k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</a:rPr>
              <a:t>– 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 pitchFamily="18" charset="0"/>
              </a:rPr>
              <a:t>2</a:t>
            </a:r>
            <a:endParaRPr kumimoji="0" lang="zh-CN" altLang="en-US" sz="2800" b="1" kern="1200" cap="none" spc="0" normalizeH="0" baseline="3000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07676" y="3092099"/>
            <a:ext cx="1317990" cy="56425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=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</a:rPr>
              <a:t>x</a:t>
            </a:r>
            <a:r>
              <a:rPr lang="zh-CN" altLang="en-US" sz="2800" b="1" baseline="30000" dirty="0">
                <a:solidFill>
                  <a:srgbClr val="FD2395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 i="1" dirty="0">
                <a:solidFill>
                  <a:srgbClr val="FD2395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</a:rPr>
              <a:t>– 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1</a:t>
            </a:r>
            <a:endParaRPr kumimoji="0" lang="zh-CN" altLang="en-US" sz="2800" b="1" kern="1200" cap="none" spc="0" normalizeH="0" baseline="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654845" y="1254009"/>
            <a:ext cx="1253332" cy="5598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+mj-ea"/>
                <a:ea typeface="+mj-ea"/>
              </a:rPr>
              <a:t>计算：</a:t>
            </a:r>
            <a:endParaRPr kumimoji="0" lang="en-US" altLang="zh-CN" sz="28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89413" y="4207047"/>
            <a:ext cx="2272506" cy="564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=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 16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</a:rPr>
              <a:t>k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</a:rPr>
              <a:t>– 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9</a:t>
            </a:r>
            <a:endParaRPr kumimoji="0" lang="zh-CN" altLang="en-US" sz="2800" b="1" kern="1200" cap="none" spc="0" normalizeH="0" baseline="3000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0" name="矩形 9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</a:t>
              </a:r>
              <a:r>
                <a:rPr lang="zh-CN" altLang="en-US" sz="32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" grpId="0"/>
      <p:bldP spid="8" grpId="0"/>
      <p:bldP spid="9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58070" y="1419240"/>
            <a:ext cx="3233578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n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+ 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)(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n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)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5189" y="2069984"/>
            <a:ext cx="3684022" cy="19538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解（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） 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n 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+ </a:t>
            </a:r>
            <a:r>
              <a:rPr kumimoji="0" lang="en-US" altLang="zh-CN" sz="28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)(</a:t>
            </a:r>
            <a:r>
              <a:rPr kumimoji="0" lang="en-US" altLang="zh-CN" sz="28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n 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)</a:t>
            </a:r>
            <a:endParaRPr kumimoji="0" lang="en-US" altLang="zh-CN" sz="2800" b="1" kern="1200" cap="none" spc="0" normalizeH="0" baseline="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en-US" altLang="zh-CN" sz="2800" b="1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            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= (</a:t>
            </a:r>
            <a:r>
              <a:rPr kumimoji="0" lang="en-US" altLang="zh-CN" sz="28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 – </a:t>
            </a:r>
            <a:r>
              <a:rPr kumimoji="0" lang="en-US" altLang="zh-CN" sz="28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endParaRPr kumimoji="0" lang="en-US" altLang="zh-CN" sz="2800" b="1" kern="1200" cap="none" spc="0" normalizeH="0" baseline="3000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en-US" altLang="zh-CN" sz="2800" b="1" baseline="3000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           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8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n </a:t>
            </a:r>
            <a:r>
              <a:rPr kumimoji="0" lang="en-US" altLang="zh-CN" sz="28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– b</a:t>
            </a:r>
            <a:r>
              <a:rPr kumimoji="0" lang="en-US" altLang="zh-CN" sz="28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endParaRPr kumimoji="0" lang="en-US" altLang="zh-CN" sz="2800" b="1" kern="1200" cap="none" spc="0" normalizeH="0" baseline="3000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54206" y="1510087"/>
            <a:ext cx="4132863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+ 1)(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– 1)(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+ 1)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82767" y="2069984"/>
            <a:ext cx="4132863" cy="26001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 + 1)(</a:t>
            </a:r>
            <a:r>
              <a:rPr kumimoji="0" lang="en-US" altLang="zh-CN" sz="28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 – 1)</a:t>
            </a:r>
            <a:r>
              <a:rPr lang="en-US" altLang="zh-CN" sz="2800" b="1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(</a:t>
            </a:r>
            <a:r>
              <a:rPr kumimoji="0" lang="en-US" altLang="zh-CN" sz="28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 + 1)</a:t>
            </a:r>
            <a:endParaRPr lang="en-US" altLang="zh-CN" sz="2800" b="1" dirty="0">
              <a:solidFill>
                <a:srgbClr val="FD2395"/>
              </a:solidFill>
              <a:latin typeface="+mj-lt"/>
              <a:ea typeface="黑体" panose="02010609060101010101" pitchFamily="49" charset="-122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      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= (</a:t>
            </a:r>
            <a:r>
              <a:rPr kumimoji="0" lang="en-US" altLang="zh-CN" sz="28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 – 1)(</a:t>
            </a:r>
            <a:r>
              <a:rPr kumimoji="0" lang="en-US" altLang="zh-CN" sz="28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 + 1)</a:t>
            </a:r>
            <a:endParaRPr lang="en-US" altLang="zh-CN" sz="2800" b="1" dirty="0">
              <a:solidFill>
                <a:srgbClr val="FD2395"/>
              </a:solidFill>
              <a:latin typeface="+mj-lt"/>
              <a:ea typeface="黑体" panose="02010609060101010101" pitchFamily="49" charset="-122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      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= (</a:t>
            </a:r>
            <a:r>
              <a:rPr kumimoji="0" lang="en-US" altLang="zh-CN" sz="28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 – 1</a:t>
            </a:r>
            <a:endParaRPr kumimoji="0" lang="en-US" altLang="zh-CN" sz="2800" b="1" kern="1200" cap="none" spc="0" normalizeH="0" baseline="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en-US" altLang="zh-CN" sz="2800" b="1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      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=</a:t>
            </a:r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4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 – 1</a:t>
            </a:r>
            <a:endParaRPr kumimoji="0" lang="en-US" altLang="zh-CN" sz="2800" b="1" kern="1200" cap="none" spc="0" normalizeH="0" baseline="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4" name="矩形 3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</a:t>
              </a:r>
              <a:r>
                <a:rPr lang="zh-CN" altLang="en-US" sz="32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随堂拓展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随堂演练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2" name="文本框 3"/>
          <p:cNvSpPr txBox="1">
            <a:spLocks noChangeArrowheads="1"/>
          </p:cNvSpPr>
          <p:nvPr/>
        </p:nvSpPr>
        <p:spPr bwMode="auto">
          <a:xfrm>
            <a:off x="958850" y="1403350"/>
            <a:ext cx="7261225" cy="21113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下列式子能用平方差公式计算吗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①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rPr>
              <a:t>(–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+ 2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rPr>
              <a:t>)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(3</a:t>
            </a:r>
            <a:r>
              <a: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Arial" panose="020B0604020202020204" pitchFamily="34" charset="0"/>
              </a:rPr>
              <a:t>–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2)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rPr>
              <a:t>②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+ 2</a:t>
            </a:r>
            <a:r>
              <a: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)(2</a:t>
            </a:r>
            <a:r>
              <a: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Arial" panose="020B0604020202020204" pitchFamily="34" charset="0"/>
              </a:rPr>
              <a:t>– </a:t>
            </a:r>
            <a:r>
              <a: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③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黑体" panose="02010609060101010101" pitchFamily="49" charset="-122"/>
              </a:rPr>
              <a:t>(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Arial" panose="020B0604020202020204" pitchFamily="34" charset="0"/>
              </a:rPr>
              <a:t>– </a:t>
            </a:r>
            <a:r>
              <a: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+ 2</a:t>
            </a:r>
            <a:r>
              <a: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黑体" panose="02010609060101010101" pitchFamily="49" charset="-122"/>
              </a:rPr>
              <a:t>)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黑体" panose="02010609060101010101" pitchFamily="49" charset="-122"/>
              </a:rPr>
              <a:t>– </a:t>
            </a:r>
            <a:r>
              <a: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黑体" panose="02010609060101010101" pitchFamily="49" charset="-122"/>
              </a:rPr>
              <a:t>–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rPr>
              <a:t>④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rPr>
              <a:t>(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Arial" panose="020B0604020202020204" pitchFamily="34" charset="0"/>
              </a:rPr>
              <a:t>– </a:t>
            </a:r>
            <a:r>
              <a: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 </a:t>
            </a:r>
            <a:r>
              <a: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rPr>
              <a:t>)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Arial" panose="020B0604020202020204" pitchFamily="34" charset="0"/>
              </a:rPr>
              <a:t>–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endParaRPr kumimoji="0" lang="en-US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78413" y="3521075"/>
            <a:ext cx="25812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黑体" panose="02010609060101010101" pitchFamily="49" charset="-122"/>
              </a:rPr>
              <a:t>不能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570038" y="2471738"/>
            <a:ext cx="29940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Arial" panose="020B0604020202020204" pitchFamily="34" charset="0"/>
              </a:rPr>
              <a:t>不能</a:t>
            </a:r>
            <a:r>
              <a:rPr lang="en-US" altLang="zh-CN" sz="2800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黑体" panose="02010609060101010101" pitchFamily="49" charset="-122"/>
              </a:rPr>
              <a:t> </a:t>
            </a:r>
            <a:endParaRPr lang="en-US" altLang="zh-CN" sz="2800" b="1" i="1" baseline="300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064125" y="2495550"/>
            <a:ext cx="299402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Arial" panose="020B0604020202020204" pitchFamily="34" charset="0"/>
              </a:rPr>
              <a:t>能，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Arial" panose="020B0604020202020204" pitchFamily="34" charset="0"/>
              </a:rPr>
              <a:t>4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Arial" panose="020B0604020202020204" pitchFamily="34" charset="0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Arial" panose="020B0604020202020204" pitchFamily="34" charset="0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Arial" panose="020B0604020202020204" pitchFamily="34" charset="0"/>
              </a:rPr>
              <a:t> – </a:t>
            </a:r>
            <a:r>
              <a:rPr lang="en-US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Arial" panose="020B0604020202020204" pitchFamily="34" charset="0"/>
              </a:rPr>
              <a:t>b</a:t>
            </a:r>
            <a:r>
              <a:rPr lang="en-US" altLang="en-US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Arial" panose="020B0604020202020204" pitchFamily="34" charset="0"/>
              </a:rPr>
              <a:t>2</a:t>
            </a:r>
            <a:r>
              <a:rPr lang="en-US" altLang="zh-CN" sz="2800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黑体" panose="02010609060101010101" pitchFamily="49" charset="-122"/>
              </a:rPr>
              <a:t> </a:t>
            </a:r>
            <a:endParaRPr lang="en-US" altLang="zh-CN" sz="2800" b="1" i="1" baseline="300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24000" y="3484563"/>
            <a:ext cx="299402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Arial" panose="020B0604020202020204" pitchFamily="34" charset="0"/>
              </a:rPr>
              <a:t>能，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Arial" panose="020B0604020202020204" pitchFamily="34" charset="0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Arial" panose="020B0604020202020204" pitchFamily="34" charset="0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Arial" panose="020B0604020202020204" pitchFamily="34" charset="0"/>
              </a:rPr>
              <a:t> –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黑体" panose="02010609060101010101" pitchFamily="49" charset="-122"/>
              </a:rPr>
              <a:t>4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黑体" panose="02010609060101010101" pitchFamily="49" charset="-122"/>
              </a:rPr>
              <a:t>2</a:t>
            </a:r>
            <a:endParaRPr lang="en-US" altLang="zh-CN" sz="2800" b="1" i="1" baseline="300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19100" y="771525"/>
            <a:ext cx="8304213" cy="2277034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      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下列多项式中，可以用平方差公式计算的是（        ）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        A. (2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a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– 3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b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)(– 2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+3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b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)  B. (– 3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a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+ 4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b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)(– 4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b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– 3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)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        C. (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a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– 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b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)(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b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– 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)	    D. (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a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– 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b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– 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)(– 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a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+ 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b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+ 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)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31081" y="1374543"/>
            <a:ext cx="593725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  <a:sym typeface="+mn-ea"/>
              </a:rPr>
              <a:t>B</a:t>
            </a:r>
            <a:endParaRPr kumimoji="0" lang="en-US" altLang="zh-CN" sz="2800" b="1" i="0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196975" y="3038475"/>
            <a:ext cx="4860925" cy="171688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解析：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(– 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a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+ 4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)(– 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b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– 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a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)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         = (– 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a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+ 4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)(– 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a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– 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)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         = 9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2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– 16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b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2</a:t>
            </a:r>
            <a:endParaRPr kumimoji="0" lang="en-US" altLang="en-US" sz="2800" b="1" i="0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46088" y="788988"/>
            <a:ext cx="6615113" cy="32924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72009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下列计算结果正确的是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(      )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72009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A.(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x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+ 2)(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x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– 2) = 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x</a:t>
            </a:r>
            <a:r>
              <a:rPr kumimoji="0" lang="en-US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2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– 2		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72009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B.(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x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+ 2)(3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x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– 2) = 3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x</a:t>
            </a:r>
            <a:r>
              <a:rPr kumimoji="0" lang="en-US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2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– 4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72009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C.(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ab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– 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)(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ab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+ 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) = 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a</a:t>
            </a:r>
            <a:r>
              <a:rPr kumimoji="0" lang="en-US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2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b</a:t>
            </a:r>
            <a:r>
              <a:rPr kumimoji="0" lang="en-US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2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– 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c</a:t>
            </a:r>
            <a:r>
              <a:rPr kumimoji="0" lang="en-US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2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	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72009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D.(– 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x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– 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y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)(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x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+ 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y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) = 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x</a:t>
            </a:r>
            <a:r>
              <a:rPr kumimoji="0" lang="en-US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2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– 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y</a:t>
            </a:r>
            <a:r>
              <a:rPr kumimoji="0" lang="en-US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2</a:t>
            </a:r>
            <a:endParaRPr kumimoji="0" lang="en-US" sz="2800" b="1" i="0" u="none" strike="noStrike" kern="1200" cap="none" spc="0" normalizeH="0" baseline="300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68913" y="969963"/>
            <a:ext cx="593725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  <a:sym typeface="+mn-ea"/>
              </a:rPr>
              <a:t>C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145088" y="1590675"/>
            <a:ext cx="1055688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_GB2312" panose="02010609030101010101" pitchFamily="49" charset="-122"/>
                <a:cs typeface="+mn-cs"/>
                <a:sym typeface="+mn-ea"/>
              </a:rPr>
              <a:t>x</a:t>
            </a:r>
            <a:r>
              <a:rPr kumimoji="0" lang="en-US" altLang="en-US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_GB2312" panose="02010609030101010101" pitchFamily="49" charset="-122"/>
                <a:cs typeface="+mn-cs"/>
                <a:sym typeface="+mn-ea"/>
              </a:rPr>
              <a:t>2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_GB2312" panose="02010609030101010101" pitchFamily="49" charset="-122"/>
                <a:cs typeface="+mn-cs"/>
                <a:sym typeface="+mn-ea"/>
              </a:rPr>
              <a:t> – 4</a:t>
            </a:r>
            <a:endParaRPr kumimoji="0" lang="en-US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楷体_GB2312" panose="02010609030101010101" pitchFamily="49" charset="-122"/>
              <a:cs typeface="+mn-cs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75275" y="2222500"/>
            <a:ext cx="195103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2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+ 4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– 4</a:t>
            </a:r>
            <a:endParaRPr lang="en-US" altLang="en-US" sz="2800" b="1" baseline="30000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29225" y="3508375"/>
            <a:ext cx="251301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–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2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–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2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– 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xy</a:t>
            </a:r>
            <a:endParaRPr lang="en-US" altLang="en-US" sz="2800" b="1" i="1" baseline="30000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869950" y="622300"/>
            <a:ext cx="5992346" cy="211109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4.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计算（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(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–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x 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–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7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)(3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– 7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；</a:t>
            </a:r>
            <a:endParaRPr kumimoji="0" lang="en-US" altLang="zh-CN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          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(0.2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– 0.3)(0.2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+ 0.3)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；</a:t>
            </a:r>
            <a:endParaRPr kumimoji="0" lang="en-US" altLang="zh-CN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          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(</a:t>
            </a:r>
            <a:r>
              <a:rPr kumimoji="0" lang="en-US" altLang="zh-CN" sz="2800" b="1" i="1" kern="1200" cap="none" spc="0" normalizeH="0" baseline="0" noProof="0" dirty="0" err="1">
                <a:latin typeface="+mj-lt"/>
                <a:ea typeface="黑体" panose="02010609060101010101" pitchFamily="49" charset="-122"/>
                <a:cs typeface="+mn-cs"/>
              </a:rPr>
              <a:t>mn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– 3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) ( </a:t>
            </a:r>
            <a:r>
              <a:rPr kumimoji="0" lang="en-US" altLang="zh-CN" sz="2800" b="1" i="1" kern="1200" cap="none" spc="0" normalizeH="0" baseline="0" noProof="0" dirty="0" err="1">
                <a:latin typeface="+mj-lt"/>
                <a:ea typeface="黑体" panose="02010609060101010101" pitchFamily="49" charset="-122"/>
                <a:cs typeface="+mn-cs"/>
              </a:rPr>
              <a:t>mn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+ 3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；</a:t>
            </a:r>
            <a:endParaRPr kumimoji="0" lang="en-US" altLang="zh-CN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          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4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(– 2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+ 3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) (– 2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– 3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2781" y="2733391"/>
            <a:ext cx="4580100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解：（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–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– 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7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)(3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 – 7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34368" y="3293288"/>
            <a:ext cx="2436886" cy="56425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=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(– 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7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–(3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91806" y="3303135"/>
            <a:ext cx="2225289" cy="56425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= 49 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y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– 9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 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72194" y="3853185"/>
            <a:ext cx="5003293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     （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(0.2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 0.3)(0.2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+ 0.3)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82584" y="4398875"/>
            <a:ext cx="2637260" cy="56425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(0.2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– (0.3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56857" y="4434495"/>
            <a:ext cx="2305439" cy="56425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0.04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–0.09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869950" y="622300"/>
            <a:ext cx="5992346" cy="211109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4.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计算（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(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–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x 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–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7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)(3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– 7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；</a:t>
            </a:r>
            <a:endParaRPr kumimoji="0" lang="en-US" altLang="zh-CN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          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(0.2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– 0.3)(0.2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+ 0.3)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；</a:t>
            </a:r>
            <a:endParaRPr kumimoji="0" lang="en-US" altLang="zh-CN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          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(</a:t>
            </a:r>
            <a:r>
              <a:rPr kumimoji="0" lang="en-US" altLang="zh-CN" sz="2800" b="1" i="1" kern="1200" cap="none" spc="0" normalizeH="0" baseline="0" noProof="0" dirty="0" err="1">
                <a:latin typeface="+mj-lt"/>
                <a:ea typeface="黑体" panose="02010609060101010101" pitchFamily="49" charset="-122"/>
                <a:cs typeface="+mn-cs"/>
              </a:rPr>
              <a:t>mn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– 3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) ( </a:t>
            </a:r>
            <a:r>
              <a:rPr kumimoji="0" lang="en-US" altLang="zh-CN" sz="2800" b="1" i="1" kern="1200" cap="none" spc="0" normalizeH="0" baseline="0" noProof="0" dirty="0" err="1">
                <a:latin typeface="+mj-lt"/>
                <a:ea typeface="黑体" panose="02010609060101010101" pitchFamily="49" charset="-122"/>
                <a:cs typeface="+mn-cs"/>
              </a:rPr>
              <a:t>mn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+ 3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；</a:t>
            </a:r>
            <a:endParaRPr kumimoji="0" lang="en-US" altLang="zh-CN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          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4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(– 2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+ 3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) (– 2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– 3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78552" y="2711978"/>
            <a:ext cx="4387740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 （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(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mn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 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 ( 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mn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+ 3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34368" y="3293288"/>
            <a:ext cx="2419252" cy="56425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mn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– (3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endParaRPr kumimoji="0" lang="en-US" altLang="zh-CN" sz="2800" b="1" kern="1200" cap="none" spc="0" normalizeH="0" baseline="30000" noProof="0" dirty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72194" y="3853185"/>
            <a:ext cx="5003293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     （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4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(– 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+ 3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 (– 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 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217169" y="3316102"/>
            <a:ext cx="2148345" cy="56425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n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– 9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endParaRPr kumimoji="0" lang="en-US" altLang="zh-CN" sz="2800" b="1" kern="1200" cap="none" spc="0" normalizeH="0" baseline="30000" noProof="0" dirty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02472" y="4391669"/>
            <a:ext cx="2436886" cy="56425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(– 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– (3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endParaRPr kumimoji="0" lang="en-US" altLang="zh-CN" sz="2800" b="1" kern="1200" cap="none" spc="0" normalizeH="0" baseline="30000" noProof="0" dirty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347849" y="4400639"/>
            <a:ext cx="1686680" cy="56425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– 9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endParaRPr kumimoji="0" lang="en-US" altLang="zh-CN" sz="2800" b="1" kern="1200" cap="none" spc="0" normalizeH="0" baseline="30000" noProof="0" dirty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  <p:bldP spid="14" grpId="0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36168" y="1979767"/>
            <a:ext cx="7413632" cy="1353983"/>
            <a:chOff x="823897" y="2441582"/>
            <a:chExt cx="7414817" cy="1353997"/>
          </a:xfrm>
        </p:grpSpPr>
        <p:grpSp>
          <p:nvGrpSpPr>
            <p:cNvPr id="26628" name="组合 1"/>
            <p:cNvGrpSpPr/>
            <p:nvPr/>
          </p:nvGrpSpPr>
          <p:grpSpPr>
            <a:xfrm>
              <a:off x="823897" y="2441582"/>
              <a:ext cx="7414817" cy="1353997"/>
              <a:chOff x="673522" y="2194303"/>
              <a:chExt cx="7415212" cy="1354381"/>
            </a:xfrm>
          </p:grpSpPr>
          <p:sp>
            <p:nvSpPr>
              <p:cNvPr id="13" name="矩形: 圆角 12"/>
              <p:cNvSpPr/>
              <p:nvPr/>
            </p:nvSpPr>
            <p:spPr>
              <a:xfrm>
                <a:off x="700520" y="2245123"/>
                <a:ext cx="7388214" cy="1303561"/>
              </a:xfrm>
              <a:prstGeom prst="roundRect">
                <a:avLst/>
              </a:prstGeom>
              <a:solidFill>
                <a:srgbClr val="FFE5E5"/>
              </a:solidFill>
              <a:ln>
                <a:solidFill>
                  <a:srgbClr val="FFD1D1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pic>
            <p:nvPicPr>
              <p:cNvPr id="26631" name="图片 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156910" y="2194303"/>
                <a:ext cx="274136" cy="47472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文本框 14"/>
              <p:cNvSpPr txBox="1"/>
              <p:nvPr/>
            </p:nvSpPr>
            <p:spPr>
              <a:xfrm>
                <a:off x="673522" y="2194303"/>
                <a:ext cx="7415211" cy="130356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0" algn="ctr" defTabSz="914400">
                  <a:lnSpc>
                    <a:spcPct val="15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kern="1200" cap="none" spc="0" normalizeH="0" baseline="0" noProof="0" dirty="0">
                    <a:solidFill>
                      <a:srgbClr val="0066FF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                        </a:t>
                </a:r>
                <a:r>
                  <a:rPr kumimoji="0" lang="en-US" altLang="zh-CN" sz="2800" b="1" kern="1200" cap="none" spc="0" normalizeH="0" baseline="0" noProof="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(</a:t>
                </a:r>
                <a:r>
                  <a:rPr kumimoji="0" lang="en-US" altLang="zh-CN" sz="2800" b="1" i="1" kern="1200" cap="none" spc="0" normalizeH="0" baseline="0" noProof="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a</a:t>
                </a:r>
                <a:r>
                  <a:rPr kumimoji="0" lang="en-US" altLang="zh-CN" sz="2800" b="1" kern="1200" cap="none" spc="0" normalizeH="0" baseline="0" noProof="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 + </a:t>
                </a:r>
                <a:r>
                  <a:rPr kumimoji="0" lang="en-US" altLang="zh-CN" sz="2800" b="1" i="1" kern="1200" cap="none" spc="0" normalizeH="0" baseline="0" noProof="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b</a:t>
                </a:r>
                <a:r>
                  <a:rPr kumimoji="0" lang="en-US" altLang="zh-CN" sz="2800" b="1" kern="1200" cap="none" spc="0" normalizeH="0" baseline="0" noProof="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)(</a:t>
                </a:r>
                <a:r>
                  <a:rPr kumimoji="0" lang="en-US" altLang="zh-CN" sz="2800" b="1" i="1" kern="1200" cap="none" spc="0" normalizeH="0" baseline="0" noProof="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a</a:t>
                </a:r>
                <a:r>
                  <a:rPr kumimoji="0" lang="en-US" altLang="zh-CN" sz="2800" b="1" kern="1200" cap="none" spc="0" normalizeH="0" baseline="0" noProof="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 – </a:t>
                </a:r>
                <a:r>
                  <a:rPr kumimoji="0" lang="en-US" altLang="zh-CN" sz="2800" b="1" i="1" kern="1200" cap="none" spc="0" normalizeH="0" baseline="0" noProof="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b</a:t>
                </a:r>
                <a:r>
                  <a:rPr kumimoji="0" lang="en-US" altLang="zh-CN" sz="2800" b="1" kern="1200" cap="none" spc="0" normalizeH="0" baseline="0" noProof="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)= </a:t>
                </a:r>
                <a:r>
                  <a:rPr kumimoji="0" lang="en-US" altLang="zh-CN" sz="2800" b="1" i="1" kern="1200" cap="none" spc="0" normalizeH="0" baseline="0" noProof="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a</a:t>
                </a:r>
                <a:r>
                  <a:rPr kumimoji="0" lang="en-US" altLang="zh-CN" sz="2800" b="1" kern="1200" cap="none" spc="0" normalizeH="0" baseline="30000" noProof="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2</a:t>
                </a:r>
                <a:r>
                  <a:rPr kumimoji="0" lang="en-US" altLang="zh-CN" sz="2800" b="1" kern="1200" cap="none" spc="0" normalizeH="0" baseline="0" noProof="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 – </a:t>
                </a:r>
                <a:r>
                  <a:rPr kumimoji="0" lang="en-US" altLang="zh-CN" sz="2800" b="1" i="1" kern="1200" cap="none" spc="0" normalizeH="0" baseline="0" noProof="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b</a:t>
                </a:r>
                <a:r>
                  <a:rPr kumimoji="0" lang="en-US" altLang="zh-CN" sz="2800" b="1" kern="1200" cap="none" spc="0" normalizeH="0" baseline="30000" noProof="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2</a:t>
                </a:r>
                <a:endParaRPr kumimoji="0" lang="en-US" altLang="zh-CN" sz="2800" b="1" kern="1200" cap="none" spc="0" normalizeH="0" baseline="3000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endParaRPr>
              </a:p>
              <a:p>
                <a:pPr marR="0" algn="ctr" defTabSz="914400">
                  <a:lnSpc>
                    <a:spcPct val="15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1" kern="1200" cap="none" spc="0" normalizeH="0" baseline="0" noProof="0" dirty="0">
                    <a:solidFill>
                      <a:srgbClr val="0066FF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两数和与这两数差的积，等于它们的平方差</a:t>
                </a:r>
                <a:r>
                  <a:rPr lang="zh-CN" altLang="en-US" sz="2800" b="1" dirty="0">
                    <a:solidFill>
                      <a:srgbClr val="0066FF"/>
                    </a:solidFill>
                    <a:latin typeface="+mj-lt"/>
                    <a:ea typeface="黑体" panose="02010609060101010101" pitchFamily="49" charset="-122"/>
                  </a:rPr>
                  <a:t>。</a:t>
                </a:r>
                <a:endParaRPr kumimoji="0" lang="zh-CN" altLang="en-US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1725750" y="2578905"/>
              <a:ext cx="1987868" cy="55880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平方差公式</a:t>
              </a:r>
              <a:endParaRPr kumimoji="0" lang="zh-CN" altLang="en-US" sz="2800" b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908175" y="1719263"/>
            <a:ext cx="5978525" cy="178831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完成课本的相应练习题，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完成练习册本课时的习题</a:t>
            </a:r>
            <a:r>
              <a:rPr lang="zh-CN" altLang="en-US" sz="3600" b="1" dirty="0">
                <a:latin typeface="+mj-lt"/>
                <a:ea typeface="+mj-ea"/>
              </a:rPr>
              <a:t>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4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问题导入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79755" y="928688"/>
            <a:ext cx="7527925" cy="2496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       老王在某开发商处预定了一套</a:t>
            </a:r>
            <a:r>
              <a:rPr kumimoji="0" lang="zh-CN" altLang="en-US" sz="2400" b="1" kern="1200" cap="none" spc="0" normalizeH="0" baseline="0" noProof="0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  <a:cs typeface="+mn-cs"/>
              </a:rPr>
              <a:t>边长为</a:t>
            </a:r>
            <a:r>
              <a:rPr kumimoji="0" lang="en-US" altLang="zh-CN" sz="2400" b="1" i="1" kern="1200" cap="none" spc="0" normalizeH="0" baseline="0" noProof="0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zh-CN" altLang="en-US" sz="2400" b="1" kern="1200" cap="none" spc="0" normalizeH="0" baseline="0" noProof="0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  <a:cs typeface="+mn-cs"/>
              </a:rPr>
              <a:t>米的正方形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户型，到了交房的日子，开发商对老王说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: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“你定的那套房子结构不好，我给你换一个长方形的户型，</a:t>
            </a:r>
            <a:r>
              <a:rPr kumimoji="0" lang="zh-CN" altLang="en-US" sz="2400" b="1" kern="1200" cap="none" spc="0" normalizeH="0" baseline="0" noProof="0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  <a:cs typeface="+mn-cs"/>
              </a:rPr>
              <a:t>比原来的一边增加</a:t>
            </a:r>
            <a:r>
              <a:rPr kumimoji="0" lang="en-US" altLang="zh-CN" sz="2400" b="1" kern="1200" cap="none" spc="0" normalizeH="0" baseline="0" noProof="0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  <a:cs typeface="+mn-cs"/>
              </a:rPr>
              <a:t>5</a:t>
            </a:r>
            <a:r>
              <a:rPr kumimoji="0" lang="zh-CN" altLang="en-US" sz="2400" b="1" kern="1200" cap="none" spc="0" normalizeH="0" baseline="0" noProof="0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  <a:cs typeface="+mn-cs"/>
              </a:rPr>
              <a:t>米，另一边减少</a:t>
            </a:r>
            <a:r>
              <a:rPr kumimoji="0" lang="en-US" altLang="zh-CN" sz="2400" b="1" kern="1200" cap="none" spc="0" normalizeH="0" baseline="0" noProof="0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  <a:cs typeface="+mn-cs"/>
              </a:rPr>
              <a:t>5</a:t>
            </a:r>
            <a:r>
              <a:rPr kumimoji="0" lang="zh-CN" altLang="en-US" sz="2400" b="1" kern="1200" cap="none" spc="0" normalizeH="0" baseline="0" noProof="0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  <a:cs typeface="+mn-cs"/>
              </a:rPr>
              <a:t>米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，这样好看多了，房子总价还一样，你也没有吃亏，你看如何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?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 ”老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王一听觉得没有吃亏就答应了。</a:t>
            </a:r>
            <a:endParaRPr kumimoji="0" lang="zh-CN" altLang="en-US" sz="24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58299" y="3234349"/>
            <a:ext cx="4290452" cy="1688170"/>
            <a:chOff x="658299" y="3234349"/>
            <a:chExt cx="4290452" cy="168817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58299" y="3234349"/>
              <a:ext cx="4290452" cy="1688170"/>
            </a:xfrm>
            <a:prstGeom prst="rect">
              <a:avLst/>
            </a:prstGeom>
          </p:spPr>
        </p:pic>
        <p:sp>
          <p:nvSpPr>
            <p:cNvPr id="7" name="箭头: 右 6"/>
            <p:cNvSpPr/>
            <p:nvPr/>
          </p:nvSpPr>
          <p:spPr>
            <a:xfrm>
              <a:off x="2306320" y="4078434"/>
              <a:ext cx="497205" cy="136378"/>
            </a:xfrm>
            <a:prstGeom prst="rightArrow">
              <a:avLst/>
            </a:prstGeom>
            <a:solidFill>
              <a:srgbClr val="80C080"/>
            </a:solidFill>
            <a:ln>
              <a:solidFill>
                <a:srgbClr val="80C0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429179" y="3407874"/>
            <a:ext cx="2135066" cy="1341120"/>
            <a:chOff x="6429179" y="3407874"/>
            <a:chExt cx="2135066" cy="1341120"/>
          </a:xfrm>
        </p:grpSpPr>
        <p:sp>
          <p:nvSpPr>
            <p:cNvPr id="9" name="思想气泡: 云 8"/>
            <p:cNvSpPr/>
            <p:nvPr/>
          </p:nvSpPr>
          <p:spPr>
            <a:xfrm>
              <a:off x="6429179" y="3407874"/>
              <a:ext cx="2135066" cy="1341120"/>
            </a:xfrm>
            <a:prstGeom prst="cloudCallout">
              <a:avLst>
                <a:gd name="adj1" fmla="val -116821"/>
                <a:gd name="adj2" fmla="val -5416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648179" y="3598734"/>
              <a:ext cx="1916066" cy="9363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400" b="1" dirty="0">
                  <a:latin typeface="+mj-lt"/>
                  <a:ea typeface="黑体" panose="02010609060101010101" pitchFamily="49" charset="-122"/>
                </a:rPr>
                <a:t>你觉得老王吃亏了吗</a:t>
              </a:r>
              <a:r>
                <a:rPr lang="en-US" altLang="zh-CN" sz="2400" b="1" dirty="0">
                  <a:latin typeface="+mj-lt"/>
                  <a:ea typeface="黑体" panose="02010609060101010101" pitchFamily="49" charset="-122"/>
                </a:rPr>
                <a:t>?</a:t>
              </a:r>
              <a:endParaRPr lang="zh-CN" altLang="en-US" sz="2400" b="1" dirty="0">
                <a:latin typeface="+mj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8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0" name="矩形 9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新课探究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697447" y="1413679"/>
            <a:ext cx="2539465" cy="4931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（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1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）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(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</a:rPr>
              <a:t>x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+2)  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(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</a:rPr>
              <a:t>x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–2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endParaRPr kumimoji="0" lang="zh-CN" altLang="en-US" sz="2400" b="1" kern="1200" cap="none" spc="0" normalizeH="0" baseline="0" noProof="0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97448" y="1978208"/>
            <a:ext cx="2696572" cy="4931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（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2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(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1+3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)(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1–3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endParaRPr kumimoji="0" lang="zh-CN" altLang="en-US" sz="2400" b="1" kern="1200" cap="none" spc="0" normalizeH="0" baseline="0" noProof="0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97448" y="2538333"/>
            <a:ext cx="3614357" cy="4931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（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3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(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</a:rPr>
              <a:t>x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+5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)(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1–5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endParaRPr kumimoji="0" lang="zh-CN" altLang="en-US" sz="2400" b="1" kern="1200" cap="none" spc="0" normalizeH="0" baseline="0" noProof="0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97448" y="3098458"/>
            <a:ext cx="4440238" cy="49314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（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4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(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2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</a:rPr>
              <a:t>y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+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</a:rPr>
              <a:t>z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)(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2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</a:rPr>
              <a:t>y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–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</a:rPr>
              <a:t>z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endParaRPr kumimoji="0" lang="zh-CN" altLang="en-US" sz="2400" b="1" kern="1200" cap="none" spc="0" normalizeH="0" baseline="0" noProof="0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978615" y="1426906"/>
            <a:ext cx="2406428" cy="49686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4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4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4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 – 2</a:t>
            </a:r>
            <a:r>
              <a:rPr kumimoji="0" lang="en-US" altLang="zh-CN" sz="24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4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 + 2</a:t>
            </a:r>
            <a:r>
              <a:rPr kumimoji="0" lang="en-US" altLang="zh-CN" sz="24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4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 – 4</a:t>
            </a:r>
            <a:endParaRPr kumimoji="0" lang="zh-CN" altLang="en-US" sz="2400" b="1" kern="1200" cap="none" spc="0" normalizeH="0" baseline="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269399" y="1431459"/>
            <a:ext cx="1154483" cy="49686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4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4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4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 – 4</a:t>
            </a:r>
            <a:endParaRPr kumimoji="0" lang="zh-CN" altLang="en-US" sz="2400" b="1" kern="1200" cap="none" spc="0" normalizeH="0" baseline="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236913" y="2028924"/>
            <a:ext cx="2560316" cy="49686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= 1 – 3</a:t>
            </a:r>
            <a:r>
              <a:rPr kumimoji="0" lang="en-US" altLang="zh-CN" sz="24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4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 + 3</a:t>
            </a:r>
            <a:r>
              <a:rPr kumimoji="0" lang="en-US" altLang="zh-CN" sz="24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4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 – 9</a:t>
            </a:r>
            <a:r>
              <a:rPr kumimoji="0" lang="en-US" altLang="zh-CN" sz="24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4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endParaRPr kumimoji="0" lang="en-US" altLang="zh-CN" sz="2400" b="1" kern="1200" cap="none" spc="0" normalizeH="0" baseline="3000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749982" y="2028924"/>
            <a:ext cx="1308371" cy="49686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= 1 – 9</a:t>
            </a:r>
            <a:r>
              <a:rPr kumimoji="0" lang="en-US" altLang="zh-CN" sz="24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4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endParaRPr kumimoji="0" lang="zh-CN" altLang="en-US" sz="2400" b="1" kern="1200" cap="none" spc="0" normalizeH="0" baseline="3000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196357" y="2610399"/>
            <a:ext cx="3323389" cy="496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4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4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4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 – 5</a:t>
            </a:r>
            <a:r>
              <a:rPr kumimoji="0" lang="en-US" altLang="zh-CN" sz="24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xy</a:t>
            </a:r>
            <a:r>
              <a:rPr kumimoji="0" lang="en-US" altLang="zh-CN" sz="24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 + 5</a:t>
            </a:r>
            <a:r>
              <a:rPr kumimoji="0" lang="en-US" altLang="zh-CN" sz="24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xy</a:t>
            </a:r>
            <a:r>
              <a:rPr kumimoji="0" lang="en-US" altLang="zh-CN" sz="24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 – 25</a:t>
            </a:r>
            <a:r>
              <a:rPr kumimoji="0" lang="en-US" altLang="zh-CN" sz="24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4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endParaRPr kumimoji="0" lang="zh-CN" altLang="en-US" sz="2400" b="1" kern="1200" cap="none" spc="0" normalizeH="0" baseline="3000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180021" y="2626389"/>
            <a:ext cx="1700174" cy="496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4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4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4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 – 25</a:t>
            </a:r>
            <a:r>
              <a:rPr kumimoji="0" lang="en-US" altLang="zh-CN" sz="24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4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endParaRPr kumimoji="0" lang="zh-CN" altLang="en-US" sz="2400" b="1" kern="1200" cap="none" spc="0" normalizeH="0" baseline="3000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121496" y="3157982"/>
            <a:ext cx="3004241" cy="496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= 4</a:t>
            </a:r>
            <a:r>
              <a:rPr kumimoji="0" lang="en-US" altLang="zh-CN" sz="24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4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2 </a:t>
            </a:r>
            <a:r>
              <a:rPr kumimoji="0" lang="en-US" altLang="zh-CN" sz="24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– 2</a:t>
            </a:r>
            <a:r>
              <a:rPr kumimoji="0" lang="en-US" altLang="zh-CN" sz="24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yz</a:t>
            </a:r>
            <a:r>
              <a:rPr kumimoji="0" lang="en-US" altLang="zh-CN" sz="24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 + 2</a:t>
            </a:r>
            <a:r>
              <a:rPr kumimoji="0" lang="en-US" altLang="zh-CN" sz="24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yz</a:t>
            </a:r>
            <a:r>
              <a:rPr kumimoji="0" lang="en-US" altLang="zh-CN" sz="24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 – </a:t>
            </a:r>
            <a:r>
              <a:rPr kumimoji="0" lang="en-US" altLang="zh-CN" sz="24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z</a:t>
            </a:r>
            <a:r>
              <a:rPr kumimoji="0" lang="en-US" altLang="zh-CN" sz="24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endParaRPr kumimoji="0" lang="zh-CN" altLang="en-US" sz="2400" b="1" kern="1200" cap="none" spc="0" normalizeH="0" baseline="3000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837787" y="3208698"/>
            <a:ext cx="1700174" cy="496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= 4</a:t>
            </a:r>
            <a:r>
              <a:rPr kumimoji="0" lang="en-US" altLang="zh-CN" sz="24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4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2 </a:t>
            </a:r>
            <a:r>
              <a:rPr kumimoji="0" lang="en-US" altLang="zh-CN" sz="24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4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z</a:t>
            </a:r>
            <a:r>
              <a:rPr kumimoji="0" lang="en-US" altLang="zh-CN" sz="24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endParaRPr kumimoji="0" lang="zh-CN" altLang="en-US" sz="2400" b="1" kern="1200" cap="none" spc="0" normalizeH="0" baseline="3000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264504" y="1426906"/>
            <a:ext cx="1014010" cy="2444487"/>
            <a:chOff x="1264504" y="1426906"/>
            <a:chExt cx="1014010" cy="2444487"/>
          </a:xfrm>
        </p:grpSpPr>
        <p:sp>
          <p:nvSpPr>
            <p:cNvPr id="40" name="矩形 39"/>
            <p:cNvSpPr/>
            <p:nvPr/>
          </p:nvSpPr>
          <p:spPr>
            <a:xfrm>
              <a:off x="1494263" y="1426906"/>
              <a:ext cx="784251" cy="2227943"/>
            </a:xfrm>
            <a:prstGeom prst="rect">
              <a:avLst/>
            </a:prstGeom>
            <a:noFill/>
            <a:ln>
              <a:solidFill>
                <a:srgbClr val="FE40A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4" name="直接箭头连接符 43"/>
            <p:cNvCxnSpPr/>
            <p:nvPr/>
          </p:nvCxnSpPr>
          <p:spPr>
            <a:xfrm flipH="1">
              <a:off x="1264504" y="3662218"/>
              <a:ext cx="228643" cy="209175"/>
            </a:xfrm>
            <a:prstGeom prst="straightConnector1">
              <a:avLst/>
            </a:prstGeom>
            <a:ln w="19050">
              <a:solidFill>
                <a:srgbClr val="FE40AD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2351050" y="1426906"/>
            <a:ext cx="1051058" cy="2343287"/>
            <a:chOff x="2351050" y="1426906"/>
            <a:chExt cx="1051058" cy="2343287"/>
          </a:xfrm>
        </p:grpSpPr>
        <p:sp>
          <p:nvSpPr>
            <p:cNvPr id="42" name="矩形 41"/>
            <p:cNvSpPr/>
            <p:nvPr/>
          </p:nvSpPr>
          <p:spPr>
            <a:xfrm>
              <a:off x="2351050" y="1426906"/>
              <a:ext cx="784251" cy="2227943"/>
            </a:xfrm>
            <a:prstGeom prst="rect">
              <a:avLst/>
            </a:prstGeom>
            <a:noFill/>
            <a:ln>
              <a:solidFill>
                <a:srgbClr val="FE40A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箭头连接符 44"/>
            <p:cNvCxnSpPr/>
            <p:nvPr/>
          </p:nvCxnSpPr>
          <p:spPr>
            <a:xfrm>
              <a:off x="3149033" y="3442894"/>
              <a:ext cx="253075" cy="327299"/>
            </a:xfrm>
            <a:prstGeom prst="straightConnector1">
              <a:avLst/>
            </a:prstGeom>
            <a:ln w="19050">
              <a:solidFill>
                <a:srgbClr val="FE40AD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3592765" y="1439852"/>
            <a:ext cx="1761375" cy="2564293"/>
            <a:chOff x="3592765" y="1439852"/>
            <a:chExt cx="1761375" cy="2564293"/>
          </a:xfrm>
        </p:grpSpPr>
        <p:sp>
          <p:nvSpPr>
            <p:cNvPr id="46" name="矩形 45"/>
            <p:cNvSpPr/>
            <p:nvPr/>
          </p:nvSpPr>
          <p:spPr>
            <a:xfrm>
              <a:off x="3592765" y="1439852"/>
              <a:ext cx="1269168" cy="493149"/>
            </a:xfrm>
            <a:prstGeom prst="rect">
              <a:avLst/>
            </a:prstGeom>
            <a:noFill/>
            <a:ln>
              <a:solidFill>
                <a:srgbClr val="0000FF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3755970" y="2047050"/>
              <a:ext cx="1254645" cy="493149"/>
            </a:xfrm>
            <a:prstGeom prst="rect">
              <a:avLst/>
            </a:prstGeom>
            <a:noFill/>
            <a:ln>
              <a:solidFill>
                <a:srgbClr val="0000FF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3821956" y="2624807"/>
              <a:ext cx="1532184" cy="493149"/>
            </a:xfrm>
            <a:prstGeom prst="rect">
              <a:avLst/>
            </a:prstGeom>
            <a:noFill/>
            <a:ln>
              <a:solidFill>
                <a:srgbClr val="0000FF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3842954" y="3182574"/>
              <a:ext cx="1511186" cy="493149"/>
            </a:xfrm>
            <a:prstGeom prst="rect">
              <a:avLst/>
            </a:prstGeom>
            <a:noFill/>
            <a:ln>
              <a:solidFill>
                <a:srgbClr val="0000FF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1" name="直接箭头连接符 50"/>
            <p:cNvCxnSpPr/>
            <p:nvPr/>
          </p:nvCxnSpPr>
          <p:spPr>
            <a:xfrm>
              <a:off x="4832994" y="3694875"/>
              <a:ext cx="366776" cy="309270"/>
            </a:xfrm>
            <a:prstGeom prst="straightConnector1">
              <a:avLst/>
            </a:prstGeom>
            <a:ln w="19050">
              <a:solidFill>
                <a:srgbClr val="0000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5558154" y="1906827"/>
            <a:ext cx="2139343" cy="1798738"/>
            <a:chOff x="5558154" y="1906827"/>
            <a:chExt cx="2139343" cy="1798738"/>
          </a:xfrm>
        </p:grpSpPr>
        <p:cxnSp>
          <p:nvCxnSpPr>
            <p:cNvPr id="52" name="直接连接符 51"/>
            <p:cNvCxnSpPr/>
            <p:nvPr/>
          </p:nvCxnSpPr>
          <p:spPr>
            <a:xfrm>
              <a:off x="5558154" y="1906827"/>
              <a:ext cx="865728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6048807" y="2471356"/>
              <a:ext cx="865728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6362718" y="3142905"/>
              <a:ext cx="1334779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6125737" y="3705565"/>
              <a:ext cx="906965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矩形 58"/>
          <p:cNvSpPr/>
          <p:nvPr/>
        </p:nvSpPr>
        <p:spPr>
          <a:xfrm>
            <a:off x="653336" y="904541"/>
            <a:ext cx="7940559" cy="4931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用多项式与多项式相乘的运算法则计算下列多项式的积：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14710" y="3853088"/>
            <a:ext cx="1663804" cy="444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两数的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___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2368845" y="3832768"/>
            <a:ext cx="1663804" cy="444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两数的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___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4031621" y="3894759"/>
            <a:ext cx="1939255" cy="444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中间项抵消了</a:t>
            </a:r>
            <a:endParaRPr lang="zh-CN" altLang="en-US" sz="2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6481670" y="3842649"/>
            <a:ext cx="2246677" cy="444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两数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___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1493147" y="3849524"/>
            <a:ext cx="495068" cy="444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200" b="1" dirty="0">
                <a:solidFill>
                  <a:srgbClr val="FD239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endParaRPr lang="zh-CN" altLang="en-US" sz="2200" b="1" dirty="0">
              <a:solidFill>
                <a:srgbClr val="FD239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3270115" y="3803277"/>
            <a:ext cx="495068" cy="444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200" b="1" dirty="0">
                <a:solidFill>
                  <a:srgbClr val="FD239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差</a:t>
            </a:r>
            <a:endParaRPr lang="zh-CN" altLang="en-US" sz="2200" b="1" dirty="0">
              <a:solidFill>
                <a:srgbClr val="FD239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8089566" y="3819267"/>
            <a:ext cx="495068" cy="444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200" b="1" dirty="0">
                <a:solidFill>
                  <a:srgbClr val="FD239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差</a:t>
            </a:r>
            <a:endParaRPr lang="zh-CN" altLang="en-US" sz="2200" b="1" dirty="0">
              <a:solidFill>
                <a:srgbClr val="FD239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7071349" y="3810731"/>
            <a:ext cx="754534" cy="444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200" b="1" dirty="0">
                <a:solidFill>
                  <a:srgbClr val="FD239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</a:t>
            </a:r>
            <a:endParaRPr lang="zh-CN" altLang="en-US" sz="2200" b="1" dirty="0">
              <a:solidFill>
                <a:srgbClr val="FD239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372252" y="4413213"/>
            <a:ext cx="2370923" cy="476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solidFill>
                  <a:srgbClr val="008080"/>
                </a:solidFill>
                <a:latin typeface="+mj-ea"/>
                <a:ea typeface="+mj-ea"/>
              </a:rPr>
              <a:t>你发现了什么</a:t>
            </a:r>
            <a:r>
              <a:rPr lang="en-US" altLang="zh-CN" sz="2400" b="1" dirty="0">
                <a:solidFill>
                  <a:srgbClr val="008080"/>
                </a:solidFill>
                <a:latin typeface="+mj-ea"/>
                <a:ea typeface="+mj-ea"/>
              </a:rPr>
              <a:t>?</a:t>
            </a:r>
            <a:endParaRPr lang="zh-CN" altLang="en-US" sz="2400" b="1" dirty="0">
              <a:solidFill>
                <a:srgbClr val="008080"/>
              </a:solidFill>
              <a:latin typeface="+mj-ea"/>
              <a:ea typeface="+mj-ea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2604977" y="4433642"/>
            <a:ext cx="6539023" cy="444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b="1" dirty="0">
                <a:latin typeface="+mj-ea"/>
                <a:ea typeface="+mj-ea"/>
              </a:rPr>
              <a:t>两数和与这两数差的积，等于这两数的平方的差。</a:t>
            </a:r>
            <a:endParaRPr lang="zh-CN" altLang="en-US" sz="22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17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31049" y="701233"/>
            <a:ext cx="7775575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你能再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举一些类似的例子验证一下你的发现吗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202399" y="3746287"/>
            <a:ext cx="4084637" cy="768350"/>
            <a:chOff x="2580607" y="1538300"/>
            <a:chExt cx="4083682" cy="769048"/>
          </a:xfrm>
        </p:grpSpPr>
        <p:sp>
          <p:nvSpPr>
            <p:cNvPr id="11" name="矩形 10"/>
            <p:cNvSpPr/>
            <p:nvPr/>
          </p:nvSpPr>
          <p:spPr bwMode="auto">
            <a:xfrm>
              <a:off x="2580607" y="1538300"/>
              <a:ext cx="4083682" cy="769048"/>
            </a:xfrm>
            <a:prstGeom prst="rect">
              <a:avLst/>
            </a:prstGeom>
            <a:solidFill>
              <a:srgbClr val="CCFFCC"/>
            </a:solidFill>
            <a:ln w="19050">
              <a:noFill/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" name="Rectangle 4"/>
            <p:cNvSpPr>
              <a:spLocks noChangeArrowheads="1"/>
            </p:cNvSpPr>
            <p:nvPr/>
          </p:nvSpPr>
          <p:spPr bwMode="auto">
            <a:xfrm>
              <a:off x="2851212" y="1643170"/>
              <a:ext cx="3723404" cy="55930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 </a:t>
              </a:r>
              <a:r>
                <a:rPr kumimoji="1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(</a:t>
              </a:r>
              <a:r>
                <a:rPr kumimoji="1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a </a:t>
              </a:r>
              <a:r>
                <a:rPr kumimoji="1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+ </a:t>
              </a:r>
              <a:r>
                <a:rPr kumimoji="1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r>
                <a:rPr kumimoji="1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)(</a:t>
              </a:r>
              <a:r>
                <a:rPr kumimoji="1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a </a:t>
              </a:r>
              <a:r>
                <a:rPr kumimoji="1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- </a:t>
              </a:r>
              <a:r>
                <a:rPr kumimoji="1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r>
                <a:rPr kumimoji="1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) = </a:t>
              </a:r>
              <a:r>
                <a:rPr kumimoji="1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r>
                <a:rPr kumimoji="1" lang="en-US" altLang="zh-CN" sz="2800" b="1" i="0" u="none" strike="noStrike" kern="120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2</a:t>
              </a:r>
              <a:r>
                <a:rPr kumimoji="1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 </a:t>
              </a:r>
              <a:r>
                <a:rPr kumimoji="1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-</a:t>
              </a:r>
              <a:r>
                <a:rPr kumimoji="1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 </a:t>
              </a:r>
              <a:r>
                <a:rPr kumimoji="1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r>
                <a:rPr kumimoji="1" lang="en-US" altLang="zh-CN" sz="2800" b="1" i="0" u="none" strike="noStrike" kern="120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2</a:t>
              </a:r>
              <a:endParaRPr kumimoji="1" lang="zh-CN" altLang="en-US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545987" y="1261130"/>
            <a:ext cx="7775575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1</a:t>
            </a:r>
            <a:r>
              <a:rPr kumimoji="1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(</a:t>
            </a:r>
            <a:r>
              <a:rPr kumimoji="1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3</a:t>
            </a:r>
            <a:r>
              <a:rPr kumimoji="1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1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+ 1)(</a:t>
            </a:r>
            <a:r>
              <a:rPr kumimoji="1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3</a:t>
            </a:r>
            <a:r>
              <a:rPr kumimoji="1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-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1);        </a:t>
            </a:r>
            <a:r>
              <a:rPr kumimoji="1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1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(</a:t>
            </a:r>
            <a:r>
              <a:rPr kumimoji="1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x</a:t>
            </a:r>
            <a:r>
              <a:rPr kumimoji="1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+ </a:t>
            </a:r>
            <a:r>
              <a:rPr kumimoji="1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y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)(</a:t>
            </a:r>
            <a:r>
              <a:rPr kumimoji="1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x</a:t>
            </a:r>
            <a:r>
              <a:rPr kumimoji="1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-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1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y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).</a:t>
            </a:r>
            <a:endParaRPr kumimoji="1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72849" y="1925042"/>
            <a:ext cx="4828374" cy="4924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= 9</a:t>
            </a:r>
            <a:r>
              <a:rPr kumimoji="1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m</a:t>
            </a:r>
            <a:r>
              <a:rPr kumimoji="1" lang="en-US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2</a:t>
            </a:r>
            <a:r>
              <a:rPr kumimoji="1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 </a:t>
            </a:r>
            <a:r>
              <a:rPr kumimoji="1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-</a:t>
            </a:r>
            <a:r>
              <a:rPr kumimoji="1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 3</a:t>
            </a:r>
            <a:r>
              <a:rPr kumimoji="1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m </a:t>
            </a:r>
            <a:r>
              <a:rPr kumimoji="1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+ 3</a:t>
            </a:r>
            <a:r>
              <a:rPr kumimoji="1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m </a:t>
            </a:r>
            <a:r>
              <a:rPr kumimoji="1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-</a:t>
            </a:r>
            <a:r>
              <a:rPr kumimoji="1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 1=9</a:t>
            </a:r>
            <a:r>
              <a:rPr kumimoji="1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m</a:t>
            </a:r>
            <a:r>
              <a:rPr kumimoji="1" lang="en-US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2</a:t>
            </a:r>
            <a:r>
              <a:rPr kumimoji="1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 </a:t>
            </a:r>
            <a:r>
              <a:rPr kumimoji="1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–</a:t>
            </a:r>
            <a:r>
              <a:rPr kumimoji="1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 1</a:t>
            </a:r>
            <a:r>
              <a:rPr kumimoji="1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。</a:t>
            </a:r>
            <a:endParaRPr kumimoji="1" lang="zh-CN" altLang="zh-CN" sz="2600" b="1" i="0" u="none" strike="noStrike" kern="1200" cap="none" spc="0" normalizeH="0" baseline="0" noProof="0" dirty="0">
              <a:ln>
                <a:noFill/>
              </a:ln>
              <a:solidFill>
                <a:srgbClr val="F50B6F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68707" y="2344247"/>
            <a:ext cx="4944243" cy="61657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= </a:t>
            </a:r>
            <a:r>
              <a:rPr kumimoji="1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x</a:t>
            </a:r>
            <a:r>
              <a:rPr kumimoji="1" lang="en-US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4</a:t>
            </a:r>
            <a:r>
              <a:rPr kumimoji="1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1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-</a:t>
            </a:r>
            <a:r>
              <a:rPr kumimoji="1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1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x</a:t>
            </a:r>
            <a:r>
              <a:rPr kumimoji="1" lang="en-US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1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y </a:t>
            </a:r>
            <a:r>
              <a:rPr kumimoji="1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+ </a:t>
            </a:r>
            <a:r>
              <a:rPr kumimoji="1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yx</a:t>
            </a:r>
            <a:r>
              <a:rPr kumimoji="1" lang="en-US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1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1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-</a:t>
            </a:r>
            <a:r>
              <a:rPr kumimoji="1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1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y</a:t>
            </a:r>
            <a:r>
              <a:rPr kumimoji="1" lang="en-US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1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= </a:t>
            </a:r>
            <a:r>
              <a:rPr kumimoji="1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x</a:t>
            </a:r>
            <a:r>
              <a:rPr kumimoji="1" lang="en-US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4</a:t>
            </a:r>
            <a:r>
              <a:rPr kumimoji="1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1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-</a:t>
            </a:r>
            <a:r>
              <a:rPr kumimoji="1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1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y</a:t>
            </a:r>
            <a:r>
              <a:rPr kumimoji="1" lang="en-US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1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50B6F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。</a:t>
            </a:r>
            <a:endParaRPr kumimoji="1" lang="zh-CN" altLang="zh-CN" sz="2600" b="1" i="0" u="none" strike="noStrike" kern="1200" cap="none" spc="0" normalizeH="0" baseline="0" noProof="0" dirty="0">
              <a:ln>
                <a:noFill/>
              </a:ln>
              <a:solidFill>
                <a:srgbClr val="F50B6F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1049" y="1904953"/>
            <a:ext cx="3770830" cy="4924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1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1</a:t>
            </a:r>
            <a:r>
              <a:rPr kumimoji="1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1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(3</a:t>
            </a:r>
            <a:r>
              <a:rPr kumimoji="1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m </a:t>
            </a:r>
            <a:r>
              <a:rPr kumimoji="1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+ 1)(3</a:t>
            </a:r>
            <a:r>
              <a:rPr kumimoji="1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1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1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-</a:t>
            </a:r>
            <a:r>
              <a:rPr kumimoji="1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1)</a:t>
            </a:r>
            <a:endParaRPr kumimoji="1" lang="zh-CN" altLang="zh-CN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31049" y="2458950"/>
            <a:ext cx="3496983" cy="4924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1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1" lang="zh-CN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1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(</a:t>
            </a:r>
            <a:r>
              <a:rPr kumimoji="1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x</a:t>
            </a:r>
            <a:r>
              <a:rPr kumimoji="1" lang="en-US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1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+ </a:t>
            </a:r>
            <a:r>
              <a:rPr kumimoji="1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y</a:t>
            </a:r>
            <a:r>
              <a:rPr kumimoji="1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)(</a:t>
            </a:r>
            <a:r>
              <a:rPr kumimoji="1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x</a:t>
            </a:r>
            <a:r>
              <a:rPr kumimoji="1" lang="en-US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1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1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-</a:t>
            </a:r>
            <a:r>
              <a:rPr kumimoji="1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1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y</a:t>
            </a:r>
            <a:r>
              <a:rPr kumimoji="1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)</a:t>
            </a:r>
            <a:endParaRPr kumimoji="1" lang="zh-CN" altLang="zh-CN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31048" y="3056168"/>
            <a:ext cx="7775575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你能用字母表示你发现的规律吗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1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10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0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1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1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9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对象 29"/>
          <p:cNvGraphicFramePr>
            <a:graphicFrameLocks noChangeAspect="1"/>
          </p:cNvGraphicFramePr>
          <p:nvPr/>
        </p:nvGraphicFramePr>
        <p:xfrm>
          <a:off x="1286669" y="606748"/>
          <a:ext cx="6570662" cy="595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2" name="Equation" r:id="rId1" imgW="74066400" imgH="6705600" progId="Equation.DSMT4">
                  <p:embed/>
                </p:oleObj>
              </mc:Choice>
              <mc:Fallback>
                <p:oleObj name="Equation" r:id="rId1" imgW="74066400" imgH="6705600" progId="Equation.DSMT4">
                  <p:embed/>
                  <p:pic>
                    <p:nvPicPr>
                      <p:cNvPr id="0" name="对象 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86669" y="606748"/>
                        <a:ext cx="6570662" cy="595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箭头: 上弧形 30"/>
          <p:cNvSpPr/>
          <p:nvPr/>
        </p:nvSpPr>
        <p:spPr>
          <a:xfrm>
            <a:off x="1642334" y="436977"/>
            <a:ext cx="1753643" cy="339542"/>
          </a:xfrm>
          <a:prstGeom prst="curvedDownArrow">
            <a:avLst>
              <a:gd name="adj1" fmla="val 25000"/>
              <a:gd name="adj2" fmla="val 50000"/>
              <a:gd name="adj3" fmla="val 28689"/>
            </a:avLst>
          </a:prstGeom>
          <a:solidFill>
            <a:srgbClr val="4F81BD">
              <a:lumMod val="60000"/>
              <a:lumOff val="40000"/>
            </a:srgbClr>
          </a:solidFill>
          <a:ln w="25400" cap="flat" cmpd="sng" algn="ctr">
            <a:solidFill>
              <a:srgbClr val="4F81BD">
                <a:lumMod val="60000"/>
                <a:lumOff val="4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2" name="箭头: 上弧形 31"/>
          <p:cNvSpPr/>
          <p:nvPr/>
        </p:nvSpPr>
        <p:spPr>
          <a:xfrm>
            <a:off x="1642334" y="422627"/>
            <a:ext cx="2292263" cy="339542"/>
          </a:xfrm>
          <a:prstGeom prst="curvedDownArrow">
            <a:avLst>
              <a:gd name="adj1" fmla="val 25000"/>
              <a:gd name="adj2" fmla="val 50000"/>
              <a:gd name="adj3" fmla="val 28689"/>
            </a:avLst>
          </a:prstGeom>
          <a:solidFill>
            <a:srgbClr val="C0504D">
              <a:lumMod val="60000"/>
              <a:lumOff val="40000"/>
            </a:srgbClr>
          </a:solidFill>
          <a:ln w="25400" cap="flat" cmpd="sng" algn="ctr">
            <a:solidFill>
              <a:srgbClr val="C0504D">
                <a:lumMod val="60000"/>
                <a:lumOff val="4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3" name="箭头: 下弧形 32"/>
          <p:cNvSpPr/>
          <p:nvPr/>
        </p:nvSpPr>
        <p:spPr>
          <a:xfrm>
            <a:off x="2306213" y="1187711"/>
            <a:ext cx="1089764" cy="315819"/>
          </a:xfrm>
          <a:prstGeom prst="curvedUpArrow">
            <a:avLst>
              <a:gd name="adj1" fmla="val 41334"/>
              <a:gd name="adj2" fmla="val 96130"/>
              <a:gd name="adj3" fmla="val 40865"/>
            </a:avLst>
          </a:prstGeom>
          <a:solidFill>
            <a:srgbClr val="9BBB59">
              <a:lumMod val="60000"/>
              <a:lumOff val="40000"/>
            </a:srgbClr>
          </a:solidFill>
          <a:ln w="25400" cap="flat" cmpd="sng" algn="ctr">
            <a:solidFill>
              <a:srgbClr val="9BBB59">
                <a:lumMod val="60000"/>
                <a:lumOff val="4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4" name="箭头: 下弧形 33"/>
          <p:cNvSpPr/>
          <p:nvPr/>
        </p:nvSpPr>
        <p:spPr>
          <a:xfrm>
            <a:off x="2306213" y="1202061"/>
            <a:ext cx="1615858" cy="315819"/>
          </a:xfrm>
          <a:prstGeom prst="curvedUpArrow">
            <a:avLst/>
          </a:prstGeom>
          <a:solidFill>
            <a:srgbClr val="8064A2">
              <a:lumMod val="60000"/>
              <a:lumOff val="40000"/>
            </a:srgbClr>
          </a:solidFill>
          <a:ln w="25400" cap="flat" cmpd="sng" algn="ctr">
            <a:solidFill>
              <a:srgbClr val="8064A2">
                <a:lumMod val="60000"/>
                <a:lumOff val="4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4598477" y="1217552"/>
            <a:ext cx="501041" cy="0"/>
          </a:xfrm>
          <a:prstGeom prst="line">
            <a:avLst/>
          </a:prstGeom>
          <a:noFill/>
          <a:ln w="38100" cap="flat" cmpd="sng" algn="ctr">
            <a:solidFill>
              <a:srgbClr val="4F81BD">
                <a:lumMod val="60000"/>
                <a:lumOff val="40000"/>
              </a:srgbClr>
            </a:solidFill>
            <a:prstDash val="solid"/>
          </a:ln>
          <a:effectLst/>
        </p:spPr>
      </p:cxnSp>
      <p:cxnSp>
        <p:nvCxnSpPr>
          <p:cNvPr id="36" name="直接连接符 35"/>
          <p:cNvCxnSpPr/>
          <p:nvPr/>
        </p:nvCxnSpPr>
        <p:spPr>
          <a:xfrm>
            <a:off x="5523143" y="1202061"/>
            <a:ext cx="501041" cy="0"/>
          </a:xfrm>
          <a:prstGeom prst="line">
            <a:avLst/>
          </a:prstGeom>
          <a:noFill/>
          <a:ln w="38100" cap="flat" cmpd="sng" algn="ctr">
            <a:solidFill>
              <a:srgbClr val="C0504D">
                <a:lumMod val="60000"/>
                <a:lumOff val="40000"/>
              </a:srgbClr>
            </a:solidFill>
            <a:prstDash val="solid"/>
          </a:ln>
          <a:effectLst/>
        </p:spPr>
      </p:cxnSp>
      <p:cxnSp>
        <p:nvCxnSpPr>
          <p:cNvPr id="37" name="直接连接符 36"/>
          <p:cNvCxnSpPr/>
          <p:nvPr/>
        </p:nvCxnSpPr>
        <p:spPr>
          <a:xfrm>
            <a:off x="6462595" y="1220517"/>
            <a:ext cx="501041" cy="0"/>
          </a:xfrm>
          <a:prstGeom prst="line">
            <a:avLst/>
          </a:prstGeom>
          <a:noFill/>
          <a:ln w="38100" cap="flat" cmpd="sng" algn="ctr">
            <a:solidFill>
              <a:srgbClr val="9BBB59">
                <a:lumMod val="60000"/>
                <a:lumOff val="40000"/>
              </a:srgbClr>
            </a:solidFill>
            <a:prstDash val="solid"/>
          </a:ln>
          <a:effectLst/>
        </p:spPr>
      </p:cxnSp>
      <p:cxnSp>
        <p:nvCxnSpPr>
          <p:cNvPr id="38" name="直接连接符 37"/>
          <p:cNvCxnSpPr/>
          <p:nvPr/>
        </p:nvCxnSpPr>
        <p:spPr>
          <a:xfrm>
            <a:off x="7214157" y="1217552"/>
            <a:ext cx="501041" cy="0"/>
          </a:xfrm>
          <a:prstGeom prst="line">
            <a:avLst/>
          </a:prstGeom>
          <a:noFill/>
          <a:ln w="38100" cap="flat" cmpd="sng" algn="ctr">
            <a:solidFill>
              <a:srgbClr val="8064A2">
                <a:lumMod val="60000"/>
                <a:lumOff val="40000"/>
              </a:srgbClr>
            </a:solidFill>
            <a:prstDash val="solid"/>
          </a:ln>
          <a:effectLst/>
        </p:spPr>
      </p:cxnSp>
      <p:graphicFrame>
        <p:nvGraphicFramePr>
          <p:cNvPr id="39" name="对象 38"/>
          <p:cNvGraphicFramePr>
            <a:graphicFrameLocks noChangeAspect="1"/>
          </p:cNvGraphicFramePr>
          <p:nvPr/>
        </p:nvGraphicFramePr>
        <p:xfrm>
          <a:off x="4235124" y="1282000"/>
          <a:ext cx="1728787" cy="595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3" imgW="19507200" imgH="6705600" progId="Equation.DSMT4">
                  <p:embed/>
                </p:oleObj>
              </mc:Choice>
              <mc:Fallback>
                <p:oleObj name="Equation" r:id="rId3" imgW="19507200" imgH="6705600" progId="Equation.DSMT4">
                  <p:embed/>
                  <p:pic>
                    <p:nvPicPr>
                      <p:cNvPr id="0" name="对象 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35124" y="1282000"/>
                        <a:ext cx="1728787" cy="595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矩形 39"/>
          <p:cNvSpPr/>
          <p:nvPr/>
        </p:nvSpPr>
        <p:spPr>
          <a:xfrm>
            <a:off x="5055117" y="606747"/>
            <a:ext cx="1993941" cy="650678"/>
          </a:xfrm>
          <a:prstGeom prst="rect">
            <a:avLst/>
          </a:prstGeom>
          <a:noFill/>
          <a:ln w="12700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102701" y="1844682"/>
            <a:ext cx="6357189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两数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和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与这两数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差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积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，等于它们的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平方差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00470" y="2825459"/>
            <a:ext cx="24386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平方差公式：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43" name="对象 42"/>
          <p:cNvGraphicFramePr>
            <a:graphicFrameLocks noChangeAspect="1"/>
          </p:cNvGraphicFramePr>
          <p:nvPr/>
        </p:nvGraphicFramePr>
        <p:xfrm>
          <a:off x="2978904" y="2742005"/>
          <a:ext cx="4705350" cy="595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Equation" r:id="rId5" imgW="53035200" imgH="6705600" progId="Equation.DSMT4">
                  <p:embed/>
                </p:oleObj>
              </mc:Choice>
              <mc:Fallback>
                <p:oleObj name="Equation" r:id="rId5" imgW="53035200" imgH="6705600" progId="Equation.DSMT4">
                  <p:embed/>
                  <p:pic>
                    <p:nvPicPr>
                      <p:cNvPr id="0" name="对象 1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78904" y="2742005"/>
                        <a:ext cx="4705350" cy="595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文本框 43"/>
          <p:cNvSpPr txBox="1"/>
          <p:nvPr/>
        </p:nvSpPr>
        <p:spPr>
          <a:xfrm>
            <a:off x="1152398" y="3922983"/>
            <a:ext cx="6659420" cy="871713"/>
          </a:xfrm>
          <a:prstGeom prst="rect">
            <a:avLst/>
          </a:prstGeom>
          <a:solidFill>
            <a:srgbClr val="4BACC6">
              <a:lumMod val="20000"/>
              <a:lumOff val="8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      平方差公式是多项式乘方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kumimoji="0" lang="en-US" altLang="zh-CN" sz="2400" b="1" i="1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kumimoji="0" lang="en-US" altLang="zh-CN" sz="24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+</a:t>
            </a:r>
            <a:r>
              <a:rPr kumimoji="0" lang="en-US" altLang="zh-CN" sz="2400" b="1" i="1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)(</a:t>
            </a:r>
            <a:r>
              <a:rPr kumimoji="0" lang="en-US" altLang="zh-CN" sz="2400" b="1" i="1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p</a:t>
            </a:r>
            <a:r>
              <a:rPr kumimoji="0" lang="en-US" altLang="zh-CN" sz="24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+</a:t>
            </a:r>
            <a:r>
              <a:rPr kumimoji="0" lang="en-US" altLang="zh-CN" sz="2400" b="1" i="1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q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中</a:t>
            </a:r>
            <a:r>
              <a:rPr kumimoji="0" lang="en-US" altLang="zh-CN" sz="24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p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kumimoji="0" lang="en-US" altLang="zh-CN" sz="24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kumimoji="0" lang="en-US" altLang="zh-CN" sz="24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q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－</a:t>
            </a:r>
            <a:r>
              <a:rPr kumimoji="0" lang="en-US" altLang="zh-CN" sz="24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的特殊情形。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564120" y="2671216"/>
            <a:ext cx="2246624" cy="605988"/>
            <a:chOff x="3702459" y="2639162"/>
            <a:chExt cx="2246624" cy="605988"/>
          </a:xfrm>
        </p:grpSpPr>
        <p:sp>
          <p:nvSpPr>
            <p:cNvPr id="46" name="矩形 45"/>
            <p:cNvSpPr/>
            <p:nvPr/>
          </p:nvSpPr>
          <p:spPr>
            <a:xfrm>
              <a:off x="3702459" y="2827319"/>
              <a:ext cx="701100" cy="417831"/>
            </a:xfrm>
            <a:prstGeom prst="rect">
              <a:avLst/>
            </a:prstGeom>
            <a:noFill/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247983" y="2826181"/>
              <a:ext cx="701100" cy="417831"/>
            </a:xfrm>
            <a:prstGeom prst="rect">
              <a:avLst/>
            </a:prstGeom>
            <a:noFill/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 flipV="1">
              <a:off x="4398417" y="2639162"/>
              <a:ext cx="701101" cy="172665"/>
            </a:xfrm>
            <a:prstGeom prst="line">
              <a:avLst/>
            </a:prstGeom>
            <a:noFill/>
            <a:ln w="12700" cap="flat" cmpd="sng" algn="ctr">
              <a:solidFill>
                <a:srgbClr val="0070C0"/>
              </a:solidFill>
              <a:prstDash val="solid"/>
            </a:ln>
            <a:effectLst/>
          </p:spPr>
        </p:cxnSp>
        <p:cxnSp>
          <p:nvCxnSpPr>
            <p:cNvPr id="49" name="直接连接符 48"/>
            <p:cNvCxnSpPr/>
            <p:nvPr/>
          </p:nvCxnSpPr>
          <p:spPr>
            <a:xfrm flipH="1" flipV="1">
              <a:off x="5084688" y="2639162"/>
              <a:ext cx="636595" cy="172665"/>
            </a:xfrm>
            <a:prstGeom prst="line">
              <a:avLst/>
            </a:prstGeom>
            <a:noFill/>
            <a:ln w="12700" cap="flat" cmpd="sng" algn="ctr">
              <a:solidFill>
                <a:srgbClr val="0070C0"/>
              </a:solidFill>
              <a:prstDash val="solid"/>
            </a:ln>
            <a:effectLst/>
          </p:spPr>
        </p:cxnSp>
      </p:grpSp>
      <p:sp>
        <p:nvSpPr>
          <p:cNvPr id="50" name="文本框 49"/>
          <p:cNvSpPr txBox="1"/>
          <p:nvPr/>
        </p:nvSpPr>
        <p:spPr>
          <a:xfrm>
            <a:off x="4458070" y="2329486"/>
            <a:ext cx="1121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相反项</a:t>
            </a:r>
            <a:endParaRPr lang="zh-CN" altLang="en-US" sz="2000" i="1" dirty="0">
              <a:solidFill>
                <a:srgbClr val="0070C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3254605" y="2866962"/>
            <a:ext cx="1838774" cy="654250"/>
            <a:chOff x="3392944" y="2834908"/>
            <a:chExt cx="1838774" cy="654250"/>
          </a:xfrm>
        </p:grpSpPr>
        <p:sp>
          <p:nvSpPr>
            <p:cNvPr id="52" name="椭圆 51"/>
            <p:cNvSpPr/>
            <p:nvPr/>
          </p:nvSpPr>
          <p:spPr>
            <a:xfrm>
              <a:off x="3392944" y="2840264"/>
              <a:ext cx="294061" cy="470119"/>
            </a:xfrm>
            <a:prstGeom prst="ellipse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                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4937657" y="2834908"/>
              <a:ext cx="294061" cy="470119"/>
            </a:xfrm>
            <a:prstGeom prst="ellipse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3555428" y="3288605"/>
              <a:ext cx="487183" cy="200553"/>
            </a:xfrm>
            <a:prstGeom prst="line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</a:ln>
            <a:effectLst/>
          </p:spPr>
        </p:cxnSp>
        <p:cxnSp>
          <p:nvCxnSpPr>
            <p:cNvPr id="55" name="直接连接符 54"/>
            <p:cNvCxnSpPr/>
            <p:nvPr/>
          </p:nvCxnSpPr>
          <p:spPr>
            <a:xfrm flipH="1">
              <a:off x="4053009" y="3348482"/>
              <a:ext cx="1099308" cy="130906"/>
            </a:xfrm>
            <a:prstGeom prst="line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</a:ln>
            <a:effectLst/>
          </p:spPr>
        </p:cxnSp>
      </p:grpSp>
      <p:sp>
        <p:nvSpPr>
          <p:cNvPr id="56" name="文本框 55"/>
          <p:cNvSpPr txBox="1"/>
          <p:nvPr/>
        </p:nvSpPr>
        <p:spPr>
          <a:xfrm>
            <a:off x="3461202" y="3458435"/>
            <a:ext cx="17452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相同项</a:t>
            </a:r>
            <a:endParaRPr lang="zh-CN" altLang="en-US" sz="2000" i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7" name="思想气泡: 云 56"/>
          <p:cNvSpPr/>
          <p:nvPr/>
        </p:nvSpPr>
        <p:spPr>
          <a:xfrm>
            <a:off x="7459890" y="3102021"/>
            <a:ext cx="1428802" cy="830997"/>
          </a:xfrm>
          <a:prstGeom prst="cloudCallout">
            <a:avLst>
              <a:gd name="adj1" fmla="val -85816"/>
              <a:gd name="adj2" fmla="val -28002"/>
            </a:avLst>
          </a:prstGeom>
          <a:noFill/>
          <a:ln w="25400" cap="flat" cmpd="sng" algn="ctr">
            <a:solidFill>
              <a:srgbClr val="4BACC6">
                <a:lumMod val="40000"/>
                <a:lumOff val="6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注意用谁减谁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5946302" y="2372212"/>
            <a:ext cx="2226231" cy="44467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200" b="1" dirty="0">
                <a:solidFill>
                  <a:srgbClr val="7030A0"/>
                </a:solidFill>
                <a:latin typeface="+mj-lt"/>
                <a:ea typeface="黑体" panose="02010609060101010101" pitchFamily="49" charset="-122"/>
              </a:rPr>
              <a:t>相同项</a:t>
            </a:r>
            <a:r>
              <a:rPr lang="en-US" altLang="zh-CN" sz="2200" b="1" baseline="50000" dirty="0">
                <a:solidFill>
                  <a:srgbClr val="7030A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200" b="1" dirty="0">
                <a:latin typeface="+mj-ea"/>
                <a:ea typeface="+mj-ea"/>
              </a:rPr>
              <a:t>-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相反项</a:t>
            </a:r>
            <a:r>
              <a:rPr kumimoji="0" lang="en-US" altLang="zh-CN" sz="2200" b="1" i="0" u="none" strike="noStrike" kern="1200" cap="none" spc="0" normalizeH="0" baseline="5000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endParaRPr lang="zh-CN" altLang="en-US" sz="22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40" grpId="0" animBg="1"/>
      <p:bldP spid="41" grpId="0" animBg="1"/>
      <p:bldP spid="42" grpId="0"/>
      <p:bldP spid="44" grpId="0" animBg="1"/>
      <p:bldP spid="50" grpId="0"/>
      <p:bldP spid="56" grpId="0"/>
      <p:bldP spid="57" grpId="0" animBg="1"/>
      <p:bldP spid="5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5259" y="606973"/>
            <a:ext cx="4684712" cy="560388"/>
            <a:chOff x="1042988" y="827088"/>
            <a:chExt cx="4684712" cy="560388"/>
          </a:xfrm>
        </p:grpSpPr>
        <p:sp>
          <p:nvSpPr>
            <p:cNvPr id="2" name="矩形: 圆角 1"/>
            <p:cNvSpPr/>
            <p:nvPr/>
          </p:nvSpPr>
          <p:spPr>
            <a:xfrm>
              <a:off x="1042988" y="842963"/>
              <a:ext cx="893763" cy="544513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n-lt"/>
                  <a:ea typeface="+mn-ea"/>
                  <a:cs typeface="+mn-cs"/>
                </a:rPr>
                <a:t>例 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n-lt"/>
                  <a:ea typeface="+mn-ea"/>
                  <a:cs typeface="+mn-cs"/>
                </a:rPr>
                <a:t>1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n-lt"/>
                  <a:ea typeface="+mn-ea"/>
                  <a:cs typeface="+mn-cs"/>
                </a:rPr>
                <a:t> 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936750" y="827088"/>
              <a:ext cx="3790950" cy="5603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利用平方差公式计算：</a:t>
              </a:r>
              <a:endPara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75017" y="1286914"/>
            <a:ext cx="4286751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( 5 + 6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) ( 5 – 6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)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；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86251" y="1286914"/>
            <a:ext cx="4334841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( 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– 2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) ( 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+ 2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)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；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5017" y="1846811"/>
            <a:ext cx="4527201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(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– m + n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) (– 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–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n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)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5017" y="2456844"/>
            <a:ext cx="8323112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解：（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( 5 + 6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 ) ( 5 – 6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 = 5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–(6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 25 – 36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；</a:t>
            </a:r>
            <a:endParaRPr kumimoji="0" lang="zh-CN" altLang="en-US" sz="2800" b="1" kern="1200" cap="none" spc="0" normalizeH="0" baseline="0" noProof="0" dirty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95539" y="3082641"/>
            <a:ext cx="7399783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 ( 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 – 2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 ) ( 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 + 2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 = 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–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(2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=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– 4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；</a:t>
            </a:r>
            <a:endParaRPr kumimoji="0" lang="zh-CN" altLang="en-US" sz="2800" b="1" kern="1200" cap="none" spc="0" normalizeH="0" baseline="0" noProof="0" dirty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95539" y="3708438"/>
            <a:ext cx="7813357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 (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– m + n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 ) (– 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 –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 n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 = (– 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m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–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n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m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–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n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 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800" b="1" kern="1200" cap="none" spc="0" normalizeH="0" baseline="0" noProof="0" dirty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181137" y="2579016"/>
            <a:ext cx="1796940" cy="387589"/>
            <a:chOff x="2181137" y="2579016"/>
            <a:chExt cx="1796940" cy="387589"/>
          </a:xfrm>
        </p:grpSpPr>
        <p:sp>
          <p:nvSpPr>
            <p:cNvPr id="11" name="椭圆 10"/>
            <p:cNvSpPr/>
            <p:nvPr/>
          </p:nvSpPr>
          <p:spPr>
            <a:xfrm>
              <a:off x="2181137" y="2579016"/>
              <a:ext cx="370811" cy="370811"/>
            </a:xfrm>
            <a:prstGeom prst="ellipse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607266" y="2595794"/>
              <a:ext cx="370811" cy="370811"/>
            </a:xfrm>
            <a:prstGeom prst="ellipse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817005" y="2593819"/>
            <a:ext cx="1780162" cy="387589"/>
            <a:chOff x="2181137" y="2579016"/>
            <a:chExt cx="1780162" cy="387589"/>
          </a:xfrm>
        </p:grpSpPr>
        <p:sp>
          <p:nvSpPr>
            <p:cNvPr id="15" name="椭圆 14"/>
            <p:cNvSpPr/>
            <p:nvPr/>
          </p:nvSpPr>
          <p:spPr>
            <a:xfrm>
              <a:off x="2181137" y="2579016"/>
              <a:ext cx="370811" cy="370811"/>
            </a:xfrm>
            <a:prstGeom prst="ellipse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590488" y="2595794"/>
              <a:ext cx="370811" cy="370811"/>
            </a:xfrm>
            <a:prstGeom prst="ellipse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2355310" y="2129861"/>
            <a:ext cx="46169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600" b="1" i="1" dirty="0">
                <a:solidFill>
                  <a:srgbClr val="7030A0"/>
                </a:solidFill>
                <a:latin typeface="+mj-lt"/>
                <a:ea typeface="黑体" panose="02010609060101010101" pitchFamily="49" charset="-122"/>
              </a:rPr>
              <a:t>a</a:t>
            </a:r>
            <a:endParaRPr lang="zh-CN" altLang="en-US" sz="2600" b="1" i="1" dirty="0">
              <a:solidFill>
                <a:srgbClr val="7030A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021431" y="2809424"/>
            <a:ext cx="46169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600" b="1" i="1" dirty="0">
                <a:solidFill>
                  <a:srgbClr val="0000FF"/>
                </a:solidFill>
                <a:latin typeface="+mj-lt"/>
                <a:ea typeface="黑体" panose="02010609060101010101" pitchFamily="49" charset="-122"/>
              </a:rPr>
              <a:t>b</a:t>
            </a:r>
            <a:endParaRPr lang="en-US" altLang="zh-CN" sz="2600" b="1" i="1" dirty="0">
              <a:solidFill>
                <a:srgbClr val="0000FF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207978" y="4334235"/>
            <a:ext cx="6728043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+mj-lt"/>
                <a:ea typeface="+mj-ea"/>
              </a:rPr>
              <a:t>总结</a:t>
            </a:r>
            <a:r>
              <a:rPr lang="en-US" altLang="zh-CN" sz="2400" b="1" dirty="0">
                <a:solidFill>
                  <a:srgbClr val="C00000"/>
                </a:solidFill>
                <a:latin typeface="+mj-lt"/>
                <a:ea typeface="+mj-ea"/>
              </a:rPr>
              <a:t>:</a:t>
            </a:r>
            <a:r>
              <a:rPr lang="zh-CN" altLang="en-US" sz="2400" b="1" dirty="0">
                <a:latin typeface="+mj-lt"/>
                <a:ea typeface="+mj-ea"/>
              </a:rPr>
              <a:t>关键是先确定</a:t>
            </a:r>
            <a:r>
              <a:rPr lang="zh-CN" altLang="en-US" sz="2400" b="1" dirty="0">
                <a:solidFill>
                  <a:srgbClr val="7030A0"/>
                </a:solidFill>
                <a:latin typeface="+mj-lt"/>
                <a:ea typeface="+mj-ea"/>
              </a:rPr>
              <a:t>相同项“</a:t>
            </a:r>
            <a:r>
              <a:rPr lang="en-US" altLang="zh-CN" sz="2400" b="1" i="1" dirty="0">
                <a:solidFill>
                  <a:srgbClr val="7030A0"/>
                </a:solidFill>
                <a:latin typeface="+mj-lt"/>
                <a:ea typeface="+mj-ea"/>
              </a:rPr>
              <a:t>a</a:t>
            </a:r>
            <a:r>
              <a:rPr lang="zh-CN" altLang="en-US" sz="2400" b="1" dirty="0">
                <a:solidFill>
                  <a:srgbClr val="7030A0"/>
                </a:solidFill>
                <a:latin typeface="+mj-lt"/>
                <a:ea typeface="+mj-ea"/>
              </a:rPr>
              <a:t>”</a:t>
            </a:r>
            <a:r>
              <a:rPr lang="zh-CN" altLang="en-US" sz="2400" b="1" dirty="0">
                <a:latin typeface="+mj-lt"/>
                <a:ea typeface="+mj-ea"/>
              </a:rPr>
              <a:t>和</a:t>
            </a:r>
            <a:r>
              <a:rPr lang="zh-CN" altLang="en-US" sz="2400" b="1" dirty="0">
                <a:solidFill>
                  <a:srgbClr val="0000FF"/>
                </a:solidFill>
                <a:latin typeface="+mj-lt"/>
                <a:ea typeface="+mj-ea"/>
              </a:rPr>
              <a:t>相反项“</a:t>
            </a:r>
            <a:r>
              <a:rPr lang="en-US" altLang="zh-CN" sz="2400" b="1" i="1" dirty="0">
                <a:solidFill>
                  <a:srgbClr val="0000FF"/>
                </a:solidFill>
                <a:latin typeface="+mj-lt"/>
                <a:ea typeface="+mj-ea"/>
              </a:rPr>
              <a:t>b</a:t>
            </a:r>
            <a:r>
              <a:rPr lang="zh-CN" altLang="en-US" sz="2400" b="1" dirty="0">
                <a:solidFill>
                  <a:srgbClr val="0000FF"/>
                </a:solidFill>
                <a:latin typeface="+mj-lt"/>
                <a:ea typeface="+mj-ea"/>
              </a:rPr>
              <a:t>”。</a:t>
            </a:r>
            <a:endParaRPr lang="zh-CN" altLang="en-US" sz="2400" b="1" dirty="0">
              <a:solidFill>
                <a:srgbClr val="0000FF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7" grpId="0"/>
      <p:bldP spid="18" grpId="0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747713" y="1858239"/>
            <a:ext cx="7716837" cy="5598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+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</a:t>
            </a:r>
            <a:r>
              <a: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–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)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；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(3</a:t>
            </a:r>
            <a:r>
              <a:rPr lang="zh-CN" altLang="en-US" sz="28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+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r>
              <a:rPr lang="zh-CN" altLang="en-US" sz="28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)(3</a:t>
            </a:r>
            <a:r>
              <a: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–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</a:t>
            </a: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)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。</a:t>
            </a:r>
            <a:endParaRPr kumimoji="0" lang="en-US" altLang="zh-CN" sz="28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01712" y="2436509"/>
            <a:ext cx="3929281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黑体" panose="02010609060101010101" pitchFamily="49" charset="-122"/>
                <a:cs typeface="+mn-cs"/>
              </a:rPr>
              <a:t>解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ea"/>
                <a:ea typeface="+mj-ea"/>
                <a:cs typeface="+mn-cs"/>
              </a:rPr>
              <a:t>:</a:t>
            </a:r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 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( 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800" b="1" i="1" dirty="0">
                <a:solidFill>
                  <a:srgbClr val="FD2395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</a:rPr>
              <a:t>+ </a:t>
            </a:r>
            <a:r>
              <a:rPr lang="zh-CN" altLang="en-US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)(</a:t>
            </a:r>
            <a:r>
              <a:rPr lang="zh-CN" altLang="en-US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800" b="1" i="1" dirty="0">
                <a:solidFill>
                  <a:srgbClr val="FD2395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</a:rPr>
              <a:t>– </a:t>
            </a:r>
            <a:r>
              <a:rPr lang="zh-CN" altLang="en-US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 </a:t>
            </a:r>
            <a:endParaRPr kumimoji="0" lang="zh-CN" altLang="en-US" sz="2800" b="1" kern="1200" cap="none" spc="0" normalizeH="0" baseline="0" noProof="0" dirty="0">
              <a:solidFill>
                <a:srgbClr val="FD2395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328738" y="3616325"/>
            <a:ext cx="4978400" cy="560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（</a:t>
            </a: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）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 (3</a:t>
            </a:r>
            <a:r>
              <a:rPr lang="zh-CN" altLang="en-US" sz="2800" b="1" i="1" dirty="0">
                <a:solidFill>
                  <a:srgbClr val="FD2395"/>
                </a:solidFill>
                <a:latin typeface="Times New Roman" panose="02020603050405020304" pitchFamily="18" charset="0"/>
              </a:rPr>
              <a:t>a + </a:t>
            </a:r>
            <a:r>
              <a:rPr lang="zh-CN" altLang="en-US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 i="1" dirty="0">
                <a:solidFill>
                  <a:srgbClr val="FD2395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)(3</a:t>
            </a:r>
            <a:r>
              <a:rPr lang="zh-CN" altLang="en-US" sz="2800" b="1" i="1" dirty="0">
                <a:solidFill>
                  <a:srgbClr val="FD2395"/>
                </a:solidFill>
                <a:latin typeface="Times New Roman" panose="02020603050405020304" pitchFamily="18" charset="0"/>
              </a:rPr>
              <a:t>a 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</a:rPr>
              <a:t>– </a:t>
            </a:r>
            <a:r>
              <a:rPr lang="zh-CN" altLang="en-US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 i="1" dirty="0">
                <a:solidFill>
                  <a:srgbClr val="FD2395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)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49475" y="3057525"/>
            <a:ext cx="1438214" cy="56425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=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800" b="1" baseline="30000" dirty="0">
                <a:solidFill>
                  <a:srgbClr val="FD2395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 i="1" dirty="0">
                <a:solidFill>
                  <a:srgbClr val="FD2395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</a:rPr>
              <a:t>– </a:t>
            </a:r>
            <a:r>
              <a:rPr lang="zh-CN" altLang="en-US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 baseline="30000" dirty="0">
                <a:solidFill>
                  <a:srgbClr val="FD2395"/>
                </a:solidFill>
                <a:latin typeface="Times New Roman" panose="02020603050405020304" pitchFamily="18" charset="0"/>
              </a:rPr>
              <a:t>2</a:t>
            </a:r>
            <a:endParaRPr kumimoji="0" lang="zh-CN" altLang="en-US" sz="2800" b="1" kern="1200" cap="none" spc="0" normalizeH="0" baseline="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49475" y="4197350"/>
            <a:ext cx="2272506" cy="564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=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 (3</a:t>
            </a:r>
            <a:r>
              <a:rPr lang="zh-CN" altLang="en-US" sz="2800" b="1" i="1" dirty="0">
                <a:solidFill>
                  <a:srgbClr val="FD2395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 i="1" dirty="0">
                <a:solidFill>
                  <a:srgbClr val="FD2395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</a:rPr>
              <a:t>– 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 i="1" dirty="0">
                <a:solidFill>
                  <a:srgbClr val="FD2395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 pitchFamily="18" charset="0"/>
              </a:rPr>
              <a:t>2</a:t>
            </a:r>
            <a:endParaRPr kumimoji="0" lang="zh-CN" altLang="en-US" sz="2800" b="1" kern="1200" cap="none" spc="0" normalizeH="0" baseline="3000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92779" y="3067843"/>
            <a:ext cx="1317990" cy="56425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=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800" b="1" baseline="30000" dirty="0">
                <a:solidFill>
                  <a:srgbClr val="FD2395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 i="1" dirty="0">
                <a:solidFill>
                  <a:srgbClr val="FD2395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</a:rPr>
              <a:t>– 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4</a:t>
            </a:r>
            <a:endParaRPr kumimoji="0" lang="zh-CN" altLang="en-US" sz="2800" b="1" kern="1200" cap="none" spc="0" normalizeH="0" baseline="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35462" y="4222750"/>
            <a:ext cx="2272506" cy="564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=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 9</a:t>
            </a:r>
            <a:r>
              <a:rPr lang="zh-CN" altLang="en-US" sz="2800" b="1" i="1" dirty="0">
                <a:solidFill>
                  <a:srgbClr val="FD2395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 i="1" dirty="0">
                <a:solidFill>
                  <a:srgbClr val="FD2395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</a:rPr>
              <a:t>– 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2800" b="1" i="1" dirty="0">
                <a:solidFill>
                  <a:srgbClr val="FD2395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 pitchFamily="18" charset="0"/>
              </a:rPr>
              <a:t>2</a:t>
            </a:r>
            <a:endParaRPr kumimoji="0" lang="zh-CN" altLang="en-US" sz="2800" b="1" kern="1200" cap="none" spc="0" normalizeH="0" baseline="3000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654845" y="1254009"/>
            <a:ext cx="1253332" cy="5598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+mj-ea"/>
                <a:ea typeface="+mj-ea"/>
              </a:rPr>
              <a:t>计算：</a:t>
            </a:r>
            <a:endParaRPr kumimoji="0" lang="en-US" altLang="zh-CN" sz="28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2" name="矩形 11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</a:t>
              </a:r>
              <a:r>
                <a:rPr lang="zh-CN" altLang="en-US" sz="32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8475" y="692150"/>
            <a:ext cx="5572125" cy="5603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        </a:t>
            </a: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例 </a:t>
            </a:r>
            <a:r>
              <a:rPr kumimoji="0" lang="en-US" altLang="zh-CN" sz="2800" b="1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2  </a:t>
            </a:r>
            <a:r>
              <a:rPr kumimoji="0" lang="zh-CN" altLang="en-US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利用平方差公式计算</a:t>
            </a:r>
            <a:endParaRPr kumimoji="0" lang="zh-CN" altLang="en-US" sz="2800" b="1" kern="1200" cap="none" spc="0" normalizeH="0" baseline="0" noProof="0" dirty="0">
              <a:latin typeface="+mn-lt"/>
              <a:ea typeface="黑体" panose="02010609060101010101" pitchFamily="49" charset="-122"/>
              <a:cs typeface="+mn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359569" y="1252538"/>
                <a:ext cx="4413388" cy="88139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kumimoji="0" lang="zh-CN" altLang="en-US" sz="2800" b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（</a:t>
                </a:r>
                <a:r>
                  <a:rPr kumimoji="0" lang="en-US" altLang="zh-CN" sz="2800" b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1</a:t>
                </a:r>
                <a:r>
                  <a:rPr kumimoji="0" lang="zh-CN" altLang="en-US" sz="2800" b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）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(–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+mj-lt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+mj-lt"/>
                            <a:ea typeface="黑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en-US" sz="2800" b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 </a:t>
                </a:r>
                <a:r>
                  <a:rPr kumimoji="0" lang="en-US" altLang="zh-CN" sz="28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x</a:t>
                </a:r>
                <a:r>
                  <a:rPr kumimoji="0" lang="en-US" altLang="zh-CN" sz="2800" b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 – </a:t>
                </a:r>
                <a:r>
                  <a:rPr kumimoji="0" lang="en-US" altLang="zh-CN" sz="28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y</a:t>
                </a:r>
                <a:r>
                  <a:rPr kumimoji="0" lang="en-US" altLang="zh-CN" sz="2800" b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)(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–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latin typeface="+mj-lt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latin typeface="+mj-lt"/>
                            <a:ea typeface="黑体" panose="02010609060101010101" pitchFamily="49" charset="-122"/>
                          </a:rPr>
                          <m:t>4</m:t>
                        </m:r>
                      </m:den>
                    </m:f>
                    <m:r>
                      <a:rPr lang="en-US" altLang="zh-CN" sz="2800" b="1" i="1" smtClean="0">
                        <a:latin typeface="Cambria Math" panose="02040503050406030204" pitchFamily="18" charset="0"/>
                        <a:ea typeface="黑体" panose="02010609060101010101" pitchFamily="49" charset="-122"/>
                      </a:rPr>
                      <m:t> </m:t>
                    </m:r>
                  </m:oMath>
                </a14:m>
                <a:r>
                  <a:rPr kumimoji="0" lang="en-US" altLang="zh-CN" sz="28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x</a:t>
                </a:r>
                <a:r>
                  <a:rPr kumimoji="0" lang="en-US" altLang="zh-CN" sz="2800" b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 + </a:t>
                </a:r>
                <a:r>
                  <a:rPr kumimoji="0" lang="en-US" altLang="zh-CN" sz="2800" b="1" i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y</a:t>
                </a:r>
                <a:r>
                  <a:rPr kumimoji="0" lang="en-US" altLang="zh-CN" sz="2800" b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)</a:t>
                </a:r>
                <a:r>
                  <a:rPr kumimoji="0" lang="zh-CN" altLang="en-US" sz="2800" b="1" kern="1200" cap="none" spc="0" normalizeH="0" baseline="0" noProof="0" dirty="0">
                    <a:latin typeface="+mj-lt"/>
                    <a:ea typeface="黑体" panose="02010609060101010101" pitchFamily="49" charset="-122"/>
                    <a:cs typeface="+mn-cs"/>
                  </a:rPr>
                  <a:t>；</a:t>
                </a:r>
                <a:endParaRPr kumimoji="0" lang="zh-CN" altLang="en-US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569" y="1252538"/>
                <a:ext cx="4413388" cy="881395"/>
              </a:xfrm>
              <a:prstGeom prst="rect">
                <a:avLst/>
              </a:prstGeom>
              <a:blipFill rotWithShape="1">
                <a:blip r:embed="rId1"/>
                <a:stretch>
                  <a:fillRect l="-4" t="-36" r="-540" b="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/>
          <p:cNvSpPr txBox="1"/>
          <p:nvPr/>
        </p:nvSpPr>
        <p:spPr>
          <a:xfrm>
            <a:off x="4718050" y="1532977"/>
            <a:ext cx="3927678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ab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+ 8)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ab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– 8)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/>
              <p:cNvSpPr txBox="1"/>
              <p:nvPr/>
            </p:nvSpPr>
            <p:spPr>
              <a:xfrm>
                <a:off x="359569" y="2092874"/>
                <a:ext cx="8784431" cy="88710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kumimoji="0" lang="zh-CN" altLang="en-US" sz="2800" b="1" kern="1200" cap="none" spc="0" normalizeH="0" baseline="0" noProof="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解：（</a:t>
                </a:r>
                <a:r>
                  <a:rPr kumimoji="0" lang="en-US" altLang="zh-CN" sz="2800" b="1" kern="1200" cap="none" spc="0" normalizeH="0" baseline="0" noProof="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1</a:t>
                </a:r>
                <a:r>
                  <a:rPr kumimoji="0" lang="zh-CN" altLang="en-US" sz="2800" b="1" kern="1200" cap="none" spc="0" normalizeH="0" baseline="0" noProof="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）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(–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en-US" sz="2800" b="1" kern="1200" cap="none" spc="0" normalizeH="0" baseline="0" noProof="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 </a:t>
                </a:r>
                <a:r>
                  <a:rPr kumimoji="0" lang="en-US" altLang="zh-CN" sz="2800" b="1" i="1" kern="1200" cap="none" spc="0" normalizeH="0" baseline="0" noProof="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x</a:t>
                </a:r>
                <a:r>
                  <a:rPr kumimoji="0" lang="en-US" altLang="zh-CN" sz="2800" b="1" kern="1200" cap="none" spc="0" normalizeH="0" baseline="0" noProof="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 – </a:t>
                </a:r>
                <a:r>
                  <a:rPr kumimoji="0" lang="en-US" altLang="zh-CN" sz="2800" b="1" i="1" kern="1200" cap="none" spc="0" normalizeH="0" baseline="0" noProof="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y</a:t>
                </a:r>
                <a:r>
                  <a:rPr kumimoji="0" lang="en-US" altLang="zh-CN" sz="2800" b="1" kern="1200" cap="none" spc="0" normalizeH="0" baseline="0" noProof="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)(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–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4</m:t>
                        </m:r>
                      </m:den>
                    </m:f>
                    <m:r>
                      <a:rPr lang="en-US" altLang="zh-CN" sz="2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黑体" panose="02010609060101010101" pitchFamily="49" charset="-122"/>
                      </a:rPr>
                      <m:t> </m:t>
                    </m:r>
                  </m:oMath>
                </a14:m>
                <a:r>
                  <a:rPr kumimoji="0" lang="en-US" altLang="zh-CN" sz="2800" b="1" i="1" kern="1200" cap="none" spc="0" normalizeH="0" baseline="0" noProof="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x</a:t>
                </a:r>
                <a:r>
                  <a:rPr kumimoji="0" lang="en-US" altLang="zh-CN" sz="2800" b="1" kern="1200" cap="none" spc="0" normalizeH="0" baseline="0" noProof="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 + </a:t>
                </a:r>
                <a:r>
                  <a:rPr kumimoji="0" lang="en-US" altLang="zh-CN" sz="2800" b="1" i="1" kern="1200" cap="none" spc="0" normalizeH="0" baseline="0" noProof="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y</a:t>
                </a:r>
                <a:r>
                  <a:rPr kumimoji="0" lang="en-US" altLang="zh-CN" sz="2800" b="1" kern="1200" cap="none" spc="0" normalizeH="0" baseline="0" noProof="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)= 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(–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 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x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)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 – 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y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16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 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x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 – 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y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kumimoji="0" lang="zh-CN" altLang="en-US" sz="2800" b="1" kern="1200" cap="none" spc="0" normalizeH="0" baseline="0" noProof="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；</a:t>
                </a:r>
                <a:endParaRPr kumimoji="0" lang="zh-CN" altLang="en-US" sz="2800" b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</mc:Choice>
        <mc:Fallback>
          <p:sp>
            <p:nvSpPr>
              <p:cNvPr id="8" name="文本框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569" y="2092874"/>
                <a:ext cx="8784431" cy="887102"/>
              </a:xfrm>
              <a:prstGeom prst="rect">
                <a:avLst/>
              </a:prstGeom>
              <a:blipFill rotWithShape="1">
                <a:blip r:embed="rId2"/>
                <a:stretch>
                  <a:fillRect l="-2" t="-4929" b="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/>
          <p:cNvSpPr txBox="1"/>
          <p:nvPr/>
        </p:nvSpPr>
        <p:spPr>
          <a:xfrm>
            <a:off x="1031875" y="3320501"/>
            <a:ext cx="7213834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ab 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+ 8)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ab 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– 8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 = (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– 8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=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– 64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kumimoji="0" lang="zh-CN" altLang="en-US" sz="2800" b="1" kern="1200" cap="none" spc="0" normalizeH="0" baseline="0" noProof="0" dirty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449190" y="1408849"/>
            <a:ext cx="2179240" cy="726614"/>
            <a:chOff x="1456531" y="1407319"/>
            <a:chExt cx="2179240" cy="726614"/>
          </a:xfrm>
        </p:grpSpPr>
        <p:sp>
          <p:nvSpPr>
            <p:cNvPr id="6" name="矩形 5"/>
            <p:cNvSpPr/>
            <p:nvPr/>
          </p:nvSpPr>
          <p:spPr>
            <a:xfrm>
              <a:off x="1456531" y="1407319"/>
              <a:ext cx="721519" cy="726614"/>
            </a:xfrm>
            <a:prstGeom prst="rect">
              <a:avLst/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2914252" y="1407319"/>
              <a:ext cx="721519" cy="726614"/>
            </a:xfrm>
            <a:prstGeom prst="rect">
              <a:avLst/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471737" y="1669328"/>
            <a:ext cx="1728956" cy="322579"/>
            <a:chOff x="2471737" y="1669328"/>
            <a:chExt cx="1728956" cy="322579"/>
          </a:xfrm>
        </p:grpSpPr>
        <p:sp>
          <p:nvSpPr>
            <p:cNvPr id="10" name="矩形 9"/>
            <p:cNvSpPr/>
            <p:nvPr/>
          </p:nvSpPr>
          <p:spPr>
            <a:xfrm>
              <a:off x="2471737" y="1677748"/>
              <a:ext cx="236637" cy="314159"/>
            </a:xfrm>
            <a:prstGeom prst="rect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3964056" y="1669328"/>
              <a:ext cx="236637" cy="314159"/>
            </a:xfrm>
            <a:prstGeom prst="rect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17600" y="1352550"/>
            <a:ext cx="65165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Times New Roman" panose="02020603050405020304" pitchFamily="18" charset="0"/>
              </a:rPr>
              <a:t> 如何计算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Times New Roman" panose="02020603050405020304" pitchFamily="18" charset="0"/>
              </a:rPr>
              <a:t>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Times New Roman" panose="02020603050405020304" pitchFamily="18" charset="0"/>
              </a:rPr>
              <a:t>a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Times New Roman" panose="02020603050405020304" pitchFamily="18" charset="0"/>
              </a:rPr>
              <a:t> 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Times New Roman" panose="02020603050405020304" pitchFamily="18" charset="0"/>
              </a:rPr>
              <a:t>b</a:t>
            </a:r>
            <a:r>
              <a:rPr lang="en-US" altLang="zh-CN" sz="2800" b="1" kern="0" dirty="0">
                <a:latin typeface="+mn-lt"/>
                <a:ea typeface="+mn-ea"/>
                <a:sym typeface="Times New Roman" panose="02020603050405020304" pitchFamily="18" charset="0"/>
              </a:rPr>
              <a:t>)(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Times New Roman" panose="02020603050405020304" pitchFamily="18" charset="0"/>
              </a:rPr>
              <a:t>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Times New Roman" panose="02020603050405020304" pitchFamily="18" charset="0"/>
              </a:rPr>
              <a:t>a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Times New Roman" panose="02020603050405020304" pitchFamily="18" charset="0"/>
              </a:rPr>
              <a:t> 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Times New Roman" panose="02020603050405020304" pitchFamily="18" charset="0"/>
              </a:rPr>
              <a:t>b</a:t>
            </a:r>
            <a:r>
              <a:rPr lang="en-US" altLang="zh-CN" sz="2800" b="1" kern="0" dirty="0">
                <a:latin typeface="+mn-lt"/>
                <a:ea typeface="+mn-ea"/>
                <a:sym typeface="Times New Roman" panose="02020603050405020304" pitchFamily="18" charset="0"/>
              </a:rPr>
              <a:t>)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Times New Roman" panose="02020603050405020304" pitchFamily="18" charset="0"/>
              </a:rPr>
              <a:t> ?</a:t>
            </a:r>
            <a:r>
              <a:rPr lang="zh-CN" altLang="en-US" sz="2800" b="1" kern="0" dirty="0">
                <a:latin typeface="+mn-lt"/>
                <a:ea typeface="+mn-ea"/>
                <a:sym typeface="Times New Roman" panose="02020603050405020304" pitchFamily="18" charset="0"/>
              </a:rPr>
              <a:t>你是怎样做的</a:t>
            </a:r>
            <a:r>
              <a:rPr lang="en-US" altLang="zh-CN" sz="2800" b="1" kern="0" dirty="0">
                <a:latin typeface="+mn-lt"/>
                <a:ea typeface="+mn-ea"/>
                <a:sym typeface="Times New Roman" panose="02020603050405020304" pitchFamily="18" charset="0"/>
              </a:rPr>
              <a:t>?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649415" y="1875770"/>
            <a:ext cx="3643721" cy="2115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1" u="none" strike="noStrike" kern="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sym typeface="Times New Roman" panose="02020603050405020304" pitchFamily="18" charset="0"/>
              </a:rPr>
              <a:t>   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sym typeface="Times New Roman" panose="02020603050405020304" pitchFamily="18" charset="0"/>
              </a:rPr>
              <a:t>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sym typeface="Times New Roman" panose="02020603050405020304" pitchFamily="18" charset="0"/>
              </a:rPr>
              <a:t>a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sym typeface="Times New Roman" panose="02020603050405020304" pitchFamily="18" charset="0"/>
              </a:rPr>
              <a:t> 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sym typeface="Times New Roman" panose="02020603050405020304" pitchFamily="18" charset="0"/>
              </a:rPr>
              <a:t>b</a:t>
            </a:r>
            <a:r>
              <a:rPr lang="en-US" altLang="zh-CN" sz="2800" b="1" kern="0" dirty="0">
                <a:solidFill>
                  <a:srgbClr val="FD2395"/>
                </a:solidFill>
                <a:latin typeface="+mn-lt"/>
                <a:ea typeface="+mn-ea"/>
                <a:sym typeface="Times New Roman" panose="02020603050405020304" pitchFamily="18" charset="0"/>
              </a:rPr>
              <a:t>)(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sym typeface="Times New Roman" panose="02020603050405020304" pitchFamily="18" charset="0"/>
              </a:rPr>
              <a:t>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sym typeface="Times New Roman" panose="02020603050405020304" pitchFamily="18" charset="0"/>
              </a:rPr>
              <a:t>a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sym typeface="Times New Roman" panose="02020603050405020304" pitchFamily="18" charset="0"/>
              </a:rPr>
              <a:t> 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sym typeface="Times New Roman" panose="02020603050405020304" pitchFamily="18" charset="0"/>
              </a:rPr>
              <a:t>b</a:t>
            </a:r>
            <a:r>
              <a:rPr lang="en-US" altLang="zh-CN" sz="2800" b="1" kern="0" dirty="0">
                <a:solidFill>
                  <a:srgbClr val="FD2395"/>
                </a:solidFill>
                <a:latin typeface="+mn-lt"/>
                <a:ea typeface="+mn-ea"/>
                <a:sym typeface="Times New Roman" panose="02020603050405020304" pitchFamily="18" charset="0"/>
              </a:rPr>
              <a:t>)</a:t>
            </a:r>
            <a:endParaRPr lang="en-US" altLang="zh-CN" sz="2800" b="1" kern="0" dirty="0">
              <a:solidFill>
                <a:srgbClr val="FD2395"/>
              </a:solidFill>
              <a:latin typeface="+mn-lt"/>
              <a:ea typeface="+mn-ea"/>
              <a:sym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sym typeface="Times New Roman" panose="02020603050405020304" pitchFamily="18" charset="0"/>
              </a:rPr>
              <a:t>= – </a:t>
            </a:r>
            <a:r>
              <a:rPr lang="en-US" altLang="zh-CN" sz="2800" b="1" kern="0" noProof="0" dirty="0">
                <a:solidFill>
                  <a:srgbClr val="FD2395"/>
                </a:solidFill>
                <a:latin typeface="+mj-lt"/>
                <a:sym typeface="Times New Roman" panose="02020603050405020304" pitchFamily="18" charset="0"/>
              </a:rPr>
              <a:t>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sym typeface="Times New Roman" panose="02020603050405020304" pitchFamily="18" charset="0"/>
              </a:rPr>
              <a:t>a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sym typeface="Times New Roman" panose="02020603050405020304" pitchFamily="18" charset="0"/>
              </a:rPr>
              <a:t> 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sym typeface="Times New Roman" panose="02020603050405020304" pitchFamily="18" charset="0"/>
              </a:rPr>
              <a:t>b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sym typeface="Times New Roman" panose="02020603050405020304" pitchFamily="18" charset="0"/>
              </a:rPr>
              <a:t>) </a:t>
            </a:r>
            <a:r>
              <a:rPr lang="en-US" altLang="zh-CN" sz="2800" b="1" kern="0" dirty="0">
                <a:solidFill>
                  <a:srgbClr val="FD2395"/>
                </a:solidFill>
                <a:latin typeface="Times New Roman" panose="02020603050405020304"/>
                <a:sym typeface="Times New Roman" panose="02020603050405020304" pitchFamily="18" charset="0"/>
              </a:rPr>
              <a:t>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sym typeface="Times New Roman" panose="02020603050405020304" pitchFamily="18" charset="0"/>
              </a:rPr>
              <a:t>a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sym typeface="Times New Roman" panose="02020603050405020304" pitchFamily="18" charset="0"/>
              </a:rPr>
              <a:t> +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sym typeface="Times New Roman" panose="02020603050405020304" pitchFamily="18" charset="0"/>
              </a:rPr>
              <a:t>b</a:t>
            </a:r>
            <a:r>
              <a:rPr lang="en-US" altLang="zh-CN" sz="2800" b="1" kern="0" dirty="0">
                <a:solidFill>
                  <a:srgbClr val="FD2395"/>
                </a:solidFill>
                <a:latin typeface="Times New Roman" panose="02020603050405020304"/>
                <a:ea typeface="黑体" panose="02010609060101010101" pitchFamily="49" charset="-122"/>
                <a:sym typeface="Times New Roman" panose="02020603050405020304" pitchFamily="18" charset="0"/>
              </a:rPr>
              <a:t> )</a:t>
            </a:r>
            <a:endParaRPr lang="en-US" altLang="zh-CN" sz="2800" b="1" kern="0" dirty="0">
              <a:solidFill>
                <a:srgbClr val="FD2395"/>
              </a:solidFill>
              <a:latin typeface="+mn-lt"/>
              <a:ea typeface="+mn-ea"/>
              <a:sym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sym typeface="Times New Roman" panose="02020603050405020304" pitchFamily="18" charset="0"/>
              </a:rPr>
              <a:t>= – </a:t>
            </a:r>
            <a:r>
              <a:rPr lang="en-US" altLang="zh-CN" sz="2800" b="1" kern="0" dirty="0">
                <a:solidFill>
                  <a:srgbClr val="FD2395"/>
                </a:solidFill>
                <a:latin typeface="Times New Roman" panose="02020603050405020304"/>
                <a:sym typeface="Times New Roman" panose="02020603050405020304" pitchFamily="18" charset="0"/>
              </a:rPr>
              <a:t>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sym typeface="Times New Roman" panose="02020603050405020304" pitchFamily="18" charset="0"/>
              </a:rPr>
              <a:t>a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sym typeface="Times New Roman" panose="02020603050405020304" pitchFamily="18" charset="0"/>
              </a:rPr>
              <a:t>2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sym typeface="Times New Roman" panose="02020603050405020304" pitchFamily="18" charset="0"/>
              </a:rPr>
              <a:t> 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sym typeface="Times New Roman" panose="02020603050405020304" pitchFamily="18" charset="0"/>
              </a:rPr>
              <a:t>b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sym typeface="Times New Roman" panose="02020603050405020304" pitchFamily="18" charset="0"/>
              </a:rPr>
              <a:t>2</a:t>
            </a:r>
            <a:r>
              <a:rPr lang="en-US" altLang="zh-CN" sz="2800" b="1" kern="0" dirty="0">
                <a:solidFill>
                  <a:srgbClr val="FD2395"/>
                </a:solidFill>
                <a:latin typeface="Times New Roman" panose="02020603050405020304"/>
                <a:ea typeface="黑体" panose="02010609060101010101" pitchFamily="49" charset="-122"/>
                <a:sym typeface="Times New Roman" panose="02020603050405020304" pitchFamily="18" charset="0"/>
              </a:rPr>
              <a:t>)</a:t>
            </a:r>
            <a:endParaRPr lang="en-US" altLang="zh-CN" sz="2800" b="1" kern="0" dirty="0">
              <a:solidFill>
                <a:srgbClr val="FD2395"/>
              </a:solidFill>
              <a:latin typeface="+mn-lt"/>
              <a:ea typeface="+mn-ea"/>
              <a:sym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sym typeface="Times New Roman" panose="02020603050405020304" pitchFamily="18" charset="0"/>
              </a:rPr>
              <a:t>=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sym typeface="Times New Roman" panose="02020603050405020304" pitchFamily="18" charset="0"/>
              </a:rPr>
              <a:t>b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sym typeface="Times New Roman" panose="02020603050405020304" pitchFamily="18" charset="0"/>
              </a:rPr>
              <a:t>2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sym typeface="Times New Roman" panose="02020603050405020304" pitchFamily="18" charset="0"/>
              </a:rPr>
              <a:t> 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sym typeface="Times New Roman" panose="02020603050405020304" pitchFamily="18" charset="0"/>
              </a:rPr>
              <a:t>a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sym typeface="Times New Roman" panose="02020603050405020304" pitchFamily="18" charset="0"/>
              </a:rPr>
              <a:t>2</a:t>
            </a:r>
            <a:endParaRPr kumimoji="0" lang="zh-CN" altLang="en-US" sz="2800" b="0" i="0" u="none" strike="noStrike" kern="1200" cap="none" spc="0" normalizeH="0" baseline="3000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10241" y="553906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9" name="矩形: 圆角 8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62940" y="497669"/>
              <a:ext cx="1972280" cy="52322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尝试</a:t>
              </a:r>
              <a:r>
                <a:rPr lang="en-US" altLang="zh-CN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思考</a:t>
              </a:r>
              <a:endPara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818640" y="3906955"/>
            <a:ext cx="4968240" cy="956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kumimoji="0" lang="zh-CN" altLang="en-US" sz="2400" b="1" kern="1200" cap="none" spc="0" normalizeH="0" baseline="0" noProof="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对于不能直接应用公式的，</a:t>
            </a:r>
            <a:endParaRPr kumimoji="0" lang="en-US" altLang="zh-CN" sz="2400" b="1" kern="1200" cap="none" spc="0" normalizeH="0" baseline="0" noProof="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kumimoji="0" lang="zh-CN" altLang="en-US" sz="2400" b="1" kern="1200" cap="none" spc="0" normalizeH="0" baseline="0" noProof="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可能要经过变形才可以应用。</a:t>
            </a:r>
            <a:endParaRPr kumimoji="0" lang="en-US" altLang="zh-CN" sz="2400" b="1" kern="1200" cap="none" spc="0" normalizeH="0" baseline="0" noProof="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1" grpId="0"/>
    </p:bld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2800" b="1" dirty="0" smtClean="0">
            <a:latin typeface="+mj-lt"/>
            <a:ea typeface="黑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3023</Words>
  <Application>WPS 演示</Application>
  <PresentationFormat>全屏显示(16:9)</PresentationFormat>
  <Paragraphs>272</Paragraphs>
  <Slides>18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Arial</vt:lpstr>
      <vt:lpstr>宋体</vt:lpstr>
      <vt:lpstr>Wingdings</vt:lpstr>
      <vt:lpstr>黑体</vt:lpstr>
      <vt:lpstr>Times New Roman</vt:lpstr>
      <vt:lpstr>Times New Roman</vt:lpstr>
      <vt:lpstr>楷体</vt:lpstr>
      <vt:lpstr>Cambria Math</vt:lpstr>
      <vt:lpstr>微软雅黑</vt:lpstr>
      <vt:lpstr>Arial Unicode MS</vt:lpstr>
      <vt:lpstr>等线</vt:lpstr>
      <vt:lpstr>楷体_GB2312</vt:lpstr>
      <vt:lpstr>1_Office 主题​​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本文件仅用于个人学习、研究或欣赏，以及其他非商业性或非盈利性用途，但同时应遵守著作权法及其他相关法律的规定，不得侵犯本司及相关权利人的合法权利。
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lastModifiedBy>慢慢来</cp:lastModifiedBy>
  <cp:revision>377</cp:revision>
  <dcterms:created xsi:type="dcterms:W3CDTF">2016-01-14T07:05:00Z</dcterms:created>
  <dcterms:modified xsi:type="dcterms:W3CDTF">2025-01-18T09:25:30Z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8E764ADD635E4D989AC53DFC539DAA95</vt:lpwstr>
  </property>
  <property fmtid="{D5CDD505-2E9C-101B-9397-08002B2CF9AE}" pid="3" name="KSOProductBuildVer">
    <vt:lpwstr>2052-12.1.0.19770</vt:lpwstr>
  </property>
</Properties>
</file>