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7"/>
  </p:notesMasterIdLst>
  <p:sldIdLst>
    <p:sldId id="256" r:id="rId4"/>
    <p:sldId id="299" r:id="rId5"/>
    <p:sldId id="336" r:id="rId6"/>
    <p:sldId id="337" r:id="rId7"/>
    <p:sldId id="338" r:id="rId8"/>
    <p:sldId id="374" r:id="rId9"/>
    <p:sldId id="375" r:id="rId10"/>
    <p:sldId id="376" r:id="rId11"/>
    <p:sldId id="318" r:id="rId12"/>
    <p:sldId id="339" r:id="rId13"/>
    <p:sldId id="319" r:id="rId14"/>
    <p:sldId id="369" r:id="rId15"/>
    <p:sldId id="370" r:id="rId16"/>
    <p:sldId id="371" r:id="rId17"/>
    <p:sldId id="372" r:id="rId18"/>
    <p:sldId id="373" r:id="rId19"/>
    <p:sldId id="345" r:id="rId20"/>
    <p:sldId id="346" r:id="rId21"/>
    <p:sldId id="347" r:id="rId22"/>
    <p:sldId id="279" r:id="rId23"/>
    <p:sldId id="368" r:id="rId24"/>
    <p:sldId id="367" r:id="rId25"/>
    <p:sldId id="283" r:id="rId26"/>
  </p:sldIdLst>
  <p:sldSz cx="9144000" cy="5143500" type="screen16x9"/>
  <p:notesSz cx="6797675" cy="9928225"/>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a:srgbClr val="CCFF99"/>
    <a:srgbClr val="F26336"/>
    <a:srgbClr val="64C800"/>
    <a:srgbClr val="0B9919"/>
    <a:srgbClr val="93DBFF"/>
    <a:srgbClr val="AEFF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p:restoredTop sz="96391"/>
  </p:normalViewPr>
  <p:slideViewPr>
    <p:cSldViewPr snapToGrid="0" showGuides="1">
      <p:cViewPr varScale="1">
        <p:scale>
          <a:sx n="89" d="100"/>
          <a:sy n="89" d="100"/>
        </p:scale>
        <p:origin x="84" y="918"/>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4C5A173-B6EB-46B8-A33A-15A26FA7EF8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49688" y="9429750"/>
            <a:ext cx="2946400" cy="498475"/>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5482D27-7071-457B-A309-A57CE569970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png"/><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065588" y="-37782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9" name="文本框 8"/>
          <p:cNvSpPr txBox="1"/>
          <p:nvPr/>
        </p:nvSpPr>
        <p:spPr>
          <a:xfrm>
            <a:off x="-306387" y="184150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4102" name="图片 6"/>
          <p:cNvPicPr>
            <a:picLocks noChangeAspect="1"/>
          </p:cNvPicPr>
          <p:nvPr/>
        </p:nvPicPr>
        <p:blipFill>
          <a:blip r:embed="rId1"/>
          <a:stretch>
            <a:fillRect/>
          </a:stretch>
        </p:blipFill>
        <p:spPr>
          <a:xfrm>
            <a:off x="3914775" y="5213350"/>
            <a:ext cx="1063625" cy="327025"/>
          </a:xfrm>
          <a:prstGeom prst="rect">
            <a:avLst/>
          </a:prstGeom>
          <a:noFill/>
          <a:ln w="9525">
            <a:noFill/>
          </a:ln>
        </p:spPr>
      </p:pic>
      <p:pic>
        <p:nvPicPr>
          <p:cNvPr id="4103" name="图片 6"/>
          <p:cNvPicPr>
            <a:picLocks noChangeAspect="1"/>
          </p:cNvPicPr>
          <p:nvPr/>
        </p:nvPicPr>
        <p:blipFill>
          <a:blip r:embed="rId1">
            <a:grayscl/>
          </a:blip>
          <a:stretch>
            <a:fillRect/>
          </a:stretch>
        </p:blipFill>
        <p:spPr>
          <a:xfrm>
            <a:off x="8628063" y="4906963"/>
            <a:ext cx="544512" cy="166687"/>
          </a:xfrm>
          <a:prstGeom prst="rect">
            <a:avLst/>
          </a:prstGeom>
          <a:noFill/>
          <a:ln w="9525">
            <a:noFill/>
          </a:ln>
        </p:spPr>
      </p:pic>
      <p:grpSp>
        <p:nvGrpSpPr>
          <p:cNvPr id="2" name="组合 1"/>
          <p:cNvGrpSpPr/>
          <p:nvPr/>
        </p:nvGrpSpPr>
        <p:grpSpPr>
          <a:xfrm>
            <a:off x="2005012" y="1649195"/>
            <a:ext cx="5133975" cy="1400609"/>
            <a:chOff x="2005012" y="1662907"/>
            <a:chExt cx="5133975" cy="1400609"/>
          </a:xfrm>
        </p:grpSpPr>
        <p:cxnSp>
          <p:nvCxnSpPr>
            <p:cNvPr id="7" name="直接连接符 6"/>
            <p:cNvCxnSpPr/>
            <p:nvPr/>
          </p:nvCxnSpPr>
          <p:spPr>
            <a:xfrm>
              <a:off x="2005012" y="2548155"/>
              <a:ext cx="50101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060700" y="2663466"/>
              <a:ext cx="3022600" cy="400050"/>
            </a:xfrm>
            <a:prstGeom prst="rect">
              <a:avLst/>
            </a:prstGeom>
            <a:noFill/>
          </p:spPr>
          <p:txBody>
            <a:bodyPr wrap="none">
              <a:spAutoFit/>
            </a:bodyPr>
            <a:lstStyle/>
            <a:p>
              <a:pPr marR="0" defTabSz="914400">
                <a:buClrTx/>
                <a:buSzTx/>
                <a:buFontTx/>
                <a:buNone/>
                <a:defRPr/>
              </a:pPr>
              <a:r>
                <a:rPr kumimoji="0" lang="zh-CN" altLang="en-US" sz="2000" b="1" kern="1200" cap="none" spc="0" normalizeH="0" baseline="0" noProof="0" dirty="0">
                  <a:latin typeface="+mj-ea"/>
                  <a:ea typeface="+mj-ea"/>
                  <a:cs typeface="+mn-cs"/>
                </a:rPr>
                <a:t>北师大版七年级数学下册</a:t>
              </a:r>
              <a:endParaRPr kumimoji="0" lang="zh-CN" altLang="en-US" sz="2000" b="1" kern="1200" cap="none" spc="0" normalizeH="0" baseline="0" noProof="0" dirty="0">
                <a:latin typeface="+mj-ea"/>
                <a:ea typeface="+mj-ea"/>
                <a:cs typeface="+mn-cs"/>
              </a:endParaRPr>
            </a:p>
          </p:txBody>
        </p:sp>
        <p:sp>
          <p:nvSpPr>
            <p:cNvPr id="16" name="文本框 15"/>
            <p:cNvSpPr txBox="1"/>
            <p:nvPr/>
          </p:nvSpPr>
          <p:spPr>
            <a:xfrm>
              <a:off x="2005012" y="1662907"/>
              <a:ext cx="5133975" cy="769938"/>
            </a:xfrm>
            <a:prstGeom prst="rect">
              <a:avLst/>
            </a:prstGeom>
            <a:noFill/>
          </p:spPr>
          <p:txBody>
            <a:bodyPr wrap="none">
              <a:spAutoFit/>
            </a:bodyPr>
            <a:lstStyle/>
            <a:p>
              <a:pPr marR="0" defTabSz="914400">
                <a:buClrTx/>
                <a:buSzTx/>
                <a:buFontTx/>
                <a:buNone/>
                <a:defRPr/>
              </a:pPr>
              <a:r>
                <a:rPr kumimoji="0" lang="zh-CN" altLang="en-US" sz="4400" b="1" kern="1200" cap="none" spc="0" normalizeH="0" baseline="0" noProof="0" dirty="0">
                  <a:latin typeface="+mj-lt"/>
                  <a:ea typeface="+mj-ea"/>
                  <a:cs typeface="+mn-cs"/>
                </a:rPr>
                <a:t>第</a:t>
              </a:r>
              <a:r>
                <a:rPr kumimoji="0" lang="en-US" altLang="zh-CN" sz="4400" b="1" kern="1200" cap="none" spc="0" normalizeH="0" baseline="0" noProof="0" dirty="0">
                  <a:latin typeface="+mj-lt"/>
                  <a:ea typeface="+mj-ea"/>
                  <a:cs typeface="+mn-cs"/>
                </a:rPr>
                <a:t>2</a:t>
              </a:r>
              <a:r>
                <a:rPr kumimoji="0" lang="zh-CN" altLang="en-US" sz="4400" b="1" kern="1200" cap="none" spc="0" normalizeH="0" baseline="0" noProof="0" dirty="0">
                  <a:latin typeface="+mj-lt"/>
                  <a:ea typeface="+mj-ea"/>
                  <a:cs typeface="+mn-cs"/>
                </a:rPr>
                <a:t>课时 折线型图象</a:t>
              </a:r>
              <a:endParaRPr kumimoji="0" lang="zh-CN" altLang="en-US" sz="4400" b="1" kern="1200" cap="none" spc="0" normalizeH="0" baseline="0" noProof="0" dirty="0">
                <a:latin typeface="+mj-lt"/>
                <a:ea typeface="+mj-ea"/>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81050" y="371921"/>
            <a:ext cx="7643813" cy="1712520"/>
          </a:xfrm>
          <a:prstGeom prst="rect">
            <a:avLst/>
          </a:prstGeom>
          <a:noFill/>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汽车在行驶的过程中，速度往往是变化的</a:t>
            </a:r>
            <a:r>
              <a:rPr lang="zh-CN" altLang="en-US" sz="2800" b="1" dirty="0">
                <a:latin typeface="+mj-lt"/>
                <a:ea typeface="+mj-ea"/>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下图表示一辆汽车某次行程中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24 min</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内的速度情况。</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2" name="组合 1"/>
          <p:cNvGrpSpPr/>
          <p:nvPr/>
        </p:nvGrpSpPr>
        <p:grpSpPr>
          <a:xfrm>
            <a:off x="1127125" y="2208213"/>
            <a:ext cx="7583382" cy="2790527"/>
            <a:chOff x="1127125" y="2208213"/>
            <a:chExt cx="7583382" cy="2790527"/>
          </a:xfrm>
        </p:grpSpPr>
        <p:grpSp>
          <p:nvGrpSpPr>
            <p:cNvPr id="9" name="Group 50"/>
            <p:cNvGrpSpPr/>
            <p:nvPr/>
          </p:nvGrpSpPr>
          <p:grpSpPr>
            <a:xfrm>
              <a:off x="1127125" y="2220913"/>
              <a:ext cx="6357938" cy="2740025"/>
              <a:chOff x="1143" y="1499"/>
              <a:chExt cx="4005" cy="1300"/>
            </a:xfrm>
          </p:grpSpPr>
          <p:sp>
            <p:nvSpPr>
              <p:cNvPr id="10" name="Line 10"/>
              <p:cNvSpPr>
                <a:spLocks noChangeShapeType="1"/>
              </p:cNvSpPr>
              <p:nvPr/>
            </p:nvSpPr>
            <p:spPr bwMode="auto">
              <a:xfrm>
                <a:off x="1429" y="2601"/>
                <a:ext cx="3719" cy="0"/>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1" name="Line 11"/>
              <p:cNvSpPr>
                <a:spLocks noChangeShapeType="1"/>
              </p:cNvSpPr>
              <p:nvPr/>
            </p:nvSpPr>
            <p:spPr bwMode="auto">
              <a:xfrm flipV="1">
                <a:off x="1429" y="1499"/>
                <a:ext cx="0" cy="1102"/>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2" name="Line 12"/>
              <p:cNvSpPr>
                <a:spLocks noChangeShapeType="1"/>
              </p:cNvSpPr>
              <p:nvPr/>
            </p:nvSpPr>
            <p:spPr bwMode="auto">
              <a:xfrm flipV="1">
                <a:off x="1701"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3" name="Line 13"/>
              <p:cNvSpPr>
                <a:spLocks noChangeShapeType="1"/>
              </p:cNvSpPr>
              <p:nvPr/>
            </p:nvSpPr>
            <p:spPr bwMode="auto">
              <a:xfrm flipV="1">
                <a:off x="1973"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4" name="Line 14"/>
              <p:cNvSpPr>
                <a:spLocks noChangeShapeType="1"/>
              </p:cNvSpPr>
              <p:nvPr/>
            </p:nvSpPr>
            <p:spPr bwMode="auto">
              <a:xfrm flipV="1">
                <a:off x="2245"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5" name="Line 15"/>
              <p:cNvSpPr>
                <a:spLocks noChangeShapeType="1"/>
              </p:cNvSpPr>
              <p:nvPr/>
            </p:nvSpPr>
            <p:spPr bwMode="auto">
              <a:xfrm flipV="1">
                <a:off x="2517"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6" name="Line 16"/>
              <p:cNvSpPr>
                <a:spLocks noChangeShapeType="1"/>
              </p:cNvSpPr>
              <p:nvPr/>
            </p:nvSpPr>
            <p:spPr bwMode="auto">
              <a:xfrm flipV="1">
                <a:off x="2789"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7" name="Line 17"/>
              <p:cNvSpPr>
                <a:spLocks noChangeShapeType="1"/>
              </p:cNvSpPr>
              <p:nvPr/>
            </p:nvSpPr>
            <p:spPr bwMode="auto">
              <a:xfrm flipV="1">
                <a:off x="306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8" name="Line 18"/>
              <p:cNvSpPr>
                <a:spLocks noChangeShapeType="1"/>
              </p:cNvSpPr>
              <p:nvPr/>
            </p:nvSpPr>
            <p:spPr bwMode="auto">
              <a:xfrm flipV="1">
                <a:off x="3334"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9" name="Line 19"/>
              <p:cNvSpPr>
                <a:spLocks noChangeShapeType="1"/>
              </p:cNvSpPr>
              <p:nvPr/>
            </p:nvSpPr>
            <p:spPr bwMode="auto">
              <a:xfrm flipV="1">
                <a:off x="3606"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0" name="Line 20"/>
              <p:cNvSpPr>
                <a:spLocks noChangeShapeType="1"/>
              </p:cNvSpPr>
              <p:nvPr/>
            </p:nvSpPr>
            <p:spPr bwMode="auto">
              <a:xfrm flipV="1">
                <a:off x="3878"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1" name="Line 21"/>
              <p:cNvSpPr>
                <a:spLocks noChangeShapeType="1"/>
              </p:cNvSpPr>
              <p:nvPr/>
            </p:nvSpPr>
            <p:spPr bwMode="auto">
              <a:xfrm flipV="1">
                <a:off x="4150"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2" name="Line 22"/>
              <p:cNvSpPr>
                <a:spLocks noChangeShapeType="1"/>
              </p:cNvSpPr>
              <p:nvPr/>
            </p:nvSpPr>
            <p:spPr bwMode="auto">
              <a:xfrm flipV="1">
                <a:off x="4740" y="2512"/>
                <a:ext cx="0" cy="89"/>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3" name="Line 23"/>
              <p:cNvSpPr>
                <a:spLocks noChangeShapeType="1"/>
              </p:cNvSpPr>
              <p:nvPr/>
            </p:nvSpPr>
            <p:spPr bwMode="auto">
              <a:xfrm flipV="1">
                <a:off x="442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4" name="Line 24"/>
              <p:cNvSpPr>
                <a:spLocks noChangeShapeType="1"/>
              </p:cNvSpPr>
              <p:nvPr/>
            </p:nvSpPr>
            <p:spPr bwMode="auto">
              <a:xfrm>
                <a:off x="1429" y="2363"/>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5" name="Line 25"/>
              <p:cNvSpPr>
                <a:spLocks noChangeShapeType="1"/>
              </p:cNvSpPr>
              <p:nvPr/>
            </p:nvSpPr>
            <p:spPr bwMode="auto">
              <a:xfrm>
                <a:off x="1429" y="2095"/>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6" name="Line 26"/>
              <p:cNvSpPr>
                <a:spLocks noChangeShapeType="1"/>
              </p:cNvSpPr>
              <p:nvPr/>
            </p:nvSpPr>
            <p:spPr bwMode="auto">
              <a:xfrm>
                <a:off x="1429" y="1827"/>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7" name="Line 27"/>
              <p:cNvSpPr>
                <a:spLocks noChangeShapeType="1"/>
              </p:cNvSpPr>
              <p:nvPr/>
            </p:nvSpPr>
            <p:spPr bwMode="auto">
              <a:xfrm flipV="1">
                <a:off x="1429"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8" name="Line 28"/>
              <p:cNvSpPr>
                <a:spLocks noChangeShapeType="1"/>
              </p:cNvSpPr>
              <p:nvPr/>
            </p:nvSpPr>
            <p:spPr bwMode="auto">
              <a:xfrm>
                <a:off x="1701" y="2363"/>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9" name="Line 29"/>
              <p:cNvSpPr>
                <a:spLocks noChangeShapeType="1"/>
              </p:cNvSpPr>
              <p:nvPr/>
            </p:nvSpPr>
            <p:spPr bwMode="auto">
              <a:xfrm>
                <a:off x="2245"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0" name="Line 30"/>
              <p:cNvSpPr>
                <a:spLocks noChangeShapeType="1"/>
              </p:cNvSpPr>
              <p:nvPr/>
            </p:nvSpPr>
            <p:spPr bwMode="auto">
              <a:xfrm flipV="1">
                <a:off x="2789" y="1827"/>
                <a:ext cx="1089"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1" name="Line 31"/>
              <p:cNvSpPr>
                <a:spLocks noChangeShapeType="1"/>
              </p:cNvSpPr>
              <p:nvPr/>
            </p:nvSpPr>
            <p:spPr bwMode="auto">
              <a:xfrm>
                <a:off x="3878" y="1827"/>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2" name="Line 32"/>
              <p:cNvSpPr>
                <a:spLocks noChangeShapeType="1"/>
              </p:cNvSpPr>
              <p:nvPr/>
            </p:nvSpPr>
            <p:spPr bwMode="auto">
              <a:xfrm>
                <a:off x="4422" y="1827"/>
                <a:ext cx="318"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3" name="Text Box 33"/>
              <p:cNvSpPr txBox="1">
                <a:spLocks noChangeArrowheads="1"/>
              </p:cNvSpPr>
              <p:nvPr/>
            </p:nvSpPr>
            <p:spPr bwMode="auto">
              <a:xfrm>
                <a:off x="1325" y="2558"/>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rPr>
                  <a:t>0</a:t>
                </a:r>
                <a:endPar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4" name="Text Box 34"/>
              <p:cNvSpPr txBox="1">
                <a:spLocks noChangeArrowheads="1"/>
              </p:cNvSpPr>
              <p:nvPr/>
            </p:nvSpPr>
            <p:spPr bwMode="auto">
              <a:xfrm>
                <a:off x="1862" y="2574"/>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5" name="Text Box 35"/>
              <p:cNvSpPr txBox="1">
                <a:spLocks noChangeArrowheads="1"/>
              </p:cNvSpPr>
              <p:nvPr/>
            </p:nvSpPr>
            <p:spPr bwMode="auto">
              <a:xfrm>
                <a:off x="2429" y="2580"/>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8</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6" name="Text Box 36"/>
              <p:cNvSpPr txBox="1">
                <a:spLocks noChangeArrowheads="1"/>
              </p:cNvSpPr>
              <p:nvPr/>
            </p:nvSpPr>
            <p:spPr bwMode="auto">
              <a:xfrm>
                <a:off x="2900" y="2580"/>
                <a:ext cx="330" cy="217"/>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12</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7" name="Text Box 37"/>
              <p:cNvSpPr txBox="1">
                <a:spLocks noChangeArrowheads="1"/>
              </p:cNvSpPr>
              <p:nvPr/>
            </p:nvSpPr>
            <p:spPr bwMode="auto">
              <a:xfrm>
                <a:off x="3456"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16</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8" name="Text Box 38"/>
              <p:cNvSpPr txBox="1">
                <a:spLocks noChangeArrowheads="1"/>
              </p:cNvSpPr>
              <p:nvPr/>
            </p:nvSpPr>
            <p:spPr bwMode="auto">
              <a:xfrm>
                <a:off x="3997"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9" name="Text Box 39"/>
              <p:cNvSpPr txBox="1">
                <a:spLocks noChangeArrowheads="1"/>
              </p:cNvSpPr>
              <p:nvPr/>
            </p:nvSpPr>
            <p:spPr bwMode="auto">
              <a:xfrm>
                <a:off x="4578"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40" name="Text Box 40"/>
              <p:cNvSpPr txBox="1">
                <a:spLocks noChangeArrowheads="1"/>
              </p:cNvSpPr>
              <p:nvPr/>
            </p:nvSpPr>
            <p:spPr bwMode="auto">
              <a:xfrm>
                <a:off x="1143" y="1713"/>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90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41" name="Text Box 41"/>
              <p:cNvSpPr txBox="1">
                <a:spLocks noChangeArrowheads="1"/>
              </p:cNvSpPr>
              <p:nvPr/>
            </p:nvSpPr>
            <p:spPr bwMode="auto">
              <a:xfrm>
                <a:off x="1143" y="1981"/>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60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42" name="Text Box 42"/>
              <p:cNvSpPr txBox="1">
                <a:spLocks noChangeArrowheads="1"/>
              </p:cNvSpPr>
              <p:nvPr/>
            </p:nvSpPr>
            <p:spPr bwMode="auto">
              <a:xfrm>
                <a:off x="1143" y="2249"/>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30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grpSp>
        <p:sp>
          <p:nvSpPr>
            <p:cNvPr id="43" name="Text Box 43"/>
            <p:cNvSpPr txBox="1">
              <a:spLocks noChangeArrowheads="1"/>
            </p:cNvSpPr>
            <p:nvPr/>
          </p:nvSpPr>
          <p:spPr bwMode="auto">
            <a:xfrm>
              <a:off x="7138988" y="4537075"/>
              <a:ext cx="1571519" cy="461665"/>
            </a:xfrm>
            <a:prstGeom prst="rect">
              <a:avLst/>
            </a:prstGeom>
            <a:noFill/>
            <a:ln>
              <a:noFill/>
            </a:ln>
          </p:spPr>
          <p:txBody>
            <a:bodyPr wrap="squar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时间</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/min</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44" name="Text Box 44"/>
            <p:cNvSpPr txBox="1">
              <a:spLocks noChangeArrowheads="1"/>
            </p:cNvSpPr>
            <p:nvPr/>
          </p:nvSpPr>
          <p:spPr bwMode="auto">
            <a:xfrm>
              <a:off x="1604963" y="2208213"/>
              <a:ext cx="2643188" cy="457200"/>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速度</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km/h</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2"/>
          <p:cNvSpPr>
            <a:spLocks noChangeArrowheads="1"/>
          </p:cNvSpPr>
          <p:nvPr/>
        </p:nvSpPr>
        <p:spPr bwMode="auto">
          <a:xfrm>
            <a:off x="1695073" y="501585"/>
            <a:ext cx="5918200" cy="55989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如何判断速度随时间的变化情况</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矩形 3"/>
          <p:cNvSpPr/>
          <p:nvPr/>
        </p:nvSpPr>
        <p:spPr>
          <a:xfrm>
            <a:off x="149439" y="255825"/>
            <a:ext cx="1576072" cy="923330"/>
          </a:xfrm>
          <a:prstGeom prst="rect">
            <a:avLst/>
          </a:prstGeom>
          <a:noFill/>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Arial" panose="020B0604020202020204" pitchFamily="34" charset="0"/>
                <a:ea typeface="宋体" panose="02010600030101010101" pitchFamily="2" charset="-122"/>
                <a:cs typeface="+mn-cs"/>
              </a:rPr>
              <a:t>思考</a:t>
            </a:r>
            <a:endParaRPr kumimoji="0" lang="zh-CN" altLang="en-US" sz="54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Arial" panose="020B0604020202020204" pitchFamily="34" charset="0"/>
              <a:ea typeface="宋体" panose="02010600030101010101" pitchFamily="2" charset="-122"/>
              <a:cs typeface="+mn-cs"/>
            </a:endParaRPr>
          </a:p>
        </p:txBody>
      </p:sp>
      <p:sp>
        <p:nvSpPr>
          <p:cNvPr id="56" name="矩形 55"/>
          <p:cNvSpPr/>
          <p:nvPr/>
        </p:nvSpPr>
        <p:spPr>
          <a:xfrm>
            <a:off x="1095126" y="3551521"/>
            <a:ext cx="6272213" cy="492443"/>
          </a:xfrm>
          <a:prstGeom prst="rect">
            <a:avLst/>
          </a:prstGeom>
          <a:noFill/>
          <a:ln>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rPr>
              <a:t>从左往右，若图象上升，表明速度在增大；</a:t>
            </a:r>
            <a:endPar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endParaRPr>
          </a:p>
        </p:txBody>
      </p:sp>
      <p:sp>
        <p:nvSpPr>
          <p:cNvPr id="57" name="矩形 56"/>
          <p:cNvSpPr/>
          <p:nvPr/>
        </p:nvSpPr>
        <p:spPr>
          <a:xfrm>
            <a:off x="1095126" y="4055397"/>
            <a:ext cx="4873625" cy="492443"/>
          </a:xfrm>
          <a:prstGeom prst="rect">
            <a:avLst/>
          </a:prstGeom>
          <a:noFill/>
          <a:ln>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rPr>
              <a:t>若图象下降，表明速度减小；</a:t>
            </a:r>
            <a:endPar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endParaRPr>
          </a:p>
        </p:txBody>
      </p:sp>
      <p:sp>
        <p:nvSpPr>
          <p:cNvPr id="58" name="矩形 57"/>
          <p:cNvSpPr/>
          <p:nvPr/>
        </p:nvSpPr>
        <p:spPr>
          <a:xfrm>
            <a:off x="1095126" y="4559273"/>
            <a:ext cx="6677025" cy="492443"/>
          </a:xfrm>
          <a:prstGeom prst="rect">
            <a:avLst/>
          </a:prstGeom>
          <a:noFill/>
          <a:ln>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rPr>
              <a:t>若图象与横轴平行，则表明速度保持不变。</a:t>
            </a:r>
            <a:endParaRPr kumimoji="0" lang="zh-CN" altLang="en-US" sz="2600" b="1" i="0" u="none" strike="noStrike" kern="1200" cap="none" spc="0" normalizeH="0" baseline="0" noProof="0" dirty="0">
              <a:ln>
                <a:noFill/>
              </a:ln>
              <a:solidFill>
                <a:srgbClr val="0070C0"/>
              </a:solidFill>
              <a:effectLst/>
              <a:uLnTx/>
              <a:uFillTx/>
              <a:latin typeface="+mj-lt"/>
              <a:ea typeface="楷体" panose="02010609060101010101" pitchFamily="49" charset="-122"/>
              <a:cs typeface="+mn-cs"/>
            </a:endParaRPr>
          </a:p>
        </p:txBody>
      </p:sp>
      <p:pic>
        <p:nvPicPr>
          <p:cNvPr id="3" name="图片 2"/>
          <p:cNvPicPr>
            <a:picLocks noChangeAspect="1"/>
          </p:cNvPicPr>
          <p:nvPr/>
        </p:nvPicPr>
        <p:blipFill>
          <a:blip r:embed="rId1">
            <a:clrChange>
              <a:clrFrom>
                <a:srgbClr val="FFFFFF"/>
              </a:clrFrom>
              <a:clrTo>
                <a:srgbClr val="FFFFFF">
                  <a:alpha val="0"/>
                </a:srgbClr>
              </a:clrTo>
            </a:clrChange>
          </a:blip>
          <a:stretch>
            <a:fillRect/>
          </a:stretch>
        </p:blipFill>
        <p:spPr>
          <a:xfrm>
            <a:off x="906179" y="1036889"/>
            <a:ext cx="6870024" cy="2602969"/>
          </a:xfrm>
          <a:prstGeom prst="rect">
            <a:avLst/>
          </a:prstGeom>
        </p:spPr>
      </p:pic>
      <p:grpSp>
        <p:nvGrpSpPr>
          <p:cNvPr id="117" name="组合 116"/>
          <p:cNvGrpSpPr/>
          <p:nvPr/>
        </p:nvGrpSpPr>
        <p:grpSpPr>
          <a:xfrm>
            <a:off x="1752188" y="1766759"/>
            <a:ext cx="3937829" cy="1036852"/>
            <a:chOff x="1752188" y="1766759"/>
            <a:chExt cx="3937829" cy="1036852"/>
          </a:xfrm>
        </p:grpSpPr>
        <p:cxnSp>
          <p:nvCxnSpPr>
            <p:cNvPr id="103" name="直接连接符 102"/>
            <p:cNvCxnSpPr/>
            <p:nvPr/>
          </p:nvCxnSpPr>
          <p:spPr>
            <a:xfrm>
              <a:off x="1752188" y="2803611"/>
              <a:ext cx="790769" cy="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899248" y="1766759"/>
              <a:ext cx="790769" cy="0"/>
            </a:xfrm>
            <a:prstGeom prst="line">
              <a:avLst/>
            </a:prstGeom>
            <a:ln w="381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1367797" y="1778193"/>
            <a:ext cx="3531451" cy="1478999"/>
            <a:chOff x="1367797" y="1778193"/>
            <a:chExt cx="3531451" cy="1478999"/>
          </a:xfrm>
        </p:grpSpPr>
        <p:cxnSp>
          <p:nvCxnSpPr>
            <p:cNvPr id="8" name="直接连接符 7"/>
            <p:cNvCxnSpPr/>
            <p:nvPr/>
          </p:nvCxnSpPr>
          <p:spPr>
            <a:xfrm flipV="1">
              <a:off x="1367797" y="2815232"/>
              <a:ext cx="384391" cy="4419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345180" y="1778193"/>
              <a:ext cx="1554068" cy="146889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2542957" y="1766759"/>
            <a:ext cx="3624163" cy="1489834"/>
            <a:chOff x="2542957" y="1766759"/>
            <a:chExt cx="3624163" cy="1489834"/>
          </a:xfrm>
        </p:grpSpPr>
        <p:cxnSp>
          <p:nvCxnSpPr>
            <p:cNvPr id="104" name="直接连接符 103"/>
            <p:cNvCxnSpPr/>
            <p:nvPr/>
          </p:nvCxnSpPr>
          <p:spPr>
            <a:xfrm flipH="1" flipV="1">
              <a:off x="2542957" y="2814633"/>
              <a:ext cx="384391" cy="441960"/>
            </a:xfrm>
            <a:prstGeom prst="line">
              <a:avLst/>
            </a:prstGeom>
            <a:ln w="3810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5690017" y="1766759"/>
              <a:ext cx="477103" cy="1489834"/>
            </a:xfrm>
            <a:prstGeom prst="line">
              <a:avLst/>
            </a:prstGeom>
            <a:ln w="3810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wipe(down)">
                                      <p:cBhvr>
                                        <p:cTn id="13" dur="500"/>
                                        <p:tgtEl>
                                          <p:spTgt spid="1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wipe(up)">
                                      <p:cBhvr>
                                        <p:cTn id="23" dur="500"/>
                                        <p:tgtEl>
                                          <p:spTgt spid="1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left)">
                                      <p:cBhvr>
                                        <p:cTn id="33" dur="500"/>
                                        <p:tgtEl>
                                          <p:spTgt spid="1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127125" y="365866"/>
            <a:ext cx="7427118" cy="2790527"/>
            <a:chOff x="1127125" y="2208213"/>
            <a:chExt cx="7427118" cy="2790527"/>
          </a:xfrm>
        </p:grpSpPr>
        <p:grpSp>
          <p:nvGrpSpPr>
            <p:cNvPr id="3" name="Group 50"/>
            <p:cNvGrpSpPr/>
            <p:nvPr/>
          </p:nvGrpSpPr>
          <p:grpSpPr>
            <a:xfrm>
              <a:off x="1127125" y="2220913"/>
              <a:ext cx="6357938" cy="2740025"/>
              <a:chOff x="1143" y="1499"/>
              <a:chExt cx="4005" cy="1300"/>
            </a:xfrm>
          </p:grpSpPr>
          <p:sp>
            <p:nvSpPr>
              <p:cNvPr id="6" name="Line 10"/>
              <p:cNvSpPr>
                <a:spLocks noChangeShapeType="1"/>
              </p:cNvSpPr>
              <p:nvPr/>
            </p:nvSpPr>
            <p:spPr bwMode="auto">
              <a:xfrm>
                <a:off x="1429" y="2601"/>
                <a:ext cx="3719" cy="0"/>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7" name="Line 11"/>
              <p:cNvSpPr>
                <a:spLocks noChangeShapeType="1"/>
              </p:cNvSpPr>
              <p:nvPr/>
            </p:nvSpPr>
            <p:spPr bwMode="auto">
              <a:xfrm flipV="1">
                <a:off x="1429" y="1499"/>
                <a:ext cx="0" cy="1102"/>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8" name="Line 12"/>
              <p:cNvSpPr>
                <a:spLocks noChangeShapeType="1"/>
              </p:cNvSpPr>
              <p:nvPr/>
            </p:nvSpPr>
            <p:spPr bwMode="auto">
              <a:xfrm flipV="1">
                <a:off x="1701"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9" name="Line 13"/>
              <p:cNvSpPr>
                <a:spLocks noChangeShapeType="1"/>
              </p:cNvSpPr>
              <p:nvPr/>
            </p:nvSpPr>
            <p:spPr bwMode="auto">
              <a:xfrm flipV="1">
                <a:off x="1973"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0" name="Line 14"/>
              <p:cNvSpPr>
                <a:spLocks noChangeShapeType="1"/>
              </p:cNvSpPr>
              <p:nvPr/>
            </p:nvSpPr>
            <p:spPr bwMode="auto">
              <a:xfrm flipV="1">
                <a:off x="2245"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1" name="Line 15"/>
              <p:cNvSpPr>
                <a:spLocks noChangeShapeType="1"/>
              </p:cNvSpPr>
              <p:nvPr/>
            </p:nvSpPr>
            <p:spPr bwMode="auto">
              <a:xfrm flipV="1">
                <a:off x="2517"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2" name="Line 16"/>
              <p:cNvSpPr>
                <a:spLocks noChangeShapeType="1"/>
              </p:cNvSpPr>
              <p:nvPr/>
            </p:nvSpPr>
            <p:spPr bwMode="auto">
              <a:xfrm flipV="1">
                <a:off x="2789"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3" name="Line 17"/>
              <p:cNvSpPr>
                <a:spLocks noChangeShapeType="1"/>
              </p:cNvSpPr>
              <p:nvPr/>
            </p:nvSpPr>
            <p:spPr bwMode="auto">
              <a:xfrm flipV="1">
                <a:off x="306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4" name="Line 18"/>
              <p:cNvSpPr>
                <a:spLocks noChangeShapeType="1"/>
              </p:cNvSpPr>
              <p:nvPr/>
            </p:nvSpPr>
            <p:spPr bwMode="auto">
              <a:xfrm flipV="1">
                <a:off x="3334"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5" name="Line 19"/>
              <p:cNvSpPr>
                <a:spLocks noChangeShapeType="1"/>
              </p:cNvSpPr>
              <p:nvPr/>
            </p:nvSpPr>
            <p:spPr bwMode="auto">
              <a:xfrm flipV="1">
                <a:off x="3606"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6" name="Line 20"/>
              <p:cNvSpPr>
                <a:spLocks noChangeShapeType="1"/>
              </p:cNvSpPr>
              <p:nvPr/>
            </p:nvSpPr>
            <p:spPr bwMode="auto">
              <a:xfrm flipV="1">
                <a:off x="3878"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7" name="Line 21"/>
              <p:cNvSpPr>
                <a:spLocks noChangeShapeType="1"/>
              </p:cNvSpPr>
              <p:nvPr/>
            </p:nvSpPr>
            <p:spPr bwMode="auto">
              <a:xfrm flipV="1">
                <a:off x="4150"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8" name="Line 22"/>
              <p:cNvSpPr>
                <a:spLocks noChangeShapeType="1"/>
              </p:cNvSpPr>
              <p:nvPr/>
            </p:nvSpPr>
            <p:spPr bwMode="auto">
              <a:xfrm flipV="1">
                <a:off x="4740" y="2512"/>
                <a:ext cx="0" cy="89"/>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19" name="Line 23"/>
              <p:cNvSpPr>
                <a:spLocks noChangeShapeType="1"/>
              </p:cNvSpPr>
              <p:nvPr/>
            </p:nvSpPr>
            <p:spPr bwMode="auto">
              <a:xfrm flipV="1">
                <a:off x="442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0" name="Line 24"/>
              <p:cNvSpPr>
                <a:spLocks noChangeShapeType="1"/>
              </p:cNvSpPr>
              <p:nvPr/>
            </p:nvSpPr>
            <p:spPr bwMode="auto">
              <a:xfrm>
                <a:off x="1429" y="2363"/>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1" name="Line 25"/>
              <p:cNvSpPr>
                <a:spLocks noChangeShapeType="1"/>
              </p:cNvSpPr>
              <p:nvPr/>
            </p:nvSpPr>
            <p:spPr bwMode="auto">
              <a:xfrm>
                <a:off x="1429" y="2095"/>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2" name="Line 26"/>
              <p:cNvSpPr>
                <a:spLocks noChangeShapeType="1"/>
              </p:cNvSpPr>
              <p:nvPr/>
            </p:nvSpPr>
            <p:spPr bwMode="auto">
              <a:xfrm>
                <a:off x="1429" y="1827"/>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3" name="Line 27"/>
              <p:cNvSpPr>
                <a:spLocks noChangeShapeType="1"/>
              </p:cNvSpPr>
              <p:nvPr/>
            </p:nvSpPr>
            <p:spPr bwMode="auto">
              <a:xfrm flipV="1">
                <a:off x="1429"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4" name="Line 28"/>
              <p:cNvSpPr>
                <a:spLocks noChangeShapeType="1"/>
              </p:cNvSpPr>
              <p:nvPr/>
            </p:nvSpPr>
            <p:spPr bwMode="auto">
              <a:xfrm>
                <a:off x="1701" y="2363"/>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5" name="Line 29"/>
              <p:cNvSpPr>
                <a:spLocks noChangeShapeType="1"/>
              </p:cNvSpPr>
              <p:nvPr/>
            </p:nvSpPr>
            <p:spPr bwMode="auto">
              <a:xfrm>
                <a:off x="2245"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6" name="Line 30"/>
              <p:cNvSpPr>
                <a:spLocks noChangeShapeType="1"/>
              </p:cNvSpPr>
              <p:nvPr/>
            </p:nvSpPr>
            <p:spPr bwMode="auto">
              <a:xfrm flipV="1">
                <a:off x="2789" y="1827"/>
                <a:ext cx="1089"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7" name="Line 31"/>
              <p:cNvSpPr>
                <a:spLocks noChangeShapeType="1"/>
              </p:cNvSpPr>
              <p:nvPr/>
            </p:nvSpPr>
            <p:spPr bwMode="auto">
              <a:xfrm>
                <a:off x="3878" y="1827"/>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8" name="Line 32"/>
              <p:cNvSpPr>
                <a:spLocks noChangeShapeType="1"/>
              </p:cNvSpPr>
              <p:nvPr/>
            </p:nvSpPr>
            <p:spPr bwMode="auto">
              <a:xfrm>
                <a:off x="4422" y="1827"/>
                <a:ext cx="318"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9" name="Text Box 33"/>
              <p:cNvSpPr txBox="1">
                <a:spLocks noChangeArrowheads="1"/>
              </p:cNvSpPr>
              <p:nvPr/>
            </p:nvSpPr>
            <p:spPr bwMode="auto">
              <a:xfrm>
                <a:off x="1325" y="2558"/>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rPr>
                  <a:t>0</a:t>
                </a:r>
                <a:endPar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0" name="Text Box 34"/>
              <p:cNvSpPr txBox="1">
                <a:spLocks noChangeArrowheads="1"/>
              </p:cNvSpPr>
              <p:nvPr/>
            </p:nvSpPr>
            <p:spPr bwMode="auto">
              <a:xfrm>
                <a:off x="1862" y="2574"/>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1" name="Text Box 35"/>
              <p:cNvSpPr txBox="1">
                <a:spLocks noChangeArrowheads="1"/>
              </p:cNvSpPr>
              <p:nvPr/>
            </p:nvSpPr>
            <p:spPr bwMode="auto">
              <a:xfrm>
                <a:off x="2429" y="2580"/>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8</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2" name="Text Box 36"/>
              <p:cNvSpPr txBox="1">
                <a:spLocks noChangeArrowheads="1"/>
              </p:cNvSpPr>
              <p:nvPr/>
            </p:nvSpPr>
            <p:spPr bwMode="auto">
              <a:xfrm>
                <a:off x="2900" y="2580"/>
                <a:ext cx="330" cy="217"/>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12</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3" name="Text Box 37"/>
              <p:cNvSpPr txBox="1">
                <a:spLocks noChangeArrowheads="1"/>
              </p:cNvSpPr>
              <p:nvPr/>
            </p:nvSpPr>
            <p:spPr bwMode="auto">
              <a:xfrm>
                <a:off x="3456"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16</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4" name="Text Box 38"/>
              <p:cNvSpPr txBox="1">
                <a:spLocks noChangeArrowheads="1"/>
              </p:cNvSpPr>
              <p:nvPr/>
            </p:nvSpPr>
            <p:spPr bwMode="auto">
              <a:xfrm>
                <a:off x="3997"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5" name="Text Box 39"/>
              <p:cNvSpPr txBox="1">
                <a:spLocks noChangeArrowheads="1"/>
              </p:cNvSpPr>
              <p:nvPr/>
            </p:nvSpPr>
            <p:spPr bwMode="auto">
              <a:xfrm>
                <a:off x="4578"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6" name="Text Box 40"/>
              <p:cNvSpPr txBox="1">
                <a:spLocks noChangeArrowheads="1"/>
              </p:cNvSpPr>
              <p:nvPr/>
            </p:nvSpPr>
            <p:spPr bwMode="auto">
              <a:xfrm>
                <a:off x="1143" y="1713"/>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90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7" name="Text Box 41"/>
              <p:cNvSpPr txBox="1">
                <a:spLocks noChangeArrowheads="1"/>
              </p:cNvSpPr>
              <p:nvPr/>
            </p:nvSpPr>
            <p:spPr bwMode="auto">
              <a:xfrm>
                <a:off x="1143" y="1981"/>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60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8" name="Text Box 42"/>
              <p:cNvSpPr txBox="1">
                <a:spLocks noChangeArrowheads="1"/>
              </p:cNvSpPr>
              <p:nvPr/>
            </p:nvSpPr>
            <p:spPr bwMode="auto">
              <a:xfrm>
                <a:off x="1143" y="2249"/>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30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grpSp>
        <p:sp>
          <p:nvSpPr>
            <p:cNvPr id="4" name="Text Box 43"/>
            <p:cNvSpPr txBox="1">
              <a:spLocks noChangeArrowheads="1"/>
            </p:cNvSpPr>
            <p:nvPr/>
          </p:nvSpPr>
          <p:spPr bwMode="auto">
            <a:xfrm>
              <a:off x="7138988" y="4537075"/>
              <a:ext cx="1415255" cy="461665"/>
            </a:xfrm>
            <a:prstGeom prst="rect">
              <a:avLst/>
            </a:prstGeom>
            <a:noFill/>
            <a:ln>
              <a:noFill/>
            </a:ln>
          </p:spPr>
          <p:txBody>
            <a:bodyPr wrap="squar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时间</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/min</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5" name="Text Box 44"/>
            <p:cNvSpPr txBox="1">
              <a:spLocks noChangeArrowheads="1"/>
            </p:cNvSpPr>
            <p:nvPr/>
          </p:nvSpPr>
          <p:spPr bwMode="auto">
            <a:xfrm>
              <a:off x="1604963" y="2208213"/>
              <a:ext cx="2643188" cy="457200"/>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速度</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km/h</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grpSp>
      <p:sp>
        <p:nvSpPr>
          <p:cNvPr id="76" name="矩形 75"/>
          <p:cNvSpPr/>
          <p:nvPr/>
        </p:nvSpPr>
        <p:spPr>
          <a:xfrm>
            <a:off x="618331" y="3080838"/>
            <a:ext cx="7643813" cy="1080745"/>
          </a:xfrm>
          <a:prstGeom prst="rect">
            <a:avLst/>
          </a:prstGeom>
          <a:noFill/>
        </p:spPr>
        <p:txBody>
          <a:bodyPr>
            <a:spAutoFit/>
          </a:bodyPr>
          <a:lstStyle/>
          <a:p>
            <a:pPr lvl="1" eaLnBrk="1" hangingPunct="1">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(1)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你能描述这辆汽车在这次行程中</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24 </a:t>
            </a:r>
            <a:r>
              <a:rPr lang="en-US" altLang="zh-CN" sz="2600" b="1" dirty="0">
                <a:latin typeface="+mj-lt"/>
                <a:ea typeface="+mj-ea"/>
              </a:rPr>
              <a:t>min </a:t>
            </a:r>
            <a:r>
              <a:rPr lang="zh-CN" altLang="en-US" sz="2600" b="1" dirty="0">
                <a:latin typeface="+mj-lt"/>
                <a:ea typeface="+mj-ea"/>
              </a:rPr>
              <a:t>内速度的变化情况吗</a:t>
            </a:r>
            <a:r>
              <a:rPr lang="en-US" altLang="zh-CN" sz="2600" b="1" dirty="0">
                <a:latin typeface="+mj-lt"/>
                <a:ea typeface="+mj-ea"/>
              </a:rPr>
              <a:t>?</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99" name="组合 98"/>
          <p:cNvGrpSpPr/>
          <p:nvPr/>
        </p:nvGrpSpPr>
        <p:grpSpPr>
          <a:xfrm>
            <a:off x="124222" y="4077827"/>
            <a:ext cx="8817768" cy="927757"/>
            <a:chOff x="326232" y="4077827"/>
            <a:chExt cx="8817768" cy="927757"/>
          </a:xfrm>
        </p:grpSpPr>
        <p:sp>
          <p:nvSpPr>
            <p:cNvPr id="96" name="Text Box 39"/>
            <p:cNvSpPr txBox="1">
              <a:spLocks noChangeArrowheads="1"/>
            </p:cNvSpPr>
            <p:nvPr/>
          </p:nvSpPr>
          <p:spPr bwMode="auto">
            <a:xfrm>
              <a:off x="326232" y="4077827"/>
              <a:ext cx="8817768" cy="892552"/>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eaLnBrk="1" hangingPunct="1">
                <a:defRPr/>
              </a:pPr>
              <a:r>
                <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速度先增大，再保持不变，最后减小至停止；</a:t>
              </a:r>
              <a:r>
                <a:rPr lang="zh-CN" altLang="en-US" sz="2600" b="1" dirty="0">
                  <a:solidFill>
                    <a:srgbClr val="FF0000"/>
                  </a:solidFill>
                  <a:latin typeface="+mj-lt"/>
                  <a:ea typeface="楷体" panose="02010609060101010101" pitchFamily="49" charset="-122"/>
                </a:rPr>
                <a:t>停止两分钟后，</a:t>
              </a:r>
              <a:endPar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98" name="Text Box 39"/>
            <p:cNvSpPr txBox="1">
              <a:spLocks noChangeArrowheads="1"/>
            </p:cNvSpPr>
            <p:nvPr/>
          </p:nvSpPr>
          <p:spPr bwMode="auto">
            <a:xfrm>
              <a:off x="335290" y="4513141"/>
              <a:ext cx="7086989" cy="492443"/>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速度再增大，然后保持不变，最后减小至停止。</a:t>
              </a:r>
              <a:endPar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grpSp>
      <p:sp>
        <p:nvSpPr>
          <p:cNvPr id="39" name="文本框 38"/>
          <p:cNvSpPr txBox="1"/>
          <p:nvPr/>
        </p:nvSpPr>
        <p:spPr>
          <a:xfrm>
            <a:off x="3738563" y="3563233"/>
            <a:ext cx="1552575" cy="559897"/>
          </a:xfrm>
          <a:prstGeom prst="rect">
            <a:avLst/>
          </a:prstGeom>
          <a:noFill/>
        </p:spPr>
        <p:txBody>
          <a:bodyPr wrap="square" rtlCol="0">
            <a:spAutoFit/>
          </a:bodyPr>
          <a:lstStyle/>
          <a:p>
            <a:pPr algn="l">
              <a:lnSpc>
                <a:spcPct val="120000"/>
              </a:lnSpc>
            </a:pPr>
            <a:r>
              <a:rPr lang="zh-CN" altLang="en-US" sz="2800" b="1" dirty="0">
                <a:solidFill>
                  <a:srgbClr val="FF0000"/>
                </a:solidFill>
                <a:latin typeface="+mj-lt"/>
                <a:ea typeface="楷体" panose="02010609060101010101" pitchFamily="49" charset="-122"/>
              </a:rPr>
              <a:t>解：</a:t>
            </a:r>
            <a:r>
              <a:rPr lang="en-US" altLang="zh-CN" sz="2800" b="1" dirty="0">
                <a:solidFill>
                  <a:srgbClr val="FF0000"/>
                </a:solidFill>
                <a:latin typeface="+mj-lt"/>
                <a:ea typeface="楷体" panose="02010609060101010101" pitchFamily="49" charset="-122"/>
              </a:rPr>
              <a:t>(1)</a:t>
            </a:r>
            <a:endParaRPr lang="zh-CN" altLang="en-US" sz="2800" b="1" dirty="0">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矩形 38"/>
          <p:cNvSpPr/>
          <p:nvPr/>
        </p:nvSpPr>
        <p:spPr bwMode="auto">
          <a:xfrm>
            <a:off x="5270819" y="3251199"/>
            <a:ext cx="1368425" cy="389345"/>
          </a:xfrm>
          <a:prstGeom prst="rect">
            <a:avLst/>
          </a:prstGeom>
          <a:solidFill>
            <a:schemeClr val="accent3">
              <a:lumMod val="60000"/>
              <a:lumOff val="40000"/>
            </a:schemeClr>
          </a:solidFill>
          <a:ln w="28575">
            <a:solidFill>
              <a:srgbClr val="FF0066"/>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grpSp>
        <p:nvGrpSpPr>
          <p:cNvPr id="2" name="组合 1"/>
          <p:cNvGrpSpPr/>
          <p:nvPr/>
        </p:nvGrpSpPr>
        <p:grpSpPr>
          <a:xfrm>
            <a:off x="1127125" y="365866"/>
            <a:ext cx="7501731" cy="2790527"/>
            <a:chOff x="1127125" y="2208213"/>
            <a:chExt cx="7501731" cy="2790527"/>
          </a:xfrm>
        </p:grpSpPr>
        <p:grpSp>
          <p:nvGrpSpPr>
            <p:cNvPr id="3" name="Group 50"/>
            <p:cNvGrpSpPr/>
            <p:nvPr/>
          </p:nvGrpSpPr>
          <p:grpSpPr>
            <a:xfrm>
              <a:off x="1127125" y="2220913"/>
              <a:ext cx="6357938" cy="2740025"/>
              <a:chOff x="1143" y="1499"/>
              <a:chExt cx="4005" cy="1300"/>
            </a:xfrm>
          </p:grpSpPr>
          <p:sp>
            <p:nvSpPr>
              <p:cNvPr id="6" name="Line 10"/>
              <p:cNvSpPr>
                <a:spLocks noChangeShapeType="1"/>
              </p:cNvSpPr>
              <p:nvPr/>
            </p:nvSpPr>
            <p:spPr bwMode="auto">
              <a:xfrm>
                <a:off x="1429" y="2601"/>
                <a:ext cx="3719" cy="0"/>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7" name="Line 11"/>
              <p:cNvSpPr>
                <a:spLocks noChangeShapeType="1"/>
              </p:cNvSpPr>
              <p:nvPr/>
            </p:nvSpPr>
            <p:spPr bwMode="auto">
              <a:xfrm flipV="1">
                <a:off x="1429" y="1499"/>
                <a:ext cx="0" cy="1102"/>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8" name="Line 12"/>
              <p:cNvSpPr>
                <a:spLocks noChangeShapeType="1"/>
              </p:cNvSpPr>
              <p:nvPr/>
            </p:nvSpPr>
            <p:spPr bwMode="auto">
              <a:xfrm flipV="1">
                <a:off x="1701"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9" name="Line 13"/>
              <p:cNvSpPr>
                <a:spLocks noChangeShapeType="1"/>
              </p:cNvSpPr>
              <p:nvPr/>
            </p:nvSpPr>
            <p:spPr bwMode="auto">
              <a:xfrm flipV="1">
                <a:off x="1973"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0" name="Line 14"/>
              <p:cNvSpPr>
                <a:spLocks noChangeShapeType="1"/>
              </p:cNvSpPr>
              <p:nvPr/>
            </p:nvSpPr>
            <p:spPr bwMode="auto">
              <a:xfrm flipV="1">
                <a:off x="2245"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1" name="Line 15"/>
              <p:cNvSpPr>
                <a:spLocks noChangeShapeType="1"/>
              </p:cNvSpPr>
              <p:nvPr/>
            </p:nvSpPr>
            <p:spPr bwMode="auto">
              <a:xfrm flipV="1">
                <a:off x="2517"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2" name="Line 16"/>
              <p:cNvSpPr>
                <a:spLocks noChangeShapeType="1"/>
              </p:cNvSpPr>
              <p:nvPr/>
            </p:nvSpPr>
            <p:spPr bwMode="auto">
              <a:xfrm flipV="1">
                <a:off x="2789"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3" name="Line 17"/>
              <p:cNvSpPr>
                <a:spLocks noChangeShapeType="1"/>
              </p:cNvSpPr>
              <p:nvPr/>
            </p:nvSpPr>
            <p:spPr bwMode="auto">
              <a:xfrm flipV="1">
                <a:off x="306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4" name="Line 18"/>
              <p:cNvSpPr>
                <a:spLocks noChangeShapeType="1"/>
              </p:cNvSpPr>
              <p:nvPr/>
            </p:nvSpPr>
            <p:spPr bwMode="auto">
              <a:xfrm flipV="1">
                <a:off x="3334"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5" name="Line 19"/>
              <p:cNvSpPr>
                <a:spLocks noChangeShapeType="1"/>
              </p:cNvSpPr>
              <p:nvPr/>
            </p:nvSpPr>
            <p:spPr bwMode="auto">
              <a:xfrm flipV="1">
                <a:off x="3606"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6" name="Line 20"/>
              <p:cNvSpPr>
                <a:spLocks noChangeShapeType="1"/>
              </p:cNvSpPr>
              <p:nvPr/>
            </p:nvSpPr>
            <p:spPr bwMode="auto">
              <a:xfrm flipV="1">
                <a:off x="3878"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7" name="Line 21"/>
              <p:cNvSpPr>
                <a:spLocks noChangeShapeType="1"/>
              </p:cNvSpPr>
              <p:nvPr/>
            </p:nvSpPr>
            <p:spPr bwMode="auto">
              <a:xfrm flipV="1">
                <a:off x="4150"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8" name="Line 22"/>
              <p:cNvSpPr>
                <a:spLocks noChangeShapeType="1"/>
              </p:cNvSpPr>
              <p:nvPr/>
            </p:nvSpPr>
            <p:spPr bwMode="auto">
              <a:xfrm flipV="1">
                <a:off x="4740" y="2512"/>
                <a:ext cx="0" cy="89"/>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19" name="Line 23"/>
              <p:cNvSpPr>
                <a:spLocks noChangeShapeType="1"/>
              </p:cNvSpPr>
              <p:nvPr/>
            </p:nvSpPr>
            <p:spPr bwMode="auto">
              <a:xfrm flipV="1">
                <a:off x="442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0" name="Line 24"/>
              <p:cNvSpPr>
                <a:spLocks noChangeShapeType="1"/>
              </p:cNvSpPr>
              <p:nvPr/>
            </p:nvSpPr>
            <p:spPr bwMode="auto">
              <a:xfrm>
                <a:off x="1429" y="2363"/>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1" name="Line 25"/>
              <p:cNvSpPr>
                <a:spLocks noChangeShapeType="1"/>
              </p:cNvSpPr>
              <p:nvPr/>
            </p:nvSpPr>
            <p:spPr bwMode="auto">
              <a:xfrm>
                <a:off x="1429" y="2095"/>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2" name="Line 26"/>
              <p:cNvSpPr>
                <a:spLocks noChangeShapeType="1"/>
              </p:cNvSpPr>
              <p:nvPr/>
            </p:nvSpPr>
            <p:spPr bwMode="auto">
              <a:xfrm>
                <a:off x="1429" y="1827"/>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3" name="Line 27"/>
              <p:cNvSpPr>
                <a:spLocks noChangeShapeType="1"/>
              </p:cNvSpPr>
              <p:nvPr/>
            </p:nvSpPr>
            <p:spPr bwMode="auto">
              <a:xfrm flipV="1">
                <a:off x="1429"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4" name="Line 28"/>
              <p:cNvSpPr>
                <a:spLocks noChangeShapeType="1"/>
              </p:cNvSpPr>
              <p:nvPr/>
            </p:nvSpPr>
            <p:spPr bwMode="auto">
              <a:xfrm>
                <a:off x="1701" y="2363"/>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5" name="Line 29"/>
              <p:cNvSpPr>
                <a:spLocks noChangeShapeType="1"/>
              </p:cNvSpPr>
              <p:nvPr/>
            </p:nvSpPr>
            <p:spPr bwMode="auto">
              <a:xfrm>
                <a:off x="2245"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6" name="Line 30"/>
              <p:cNvSpPr>
                <a:spLocks noChangeShapeType="1"/>
              </p:cNvSpPr>
              <p:nvPr/>
            </p:nvSpPr>
            <p:spPr bwMode="auto">
              <a:xfrm flipV="1">
                <a:off x="2789" y="1827"/>
                <a:ext cx="1089"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7" name="Line 31"/>
              <p:cNvSpPr>
                <a:spLocks noChangeShapeType="1"/>
              </p:cNvSpPr>
              <p:nvPr/>
            </p:nvSpPr>
            <p:spPr bwMode="auto">
              <a:xfrm>
                <a:off x="3878" y="1827"/>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8" name="Line 32"/>
              <p:cNvSpPr>
                <a:spLocks noChangeShapeType="1"/>
              </p:cNvSpPr>
              <p:nvPr/>
            </p:nvSpPr>
            <p:spPr bwMode="auto">
              <a:xfrm>
                <a:off x="4422" y="1827"/>
                <a:ext cx="318"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9" name="Text Box 33"/>
              <p:cNvSpPr txBox="1">
                <a:spLocks noChangeArrowheads="1"/>
              </p:cNvSpPr>
              <p:nvPr/>
            </p:nvSpPr>
            <p:spPr bwMode="auto">
              <a:xfrm>
                <a:off x="1325" y="2558"/>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rPr>
                  <a:t>0</a:t>
                </a:r>
                <a:endPar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0" name="Text Box 34"/>
              <p:cNvSpPr txBox="1">
                <a:spLocks noChangeArrowheads="1"/>
              </p:cNvSpPr>
              <p:nvPr/>
            </p:nvSpPr>
            <p:spPr bwMode="auto">
              <a:xfrm>
                <a:off x="1862" y="2574"/>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1" name="Text Box 35"/>
              <p:cNvSpPr txBox="1">
                <a:spLocks noChangeArrowheads="1"/>
              </p:cNvSpPr>
              <p:nvPr/>
            </p:nvSpPr>
            <p:spPr bwMode="auto">
              <a:xfrm>
                <a:off x="2429" y="2580"/>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8</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2" name="Text Box 36"/>
              <p:cNvSpPr txBox="1">
                <a:spLocks noChangeArrowheads="1"/>
              </p:cNvSpPr>
              <p:nvPr/>
            </p:nvSpPr>
            <p:spPr bwMode="auto">
              <a:xfrm>
                <a:off x="2900" y="2580"/>
                <a:ext cx="330" cy="217"/>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12</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3" name="Text Box 37"/>
              <p:cNvSpPr txBox="1">
                <a:spLocks noChangeArrowheads="1"/>
              </p:cNvSpPr>
              <p:nvPr/>
            </p:nvSpPr>
            <p:spPr bwMode="auto">
              <a:xfrm>
                <a:off x="3456"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16</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4" name="Text Box 38"/>
              <p:cNvSpPr txBox="1">
                <a:spLocks noChangeArrowheads="1"/>
              </p:cNvSpPr>
              <p:nvPr/>
            </p:nvSpPr>
            <p:spPr bwMode="auto">
              <a:xfrm>
                <a:off x="3997"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5" name="Text Box 39"/>
              <p:cNvSpPr txBox="1">
                <a:spLocks noChangeArrowheads="1"/>
              </p:cNvSpPr>
              <p:nvPr/>
            </p:nvSpPr>
            <p:spPr bwMode="auto">
              <a:xfrm>
                <a:off x="4578"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6" name="Text Box 40"/>
              <p:cNvSpPr txBox="1">
                <a:spLocks noChangeArrowheads="1"/>
              </p:cNvSpPr>
              <p:nvPr/>
            </p:nvSpPr>
            <p:spPr bwMode="auto">
              <a:xfrm>
                <a:off x="1143" y="1713"/>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90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7" name="Text Box 41"/>
              <p:cNvSpPr txBox="1">
                <a:spLocks noChangeArrowheads="1"/>
              </p:cNvSpPr>
              <p:nvPr/>
            </p:nvSpPr>
            <p:spPr bwMode="auto">
              <a:xfrm>
                <a:off x="1143" y="1981"/>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60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8" name="Text Box 42"/>
              <p:cNvSpPr txBox="1">
                <a:spLocks noChangeArrowheads="1"/>
              </p:cNvSpPr>
              <p:nvPr/>
            </p:nvSpPr>
            <p:spPr bwMode="auto">
              <a:xfrm>
                <a:off x="1143" y="2249"/>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30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grpSp>
        <p:sp>
          <p:nvSpPr>
            <p:cNvPr id="4" name="Text Box 43"/>
            <p:cNvSpPr txBox="1">
              <a:spLocks noChangeArrowheads="1"/>
            </p:cNvSpPr>
            <p:nvPr/>
          </p:nvSpPr>
          <p:spPr bwMode="auto">
            <a:xfrm>
              <a:off x="7138988" y="4537075"/>
              <a:ext cx="1489868" cy="461665"/>
            </a:xfrm>
            <a:prstGeom prst="rect">
              <a:avLst/>
            </a:prstGeom>
            <a:noFill/>
            <a:ln>
              <a:noFill/>
            </a:ln>
          </p:spPr>
          <p:txBody>
            <a:bodyPr wrap="squar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时间</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/min</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5" name="Text Box 44"/>
            <p:cNvSpPr txBox="1">
              <a:spLocks noChangeArrowheads="1"/>
            </p:cNvSpPr>
            <p:nvPr/>
          </p:nvSpPr>
          <p:spPr bwMode="auto">
            <a:xfrm>
              <a:off x="1604963" y="2208213"/>
              <a:ext cx="2643188" cy="457200"/>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速度</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km/h</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grpSp>
      <p:sp>
        <p:nvSpPr>
          <p:cNvPr id="76" name="矩形 75"/>
          <p:cNvSpPr/>
          <p:nvPr/>
        </p:nvSpPr>
        <p:spPr>
          <a:xfrm>
            <a:off x="618331" y="3129130"/>
            <a:ext cx="7643813" cy="1076705"/>
          </a:xfrm>
          <a:prstGeom prst="rect">
            <a:avLst/>
          </a:prstGeom>
          <a:noFill/>
        </p:spPr>
        <p:txBody>
          <a:bodyPr>
            <a:spAutoFit/>
          </a:bodyPr>
          <a:lstStyle/>
          <a:p>
            <a:pPr lvl="1" eaLnBrk="1" hangingPunct="1">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(2)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这辆车在哪些时间段保持匀速行驶</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速度分别是多少</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cxnSp>
        <p:nvCxnSpPr>
          <p:cNvPr id="40" name="直接连接符 39"/>
          <p:cNvCxnSpPr/>
          <p:nvPr/>
        </p:nvCxnSpPr>
        <p:spPr>
          <a:xfrm>
            <a:off x="2002798" y="2191974"/>
            <a:ext cx="900113" cy="6350"/>
          </a:xfrm>
          <a:prstGeom prst="line">
            <a:avLst/>
          </a:prstGeom>
          <a:ln w="57150">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476360" y="1069612"/>
            <a:ext cx="857250" cy="0"/>
          </a:xfrm>
          <a:prstGeom prst="line">
            <a:avLst/>
          </a:prstGeom>
          <a:ln w="57150">
            <a:solidFill>
              <a:srgbClr val="FF0066"/>
            </a:solidFill>
          </a:ln>
        </p:spPr>
        <p:style>
          <a:lnRef idx="1">
            <a:schemeClr val="accent1"/>
          </a:lnRef>
          <a:fillRef idx="0">
            <a:schemeClr val="accent1"/>
          </a:fillRef>
          <a:effectRef idx="0">
            <a:schemeClr val="accent1"/>
          </a:effectRef>
          <a:fontRef idx="minor">
            <a:schemeClr val="tx1"/>
          </a:fontRef>
        </p:style>
      </p:cxnSp>
      <p:sp>
        <p:nvSpPr>
          <p:cNvPr id="42" name="Text Box 39"/>
          <p:cNvSpPr txBox="1">
            <a:spLocks noChangeArrowheads="1"/>
          </p:cNvSpPr>
          <p:nvPr/>
        </p:nvSpPr>
        <p:spPr bwMode="auto">
          <a:xfrm>
            <a:off x="779174" y="4058146"/>
            <a:ext cx="8364826" cy="954107"/>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en-US" altLang="zh-CN" sz="2800" b="1" dirty="0">
                <a:solidFill>
                  <a:srgbClr val="FF0000"/>
                </a:solidFill>
                <a:latin typeface="+mj-lt"/>
                <a:ea typeface="楷体" panose="02010609060101010101" pitchFamily="49" charset="-122"/>
              </a:rPr>
              <a:t>(2)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在</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 min</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至</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6 min</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时间段保持</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30km/h</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匀速行驶；在</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18</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min</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至</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22</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min</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时间段保持</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90km/h</a:t>
            </a:r>
            <a:r>
              <a:rPr lang="zh-CN" altLang="en-US" sz="2800" b="1" dirty="0">
                <a:solidFill>
                  <a:srgbClr val="FF0000"/>
                </a:solidFill>
                <a:ea typeface="楷体" panose="02010609060101010101" pitchFamily="49" charset="-122"/>
              </a:rPr>
              <a:t>匀速行驶。</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43" name="Text Box 39"/>
          <p:cNvSpPr txBox="1">
            <a:spLocks noChangeArrowheads="1"/>
          </p:cNvSpPr>
          <p:nvPr/>
        </p:nvSpPr>
        <p:spPr bwMode="auto">
          <a:xfrm>
            <a:off x="1820862" y="1634762"/>
            <a:ext cx="1471613"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30 km/h</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44" name="Text Box 39"/>
          <p:cNvSpPr txBox="1">
            <a:spLocks noChangeArrowheads="1"/>
          </p:cNvSpPr>
          <p:nvPr/>
        </p:nvSpPr>
        <p:spPr bwMode="auto">
          <a:xfrm>
            <a:off x="5152510" y="531449"/>
            <a:ext cx="1471613"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90 km/h</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127125" y="365866"/>
            <a:ext cx="7544594" cy="2790527"/>
            <a:chOff x="1127125" y="2208213"/>
            <a:chExt cx="7544594" cy="2790527"/>
          </a:xfrm>
        </p:grpSpPr>
        <p:grpSp>
          <p:nvGrpSpPr>
            <p:cNvPr id="3" name="Group 50"/>
            <p:cNvGrpSpPr/>
            <p:nvPr/>
          </p:nvGrpSpPr>
          <p:grpSpPr>
            <a:xfrm>
              <a:off x="1127125" y="2220913"/>
              <a:ext cx="6357938" cy="2740025"/>
              <a:chOff x="1143" y="1499"/>
              <a:chExt cx="4005" cy="1300"/>
            </a:xfrm>
          </p:grpSpPr>
          <p:sp>
            <p:nvSpPr>
              <p:cNvPr id="6" name="Line 10"/>
              <p:cNvSpPr>
                <a:spLocks noChangeShapeType="1"/>
              </p:cNvSpPr>
              <p:nvPr/>
            </p:nvSpPr>
            <p:spPr bwMode="auto">
              <a:xfrm>
                <a:off x="1429" y="2601"/>
                <a:ext cx="3719" cy="0"/>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7" name="Line 11"/>
              <p:cNvSpPr>
                <a:spLocks noChangeShapeType="1"/>
              </p:cNvSpPr>
              <p:nvPr/>
            </p:nvSpPr>
            <p:spPr bwMode="auto">
              <a:xfrm flipV="1">
                <a:off x="1429" y="1499"/>
                <a:ext cx="0" cy="1102"/>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8" name="Line 12"/>
              <p:cNvSpPr>
                <a:spLocks noChangeShapeType="1"/>
              </p:cNvSpPr>
              <p:nvPr/>
            </p:nvSpPr>
            <p:spPr bwMode="auto">
              <a:xfrm flipV="1">
                <a:off x="1701"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9" name="Line 13"/>
              <p:cNvSpPr>
                <a:spLocks noChangeShapeType="1"/>
              </p:cNvSpPr>
              <p:nvPr/>
            </p:nvSpPr>
            <p:spPr bwMode="auto">
              <a:xfrm flipV="1">
                <a:off x="1973"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0" name="Line 14"/>
              <p:cNvSpPr>
                <a:spLocks noChangeShapeType="1"/>
              </p:cNvSpPr>
              <p:nvPr/>
            </p:nvSpPr>
            <p:spPr bwMode="auto">
              <a:xfrm flipV="1">
                <a:off x="2245"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1" name="Line 15"/>
              <p:cNvSpPr>
                <a:spLocks noChangeShapeType="1"/>
              </p:cNvSpPr>
              <p:nvPr/>
            </p:nvSpPr>
            <p:spPr bwMode="auto">
              <a:xfrm flipV="1">
                <a:off x="2517"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2" name="Line 16"/>
              <p:cNvSpPr>
                <a:spLocks noChangeShapeType="1"/>
              </p:cNvSpPr>
              <p:nvPr/>
            </p:nvSpPr>
            <p:spPr bwMode="auto">
              <a:xfrm flipV="1">
                <a:off x="2789"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3" name="Line 17"/>
              <p:cNvSpPr>
                <a:spLocks noChangeShapeType="1"/>
              </p:cNvSpPr>
              <p:nvPr/>
            </p:nvSpPr>
            <p:spPr bwMode="auto">
              <a:xfrm flipV="1">
                <a:off x="306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4" name="Line 18"/>
              <p:cNvSpPr>
                <a:spLocks noChangeShapeType="1"/>
              </p:cNvSpPr>
              <p:nvPr/>
            </p:nvSpPr>
            <p:spPr bwMode="auto">
              <a:xfrm flipV="1">
                <a:off x="3334"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5" name="Line 19"/>
              <p:cNvSpPr>
                <a:spLocks noChangeShapeType="1"/>
              </p:cNvSpPr>
              <p:nvPr/>
            </p:nvSpPr>
            <p:spPr bwMode="auto">
              <a:xfrm flipV="1">
                <a:off x="3606"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6" name="Line 20"/>
              <p:cNvSpPr>
                <a:spLocks noChangeShapeType="1"/>
              </p:cNvSpPr>
              <p:nvPr/>
            </p:nvSpPr>
            <p:spPr bwMode="auto">
              <a:xfrm flipV="1">
                <a:off x="3878"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7" name="Line 21"/>
              <p:cNvSpPr>
                <a:spLocks noChangeShapeType="1"/>
              </p:cNvSpPr>
              <p:nvPr/>
            </p:nvSpPr>
            <p:spPr bwMode="auto">
              <a:xfrm flipV="1">
                <a:off x="4150"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8" name="Line 22"/>
              <p:cNvSpPr>
                <a:spLocks noChangeShapeType="1"/>
              </p:cNvSpPr>
              <p:nvPr/>
            </p:nvSpPr>
            <p:spPr bwMode="auto">
              <a:xfrm flipV="1">
                <a:off x="4740" y="2512"/>
                <a:ext cx="0" cy="89"/>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19" name="Line 23"/>
              <p:cNvSpPr>
                <a:spLocks noChangeShapeType="1"/>
              </p:cNvSpPr>
              <p:nvPr/>
            </p:nvSpPr>
            <p:spPr bwMode="auto">
              <a:xfrm flipV="1">
                <a:off x="442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0" name="Line 24"/>
              <p:cNvSpPr>
                <a:spLocks noChangeShapeType="1"/>
              </p:cNvSpPr>
              <p:nvPr/>
            </p:nvSpPr>
            <p:spPr bwMode="auto">
              <a:xfrm>
                <a:off x="1429" y="2363"/>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1" name="Line 25"/>
              <p:cNvSpPr>
                <a:spLocks noChangeShapeType="1"/>
              </p:cNvSpPr>
              <p:nvPr/>
            </p:nvSpPr>
            <p:spPr bwMode="auto">
              <a:xfrm>
                <a:off x="1429" y="2095"/>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2" name="Line 26"/>
              <p:cNvSpPr>
                <a:spLocks noChangeShapeType="1"/>
              </p:cNvSpPr>
              <p:nvPr/>
            </p:nvSpPr>
            <p:spPr bwMode="auto">
              <a:xfrm>
                <a:off x="1429" y="1827"/>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3" name="Line 27"/>
              <p:cNvSpPr>
                <a:spLocks noChangeShapeType="1"/>
              </p:cNvSpPr>
              <p:nvPr/>
            </p:nvSpPr>
            <p:spPr bwMode="auto">
              <a:xfrm flipV="1">
                <a:off x="1429"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4" name="Line 28"/>
              <p:cNvSpPr>
                <a:spLocks noChangeShapeType="1"/>
              </p:cNvSpPr>
              <p:nvPr/>
            </p:nvSpPr>
            <p:spPr bwMode="auto">
              <a:xfrm>
                <a:off x="1701" y="2363"/>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5" name="Line 29"/>
              <p:cNvSpPr>
                <a:spLocks noChangeShapeType="1"/>
              </p:cNvSpPr>
              <p:nvPr/>
            </p:nvSpPr>
            <p:spPr bwMode="auto">
              <a:xfrm>
                <a:off x="2245"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6" name="Line 30"/>
              <p:cNvSpPr>
                <a:spLocks noChangeShapeType="1"/>
              </p:cNvSpPr>
              <p:nvPr/>
            </p:nvSpPr>
            <p:spPr bwMode="auto">
              <a:xfrm flipV="1">
                <a:off x="2789" y="1827"/>
                <a:ext cx="1089"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7" name="Line 31"/>
              <p:cNvSpPr>
                <a:spLocks noChangeShapeType="1"/>
              </p:cNvSpPr>
              <p:nvPr/>
            </p:nvSpPr>
            <p:spPr bwMode="auto">
              <a:xfrm>
                <a:off x="3878" y="1827"/>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8" name="Line 32"/>
              <p:cNvSpPr>
                <a:spLocks noChangeShapeType="1"/>
              </p:cNvSpPr>
              <p:nvPr/>
            </p:nvSpPr>
            <p:spPr bwMode="auto">
              <a:xfrm>
                <a:off x="4422" y="1827"/>
                <a:ext cx="318"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9" name="Text Box 33"/>
              <p:cNvSpPr txBox="1">
                <a:spLocks noChangeArrowheads="1"/>
              </p:cNvSpPr>
              <p:nvPr/>
            </p:nvSpPr>
            <p:spPr bwMode="auto">
              <a:xfrm>
                <a:off x="1325" y="2558"/>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rPr>
                  <a:t>0</a:t>
                </a:r>
                <a:endPar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0" name="Text Box 34"/>
              <p:cNvSpPr txBox="1">
                <a:spLocks noChangeArrowheads="1"/>
              </p:cNvSpPr>
              <p:nvPr/>
            </p:nvSpPr>
            <p:spPr bwMode="auto">
              <a:xfrm>
                <a:off x="1862" y="2574"/>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1" name="Text Box 35"/>
              <p:cNvSpPr txBox="1">
                <a:spLocks noChangeArrowheads="1"/>
              </p:cNvSpPr>
              <p:nvPr/>
            </p:nvSpPr>
            <p:spPr bwMode="auto">
              <a:xfrm>
                <a:off x="2429" y="2580"/>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8</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2" name="Text Box 36"/>
              <p:cNvSpPr txBox="1">
                <a:spLocks noChangeArrowheads="1"/>
              </p:cNvSpPr>
              <p:nvPr/>
            </p:nvSpPr>
            <p:spPr bwMode="auto">
              <a:xfrm>
                <a:off x="2900" y="2580"/>
                <a:ext cx="330" cy="217"/>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12</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3" name="Text Box 37"/>
              <p:cNvSpPr txBox="1">
                <a:spLocks noChangeArrowheads="1"/>
              </p:cNvSpPr>
              <p:nvPr/>
            </p:nvSpPr>
            <p:spPr bwMode="auto">
              <a:xfrm>
                <a:off x="3456"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16</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4" name="Text Box 38"/>
              <p:cNvSpPr txBox="1">
                <a:spLocks noChangeArrowheads="1"/>
              </p:cNvSpPr>
              <p:nvPr/>
            </p:nvSpPr>
            <p:spPr bwMode="auto">
              <a:xfrm>
                <a:off x="3997"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5" name="Text Box 39"/>
              <p:cNvSpPr txBox="1">
                <a:spLocks noChangeArrowheads="1"/>
              </p:cNvSpPr>
              <p:nvPr/>
            </p:nvSpPr>
            <p:spPr bwMode="auto">
              <a:xfrm>
                <a:off x="4578"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6" name="Text Box 40"/>
              <p:cNvSpPr txBox="1">
                <a:spLocks noChangeArrowheads="1"/>
              </p:cNvSpPr>
              <p:nvPr/>
            </p:nvSpPr>
            <p:spPr bwMode="auto">
              <a:xfrm>
                <a:off x="1143" y="1713"/>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90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7" name="Text Box 41"/>
              <p:cNvSpPr txBox="1">
                <a:spLocks noChangeArrowheads="1"/>
              </p:cNvSpPr>
              <p:nvPr/>
            </p:nvSpPr>
            <p:spPr bwMode="auto">
              <a:xfrm>
                <a:off x="1143" y="1981"/>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60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8" name="Text Box 42"/>
              <p:cNvSpPr txBox="1">
                <a:spLocks noChangeArrowheads="1"/>
              </p:cNvSpPr>
              <p:nvPr/>
            </p:nvSpPr>
            <p:spPr bwMode="auto">
              <a:xfrm>
                <a:off x="1143" y="2249"/>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30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grpSp>
        <p:sp>
          <p:nvSpPr>
            <p:cNvPr id="4" name="Text Box 43"/>
            <p:cNvSpPr txBox="1">
              <a:spLocks noChangeArrowheads="1"/>
            </p:cNvSpPr>
            <p:nvPr/>
          </p:nvSpPr>
          <p:spPr bwMode="auto">
            <a:xfrm>
              <a:off x="7138988" y="4537075"/>
              <a:ext cx="1532731" cy="461665"/>
            </a:xfrm>
            <a:prstGeom prst="rect">
              <a:avLst/>
            </a:prstGeom>
            <a:noFill/>
            <a:ln>
              <a:noFill/>
            </a:ln>
          </p:spPr>
          <p:txBody>
            <a:bodyPr wrap="squar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时间</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lang="en-US" altLang="zh-CN" sz="2400" b="1" dirty="0">
                  <a:latin typeface="+mj-lt"/>
                  <a:ea typeface="+mj-ea"/>
                </a:rPr>
                <a:t>min</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5" name="Text Box 44"/>
            <p:cNvSpPr txBox="1">
              <a:spLocks noChangeArrowheads="1"/>
            </p:cNvSpPr>
            <p:nvPr/>
          </p:nvSpPr>
          <p:spPr bwMode="auto">
            <a:xfrm>
              <a:off x="1604963" y="2208213"/>
              <a:ext cx="2643188" cy="457200"/>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速度</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km/h</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grpSp>
      <p:sp>
        <p:nvSpPr>
          <p:cNvPr id="76" name="矩形 75"/>
          <p:cNvSpPr/>
          <p:nvPr/>
        </p:nvSpPr>
        <p:spPr>
          <a:xfrm>
            <a:off x="618331" y="3129130"/>
            <a:ext cx="7643813" cy="1076705"/>
          </a:xfrm>
          <a:prstGeom prst="rect">
            <a:avLst/>
          </a:prstGeom>
          <a:noFill/>
        </p:spPr>
        <p:txBody>
          <a:bodyPr>
            <a:spAutoFit/>
          </a:bodyPr>
          <a:lstStyle/>
          <a:p>
            <a:pPr lvl="1" eaLnBrk="1" hangingPunct="1">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(3)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这辆汽车出发后 </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8 min</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到</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10 min</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之间可能发生了什么情况</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sp>
        <p:nvSpPr>
          <p:cNvPr id="40" name="Text Box 39"/>
          <p:cNvSpPr txBox="1">
            <a:spLocks noChangeArrowheads="1"/>
          </p:cNvSpPr>
          <p:nvPr/>
        </p:nvSpPr>
        <p:spPr bwMode="auto">
          <a:xfrm>
            <a:off x="2444750" y="4178261"/>
            <a:ext cx="4392613"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en-US" altLang="zh-CN" sz="2800" b="1" dirty="0">
                <a:solidFill>
                  <a:srgbClr val="FF0000"/>
                </a:solidFill>
                <a:latin typeface="+mj-lt"/>
                <a:ea typeface="楷体" panose="02010609060101010101" pitchFamily="49" charset="-122"/>
              </a:rPr>
              <a:t>(3)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遇到红灯或者休息等</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127125" y="365866"/>
            <a:ext cx="7639843" cy="2790527"/>
            <a:chOff x="1127125" y="2208213"/>
            <a:chExt cx="7639843" cy="2790527"/>
          </a:xfrm>
        </p:grpSpPr>
        <p:grpSp>
          <p:nvGrpSpPr>
            <p:cNvPr id="3" name="Group 50"/>
            <p:cNvGrpSpPr/>
            <p:nvPr/>
          </p:nvGrpSpPr>
          <p:grpSpPr>
            <a:xfrm>
              <a:off x="1127125" y="2220913"/>
              <a:ext cx="6357938" cy="2740025"/>
              <a:chOff x="1143" y="1499"/>
              <a:chExt cx="4005" cy="1300"/>
            </a:xfrm>
          </p:grpSpPr>
          <p:sp>
            <p:nvSpPr>
              <p:cNvPr id="6" name="Line 10"/>
              <p:cNvSpPr>
                <a:spLocks noChangeShapeType="1"/>
              </p:cNvSpPr>
              <p:nvPr/>
            </p:nvSpPr>
            <p:spPr bwMode="auto">
              <a:xfrm>
                <a:off x="1429" y="2601"/>
                <a:ext cx="3719" cy="0"/>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7" name="Line 11"/>
              <p:cNvSpPr>
                <a:spLocks noChangeShapeType="1"/>
              </p:cNvSpPr>
              <p:nvPr/>
            </p:nvSpPr>
            <p:spPr bwMode="auto">
              <a:xfrm flipV="1">
                <a:off x="1429" y="1499"/>
                <a:ext cx="0" cy="1102"/>
              </a:xfrm>
              <a:prstGeom prst="line">
                <a:avLst/>
              </a:prstGeom>
              <a:ln>
                <a:tailEnd type="triangle" w="med" len="med"/>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8" name="Line 12"/>
              <p:cNvSpPr>
                <a:spLocks noChangeShapeType="1"/>
              </p:cNvSpPr>
              <p:nvPr/>
            </p:nvSpPr>
            <p:spPr bwMode="auto">
              <a:xfrm flipV="1">
                <a:off x="1701"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9" name="Line 13"/>
              <p:cNvSpPr>
                <a:spLocks noChangeShapeType="1"/>
              </p:cNvSpPr>
              <p:nvPr/>
            </p:nvSpPr>
            <p:spPr bwMode="auto">
              <a:xfrm flipV="1">
                <a:off x="1973"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0" name="Line 14"/>
              <p:cNvSpPr>
                <a:spLocks noChangeShapeType="1"/>
              </p:cNvSpPr>
              <p:nvPr/>
            </p:nvSpPr>
            <p:spPr bwMode="auto">
              <a:xfrm flipV="1">
                <a:off x="2245"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1" name="Line 15"/>
              <p:cNvSpPr>
                <a:spLocks noChangeShapeType="1"/>
              </p:cNvSpPr>
              <p:nvPr/>
            </p:nvSpPr>
            <p:spPr bwMode="auto">
              <a:xfrm flipV="1">
                <a:off x="2517"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2" name="Line 16"/>
              <p:cNvSpPr>
                <a:spLocks noChangeShapeType="1"/>
              </p:cNvSpPr>
              <p:nvPr/>
            </p:nvSpPr>
            <p:spPr bwMode="auto">
              <a:xfrm flipV="1">
                <a:off x="2789"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3" name="Line 17"/>
              <p:cNvSpPr>
                <a:spLocks noChangeShapeType="1"/>
              </p:cNvSpPr>
              <p:nvPr/>
            </p:nvSpPr>
            <p:spPr bwMode="auto">
              <a:xfrm flipV="1">
                <a:off x="306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4" name="Line 18"/>
              <p:cNvSpPr>
                <a:spLocks noChangeShapeType="1"/>
              </p:cNvSpPr>
              <p:nvPr/>
            </p:nvSpPr>
            <p:spPr bwMode="auto">
              <a:xfrm flipV="1">
                <a:off x="3334"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5" name="Line 19"/>
              <p:cNvSpPr>
                <a:spLocks noChangeShapeType="1"/>
              </p:cNvSpPr>
              <p:nvPr/>
            </p:nvSpPr>
            <p:spPr bwMode="auto">
              <a:xfrm flipV="1">
                <a:off x="3606"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6" name="Line 20"/>
              <p:cNvSpPr>
                <a:spLocks noChangeShapeType="1"/>
              </p:cNvSpPr>
              <p:nvPr/>
            </p:nvSpPr>
            <p:spPr bwMode="auto">
              <a:xfrm flipV="1">
                <a:off x="3878"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7" name="Line 21"/>
              <p:cNvSpPr>
                <a:spLocks noChangeShapeType="1"/>
              </p:cNvSpPr>
              <p:nvPr/>
            </p:nvSpPr>
            <p:spPr bwMode="auto">
              <a:xfrm flipV="1">
                <a:off x="4150"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18" name="Line 22"/>
              <p:cNvSpPr>
                <a:spLocks noChangeShapeType="1"/>
              </p:cNvSpPr>
              <p:nvPr/>
            </p:nvSpPr>
            <p:spPr bwMode="auto">
              <a:xfrm flipV="1">
                <a:off x="4740" y="2512"/>
                <a:ext cx="0" cy="89"/>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19" name="Line 23"/>
              <p:cNvSpPr>
                <a:spLocks noChangeShapeType="1"/>
              </p:cNvSpPr>
              <p:nvPr/>
            </p:nvSpPr>
            <p:spPr bwMode="auto">
              <a:xfrm flipV="1">
                <a:off x="4422" y="2512"/>
                <a:ext cx="0" cy="89"/>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0" name="Line 24"/>
              <p:cNvSpPr>
                <a:spLocks noChangeShapeType="1"/>
              </p:cNvSpPr>
              <p:nvPr/>
            </p:nvSpPr>
            <p:spPr bwMode="auto">
              <a:xfrm>
                <a:off x="1429" y="2363"/>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1" name="Line 25"/>
              <p:cNvSpPr>
                <a:spLocks noChangeShapeType="1"/>
              </p:cNvSpPr>
              <p:nvPr/>
            </p:nvSpPr>
            <p:spPr bwMode="auto">
              <a:xfrm>
                <a:off x="1429" y="2095"/>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2" name="Line 26"/>
              <p:cNvSpPr>
                <a:spLocks noChangeShapeType="1"/>
              </p:cNvSpPr>
              <p:nvPr/>
            </p:nvSpPr>
            <p:spPr bwMode="auto">
              <a:xfrm>
                <a:off x="1429" y="1827"/>
                <a:ext cx="136" cy="0"/>
              </a:xfrm>
              <a:prstGeom prst="line">
                <a:avLst/>
              </a:prstGeom>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mn-ea"/>
                  <a:cs typeface="+mn-cs"/>
                </a:endParaRPr>
              </a:p>
            </p:txBody>
          </p:sp>
          <p:sp>
            <p:nvSpPr>
              <p:cNvPr id="23" name="Line 27"/>
              <p:cNvSpPr>
                <a:spLocks noChangeShapeType="1"/>
              </p:cNvSpPr>
              <p:nvPr/>
            </p:nvSpPr>
            <p:spPr bwMode="auto">
              <a:xfrm flipV="1">
                <a:off x="1429"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4" name="Line 28"/>
              <p:cNvSpPr>
                <a:spLocks noChangeShapeType="1"/>
              </p:cNvSpPr>
              <p:nvPr/>
            </p:nvSpPr>
            <p:spPr bwMode="auto">
              <a:xfrm>
                <a:off x="1701" y="2363"/>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5" name="Line 29"/>
              <p:cNvSpPr>
                <a:spLocks noChangeShapeType="1"/>
              </p:cNvSpPr>
              <p:nvPr/>
            </p:nvSpPr>
            <p:spPr bwMode="auto">
              <a:xfrm>
                <a:off x="2245" y="2363"/>
                <a:ext cx="272" cy="238"/>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6" name="Line 30"/>
              <p:cNvSpPr>
                <a:spLocks noChangeShapeType="1"/>
              </p:cNvSpPr>
              <p:nvPr/>
            </p:nvSpPr>
            <p:spPr bwMode="auto">
              <a:xfrm flipV="1">
                <a:off x="2789" y="1827"/>
                <a:ext cx="1089"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7" name="Line 31"/>
              <p:cNvSpPr>
                <a:spLocks noChangeShapeType="1"/>
              </p:cNvSpPr>
              <p:nvPr/>
            </p:nvSpPr>
            <p:spPr bwMode="auto">
              <a:xfrm>
                <a:off x="3878" y="1827"/>
                <a:ext cx="544" cy="0"/>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8" name="Line 32"/>
              <p:cNvSpPr>
                <a:spLocks noChangeShapeType="1"/>
              </p:cNvSpPr>
              <p:nvPr/>
            </p:nvSpPr>
            <p:spPr bwMode="auto">
              <a:xfrm>
                <a:off x="4422" y="1827"/>
                <a:ext cx="318" cy="774"/>
              </a:xfrm>
              <a:prstGeom prst="line">
                <a:avLst/>
              </a:prstGeom>
              <a:noFill/>
              <a:ln w="38100">
                <a:solidFill>
                  <a:srgbClr val="0000FF"/>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29" name="Text Box 33"/>
              <p:cNvSpPr txBox="1">
                <a:spLocks noChangeArrowheads="1"/>
              </p:cNvSpPr>
              <p:nvPr/>
            </p:nvSpPr>
            <p:spPr bwMode="auto">
              <a:xfrm>
                <a:off x="1325" y="2558"/>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rPr>
                  <a:t>0</a:t>
                </a:r>
                <a:endParaRPr kumimoji="0" lang="en-US" altLang="zh-CN" sz="2400" b="1" i="0" u="none" strike="noStrike" kern="1200" cap="none" spc="0" normalizeH="0" baseline="0" noProof="0">
                  <a:ln>
                    <a:noFill/>
                  </a:ln>
                  <a:solidFill>
                    <a:schemeClr val="tx1"/>
                  </a:solidFill>
                  <a:effectLst/>
                  <a:uLnTx/>
                  <a:uFillTx/>
                  <a:latin typeface="+mj-lt"/>
                  <a:ea typeface="宋体" panose="02010600030101010101" pitchFamily="2" charset="-122"/>
                  <a:cs typeface="+mn-cs"/>
                </a:endParaRPr>
              </a:p>
            </p:txBody>
          </p:sp>
          <p:sp>
            <p:nvSpPr>
              <p:cNvPr id="30" name="Text Box 34"/>
              <p:cNvSpPr txBox="1">
                <a:spLocks noChangeArrowheads="1"/>
              </p:cNvSpPr>
              <p:nvPr/>
            </p:nvSpPr>
            <p:spPr bwMode="auto">
              <a:xfrm>
                <a:off x="1862" y="2574"/>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1" name="Text Box 35"/>
              <p:cNvSpPr txBox="1">
                <a:spLocks noChangeArrowheads="1"/>
              </p:cNvSpPr>
              <p:nvPr/>
            </p:nvSpPr>
            <p:spPr bwMode="auto">
              <a:xfrm>
                <a:off x="2429" y="2580"/>
                <a:ext cx="213"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8</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2" name="Text Box 36"/>
              <p:cNvSpPr txBox="1">
                <a:spLocks noChangeArrowheads="1"/>
              </p:cNvSpPr>
              <p:nvPr/>
            </p:nvSpPr>
            <p:spPr bwMode="auto">
              <a:xfrm>
                <a:off x="2900" y="2580"/>
                <a:ext cx="330" cy="217"/>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12</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3" name="Text Box 37"/>
              <p:cNvSpPr txBox="1">
                <a:spLocks noChangeArrowheads="1"/>
              </p:cNvSpPr>
              <p:nvPr/>
            </p:nvSpPr>
            <p:spPr bwMode="auto">
              <a:xfrm>
                <a:off x="3456"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16</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4" name="Text Box 38"/>
              <p:cNvSpPr txBox="1">
                <a:spLocks noChangeArrowheads="1"/>
              </p:cNvSpPr>
              <p:nvPr/>
            </p:nvSpPr>
            <p:spPr bwMode="auto">
              <a:xfrm>
                <a:off x="3997"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5" name="Text Box 39"/>
              <p:cNvSpPr txBox="1">
                <a:spLocks noChangeArrowheads="1"/>
              </p:cNvSpPr>
              <p:nvPr/>
            </p:nvSpPr>
            <p:spPr bwMode="auto">
              <a:xfrm>
                <a:off x="4578" y="2580"/>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24</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6" name="Text Box 40"/>
              <p:cNvSpPr txBox="1">
                <a:spLocks noChangeArrowheads="1"/>
              </p:cNvSpPr>
              <p:nvPr/>
            </p:nvSpPr>
            <p:spPr bwMode="auto">
              <a:xfrm>
                <a:off x="1143" y="1713"/>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90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7" name="Text Box 41"/>
              <p:cNvSpPr txBox="1">
                <a:spLocks noChangeArrowheads="1"/>
              </p:cNvSpPr>
              <p:nvPr/>
            </p:nvSpPr>
            <p:spPr bwMode="auto">
              <a:xfrm>
                <a:off x="1143" y="1981"/>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60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sp>
            <p:nvSpPr>
              <p:cNvPr id="38" name="Text Box 42"/>
              <p:cNvSpPr txBox="1">
                <a:spLocks noChangeArrowheads="1"/>
              </p:cNvSpPr>
              <p:nvPr/>
            </p:nvSpPr>
            <p:spPr bwMode="auto">
              <a:xfrm>
                <a:off x="1143" y="2249"/>
                <a:ext cx="310" cy="219"/>
              </a:xfrm>
              <a:prstGeom prst="rect">
                <a:avLst/>
              </a:prstGeom>
              <a:noFill/>
              <a:ln>
                <a:noFill/>
              </a:ln>
            </p:spPr>
            <p:txBody>
              <a:bodyPr wrap="non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rPr>
                  <a:t>30</a:t>
                </a:r>
                <a:endParaRPr kumimoji="0" lang="en-US" altLang="zh-CN" sz="2400" b="1" i="0" u="none" strike="noStrike" kern="1200" cap="none" spc="0" normalizeH="0" baseline="0" noProof="0" dirty="0">
                  <a:ln>
                    <a:noFill/>
                  </a:ln>
                  <a:solidFill>
                    <a:schemeClr val="tx1"/>
                  </a:solidFill>
                  <a:effectLst/>
                  <a:uLnTx/>
                  <a:uFillTx/>
                  <a:latin typeface="+mj-lt"/>
                  <a:ea typeface="宋体" panose="02010600030101010101" pitchFamily="2" charset="-122"/>
                  <a:cs typeface="+mn-cs"/>
                </a:endParaRPr>
              </a:p>
            </p:txBody>
          </p:sp>
        </p:grpSp>
        <p:sp>
          <p:nvSpPr>
            <p:cNvPr id="4" name="Text Box 43"/>
            <p:cNvSpPr txBox="1">
              <a:spLocks noChangeArrowheads="1"/>
            </p:cNvSpPr>
            <p:nvPr/>
          </p:nvSpPr>
          <p:spPr bwMode="auto">
            <a:xfrm>
              <a:off x="7138988" y="4537075"/>
              <a:ext cx="1627980" cy="461665"/>
            </a:xfrm>
            <a:prstGeom prst="rect">
              <a:avLst/>
            </a:prstGeom>
            <a:noFill/>
            <a:ln>
              <a:noFill/>
            </a:ln>
          </p:spPr>
          <p:txBody>
            <a:bodyPr wrap="square">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时间</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/min</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5" name="Text Box 44"/>
            <p:cNvSpPr txBox="1">
              <a:spLocks noChangeArrowheads="1"/>
            </p:cNvSpPr>
            <p:nvPr/>
          </p:nvSpPr>
          <p:spPr bwMode="auto">
            <a:xfrm>
              <a:off x="1604963" y="2208213"/>
              <a:ext cx="2643188" cy="457200"/>
            </a:xfrm>
            <a:prstGeom prst="rect">
              <a:avLst/>
            </a:prstGeom>
            <a:noFill/>
            <a:ln>
              <a:noFill/>
            </a:ln>
          </p:spPr>
          <p:txBody>
            <a:bodyPr>
              <a:spAutoFit/>
            </a:bodyPr>
            <a:lstStyle>
              <a:lvl1pPr eaLnBrk="0" hangingPunct="0">
                <a:defRPr sz="2800">
                  <a:solidFill>
                    <a:schemeClr val="tx1"/>
                  </a:solidFill>
                  <a:latin typeface="Times New Roman" panose="02020603050405020304" pitchFamily="18" charset="0"/>
                  <a:ea typeface="黑体" panose="02010609060101010101" pitchFamily="49" charset="-122"/>
                </a:defRPr>
              </a:lvl1pPr>
              <a:lvl2pPr marL="742950" indent="-285750" eaLnBrk="0" hangingPunct="0">
                <a:defRPr sz="2800">
                  <a:solidFill>
                    <a:schemeClr val="tx1"/>
                  </a:solidFill>
                  <a:latin typeface="Times New Roman" panose="02020603050405020304" pitchFamily="18" charset="0"/>
                  <a:ea typeface="黑体" panose="02010609060101010101" pitchFamily="49" charset="-122"/>
                </a:defRPr>
              </a:lvl2pPr>
              <a:lvl3pPr marL="1143000" indent="-228600" eaLnBrk="0" hangingPunct="0">
                <a:defRPr sz="2800">
                  <a:solidFill>
                    <a:schemeClr val="tx1"/>
                  </a:solidFill>
                  <a:latin typeface="Times New Roman" panose="02020603050405020304" pitchFamily="18" charset="0"/>
                  <a:ea typeface="黑体" panose="02010609060101010101" pitchFamily="49" charset="-122"/>
                </a:defRPr>
              </a:lvl3pPr>
              <a:lvl4pPr marL="1600200" indent="-228600" eaLnBrk="0" hangingPunct="0">
                <a:defRPr sz="2800">
                  <a:solidFill>
                    <a:schemeClr val="tx1"/>
                  </a:solidFill>
                  <a:latin typeface="Times New Roman" panose="02020603050405020304" pitchFamily="18" charset="0"/>
                  <a:ea typeface="黑体" panose="02010609060101010101" pitchFamily="49" charset="-122"/>
                </a:defRPr>
              </a:lvl4pPr>
              <a:lvl5pPr marL="2057400" indent="-228600" eaLnBrk="0" hangingPunct="0">
                <a:defRPr sz="28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速度</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km/h</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grpSp>
      <p:sp>
        <p:nvSpPr>
          <p:cNvPr id="76" name="矩形 75"/>
          <p:cNvSpPr/>
          <p:nvPr/>
        </p:nvSpPr>
        <p:spPr>
          <a:xfrm>
            <a:off x="1373187" y="3363110"/>
            <a:ext cx="7485530" cy="560603"/>
          </a:xfrm>
          <a:prstGeom prst="rect">
            <a:avLst/>
          </a:prstGeom>
          <a:noFill/>
        </p:spPr>
        <p:txBody>
          <a:bodyPr wrap="square">
            <a:spAutoFit/>
          </a:bodyPr>
          <a:lstStyle/>
          <a:p>
            <a:pPr marL="0" lvl="1" eaLnBrk="1" hangingPunct="1">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(4)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用自己的语言大致描述这辆车的行驶情况。</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尝试</a:t>
              </a:r>
              <a:r>
                <a:rPr lang="en-US" altLang="zh-CN" sz="2800" b="1" dirty="0">
                  <a:solidFill>
                    <a:srgbClr val="3333FF"/>
                  </a:solidFill>
                  <a:latin typeface="+mj-ea"/>
                  <a:ea typeface="+mj-ea"/>
                </a:rPr>
                <a:t>·</a:t>
              </a:r>
              <a:r>
                <a:rPr lang="zh-CN" altLang="en-US" sz="2800" b="1" dirty="0">
                  <a:solidFill>
                    <a:srgbClr val="3333FF"/>
                  </a:solidFill>
                  <a:latin typeface="+mj-ea"/>
                  <a:ea typeface="+mj-ea"/>
                </a:rPr>
                <a:t>思考</a:t>
              </a:r>
              <a:endParaRPr lang="zh-CN" altLang="en-US" sz="2800" b="1" dirty="0">
                <a:solidFill>
                  <a:srgbClr val="3333FF"/>
                </a:solidFill>
                <a:latin typeface="+mj-ea"/>
                <a:ea typeface="+mj-ea"/>
              </a:endParaRPr>
            </a:p>
          </p:txBody>
        </p:sp>
      </p:grpSp>
      <p:sp>
        <p:nvSpPr>
          <p:cNvPr id="5" name="矩形 4"/>
          <p:cNvSpPr/>
          <p:nvPr/>
        </p:nvSpPr>
        <p:spPr>
          <a:xfrm>
            <a:off x="426945" y="1092764"/>
            <a:ext cx="8506814" cy="1822743"/>
          </a:xfrm>
          <a:prstGeom prst="rect">
            <a:avLst/>
          </a:prstGeom>
          <a:noFill/>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j-lt"/>
                <a:ea typeface="+mj-ea"/>
                <a:cs typeface="+mn-cs"/>
              </a:rPr>
              <a:t>        </a:t>
            </a:r>
            <a:r>
              <a:rPr lang="zh-CN" altLang="en-US" sz="2400" b="1" dirty="0">
                <a:latin typeface="+mj-lt"/>
                <a:ea typeface="+mj-ea"/>
              </a:rPr>
              <a:t>在上面的情境中，</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假设这辆汽车出发后</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8 min</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到</a:t>
            </a:r>
            <a:r>
              <a:rPr kumimoji="0" lang="en-US" altLang="zh-CN" sz="2400" b="1" i="0" u="none" strike="noStrike" kern="1200" cap="none" spc="0" normalizeH="0" baseline="0" noProof="0" dirty="0">
                <a:ln>
                  <a:noFill/>
                </a:ln>
                <a:solidFill>
                  <a:schemeClr val="tx1"/>
                </a:solidFill>
                <a:effectLst/>
                <a:uLnTx/>
                <a:uFillTx/>
                <a:latin typeface="+mj-lt"/>
                <a:ea typeface="+mj-ea"/>
                <a:cs typeface="+mn-cs"/>
              </a:rPr>
              <a:t>12 min</a:t>
            </a:r>
            <a:r>
              <a:rPr kumimoji="0" lang="zh-CN" altLang="en-US" sz="2400" b="1" i="0" u="none" strike="noStrike" kern="1200" cap="none" spc="0" normalizeH="0" baseline="0" noProof="0" dirty="0">
                <a:ln>
                  <a:noFill/>
                </a:ln>
                <a:solidFill>
                  <a:schemeClr val="tx1"/>
                </a:solidFill>
                <a:effectLst/>
                <a:uLnTx/>
                <a:uFillTx/>
                <a:latin typeface="+mj-lt"/>
                <a:ea typeface="+mj-ea"/>
                <a:cs typeface="+mn-cs"/>
              </a:rPr>
              <a:t>静止不动，然后用</a:t>
            </a:r>
            <a:r>
              <a:rPr lang="en-US" altLang="zh-CN" sz="2400" b="1" dirty="0">
                <a:latin typeface="+mj-lt"/>
                <a:ea typeface="+mj-ea"/>
              </a:rPr>
              <a:t>6 min </a:t>
            </a:r>
            <a:r>
              <a:rPr lang="zh-CN" altLang="en-US" sz="2400" b="1" dirty="0">
                <a:latin typeface="+mj-lt"/>
                <a:ea typeface="+mj-ea"/>
              </a:rPr>
              <a:t>加速到</a:t>
            </a:r>
            <a:r>
              <a:rPr lang="en-US" altLang="zh-CN" sz="2400" b="1" dirty="0">
                <a:latin typeface="+mj-lt"/>
                <a:ea typeface="+mj-ea"/>
              </a:rPr>
              <a:t>90 km/h</a:t>
            </a:r>
            <a:r>
              <a:rPr lang="zh-CN" altLang="en-US" sz="2400" b="1" dirty="0">
                <a:latin typeface="+mj-lt"/>
                <a:ea typeface="+mj-ea"/>
              </a:rPr>
              <a:t>，再用 </a:t>
            </a:r>
            <a:r>
              <a:rPr lang="en-US" altLang="zh-CN" sz="2400" b="1" dirty="0">
                <a:latin typeface="+mj-lt"/>
                <a:ea typeface="+mj-ea"/>
              </a:rPr>
              <a:t>6 min</a:t>
            </a:r>
            <a:r>
              <a:rPr lang="zh-CN" altLang="en-US" sz="2400" b="1" dirty="0">
                <a:latin typeface="+mj-lt"/>
                <a:ea typeface="+mj-ea"/>
              </a:rPr>
              <a:t>减速到静止。你能在下图中画图大致反映这辆汽车的速度随时间的变化而变化的情况吗</a:t>
            </a:r>
            <a:r>
              <a:rPr lang="en-US" altLang="zh-CN" sz="2400" b="1" dirty="0">
                <a:latin typeface="+mj-lt"/>
                <a:ea typeface="+mj-ea"/>
              </a:rPr>
              <a:t>?</a:t>
            </a:r>
            <a:endParaRPr kumimoji="0" lang="zh-CN" altLang="en-US" sz="2400" b="1" i="0" u="none" strike="noStrike" kern="1200" cap="none" spc="0" normalizeH="0" baseline="0" noProof="0" dirty="0">
              <a:ln>
                <a:noFill/>
              </a:ln>
              <a:solidFill>
                <a:schemeClr val="tx1"/>
              </a:solidFill>
              <a:effectLst/>
              <a:uLnTx/>
              <a:uFillTx/>
              <a:latin typeface="+mj-lt"/>
              <a:ea typeface="+mj-ea"/>
              <a:cs typeface="+mn-cs"/>
            </a:endParaRPr>
          </a:p>
        </p:txBody>
      </p:sp>
      <p:pic>
        <p:nvPicPr>
          <p:cNvPr id="43" name="图片 42"/>
          <p:cNvPicPr>
            <a:picLocks noChangeAspect="1"/>
          </p:cNvPicPr>
          <p:nvPr/>
        </p:nvPicPr>
        <p:blipFill>
          <a:blip r:embed="rId1"/>
          <a:stretch>
            <a:fillRect/>
          </a:stretch>
        </p:blipFill>
        <p:spPr>
          <a:xfrm>
            <a:off x="1612645" y="2808978"/>
            <a:ext cx="5677705" cy="2185834"/>
          </a:xfrm>
          <a:prstGeom prst="rect">
            <a:avLst/>
          </a:prstGeom>
        </p:spPr>
      </p:pic>
      <p:grpSp>
        <p:nvGrpSpPr>
          <p:cNvPr id="60" name="组合 59"/>
          <p:cNvGrpSpPr/>
          <p:nvPr/>
        </p:nvGrpSpPr>
        <p:grpSpPr>
          <a:xfrm>
            <a:off x="3952240" y="3432756"/>
            <a:ext cx="2057400" cy="1255766"/>
            <a:chOff x="3952240" y="3294970"/>
            <a:chExt cx="2057400" cy="1255766"/>
          </a:xfrm>
        </p:grpSpPr>
        <p:cxnSp>
          <p:nvCxnSpPr>
            <p:cNvPr id="45" name="直接连接符 44"/>
            <p:cNvCxnSpPr/>
            <p:nvPr/>
          </p:nvCxnSpPr>
          <p:spPr>
            <a:xfrm flipV="1">
              <a:off x="3952240" y="3294970"/>
              <a:ext cx="995444" cy="12465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947684" y="3294970"/>
              <a:ext cx="1061956" cy="12557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65113" y="842963"/>
            <a:ext cx="8154988" cy="1773238"/>
          </a:xfrm>
          <a:prstGeom prst="rect">
            <a:avLst/>
          </a:prstGeom>
          <a:noFill/>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zh-CN" sz="2800" b="1" i="0" u="none" strike="noStrike" kern="1200" cap="none" spc="0" normalizeH="0" baseline="0" noProof="0" dirty="0">
                <a:ln>
                  <a:noFill/>
                </a:ln>
                <a:solidFill>
                  <a:schemeClr val="tx1"/>
                </a:solidFill>
                <a:effectLst/>
                <a:uLnTx/>
                <a:uFillTx/>
                <a:latin typeface="+mj-lt"/>
                <a:ea typeface="+mj-ea"/>
                <a:cs typeface="+mn-cs"/>
              </a:rPr>
              <a:t>柿子熟了，从树上落下来。下面的哪一幅图可以大致刻画出柿子下落过程中（即落地前）的速度变化情况</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17412" name="组合 15"/>
          <p:cNvGrpSpPr/>
          <p:nvPr/>
        </p:nvGrpSpPr>
        <p:grpSpPr>
          <a:xfrm>
            <a:off x="258763" y="2625725"/>
            <a:ext cx="2332037" cy="1954213"/>
            <a:chOff x="792163" y="2828323"/>
            <a:chExt cx="2332038" cy="1955358"/>
          </a:xfrm>
        </p:grpSpPr>
        <p:cxnSp>
          <p:nvCxnSpPr>
            <p:cNvPr id="9" name="直接箭头连接符 8"/>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68450" y="3396981"/>
              <a:ext cx="631825" cy="84504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4" name="矩形 13"/>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5" name="矩形 14"/>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grpSp>
        <p:nvGrpSpPr>
          <p:cNvPr id="17413" name="组合 16"/>
          <p:cNvGrpSpPr/>
          <p:nvPr/>
        </p:nvGrpSpPr>
        <p:grpSpPr>
          <a:xfrm>
            <a:off x="2297113" y="2625725"/>
            <a:ext cx="2332037" cy="1954213"/>
            <a:chOff x="792163" y="2828323"/>
            <a:chExt cx="2332038" cy="1955358"/>
          </a:xfrm>
        </p:grpSpPr>
        <p:cxnSp>
          <p:nvCxnSpPr>
            <p:cNvPr id="18" name="直接箭头连接符 17"/>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2" name="矩形 21"/>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3" name="矩形 22"/>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grpSp>
        <p:nvGrpSpPr>
          <p:cNvPr id="17414" name="组合 23"/>
          <p:cNvGrpSpPr/>
          <p:nvPr/>
        </p:nvGrpSpPr>
        <p:grpSpPr>
          <a:xfrm>
            <a:off x="4335463" y="2625725"/>
            <a:ext cx="2332037" cy="1954213"/>
            <a:chOff x="792163" y="2828323"/>
            <a:chExt cx="2332038" cy="1955358"/>
          </a:xfrm>
        </p:grpSpPr>
        <p:cxnSp>
          <p:nvCxnSpPr>
            <p:cNvPr id="25" name="直接箭头连接符 24"/>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9" name="矩形 28"/>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0" name="矩形 29"/>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grpSp>
        <p:nvGrpSpPr>
          <p:cNvPr id="17415" name="组合 30"/>
          <p:cNvGrpSpPr/>
          <p:nvPr/>
        </p:nvGrpSpPr>
        <p:grpSpPr>
          <a:xfrm>
            <a:off x="6373813" y="2625725"/>
            <a:ext cx="2332037" cy="1954213"/>
            <a:chOff x="792163" y="2828323"/>
            <a:chExt cx="2332038" cy="1955358"/>
          </a:xfrm>
        </p:grpSpPr>
        <p:cxnSp>
          <p:nvCxnSpPr>
            <p:cNvPr id="32" name="直接箭头连接符 31"/>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6" name="矩形 35"/>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7" name="矩形 36"/>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cxnSp>
        <p:nvCxnSpPr>
          <p:cNvPr id="42" name="直接连接符 41"/>
          <p:cNvCxnSpPr/>
          <p:nvPr/>
        </p:nvCxnSpPr>
        <p:spPr>
          <a:xfrm>
            <a:off x="3073400" y="3403600"/>
            <a:ext cx="8953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118100" y="3086100"/>
            <a:ext cx="495300" cy="9525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418" name="任意多边形 48"/>
          <p:cNvSpPr/>
          <p:nvPr/>
        </p:nvSpPr>
        <p:spPr>
          <a:xfrm>
            <a:off x="7162800" y="3097213"/>
            <a:ext cx="819150" cy="928687"/>
          </a:xfrm>
          <a:custGeom>
            <a:avLst/>
            <a:gdLst/>
            <a:ahLst/>
            <a:cxnLst>
              <a:cxn ang="0">
                <a:pos x="0" y="7473"/>
              </a:cxn>
              <a:cxn ang="0">
                <a:pos x="450850" y="134803"/>
              </a:cxn>
              <a:cxn ang="0">
                <a:pos x="819150" y="930626"/>
              </a:cxn>
            </a:cxnLst>
            <a:rect l="0" t="0" r="0" b="0"/>
            <a:pathLst>
              <a:path w="819150" h="928203">
                <a:moveTo>
                  <a:pt x="0" y="7453"/>
                </a:moveTo>
                <a:cubicBezTo>
                  <a:pt x="157162" y="-5776"/>
                  <a:pt x="314325" y="-19005"/>
                  <a:pt x="450850" y="134453"/>
                </a:cubicBezTo>
                <a:cubicBezTo>
                  <a:pt x="587375" y="287911"/>
                  <a:pt x="754592" y="789561"/>
                  <a:pt x="819150" y="928203"/>
                </a:cubicBezTo>
              </a:path>
            </a:pathLst>
          </a:custGeom>
          <a:noFill/>
          <a:ln w="28575"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51" name="矩形 50"/>
          <p:cNvSpPr/>
          <p:nvPr/>
        </p:nvSpPr>
        <p:spPr>
          <a:xfrm>
            <a:off x="933450" y="4230688"/>
            <a:ext cx="1176338" cy="609600"/>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52" name="矩形 51"/>
          <p:cNvSpPr/>
          <p:nvPr/>
        </p:nvSpPr>
        <p:spPr>
          <a:xfrm>
            <a:off x="3022600" y="42306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53" name="矩形 52"/>
          <p:cNvSpPr/>
          <p:nvPr/>
        </p:nvSpPr>
        <p:spPr>
          <a:xfrm>
            <a:off x="5046663" y="42306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54" name="矩形 53"/>
          <p:cNvSpPr/>
          <p:nvPr/>
        </p:nvSpPr>
        <p:spPr>
          <a:xfrm>
            <a:off x="7040563" y="42306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55" name="矩形 54"/>
          <p:cNvSpPr/>
          <p:nvPr/>
        </p:nvSpPr>
        <p:spPr>
          <a:xfrm>
            <a:off x="5370513" y="4287838"/>
            <a:ext cx="992188" cy="733425"/>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4000" b="1" i="1" u="none" strike="noStrike" kern="1200" cap="none" spc="0" normalizeH="0" baseline="0" noProof="0" dirty="0">
                <a:ln>
                  <a:noFill/>
                </a:ln>
                <a:solidFill>
                  <a:srgbClr val="FF0066"/>
                </a:solidFill>
                <a:effectLst/>
                <a:uLnTx/>
                <a:uFillTx/>
                <a:latin typeface="+mn-ea"/>
                <a:ea typeface="+mn-ea"/>
                <a:cs typeface="+mn-cs"/>
              </a:rPr>
              <a:t>√</a:t>
            </a:r>
            <a:endParaRPr kumimoji="0" lang="zh-CN" altLang="en-US" sz="4000" b="1" i="1" u="none" strike="noStrike" kern="1200" cap="none" spc="0" normalizeH="0" baseline="0" noProof="0" dirty="0">
              <a:ln>
                <a:noFill/>
              </a:ln>
              <a:solidFill>
                <a:srgbClr val="FF0066"/>
              </a:solidFill>
              <a:effectLst/>
              <a:uLnTx/>
              <a:uFillTx/>
              <a:latin typeface="+mn-ea"/>
              <a:ea typeface="+mn-ea"/>
              <a:cs typeface="+mn-cs"/>
            </a:endParaRPr>
          </a:p>
        </p:txBody>
      </p:sp>
      <p:grpSp>
        <p:nvGrpSpPr>
          <p:cNvPr id="39" name="组合 1"/>
          <p:cNvGrpSpPr/>
          <p:nvPr/>
        </p:nvGrpSpPr>
        <p:grpSpPr>
          <a:xfrm>
            <a:off x="2803525" y="239713"/>
            <a:ext cx="2649538" cy="635000"/>
            <a:chOff x="2803270" y="240279"/>
            <a:chExt cx="2649758" cy="634072"/>
          </a:xfrm>
        </p:grpSpPr>
        <p:sp>
          <p:nvSpPr>
            <p:cNvPr id="40" name="矩形 39"/>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随堂练习</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1" name="矩形 40"/>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4350" y="188117"/>
            <a:ext cx="7702550" cy="2693988"/>
          </a:xfrm>
          <a:prstGeom prst="rect">
            <a:avLst/>
          </a:prstGeom>
          <a:noFill/>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2.</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一辆公共汽车从车站开出，加速行驶一段时间后开始匀速行驶。过了一段时间，汽车到达下一个车站。乘客上、下车后汽车开始加速，一段时间后又开始匀速行驶。下面的哪一幅图可以近似地刻画出汽车在这段时间内的速度变化情况</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a:t>
            </a:r>
            <a:endParaRPr kumimoji="0" lang="en-US" altLang="zh-CN" sz="26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18435" name="组合 7"/>
          <p:cNvGrpSpPr/>
          <p:nvPr/>
        </p:nvGrpSpPr>
        <p:grpSpPr>
          <a:xfrm>
            <a:off x="385763" y="2828925"/>
            <a:ext cx="2332037" cy="1954213"/>
            <a:chOff x="792163" y="2828323"/>
            <a:chExt cx="2332038" cy="1955358"/>
          </a:xfrm>
        </p:grpSpPr>
        <p:cxnSp>
          <p:nvCxnSpPr>
            <p:cNvPr id="9" name="直接箭头连接符 8"/>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3" name="矩形 12"/>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14" name="矩形 13"/>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15" name="矩形 14"/>
          <p:cNvSpPr/>
          <p:nvPr/>
        </p:nvSpPr>
        <p:spPr>
          <a:xfrm>
            <a:off x="1060450" y="4433888"/>
            <a:ext cx="1176338" cy="609600"/>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18437" name="组合 15"/>
          <p:cNvGrpSpPr/>
          <p:nvPr/>
        </p:nvGrpSpPr>
        <p:grpSpPr>
          <a:xfrm>
            <a:off x="2236788" y="2828925"/>
            <a:ext cx="2332037" cy="1954213"/>
            <a:chOff x="792163" y="2828323"/>
            <a:chExt cx="2332038" cy="1955358"/>
          </a:xfrm>
        </p:grpSpPr>
        <p:cxnSp>
          <p:nvCxnSpPr>
            <p:cNvPr id="17" name="直接箭头连接符 16"/>
            <p:cNvCxnSpPr/>
            <p:nvPr/>
          </p:nvCxnSpPr>
          <p:spPr>
            <a:xfrm>
              <a:off x="1568450" y="4242026"/>
              <a:ext cx="126365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a:off x="936255"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92163" y="2828323"/>
              <a:ext cx="947737"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1" name="矩形 20"/>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2" name="矩形 21"/>
            <p:cNvSpPr/>
            <p:nvPr/>
          </p:nvSpPr>
          <p:spPr>
            <a:xfrm>
              <a:off x="1289050"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23" name="矩形 22"/>
          <p:cNvSpPr/>
          <p:nvPr/>
        </p:nvSpPr>
        <p:spPr>
          <a:xfrm>
            <a:off x="2909888" y="44338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18439" name="组合 23"/>
          <p:cNvGrpSpPr/>
          <p:nvPr/>
        </p:nvGrpSpPr>
        <p:grpSpPr>
          <a:xfrm>
            <a:off x="4086225" y="2828925"/>
            <a:ext cx="2332038" cy="1954213"/>
            <a:chOff x="792163" y="2828323"/>
            <a:chExt cx="2332038" cy="1955358"/>
          </a:xfrm>
        </p:grpSpPr>
        <p:cxnSp>
          <p:nvCxnSpPr>
            <p:cNvPr id="25" name="直接箭头连接符 24"/>
            <p:cNvCxnSpPr/>
            <p:nvPr/>
          </p:nvCxnSpPr>
          <p:spPr>
            <a:xfrm>
              <a:off x="1568451" y="4242026"/>
              <a:ext cx="12636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16200000">
              <a:off x="936256"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92163" y="2828323"/>
              <a:ext cx="947738"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9" name="矩形 28"/>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0" name="矩形 29"/>
            <p:cNvSpPr/>
            <p:nvPr/>
          </p:nvSpPr>
          <p:spPr>
            <a:xfrm>
              <a:off x="1289051"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31" name="矩形 30"/>
          <p:cNvSpPr/>
          <p:nvPr/>
        </p:nvSpPr>
        <p:spPr>
          <a:xfrm>
            <a:off x="4760913" y="44338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18441" name="组合 31"/>
          <p:cNvGrpSpPr/>
          <p:nvPr/>
        </p:nvGrpSpPr>
        <p:grpSpPr>
          <a:xfrm>
            <a:off x="5937250" y="2828925"/>
            <a:ext cx="2332038" cy="1954213"/>
            <a:chOff x="792163" y="2828323"/>
            <a:chExt cx="2332038" cy="1955358"/>
          </a:xfrm>
        </p:grpSpPr>
        <p:cxnSp>
          <p:nvCxnSpPr>
            <p:cNvPr id="33" name="直接箭头连接符 32"/>
            <p:cNvCxnSpPr/>
            <p:nvPr/>
          </p:nvCxnSpPr>
          <p:spPr>
            <a:xfrm>
              <a:off x="1568451" y="4242026"/>
              <a:ext cx="12636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rot="16200000">
              <a:off x="936256" y="3609831"/>
              <a:ext cx="126439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792163" y="2828323"/>
              <a:ext cx="947738" cy="476529"/>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速度</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7" name="矩形 36"/>
            <p:cNvSpPr/>
            <p:nvPr/>
          </p:nvSpPr>
          <p:spPr>
            <a:xfrm>
              <a:off x="2276476" y="4248380"/>
              <a:ext cx="847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时间</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38" name="矩形 37"/>
            <p:cNvSpPr/>
            <p:nvPr/>
          </p:nvSpPr>
          <p:spPr>
            <a:xfrm>
              <a:off x="1289051" y="4080006"/>
              <a:ext cx="339725" cy="535301"/>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39" name="矩形 38"/>
          <p:cNvSpPr/>
          <p:nvPr/>
        </p:nvSpPr>
        <p:spPr>
          <a:xfrm>
            <a:off x="6610350" y="4433888"/>
            <a:ext cx="1176338" cy="541338"/>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p:txBody>
      </p:sp>
      <p:sp>
        <p:nvSpPr>
          <p:cNvPr id="18443" name="任意多边形 39"/>
          <p:cNvSpPr/>
          <p:nvPr/>
        </p:nvSpPr>
        <p:spPr>
          <a:xfrm>
            <a:off x="1168400" y="3422650"/>
            <a:ext cx="1104900" cy="825500"/>
          </a:xfrm>
          <a:custGeom>
            <a:avLst/>
            <a:gdLst/>
            <a:ahLst/>
            <a:cxnLst>
              <a:cxn ang="0">
                <a:pos x="0" y="0"/>
              </a:cxn>
              <a:cxn ang="0">
                <a:pos x="222250" y="0"/>
              </a:cxn>
              <a:cxn ang="0">
                <a:pos x="330200" y="819150"/>
              </a:cxn>
              <a:cxn ang="0">
                <a:pos x="615950" y="825500"/>
              </a:cxn>
              <a:cxn ang="0">
                <a:pos x="781050" y="25400"/>
              </a:cxn>
              <a:cxn ang="0">
                <a:pos x="1104900" y="25400"/>
              </a:cxn>
            </a:cxnLst>
            <a:rect l="0" t="0" r="0" b="0"/>
            <a:pathLst>
              <a:path w="1104900" h="825500">
                <a:moveTo>
                  <a:pt x="0" y="0"/>
                </a:moveTo>
                <a:lnTo>
                  <a:pt x="222250" y="0"/>
                </a:lnTo>
                <a:lnTo>
                  <a:pt x="330200" y="819150"/>
                </a:lnTo>
                <a:lnTo>
                  <a:pt x="615950" y="825500"/>
                </a:lnTo>
                <a:lnTo>
                  <a:pt x="781050" y="25400"/>
                </a:lnTo>
                <a:lnTo>
                  <a:pt x="1104900" y="2540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8444" name="任意多边形 40"/>
          <p:cNvSpPr/>
          <p:nvPr/>
        </p:nvSpPr>
        <p:spPr>
          <a:xfrm>
            <a:off x="3009900" y="3378200"/>
            <a:ext cx="1168400" cy="869950"/>
          </a:xfrm>
          <a:custGeom>
            <a:avLst/>
            <a:gdLst/>
            <a:ahLst/>
            <a:cxnLst>
              <a:cxn ang="0">
                <a:pos x="0" y="850900"/>
              </a:cxn>
              <a:cxn ang="0">
                <a:pos x="184150" y="0"/>
              </a:cxn>
              <a:cxn ang="0">
                <a:pos x="508000" y="0"/>
              </a:cxn>
              <a:cxn ang="0">
                <a:pos x="730250" y="869950"/>
              </a:cxn>
              <a:cxn ang="0">
                <a:pos x="939800" y="50800"/>
              </a:cxn>
              <a:cxn ang="0">
                <a:pos x="1168400" y="50800"/>
              </a:cxn>
            </a:cxnLst>
            <a:rect l="0" t="0" r="0" b="0"/>
            <a:pathLst>
              <a:path w="1168400" h="869950">
                <a:moveTo>
                  <a:pt x="0" y="850900"/>
                </a:moveTo>
                <a:lnTo>
                  <a:pt x="184150" y="0"/>
                </a:lnTo>
                <a:lnTo>
                  <a:pt x="508000" y="0"/>
                </a:lnTo>
                <a:lnTo>
                  <a:pt x="730250" y="869950"/>
                </a:lnTo>
                <a:lnTo>
                  <a:pt x="939800" y="50800"/>
                </a:lnTo>
                <a:lnTo>
                  <a:pt x="1168400" y="5080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8445" name="任意多边形 41"/>
          <p:cNvSpPr/>
          <p:nvPr/>
        </p:nvSpPr>
        <p:spPr>
          <a:xfrm>
            <a:off x="4870450" y="3543300"/>
            <a:ext cx="844550" cy="698500"/>
          </a:xfrm>
          <a:custGeom>
            <a:avLst/>
            <a:gdLst/>
            <a:ahLst/>
            <a:cxnLst>
              <a:cxn ang="0">
                <a:pos x="0" y="685800"/>
              </a:cxn>
              <a:cxn ang="0">
                <a:pos x="234950" y="0"/>
              </a:cxn>
              <a:cxn ang="0">
                <a:pos x="546100" y="698500"/>
              </a:cxn>
              <a:cxn ang="0">
                <a:pos x="844550" y="38100"/>
              </a:cxn>
            </a:cxnLst>
            <a:rect l="0" t="0" r="0" b="0"/>
            <a:pathLst>
              <a:path w="844550" h="698500">
                <a:moveTo>
                  <a:pt x="0" y="685800"/>
                </a:moveTo>
                <a:lnTo>
                  <a:pt x="234950" y="0"/>
                </a:lnTo>
                <a:lnTo>
                  <a:pt x="546100" y="698500"/>
                </a:lnTo>
                <a:lnTo>
                  <a:pt x="844550" y="3810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8446" name="任意多边形 42"/>
          <p:cNvSpPr/>
          <p:nvPr/>
        </p:nvSpPr>
        <p:spPr>
          <a:xfrm>
            <a:off x="6718300" y="3663950"/>
            <a:ext cx="996950" cy="0"/>
          </a:xfrm>
          <a:custGeom>
            <a:avLst/>
            <a:gdLst/>
            <a:ahLst/>
            <a:cxnLst>
              <a:cxn ang="0">
                <a:pos x="0" y="0"/>
              </a:cxn>
              <a:cxn ang="0">
                <a:pos x="996950" y="0"/>
              </a:cxn>
            </a:cxnLst>
            <a:rect l="0" t="0" r="0" b="0"/>
            <a:pathLst>
              <a:path w="996950">
                <a:moveTo>
                  <a:pt x="0" y="0"/>
                </a:moveTo>
                <a:lnTo>
                  <a:pt x="996950" y="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44" name="矩形 43"/>
          <p:cNvSpPr/>
          <p:nvPr/>
        </p:nvSpPr>
        <p:spPr>
          <a:xfrm>
            <a:off x="3251200" y="4438650"/>
            <a:ext cx="992188" cy="733425"/>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4000" b="1" i="1" u="none" strike="noStrike" kern="1200" cap="none" spc="0" normalizeH="0" baseline="0" noProof="0" dirty="0">
                <a:ln>
                  <a:noFill/>
                </a:ln>
                <a:solidFill>
                  <a:srgbClr val="FF0066"/>
                </a:solidFill>
                <a:effectLst/>
                <a:uLnTx/>
                <a:uFillTx/>
                <a:latin typeface="+mn-ea"/>
                <a:ea typeface="+mn-ea"/>
                <a:cs typeface="+mn-cs"/>
              </a:rPr>
              <a:t>√</a:t>
            </a:r>
            <a:endParaRPr kumimoji="0" lang="zh-CN" altLang="en-US" sz="4000" b="1" i="1" u="none" strike="noStrike" kern="1200" cap="none" spc="0" normalizeH="0" baseline="0" noProof="0" dirty="0">
              <a:ln>
                <a:noFill/>
              </a:ln>
              <a:solidFill>
                <a:srgbClr val="FF0066"/>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3400" y="665163"/>
            <a:ext cx="8147050" cy="2171700"/>
          </a:xfrm>
          <a:prstGeom prst="rect">
            <a:avLst/>
          </a:prstGeom>
          <a:noFill/>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亮亮骑车上学，一开始以某一速度行进，途中车子发生故障，只好停下来修车，车修好后，因怕耽误上学时间，于是加快车速，在下图中给出的示意图中（ </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S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为距离，</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t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为时间）符合以上情况的是（      ）</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19459" name="组合 77"/>
          <p:cNvGrpSpPr/>
          <p:nvPr/>
        </p:nvGrpSpPr>
        <p:grpSpPr>
          <a:xfrm>
            <a:off x="703263" y="2725738"/>
            <a:ext cx="1755775" cy="2174875"/>
            <a:chOff x="817561" y="2738322"/>
            <a:chExt cx="1754987" cy="2175642"/>
          </a:xfrm>
        </p:grpSpPr>
        <p:grpSp>
          <p:nvGrpSpPr>
            <p:cNvPr id="19489" name="组合 69"/>
            <p:cNvGrpSpPr/>
            <p:nvPr/>
          </p:nvGrpSpPr>
          <p:grpSpPr>
            <a:xfrm>
              <a:off x="817561" y="2738322"/>
              <a:ext cx="1754987" cy="1976675"/>
              <a:chOff x="1173161" y="2725622"/>
              <a:chExt cx="1754987" cy="1976675"/>
            </a:xfrm>
          </p:grpSpPr>
          <p:cxnSp>
            <p:nvCxnSpPr>
              <p:cNvPr id="71" name="直接箭头连接符 70"/>
              <p:cNvCxnSpPr/>
              <p:nvPr/>
            </p:nvCxnSpPr>
            <p:spPr>
              <a:xfrm>
                <a:off x="1568271" y="4242219"/>
                <a:ext cx="126308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rot="16200000">
                <a:off x="936223" y="3610171"/>
                <a:ext cx="126409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173161" y="2725622"/>
                <a:ext cx="369721" cy="609815"/>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74" name="矩形 73"/>
              <p:cNvSpPr/>
              <p:nvPr/>
            </p:nvSpPr>
            <p:spPr>
              <a:xfrm>
                <a:off x="2607617" y="4167580"/>
                <a:ext cx="320531" cy="535176"/>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mn-ea"/>
                    <a:cs typeface="+mn-cs"/>
                  </a:rPr>
                  <a:t>t</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sp>
            <p:nvSpPr>
              <p:cNvPr id="75" name="矩形 74"/>
              <p:cNvSpPr/>
              <p:nvPr/>
            </p:nvSpPr>
            <p:spPr>
              <a:xfrm>
                <a:off x="1288996" y="4080237"/>
                <a:ext cx="339573" cy="53517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76" name="矩形 75"/>
            <p:cNvSpPr/>
            <p:nvPr/>
          </p:nvSpPr>
          <p:spPr>
            <a:xfrm>
              <a:off x="1495119" y="4304149"/>
              <a:ext cx="342746" cy="609815"/>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grpSp>
        <p:nvGrpSpPr>
          <p:cNvPr id="19460" name="组合 105"/>
          <p:cNvGrpSpPr/>
          <p:nvPr/>
        </p:nvGrpSpPr>
        <p:grpSpPr>
          <a:xfrm>
            <a:off x="2684463" y="2725738"/>
            <a:ext cx="1755775" cy="2130425"/>
            <a:chOff x="817561" y="2738322"/>
            <a:chExt cx="1754987" cy="2130501"/>
          </a:xfrm>
        </p:grpSpPr>
        <p:grpSp>
          <p:nvGrpSpPr>
            <p:cNvPr id="19482" name="组合 106"/>
            <p:cNvGrpSpPr/>
            <p:nvPr/>
          </p:nvGrpSpPr>
          <p:grpSpPr>
            <a:xfrm>
              <a:off x="817561" y="2738322"/>
              <a:ext cx="1754987" cy="1976675"/>
              <a:chOff x="1173161" y="2725622"/>
              <a:chExt cx="1754987" cy="1976675"/>
            </a:xfrm>
          </p:grpSpPr>
          <p:cxnSp>
            <p:nvCxnSpPr>
              <p:cNvPr id="110" name="直接箭头连接符 109"/>
              <p:cNvCxnSpPr/>
              <p:nvPr/>
            </p:nvCxnSpPr>
            <p:spPr>
              <a:xfrm>
                <a:off x="1568271" y="4241738"/>
                <a:ext cx="126308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rot="16200000">
                <a:off x="936424" y="3609891"/>
                <a:ext cx="126369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1173161" y="2725622"/>
                <a:ext cx="369721" cy="609622"/>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13" name="矩形 112"/>
              <p:cNvSpPr/>
              <p:nvPr/>
            </p:nvSpPr>
            <p:spPr>
              <a:xfrm>
                <a:off x="2607617" y="4167124"/>
                <a:ext cx="320531" cy="535006"/>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mn-ea"/>
                    <a:cs typeface="+mn-cs"/>
                  </a:rPr>
                  <a:t>t</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sp>
            <p:nvSpPr>
              <p:cNvPr id="114" name="矩形 113"/>
              <p:cNvSpPr/>
              <p:nvPr/>
            </p:nvSpPr>
            <p:spPr>
              <a:xfrm>
                <a:off x="1288996" y="4079808"/>
                <a:ext cx="339573" cy="53500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108" name="矩形 107"/>
            <p:cNvSpPr/>
            <p:nvPr/>
          </p:nvSpPr>
          <p:spPr>
            <a:xfrm>
              <a:off x="1495119" y="4305240"/>
              <a:ext cx="342746" cy="563583"/>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B</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grpSp>
        <p:nvGrpSpPr>
          <p:cNvPr id="19461" name="组合 114"/>
          <p:cNvGrpSpPr/>
          <p:nvPr/>
        </p:nvGrpSpPr>
        <p:grpSpPr>
          <a:xfrm>
            <a:off x="4665663" y="2725738"/>
            <a:ext cx="1755775" cy="2130425"/>
            <a:chOff x="817561" y="2738322"/>
            <a:chExt cx="1754987" cy="2130501"/>
          </a:xfrm>
        </p:grpSpPr>
        <p:grpSp>
          <p:nvGrpSpPr>
            <p:cNvPr id="19475" name="组合 115"/>
            <p:cNvGrpSpPr/>
            <p:nvPr/>
          </p:nvGrpSpPr>
          <p:grpSpPr>
            <a:xfrm>
              <a:off x="817561" y="2738322"/>
              <a:ext cx="1754987" cy="1976675"/>
              <a:chOff x="1173161" y="2725622"/>
              <a:chExt cx="1754987" cy="1976675"/>
            </a:xfrm>
          </p:grpSpPr>
          <p:cxnSp>
            <p:nvCxnSpPr>
              <p:cNvPr id="119" name="直接箭头连接符 118"/>
              <p:cNvCxnSpPr/>
              <p:nvPr/>
            </p:nvCxnSpPr>
            <p:spPr>
              <a:xfrm>
                <a:off x="1568271" y="4241738"/>
                <a:ext cx="126308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rot="16200000">
                <a:off x="936424" y="3609891"/>
                <a:ext cx="126369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1173161" y="2725622"/>
                <a:ext cx="369721" cy="609622"/>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22" name="矩形 121"/>
              <p:cNvSpPr/>
              <p:nvPr/>
            </p:nvSpPr>
            <p:spPr>
              <a:xfrm>
                <a:off x="2607617" y="4167124"/>
                <a:ext cx="320531" cy="535006"/>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mn-ea"/>
                    <a:cs typeface="+mn-cs"/>
                  </a:rPr>
                  <a:t>t</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sp>
            <p:nvSpPr>
              <p:cNvPr id="123" name="矩形 122"/>
              <p:cNvSpPr/>
              <p:nvPr/>
            </p:nvSpPr>
            <p:spPr>
              <a:xfrm>
                <a:off x="1288996" y="4079808"/>
                <a:ext cx="339573" cy="53500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117" name="矩形 116"/>
            <p:cNvSpPr/>
            <p:nvPr/>
          </p:nvSpPr>
          <p:spPr>
            <a:xfrm>
              <a:off x="1495119" y="4305240"/>
              <a:ext cx="342746" cy="563583"/>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grpSp>
        <p:nvGrpSpPr>
          <p:cNvPr id="19462" name="组合 123"/>
          <p:cNvGrpSpPr/>
          <p:nvPr/>
        </p:nvGrpSpPr>
        <p:grpSpPr>
          <a:xfrm>
            <a:off x="6646863" y="2725738"/>
            <a:ext cx="1755775" cy="2130425"/>
            <a:chOff x="817561" y="2738322"/>
            <a:chExt cx="1754987" cy="2130501"/>
          </a:xfrm>
        </p:grpSpPr>
        <p:grpSp>
          <p:nvGrpSpPr>
            <p:cNvPr id="19468" name="组合 124"/>
            <p:cNvGrpSpPr/>
            <p:nvPr/>
          </p:nvGrpSpPr>
          <p:grpSpPr>
            <a:xfrm>
              <a:off x="817561" y="2738322"/>
              <a:ext cx="1754987" cy="1976675"/>
              <a:chOff x="1173161" y="2725622"/>
              <a:chExt cx="1754987" cy="1976675"/>
            </a:xfrm>
          </p:grpSpPr>
          <p:cxnSp>
            <p:nvCxnSpPr>
              <p:cNvPr id="128" name="直接箭头连接符 127"/>
              <p:cNvCxnSpPr/>
              <p:nvPr/>
            </p:nvCxnSpPr>
            <p:spPr>
              <a:xfrm>
                <a:off x="1568271" y="4241738"/>
                <a:ext cx="126308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rot="16200000">
                <a:off x="936424" y="3609891"/>
                <a:ext cx="126369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0" name="矩形 129"/>
              <p:cNvSpPr/>
              <p:nvPr/>
            </p:nvSpPr>
            <p:spPr>
              <a:xfrm>
                <a:off x="1173161" y="2725622"/>
                <a:ext cx="369721" cy="609622"/>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31" name="矩形 130"/>
              <p:cNvSpPr/>
              <p:nvPr/>
            </p:nvSpPr>
            <p:spPr>
              <a:xfrm>
                <a:off x="2607617" y="4167124"/>
                <a:ext cx="320531" cy="535006"/>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j-lt"/>
                    <a:ea typeface="+mn-ea"/>
                    <a:cs typeface="+mn-cs"/>
                  </a:rPr>
                  <a:t>t</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sp>
            <p:nvSpPr>
              <p:cNvPr id="132" name="矩形 131"/>
              <p:cNvSpPr/>
              <p:nvPr/>
            </p:nvSpPr>
            <p:spPr>
              <a:xfrm>
                <a:off x="1288996" y="4079808"/>
                <a:ext cx="339573" cy="535007"/>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0</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126" name="矩形 125"/>
            <p:cNvSpPr/>
            <p:nvPr/>
          </p:nvSpPr>
          <p:spPr>
            <a:xfrm>
              <a:off x="1495119" y="4305240"/>
              <a:ext cx="342746" cy="563583"/>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D</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grpSp>
      <p:sp>
        <p:nvSpPr>
          <p:cNvPr id="19463" name="任意多边形 132"/>
          <p:cNvSpPr/>
          <p:nvPr/>
        </p:nvSpPr>
        <p:spPr>
          <a:xfrm>
            <a:off x="1104900" y="3651250"/>
            <a:ext cx="965200" cy="577850"/>
          </a:xfrm>
          <a:custGeom>
            <a:avLst/>
            <a:gdLst/>
            <a:ahLst/>
            <a:cxnLst>
              <a:cxn ang="0">
                <a:pos x="0" y="577850"/>
              </a:cxn>
              <a:cxn ang="0">
                <a:pos x="349250" y="0"/>
              </a:cxn>
              <a:cxn ang="0">
                <a:pos x="965200" y="0"/>
              </a:cxn>
            </a:cxnLst>
            <a:rect l="0" t="0" r="0" b="0"/>
            <a:pathLst>
              <a:path w="965200" h="577850">
                <a:moveTo>
                  <a:pt x="0" y="577850"/>
                </a:moveTo>
                <a:lnTo>
                  <a:pt x="349250" y="0"/>
                </a:lnTo>
                <a:lnTo>
                  <a:pt x="965200" y="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9464" name="任意多边形 133"/>
          <p:cNvSpPr/>
          <p:nvPr/>
        </p:nvSpPr>
        <p:spPr>
          <a:xfrm>
            <a:off x="3086100" y="3340100"/>
            <a:ext cx="946150" cy="895350"/>
          </a:xfrm>
          <a:custGeom>
            <a:avLst/>
            <a:gdLst/>
            <a:ahLst/>
            <a:cxnLst>
              <a:cxn ang="0">
                <a:pos x="0" y="895350"/>
              </a:cxn>
              <a:cxn ang="0">
                <a:pos x="609600" y="546100"/>
              </a:cxn>
              <a:cxn ang="0">
                <a:pos x="946150" y="0"/>
              </a:cxn>
            </a:cxnLst>
            <a:rect l="0" t="0" r="0" b="0"/>
            <a:pathLst>
              <a:path w="946150" h="895350">
                <a:moveTo>
                  <a:pt x="0" y="895350"/>
                </a:moveTo>
                <a:lnTo>
                  <a:pt x="609600" y="546100"/>
                </a:lnTo>
                <a:lnTo>
                  <a:pt x="946150" y="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9465" name="任意多边形 134"/>
          <p:cNvSpPr/>
          <p:nvPr/>
        </p:nvSpPr>
        <p:spPr>
          <a:xfrm>
            <a:off x="5067300" y="3282950"/>
            <a:ext cx="895350" cy="933450"/>
          </a:xfrm>
          <a:custGeom>
            <a:avLst/>
            <a:gdLst/>
            <a:ahLst/>
            <a:cxnLst>
              <a:cxn ang="0">
                <a:pos x="0" y="933450"/>
              </a:cxn>
              <a:cxn ang="0">
                <a:pos x="228600" y="412750"/>
              </a:cxn>
              <a:cxn ang="0">
                <a:pos x="425450" y="679450"/>
              </a:cxn>
              <a:cxn ang="0">
                <a:pos x="895350" y="0"/>
              </a:cxn>
            </a:cxnLst>
            <a:rect l="0" t="0" r="0" b="0"/>
            <a:pathLst>
              <a:path w="895350" h="933450">
                <a:moveTo>
                  <a:pt x="0" y="933450"/>
                </a:moveTo>
                <a:lnTo>
                  <a:pt x="228600" y="412750"/>
                </a:lnTo>
                <a:lnTo>
                  <a:pt x="425450" y="679450"/>
                </a:lnTo>
                <a:lnTo>
                  <a:pt x="895350" y="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9466" name="任意多边形 135"/>
          <p:cNvSpPr/>
          <p:nvPr/>
        </p:nvSpPr>
        <p:spPr>
          <a:xfrm>
            <a:off x="7054850" y="3130550"/>
            <a:ext cx="908050" cy="1073150"/>
          </a:xfrm>
          <a:custGeom>
            <a:avLst/>
            <a:gdLst/>
            <a:ahLst/>
            <a:cxnLst>
              <a:cxn ang="0">
                <a:pos x="0" y="1073150"/>
              </a:cxn>
              <a:cxn ang="0">
                <a:pos x="292100" y="635000"/>
              </a:cxn>
              <a:cxn ang="0">
                <a:pos x="679450" y="635000"/>
              </a:cxn>
              <a:cxn ang="0">
                <a:pos x="908050" y="0"/>
              </a:cxn>
            </a:cxnLst>
            <a:rect l="0" t="0" r="0" b="0"/>
            <a:pathLst>
              <a:path w="908050" h="1073150">
                <a:moveTo>
                  <a:pt x="0" y="1073150"/>
                </a:moveTo>
                <a:lnTo>
                  <a:pt x="292100" y="635000"/>
                </a:lnTo>
                <a:lnTo>
                  <a:pt x="679450" y="635000"/>
                </a:lnTo>
                <a:lnTo>
                  <a:pt x="908050" y="0"/>
                </a:lnTo>
              </a:path>
            </a:pathLst>
          </a:custGeom>
          <a:noFill/>
          <a:ln w="19050" cap="flat" cmpd="sng">
            <a:solidFill>
              <a:srgbClr val="000000">
                <a:alpha val="100000"/>
              </a:srgbClr>
            </a:solidFill>
            <a:prstDash val="solid"/>
            <a:miter lim="800000"/>
            <a:headEnd type="none" w="med" len="med"/>
            <a:tailEnd type="none" w="med" len="med"/>
          </a:ln>
        </p:spPr>
        <p:txBody>
          <a:bodyPr/>
          <a:lstStyle/>
          <a:p>
            <a:endParaRPr lang="zh-CN" altLang="en-US"/>
          </a:p>
        </p:txBody>
      </p:sp>
      <p:sp>
        <p:nvSpPr>
          <p:cNvPr id="137" name="矩形 136"/>
          <p:cNvSpPr/>
          <p:nvPr/>
        </p:nvSpPr>
        <p:spPr>
          <a:xfrm>
            <a:off x="6184247" y="2201863"/>
            <a:ext cx="412750" cy="563563"/>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66"/>
                </a:solidFill>
                <a:effectLst/>
                <a:uLnTx/>
                <a:uFillTx/>
                <a:latin typeface="+mj-lt"/>
                <a:ea typeface="+mn-ea"/>
                <a:cs typeface="+mn-cs"/>
              </a:rPr>
              <a:t>D</a:t>
            </a:r>
            <a:endParaRPr kumimoji="0" lang="zh-CN" altLang="en-US" sz="2800" b="1" i="0" u="none" strike="noStrike" kern="1200" cap="none" spc="0" normalizeH="0" baseline="0" noProof="0" dirty="0">
              <a:ln>
                <a:noFill/>
              </a:ln>
              <a:solidFill>
                <a:srgbClr val="FF0066"/>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anim calcmode="lin" valueType="num">
                                      <p:cBhvr>
                                        <p:cTn id="8" dur="1000" fill="hold"/>
                                        <p:tgtEl>
                                          <p:spTgt spid="137"/>
                                        </p:tgtEl>
                                        <p:attrNameLst>
                                          <p:attrName>ppt_x</p:attrName>
                                        </p:attrNameLst>
                                      </p:cBhvr>
                                      <p:tavLst>
                                        <p:tav tm="0">
                                          <p:val>
                                            <p:strVal val="#ppt_x"/>
                                          </p:val>
                                        </p:tav>
                                        <p:tav tm="100000">
                                          <p:val>
                                            <p:strVal val="#ppt_x"/>
                                          </p:val>
                                        </p:tav>
                                      </p:tavLst>
                                    </p:anim>
                                    <p:anim calcmode="lin" valueType="num">
                                      <p:cBhvr>
                                        <p:cTn id="9"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9552" y="1219330"/>
            <a:ext cx="7995683" cy="65684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目前我们学习了哪些表示变量之间的关系的方法</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3" name="Text Box 39"/>
          <p:cNvSpPr txBox="1">
            <a:spLocks noChangeArrowheads="1"/>
          </p:cNvSpPr>
          <p:nvPr/>
        </p:nvSpPr>
        <p:spPr bwMode="auto">
          <a:xfrm>
            <a:off x="1781323" y="2395242"/>
            <a:ext cx="5291138"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列表法、关系式法、图象法</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grpSp>
        <p:nvGrpSpPr>
          <p:cNvPr id="7" name="组合 1"/>
          <p:cNvGrpSpPr/>
          <p:nvPr/>
        </p:nvGrpSpPr>
        <p:grpSpPr>
          <a:xfrm>
            <a:off x="2803525" y="239713"/>
            <a:ext cx="2649538" cy="635000"/>
            <a:chOff x="2803270" y="240279"/>
            <a:chExt cx="2649758" cy="634072"/>
          </a:xfrm>
        </p:grpSpPr>
        <p:sp>
          <p:nvSpPr>
            <p:cNvPr id="8" name="矩形 7"/>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新课导入</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9" name="矩形 8"/>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065588" y="-30797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13" name="文本框 12"/>
          <p:cNvSpPr txBox="1"/>
          <p:nvPr/>
        </p:nvSpPr>
        <p:spPr>
          <a:xfrm>
            <a:off x="-306387" y="191135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20486" name="图片 7"/>
          <p:cNvPicPr>
            <a:picLocks noChangeAspect="1"/>
          </p:cNvPicPr>
          <p:nvPr/>
        </p:nvPicPr>
        <p:blipFill>
          <a:blip r:embed="rId1"/>
          <a:stretch>
            <a:fillRect/>
          </a:stretch>
        </p:blipFill>
        <p:spPr>
          <a:xfrm>
            <a:off x="9172575" y="2041525"/>
            <a:ext cx="341313" cy="1060450"/>
          </a:xfrm>
          <a:prstGeom prst="rect">
            <a:avLst/>
          </a:prstGeom>
          <a:noFill/>
          <a:ln w="9525">
            <a:noFill/>
          </a:ln>
        </p:spPr>
      </p:pic>
      <p:pic>
        <p:nvPicPr>
          <p:cNvPr id="20487" name="图片 6"/>
          <p:cNvPicPr>
            <a:picLocks noChangeAspect="1"/>
          </p:cNvPicPr>
          <p:nvPr/>
        </p:nvPicPr>
        <p:blipFill>
          <a:blip r:embed="rId2">
            <a:grayscl/>
          </a:blip>
          <a:stretch>
            <a:fillRect/>
          </a:stretch>
        </p:blipFill>
        <p:spPr>
          <a:xfrm>
            <a:off x="8628063" y="4976813"/>
            <a:ext cx="544512" cy="166687"/>
          </a:xfrm>
          <a:prstGeom prst="rect">
            <a:avLst/>
          </a:prstGeom>
          <a:noFill/>
          <a:ln w="9525">
            <a:noFill/>
          </a:ln>
        </p:spPr>
      </p:pic>
      <p:sp>
        <p:nvSpPr>
          <p:cNvPr id="22" name="矩形: 圆角 2"/>
          <p:cNvSpPr/>
          <p:nvPr/>
        </p:nvSpPr>
        <p:spPr bwMode="auto">
          <a:xfrm>
            <a:off x="754063" y="1866900"/>
            <a:ext cx="7766050" cy="2222500"/>
          </a:xfrm>
          <a:prstGeom prst="roundRect">
            <a:avLst/>
          </a:prstGeom>
          <a:noFill/>
          <a:ln w="19050">
            <a:solidFill>
              <a:srgbClr val="FFC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 name="矩形 1"/>
          <p:cNvSpPr/>
          <p:nvPr/>
        </p:nvSpPr>
        <p:spPr>
          <a:xfrm>
            <a:off x="687388" y="1936750"/>
            <a:ext cx="7940675" cy="1949508"/>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  </a:t>
            </a:r>
            <a:r>
              <a:rPr kumimoji="0" lang="zh-CN" altLang="en-US" sz="2800" b="1" i="0" u="none" strike="noStrike" kern="1200" cap="none" spc="0" normalizeH="0" baseline="0" noProof="0" dirty="0">
                <a:ln>
                  <a:noFill/>
                </a:ln>
                <a:solidFill>
                  <a:srgbClr val="0000FF"/>
                </a:solidFill>
                <a:effectLst/>
                <a:uLnTx/>
                <a:uFillTx/>
                <a:latin typeface="+mj-lt"/>
                <a:ea typeface="楷体" panose="02010609060101010101" pitchFamily="49" charset="-122"/>
                <a:cs typeface="+mn-cs"/>
              </a:rPr>
              <a:t>上升线</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表示因变量随自变量的增大而增大；</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  </a:t>
            </a:r>
            <a:r>
              <a:rPr kumimoji="0" lang="zh-CN" altLang="en-US" sz="2800" b="1" i="0" u="none" strike="noStrike" kern="1200" cap="none" spc="0" normalizeH="0" baseline="0" noProof="0" dirty="0">
                <a:ln>
                  <a:noFill/>
                </a:ln>
                <a:solidFill>
                  <a:srgbClr val="0000FF"/>
                </a:solidFill>
                <a:effectLst/>
                <a:uLnTx/>
                <a:uFillTx/>
                <a:latin typeface="+mj-lt"/>
                <a:ea typeface="楷体" panose="02010609060101010101" pitchFamily="49" charset="-122"/>
                <a:cs typeface="+mn-cs"/>
              </a:rPr>
              <a:t>水平线</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表示因变量随自变量的增大而不变；</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  </a:t>
            </a:r>
            <a:r>
              <a:rPr kumimoji="0" lang="zh-CN" altLang="en-US" sz="2800" b="1" i="0" u="none" strike="noStrike" kern="1200" cap="none" spc="0" normalizeH="0" baseline="0" noProof="0" dirty="0">
                <a:ln>
                  <a:noFill/>
                </a:ln>
                <a:solidFill>
                  <a:srgbClr val="0000FF"/>
                </a:solidFill>
                <a:effectLst/>
                <a:uLnTx/>
                <a:uFillTx/>
                <a:latin typeface="+mj-lt"/>
                <a:ea typeface="楷体" panose="02010609060101010101" pitchFamily="49" charset="-122"/>
                <a:cs typeface="+mn-cs"/>
              </a:rPr>
              <a:t>下降线</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表示因变量随自变量的增大而减小。</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3" name="矩形 2"/>
          <p:cNvSpPr/>
          <p:nvPr/>
        </p:nvSpPr>
        <p:spPr>
          <a:xfrm>
            <a:off x="833438" y="992188"/>
            <a:ext cx="1627188" cy="739775"/>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在图象中</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grpSp>
        <p:nvGrpSpPr>
          <p:cNvPr id="16" name="组合 1"/>
          <p:cNvGrpSpPr/>
          <p:nvPr/>
        </p:nvGrpSpPr>
        <p:grpSpPr>
          <a:xfrm>
            <a:off x="2803525" y="239713"/>
            <a:ext cx="2649538" cy="635000"/>
            <a:chOff x="2803270" y="240279"/>
            <a:chExt cx="2649758" cy="634072"/>
          </a:xfrm>
        </p:grpSpPr>
        <p:sp>
          <p:nvSpPr>
            <p:cNvPr id="17" name="矩形 16"/>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课堂小结</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8" name="矩形 17"/>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n-ea"/>
                  <a:ea typeface="+mn-ea"/>
                </a:rPr>
                <a:t>阅读</a:t>
              </a:r>
              <a:r>
                <a:rPr lang="en-US" altLang="zh-CN" sz="2800" b="1" dirty="0">
                  <a:solidFill>
                    <a:srgbClr val="3333FF"/>
                  </a:solidFill>
                  <a:latin typeface="+mn-ea"/>
                  <a:ea typeface="+mn-ea"/>
                </a:rPr>
                <a:t>·</a:t>
              </a:r>
              <a:r>
                <a:rPr lang="zh-CN" altLang="en-US" sz="2800" b="1" dirty="0">
                  <a:solidFill>
                    <a:srgbClr val="3333FF"/>
                  </a:solidFill>
                  <a:latin typeface="+mn-ea"/>
                  <a:ea typeface="+mn-ea"/>
                </a:rPr>
                <a:t>欣赏</a:t>
              </a:r>
              <a:endParaRPr lang="zh-CN" altLang="en-US" sz="2800" b="1" dirty="0">
                <a:solidFill>
                  <a:srgbClr val="3333FF"/>
                </a:solidFill>
                <a:latin typeface="+mn-ea"/>
                <a:ea typeface="+mn-ea"/>
              </a:endParaRPr>
            </a:p>
          </p:txBody>
        </p:sp>
      </p:grpSp>
      <p:sp>
        <p:nvSpPr>
          <p:cNvPr id="7" name="文本框 6"/>
          <p:cNvSpPr txBox="1"/>
          <p:nvPr/>
        </p:nvSpPr>
        <p:spPr>
          <a:xfrm>
            <a:off x="516466" y="1209531"/>
            <a:ext cx="8111068" cy="3715569"/>
          </a:xfrm>
          <a:prstGeom prst="rect">
            <a:avLst/>
          </a:prstGeom>
          <a:solidFill>
            <a:schemeClr val="bg2"/>
          </a:solidFill>
        </p:spPr>
        <p:txBody>
          <a:bodyPr wrap="square">
            <a:spAutoFit/>
          </a:bodyPr>
          <a:lstStyle/>
          <a:p>
            <a:pPr algn="just" eaLnBrk="1">
              <a:lnSpc>
                <a:spcPct val="110000"/>
              </a:lnSpc>
            </a:pPr>
            <a:r>
              <a:rPr lang="zh-CN" altLang="en-US" sz="2400" b="1" dirty="0">
                <a:latin typeface="+mj-lt"/>
                <a:ea typeface="+mn-ea"/>
              </a:rPr>
              <a:t>        我们知道，人的正常体温是</a:t>
            </a:r>
            <a:r>
              <a:rPr lang="en-US" altLang="zh-CN" sz="2400" b="1" dirty="0">
                <a:latin typeface="+mj-lt"/>
                <a:ea typeface="+mn-ea"/>
              </a:rPr>
              <a:t>36.5℃</a:t>
            </a:r>
            <a:r>
              <a:rPr lang="zh-CN" altLang="en-US" sz="2400" b="1" dirty="0">
                <a:latin typeface="+mj-lt"/>
                <a:ea typeface="+mn-ea"/>
              </a:rPr>
              <a:t>左右，这是一个很粗略的说法。</a:t>
            </a:r>
            <a:endParaRPr lang="en-US" altLang="zh-CN" sz="2400" b="1" dirty="0">
              <a:latin typeface="+mj-lt"/>
              <a:ea typeface="+mn-ea"/>
            </a:endParaRPr>
          </a:p>
          <a:p>
            <a:pPr algn="just" eaLnBrk="1">
              <a:lnSpc>
                <a:spcPct val="110000"/>
              </a:lnSpc>
            </a:pPr>
            <a:r>
              <a:rPr lang="en-US" altLang="zh-CN" sz="2400" b="1" dirty="0">
                <a:latin typeface="+mj-lt"/>
                <a:ea typeface="+mn-ea"/>
              </a:rPr>
              <a:t>        </a:t>
            </a:r>
            <a:r>
              <a:rPr lang="zh-CN" altLang="en-US" sz="2400" b="1" dirty="0">
                <a:latin typeface="+mj-lt"/>
                <a:ea typeface="+mn-ea"/>
              </a:rPr>
              <a:t>你知道人的体温是随时间的变化而变化的吗</a:t>
            </a:r>
            <a:r>
              <a:rPr lang="en-US" altLang="zh-CN" sz="2400" b="1" dirty="0">
                <a:latin typeface="+mj-lt"/>
                <a:ea typeface="+mn-ea"/>
              </a:rPr>
              <a:t>?</a:t>
            </a:r>
            <a:r>
              <a:rPr lang="zh-CN" altLang="en-US" sz="2400" b="1" dirty="0">
                <a:latin typeface="+mj-lt"/>
                <a:ea typeface="+mn-ea"/>
              </a:rPr>
              <a:t>一天之中，在</a:t>
            </a:r>
            <a:r>
              <a:rPr lang="en-US" altLang="zh-CN" sz="2400" b="1" dirty="0">
                <a:latin typeface="+mj-lt"/>
                <a:ea typeface="+mn-ea"/>
              </a:rPr>
              <a:t>2</a:t>
            </a:r>
            <a:r>
              <a:rPr lang="zh-CN" altLang="en-US" sz="2400" b="1" dirty="0">
                <a:latin typeface="+mj-lt"/>
                <a:ea typeface="+mn-ea"/>
              </a:rPr>
              <a:t>：</a:t>
            </a:r>
            <a:r>
              <a:rPr lang="en-US" altLang="zh-CN" sz="2400" b="1" dirty="0">
                <a:latin typeface="+mj-lt"/>
                <a:ea typeface="+mn-ea"/>
              </a:rPr>
              <a:t>00</a:t>
            </a:r>
            <a:r>
              <a:rPr lang="zh-CN" altLang="en-US" sz="2400" b="1" dirty="0">
                <a:latin typeface="+mj-lt"/>
                <a:ea typeface="+mn-ea"/>
              </a:rPr>
              <a:t>时到</a:t>
            </a:r>
            <a:r>
              <a:rPr lang="en-US" altLang="zh-CN" sz="2400" b="1" dirty="0">
                <a:latin typeface="+mj-lt"/>
                <a:ea typeface="+mn-ea"/>
              </a:rPr>
              <a:t>6</a:t>
            </a:r>
            <a:r>
              <a:rPr lang="zh-CN" altLang="en-US" sz="2400" b="1" dirty="0">
                <a:latin typeface="+mj-lt"/>
                <a:ea typeface="+mn-ea"/>
              </a:rPr>
              <a:t>：</a:t>
            </a:r>
            <a:r>
              <a:rPr lang="en-US" altLang="zh-CN" sz="2400" b="1" dirty="0">
                <a:latin typeface="+mj-lt"/>
                <a:ea typeface="+mn-ea"/>
              </a:rPr>
              <a:t>00</a:t>
            </a:r>
            <a:r>
              <a:rPr lang="zh-CN" altLang="en-US" sz="2400" b="1" dirty="0">
                <a:latin typeface="+mj-lt"/>
                <a:ea typeface="+mn-ea"/>
              </a:rPr>
              <a:t>之间，人的体温最低；在</a:t>
            </a:r>
            <a:r>
              <a:rPr lang="en-US" altLang="zh-CN" sz="2400" b="1" dirty="0">
                <a:latin typeface="+mj-lt"/>
                <a:ea typeface="+mn-ea"/>
              </a:rPr>
              <a:t>17</a:t>
            </a:r>
            <a:r>
              <a:rPr lang="zh-CN" altLang="en-US" sz="2400" b="1" dirty="0">
                <a:latin typeface="+mj-lt"/>
                <a:ea typeface="+mn-ea"/>
              </a:rPr>
              <a:t>：</a:t>
            </a:r>
            <a:r>
              <a:rPr lang="en-US" altLang="zh-CN" sz="2400" b="1" dirty="0">
                <a:latin typeface="+mj-lt"/>
                <a:ea typeface="+mn-ea"/>
              </a:rPr>
              <a:t>00</a:t>
            </a:r>
            <a:r>
              <a:rPr lang="zh-CN" altLang="en-US" sz="2400" b="1" dirty="0">
                <a:latin typeface="+mj-lt"/>
                <a:ea typeface="+mn-ea"/>
              </a:rPr>
              <a:t>到</a:t>
            </a:r>
            <a:r>
              <a:rPr lang="en-US" altLang="zh-CN" sz="2400" b="1" dirty="0">
                <a:latin typeface="+mj-lt"/>
                <a:ea typeface="+mn-ea"/>
              </a:rPr>
              <a:t>20</a:t>
            </a:r>
            <a:r>
              <a:rPr lang="zh-CN" altLang="en-US" sz="2400" b="1" dirty="0">
                <a:latin typeface="+mj-lt"/>
                <a:ea typeface="+mn-ea"/>
              </a:rPr>
              <a:t>：</a:t>
            </a:r>
            <a:r>
              <a:rPr lang="en-US" altLang="zh-CN" sz="2400" b="1" dirty="0">
                <a:latin typeface="+mj-lt"/>
                <a:ea typeface="+mn-ea"/>
              </a:rPr>
              <a:t>00</a:t>
            </a:r>
            <a:r>
              <a:rPr lang="zh-CN" altLang="en-US" sz="2400" b="1" dirty="0">
                <a:latin typeface="+mj-lt"/>
                <a:ea typeface="+mn-ea"/>
              </a:rPr>
              <a:t>之间，人的体温最高。在正常情况下，人体温度变化的幅度大约是</a:t>
            </a:r>
            <a:r>
              <a:rPr lang="en-US" altLang="zh-CN" sz="2400" b="1" dirty="0">
                <a:latin typeface="+mj-lt"/>
                <a:ea typeface="+mn-ea"/>
              </a:rPr>
              <a:t>0.6℃</a:t>
            </a:r>
            <a:r>
              <a:rPr lang="zh-CN" altLang="en-US" sz="2400" b="1" dirty="0">
                <a:latin typeface="+mj-lt"/>
                <a:ea typeface="+mn-ea"/>
              </a:rPr>
              <a:t>。如果变化幅度超过</a:t>
            </a:r>
            <a:r>
              <a:rPr lang="en-US" altLang="zh-CN" sz="2400" b="1" dirty="0">
                <a:latin typeface="+mj-lt"/>
                <a:ea typeface="+mn-ea"/>
              </a:rPr>
              <a:t>1℃</a:t>
            </a:r>
            <a:r>
              <a:rPr lang="zh-CN" altLang="en-US" sz="2400" b="1" dirty="0">
                <a:latin typeface="+mj-lt"/>
                <a:ea typeface="+mn-ea"/>
              </a:rPr>
              <a:t>，那可就要考虑是否生病了。</a:t>
            </a:r>
            <a:endParaRPr lang="en-US" altLang="zh-CN" sz="2400" b="1" dirty="0">
              <a:latin typeface="+mj-lt"/>
              <a:ea typeface="+mn-ea"/>
            </a:endParaRPr>
          </a:p>
          <a:p>
            <a:pPr algn="just" eaLnBrk="1">
              <a:lnSpc>
                <a:spcPct val="110000"/>
              </a:lnSpc>
            </a:pPr>
            <a:r>
              <a:rPr lang="en-US" altLang="zh-CN" sz="2400" b="1" dirty="0">
                <a:latin typeface="+mj-lt"/>
                <a:ea typeface="+mn-ea"/>
              </a:rPr>
              <a:t>        </a:t>
            </a:r>
            <a:r>
              <a:rPr lang="zh-CN" altLang="en-US" sz="2400" b="1" dirty="0">
                <a:latin typeface="+mj-lt"/>
                <a:ea typeface="+mn-ea"/>
              </a:rPr>
              <a:t>另外，人的体温还存在一定的性别差异，女性的体温比男性的要稍微高一些。</a:t>
            </a:r>
            <a:endParaRPr lang="en-US" altLang="zh-CN" sz="2400" b="1" dirty="0">
              <a:latin typeface="+mj-lt"/>
              <a:ea typeface="+mn-ea"/>
            </a:endParaRPr>
          </a:p>
        </p:txBody>
      </p:sp>
      <p:sp>
        <p:nvSpPr>
          <p:cNvPr id="6" name="文本框 5"/>
          <p:cNvSpPr txBox="1"/>
          <p:nvPr/>
        </p:nvSpPr>
        <p:spPr>
          <a:xfrm>
            <a:off x="2590091" y="746373"/>
            <a:ext cx="3106282" cy="469167"/>
          </a:xfrm>
          <a:prstGeom prst="rect">
            <a:avLst/>
          </a:prstGeom>
          <a:noFill/>
        </p:spPr>
        <p:txBody>
          <a:bodyPr wrap="square">
            <a:spAutoFit/>
          </a:bodyPr>
          <a:lstStyle/>
          <a:p>
            <a:pPr>
              <a:lnSpc>
                <a:spcPct val="110000"/>
              </a:lnSpc>
            </a:pPr>
            <a:r>
              <a:rPr lang="zh-CN" altLang="en-US" sz="2400" b="1" dirty="0">
                <a:latin typeface="+mj-lt"/>
                <a:ea typeface="+mn-ea"/>
              </a:rPr>
              <a:t>        人的体温的变化</a:t>
            </a:r>
            <a:endParaRPr lang="en-US" altLang="zh-CN" sz="2400" b="1" dirty="0">
              <a:latin typeface="+mj-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624839" y="552518"/>
            <a:ext cx="7516707" cy="830997"/>
          </a:xfrm>
          <a:prstGeom prst="rect">
            <a:avLst/>
          </a:prstGeom>
          <a:noFill/>
        </p:spPr>
        <p:txBody>
          <a:bodyPr wrap="square">
            <a:spAutoFit/>
          </a:bodyPr>
          <a:lstStyle/>
          <a:p>
            <a:r>
              <a:rPr lang="zh-CN" altLang="en-US" sz="2400" b="1" dirty="0">
                <a:latin typeface="+mj-lt"/>
                <a:ea typeface="+mn-ea"/>
              </a:rPr>
              <a:t>        读一读下图，它可以帮助你更好地了解人的正常体温的变化情况。</a:t>
            </a:r>
            <a:endParaRPr lang="zh-CN" altLang="en-US" sz="2400" b="1" dirty="0">
              <a:latin typeface="+mj-lt"/>
              <a:ea typeface="+mn-ea"/>
            </a:endParaRPr>
          </a:p>
        </p:txBody>
      </p:sp>
      <p:pic>
        <p:nvPicPr>
          <p:cNvPr id="8" name="图片 7"/>
          <p:cNvPicPr>
            <a:picLocks noChangeAspect="1"/>
          </p:cNvPicPr>
          <p:nvPr/>
        </p:nvPicPr>
        <p:blipFill>
          <a:blip r:embed="rId1"/>
          <a:stretch>
            <a:fillRect/>
          </a:stretch>
        </p:blipFill>
        <p:spPr>
          <a:xfrm>
            <a:off x="1798049" y="1383515"/>
            <a:ext cx="5547901" cy="343299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1.</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从教材习题中选取；</a:t>
            </a:r>
            <a:endPar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2.</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完成练习册本课时的习题。</a:t>
            </a:r>
            <a:endPar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Group 35"/>
          <p:cNvGraphicFramePr>
            <a:graphicFrameLocks noGrp="1"/>
          </p:cNvGraphicFramePr>
          <p:nvPr/>
        </p:nvGraphicFramePr>
        <p:xfrm>
          <a:off x="555625" y="2428875"/>
          <a:ext cx="7874000" cy="1036638"/>
        </p:xfrm>
        <a:graphic>
          <a:graphicData uri="http://schemas.openxmlformats.org/drawingml/2006/table">
            <a:tbl>
              <a:tblPr/>
              <a:tblGrid>
                <a:gridCol w="1797999"/>
                <a:gridCol w="1038844"/>
                <a:gridCol w="858356"/>
                <a:gridCol w="801867"/>
                <a:gridCol w="739866"/>
                <a:gridCol w="801867"/>
                <a:gridCol w="800490"/>
                <a:gridCol w="1034711"/>
              </a:tblGrid>
              <a:tr h="518319">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zh-CN" altLang="en-US" sz="2800" b="1" i="0" u="none" strike="noStrike" cap="none" normalizeH="0" baseline="0">
                          <a:ln>
                            <a:noFill/>
                          </a:ln>
                          <a:solidFill>
                            <a:schemeClr val="tx1"/>
                          </a:solidFill>
                          <a:effectLst/>
                          <a:latin typeface="+mj-lt"/>
                          <a:ea typeface="+mn-ea"/>
                        </a:rPr>
                        <a:t>降价</a:t>
                      </a:r>
                      <a:r>
                        <a:rPr kumimoji="1" lang="en-US" altLang="zh-CN" sz="2800" b="1" i="0" u="none" strike="noStrike" cap="none" normalizeH="0" baseline="0">
                          <a:ln>
                            <a:noFill/>
                          </a:ln>
                          <a:solidFill>
                            <a:schemeClr val="tx1"/>
                          </a:solidFill>
                          <a:effectLst/>
                          <a:latin typeface="+mj-lt"/>
                          <a:ea typeface="+mn-ea"/>
                        </a:rPr>
                        <a:t>/</a:t>
                      </a:r>
                      <a:r>
                        <a:rPr kumimoji="1" lang="zh-CN" altLang="en-US" sz="2800" b="1" i="0" u="none" strike="noStrike" cap="none" normalizeH="0" baseline="0">
                          <a:ln>
                            <a:noFill/>
                          </a:ln>
                          <a:solidFill>
                            <a:schemeClr val="tx1"/>
                          </a:solidFill>
                          <a:effectLst/>
                          <a:latin typeface="+mj-lt"/>
                          <a:ea typeface="+mn-ea"/>
                        </a:rPr>
                        <a:t>元</a:t>
                      </a:r>
                      <a:endParaRPr kumimoji="1" lang="zh-CN" altLang="en-US" sz="2800" b="1" i="0" u="none" strike="noStrike" cap="none" normalizeH="0" baseline="0">
                        <a:ln>
                          <a:noFill/>
                        </a:ln>
                        <a:solidFill>
                          <a:schemeClr val="tx1"/>
                        </a:solidFill>
                        <a:effectLst/>
                        <a:latin typeface="+mj-lt"/>
                        <a:ea typeface="+mn-ea"/>
                      </a:endParaRPr>
                    </a:p>
                  </a:txBody>
                  <a:tcPr marL="91436" marR="91436" marT="45755" marB="4575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5</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10</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15</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20</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25</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30</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30</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8319">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zh-CN" altLang="en-US" sz="2800" b="1" i="0" u="none" strike="noStrike" cap="none" normalizeH="0" baseline="0" dirty="0">
                          <a:ln>
                            <a:noFill/>
                          </a:ln>
                          <a:solidFill>
                            <a:schemeClr val="tx1"/>
                          </a:solidFill>
                          <a:effectLst/>
                          <a:latin typeface="+mj-lt"/>
                          <a:ea typeface="+mn-ea"/>
                        </a:rPr>
                        <a:t>日销量</a:t>
                      </a:r>
                      <a:r>
                        <a:rPr kumimoji="1" lang="en-US" altLang="zh-CN" sz="2800" b="1" i="0" u="none" strike="noStrike" cap="none" normalizeH="0" baseline="0" dirty="0">
                          <a:ln>
                            <a:noFill/>
                          </a:ln>
                          <a:solidFill>
                            <a:schemeClr val="tx1"/>
                          </a:solidFill>
                          <a:effectLst/>
                          <a:latin typeface="+mj-lt"/>
                          <a:ea typeface="+mn-ea"/>
                        </a:rPr>
                        <a:t>/</a:t>
                      </a:r>
                      <a:r>
                        <a:rPr kumimoji="1" lang="zh-CN" altLang="en-US" sz="2800" b="1" i="0" u="none" strike="noStrike" cap="none" normalizeH="0" baseline="0" dirty="0">
                          <a:ln>
                            <a:noFill/>
                          </a:ln>
                          <a:solidFill>
                            <a:schemeClr val="tx1"/>
                          </a:solidFill>
                          <a:effectLst/>
                          <a:latin typeface="+mj-lt"/>
                          <a:ea typeface="+mn-ea"/>
                        </a:rPr>
                        <a:t>件</a:t>
                      </a:r>
                      <a:endParaRPr kumimoji="1" lang="zh-CN" altLang="en-US" sz="2800" b="1" i="0" u="none" strike="noStrike" cap="none" normalizeH="0" baseline="0" dirty="0">
                        <a:ln>
                          <a:noFill/>
                        </a:ln>
                        <a:solidFill>
                          <a:schemeClr val="tx1"/>
                        </a:solidFill>
                        <a:effectLst/>
                        <a:latin typeface="+mj-lt"/>
                        <a:ea typeface="+mn-ea"/>
                      </a:endParaRPr>
                    </a:p>
                  </a:txBody>
                  <a:tcPr marL="91436" marR="91436" marT="45755" marB="4575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dirty="0">
                          <a:ln>
                            <a:noFill/>
                          </a:ln>
                          <a:solidFill>
                            <a:schemeClr val="tx1"/>
                          </a:solidFill>
                          <a:effectLst/>
                          <a:latin typeface="+mj-lt"/>
                          <a:ea typeface="+mn-ea"/>
                        </a:rPr>
                        <a:t>718</a:t>
                      </a:r>
                      <a:endParaRPr kumimoji="1" lang="en-US" altLang="zh-CN" sz="2800" b="1" i="0" u="none" strike="noStrike" cap="none" normalizeH="0" baseline="0" dirty="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787</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845</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dirty="0">
                          <a:ln>
                            <a:noFill/>
                          </a:ln>
                          <a:solidFill>
                            <a:schemeClr val="tx1"/>
                          </a:solidFill>
                          <a:effectLst/>
                          <a:latin typeface="+mj-lt"/>
                          <a:ea typeface="+mn-ea"/>
                        </a:rPr>
                        <a:t>895</a:t>
                      </a:r>
                      <a:endParaRPr kumimoji="1" lang="en-US" altLang="zh-CN" sz="2800" b="1" i="0" u="none" strike="noStrike" cap="none" normalizeH="0" baseline="0" dirty="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a:ln>
                            <a:noFill/>
                          </a:ln>
                          <a:solidFill>
                            <a:schemeClr val="tx1"/>
                          </a:solidFill>
                          <a:effectLst/>
                          <a:latin typeface="+mj-lt"/>
                          <a:ea typeface="+mn-ea"/>
                        </a:rPr>
                        <a:t>937</a:t>
                      </a:r>
                      <a:endParaRPr kumimoji="1" lang="en-US" altLang="zh-CN" sz="2800" b="1" i="0" u="none" strike="noStrike" cap="none" normalizeH="0" baseline="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dirty="0">
                          <a:ln>
                            <a:noFill/>
                          </a:ln>
                          <a:solidFill>
                            <a:schemeClr val="tx1"/>
                          </a:solidFill>
                          <a:effectLst/>
                          <a:latin typeface="+mj-lt"/>
                          <a:ea typeface="+mn-ea"/>
                        </a:rPr>
                        <a:t>973</a:t>
                      </a:r>
                      <a:endParaRPr kumimoji="1" lang="en-US" altLang="zh-CN" sz="2800" b="1" i="0" u="none" strike="noStrike" cap="none" normalizeH="0" baseline="0" dirty="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pPr>
                      <a:r>
                        <a:rPr kumimoji="1" lang="en-US" altLang="zh-CN" sz="2800" b="1" i="0" u="none" strike="noStrike" cap="none" normalizeH="0" baseline="0" dirty="0">
                          <a:ln>
                            <a:noFill/>
                          </a:ln>
                          <a:solidFill>
                            <a:schemeClr val="tx1"/>
                          </a:solidFill>
                          <a:effectLst/>
                          <a:latin typeface="+mj-lt"/>
                          <a:ea typeface="+mn-ea"/>
                        </a:rPr>
                        <a:t>1000</a:t>
                      </a:r>
                      <a:endParaRPr kumimoji="1" lang="en-US" altLang="zh-CN" sz="2800" b="1" i="0" u="none" strike="noStrike" cap="none" normalizeH="0" baseline="0" dirty="0">
                        <a:ln>
                          <a:noFill/>
                        </a:ln>
                        <a:solidFill>
                          <a:schemeClr val="tx1"/>
                        </a:solidFill>
                        <a:effectLst/>
                        <a:latin typeface="+mj-lt"/>
                        <a:ea typeface="+mn-ea"/>
                      </a:endParaRPr>
                    </a:p>
                  </a:txBody>
                  <a:tcPr marL="91436" marR="91436" marT="45755" marB="4575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矩形 2"/>
          <p:cNvSpPr/>
          <p:nvPr/>
        </p:nvSpPr>
        <p:spPr>
          <a:xfrm>
            <a:off x="409575" y="768350"/>
            <a:ext cx="8255000" cy="1593850"/>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       下表所列为一商店薄利多销的情况，某种商品的原价为</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450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元，随着降价的幅度变化，日销量（单位：件）随之发生变化：</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4" name="矩形 3"/>
          <p:cNvSpPr/>
          <p:nvPr/>
        </p:nvSpPr>
        <p:spPr>
          <a:xfrm>
            <a:off x="504825" y="3508375"/>
            <a:ext cx="8172450" cy="130333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在这个表中反映了</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个变量之间的关系，</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_________________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是自变量，</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是因变量</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6" name="Text Box 39"/>
          <p:cNvSpPr txBox="1">
            <a:spLocks noChangeArrowheads="1"/>
          </p:cNvSpPr>
          <p:nvPr/>
        </p:nvSpPr>
        <p:spPr bwMode="auto">
          <a:xfrm>
            <a:off x="3579813" y="3594100"/>
            <a:ext cx="601663"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两</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7" name="Text Box 39"/>
          <p:cNvSpPr txBox="1">
            <a:spLocks noChangeArrowheads="1"/>
          </p:cNvSpPr>
          <p:nvPr/>
        </p:nvSpPr>
        <p:spPr bwMode="auto">
          <a:xfrm>
            <a:off x="596900" y="4184650"/>
            <a:ext cx="3162300"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每件商品的降价</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8" name="Text Box 39"/>
          <p:cNvSpPr txBox="1">
            <a:spLocks noChangeArrowheads="1"/>
          </p:cNvSpPr>
          <p:nvPr/>
        </p:nvSpPr>
        <p:spPr bwMode="auto">
          <a:xfrm>
            <a:off x="5416550" y="4210050"/>
            <a:ext cx="1492250"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日销量</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6180" name="矩形 5"/>
          <p:cNvSpPr/>
          <p:nvPr/>
        </p:nvSpPr>
        <p:spPr>
          <a:xfrm>
            <a:off x="3079750" y="63500"/>
            <a:ext cx="2293938" cy="706438"/>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列表法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766763" y="975574"/>
            <a:ext cx="7229475" cy="2600199"/>
          </a:xfrm>
          <a:prstGeom prst="rect">
            <a:avLst/>
          </a:prstGeom>
          <a:noFill/>
        </p:spPr>
        <p:txBody>
          <a:bodyPr>
            <a:spAutoFit/>
          </a:bodyPr>
          <a:lstStyle/>
          <a:p>
            <a:pPr marL="0" marR="0" lvl="0" indent="720090" algn="just"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某出租车每小时行驶</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千米，若 </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t </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小时行驶 </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S </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千米，则自变量是</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，因变量是</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S </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与 </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t </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的关系式是</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_________.</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4" name="Text Box 39"/>
          <p:cNvSpPr txBox="1">
            <a:spLocks noChangeArrowheads="1"/>
          </p:cNvSpPr>
          <p:nvPr/>
        </p:nvSpPr>
        <p:spPr bwMode="auto">
          <a:xfrm>
            <a:off x="4916487" y="1680369"/>
            <a:ext cx="1817688" cy="5857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行驶时间</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5" name="Text Box 39"/>
          <p:cNvSpPr txBox="1">
            <a:spLocks noChangeArrowheads="1"/>
          </p:cNvSpPr>
          <p:nvPr/>
        </p:nvSpPr>
        <p:spPr bwMode="auto">
          <a:xfrm>
            <a:off x="1917909" y="2320599"/>
            <a:ext cx="1817688" cy="584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行驶路程</a:t>
            </a:r>
            <a:endPar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6" name="Rectangle 7"/>
          <p:cNvSpPr>
            <a:spLocks noChangeArrowheads="1"/>
          </p:cNvSpPr>
          <p:nvPr/>
        </p:nvSpPr>
        <p:spPr bwMode="auto">
          <a:xfrm>
            <a:off x="933678" y="2948186"/>
            <a:ext cx="1703388" cy="584200"/>
          </a:xfrm>
          <a:prstGeom prst="rect">
            <a:avLst/>
          </a:prstGeom>
          <a:noFill/>
          <a:ln>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S = </a:t>
            </a:r>
            <a:r>
              <a:rPr kumimoji="0" lang="en-US" altLang="zh-CN" sz="3200" b="1" i="0" u="none" strike="noStrike" kern="1200" cap="none" spc="0" normalizeH="0" baseline="0" noProof="0" dirty="0" err="1">
                <a:ln>
                  <a:noFill/>
                </a:ln>
                <a:solidFill>
                  <a:srgbClr val="FF0000"/>
                </a:solidFill>
                <a:effectLst/>
                <a:uLnTx/>
                <a:uFillTx/>
                <a:latin typeface="+mj-lt"/>
                <a:ea typeface="楷体" panose="02010609060101010101" pitchFamily="49" charset="-122"/>
                <a:cs typeface="+mn-cs"/>
              </a:rPr>
              <a:t>60t</a:t>
            </a:r>
            <a:endParaRPr kumimoji="0" lang="zh-CN" altLang="en-US" sz="32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pic>
        <p:nvPicPr>
          <p:cNvPr id="7174" name="图片 6"/>
          <p:cNvPicPr>
            <a:picLocks noChangeAspect="1"/>
          </p:cNvPicPr>
          <p:nvPr/>
        </p:nvPicPr>
        <p:blipFill>
          <a:blip r:embed="rId1"/>
          <a:stretch>
            <a:fillRect/>
          </a:stretch>
        </p:blipFill>
        <p:spPr>
          <a:xfrm>
            <a:off x="2257425" y="3367088"/>
            <a:ext cx="4476750" cy="1362075"/>
          </a:xfrm>
          <a:prstGeom prst="rect">
            <a:avLst/>
          </a:prstGeom>
          <a:noFill/>
          <a:ln w="9525">
            <a:noFill/>
          </a:ln>
        </p:spPr>
      </p:pic>
      <p:sp>
        <p:nvSpPr>
          <p:cNvPr id="7175" name="矩形 5"/>
          <p:cNvSpPr/>
          <p:nvPr/>
        </p:nvSpPr>
        <p:spPr>
          <a:xfrm>
            <a:off x="3051101" y="131024"/>
            <a:ext cx="2293938" cy="708025"/>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关系式法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5"/>
          <p:cNvSpPr/>
          <p:nvPr/>
        </p:nvSpPr>
        <p:spPr>
          <a:xfrm>
            <a:off x="3155950" y="138113"/>
            <a:ext cx="2293938" cy="708025"/>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图象法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
        <p:nvSpPr>
          <p:cNvPr id="4" name="矩形 3"/>
          <p:cNvSpPr/>
          <p:nvPr/>
        </p:nvSpPr>
        <p:spPr>
          <a:xfrm>
            <a:off x="314325" y="923925"/>
            <a:ext cx="8243888"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下图表示了某港口某日从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时水深变化的情况</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8196" name="Rectangle 22"/>
          <p:cNvSpPr/>
          <p:nvPr/>
        </p:nvSpPr>
        <p:spPr>
          <a:xfrm>
            <a:off x="152400" y="152400"/>
            <a:ext cx="9144000" cy="0"/>
          </a:xfrm>
          <a:prstGeom prst="rect">
            <a:avLst/>
          </a:prstGeom>
          <a:noFill/>
          <a:ln w="9525">
            <a:noFill/>
          </a:ln>
        </p:spPr>
        <p:txBody>
          <a:bodyPr wrap="none" anchor="ctr" anchorCtr="0">
            <a:spAutoFit/>
          </a:bodyPr>
          <a:lstStyle/>
          <a:p>
            <a:endParaRPr lang="zh-CN" altLang="en-US" dirty="0">
              <a:latin typeface="Arial" panose="020B0604020202020204" pitchFamily="34" charset="0"/>
            </a:endParaRPr>
          </a:p>
        </p:txBody>
      </p:sp>
      <p:pic>
        <p:nvPicPr>
          <p:cNvPr id="67" name="图片 66"/>
          <p:cNvPicPr>
            <a:picLocks noChangeAspect="1"/>
          </p:cNvPicPr>
          <p:nvPr/>
        </p:nvPicPr>
        <p:blipFill>
          <a:blip r:embed="rId1"/>
          <a:stretch>
            <a:fillRect/>
          </a:stretch>
        </p:blipFill>
        <p:spPr>
          <a:xfrm>
            <a:off x="257175" y="1806575"/>
            <a:ext cx="4164013" cy="3071813"/>
          </a:xfrm>
          <a:prstGeom prst="rect">
            <a:avLst/>
          </a:prstGeom>
          <a:noFill/>
          <a:ln w="9525">
            <a:noFill/>
          </a:ln>
        </p:spPr>
      </p:pic>
      <p:sp>
        <p:nvSpPr>
          <p:cNvPr id="68" name="矩形 67"/>
          <p:cNvSpPr/>
          <p:nvPr/>
        </p:nvSpPr>
        <p:spPr>
          <a:xfrm>
            <a:off x="4502150" y="1611313"/>
            <a:ext cx="4572000" cy="3324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）大约什么时刻港口的水最深</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约是多少</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点表示什么</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）说说这个港口从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时的水位是怎样变化的</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1000"/>
                                        <p:tgtEl>
                                          <p:spTgt spid="67"/>
                                        </p:tgtEl>
                                      </p:cBhvr>
                                    </p:animEffect>
                                    <p:anim calcmode="lin" valueType="num">
                                      <p:cBhvr>
                                        <p:cTn id="14" dur="1000" fill="hold"/>
                                        <p:tgtEl>
                                          <p:spTgt spid="67"/>
                                        </p:tgtEl>
                                        <p:attrNameLst>
                                          <p:attrName>ppt_x</p:attrName>
                                        </p:attrNameLst>
                                      </p:cBhvr>
                                      <p:tavLst>
                                        <p:tav tm="0">
                                          <p:val>
                                            <p:strVal val="#ppt_x"/>
                                          </p:val>
                                        </p:tav>
                                        <p:tav tm="100000">
                                          <p:val>
                                            <p:strVal val="#ppt_x"/>
                                          </p:val>
                                        </p:tav>
                                      </p:tavLst>
                                    </p:anim>
                                    <p:anim calcmode="lin" valueType="num">
                                      <p:cBhvr>
                                        <p:cTn id="15" dur="900" decel="100000" fill="hold"/>
                                        <p:tgtEl>
                                          <p:spTgt spid="6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8">
                                            <p:txEl>
                                              <p:pRg st="0" end="0"/>
                                            </p:txEl>
                                          </p:spTgt>
                                        </p:tgtEl>
                                        <p:attrNameLst>
                                          <p:attrName>style.visibility</p:attrName>
                                        </p:attrNameLst>
                                      </p:cBhvr>
                                      <p:to>
                                        <p:strVal val="visible"/>
                                      </p:to>
                                    </p:set>
                                    <p:animEffect transition="in" filter="barn(inVertical)">
                                      <p:cBhvr>
                                        <p:cTn id="21" dur="500"/>
                                        <p:tgtEl>
                                          <p:spTgt spid="6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68">
                                            <p:txEl>
                                              <p:pRg st="1" end="1"/>
                                            </p:txEl>
                                          </p:spTgt>
                                        </p:tgtEl>
                                        <p:attrNameLst>
                                          <p:attrName>style.visibility</p:attrName>
                                        </p:attrNameLst>
                                      </p:cBhvr>
                                      <p:to>
                                        <p:strVal val="visible"/>
                                      </p:to>
                                    </p:set>
                                    <p:animEffect transition="in" filter="barn(inVertical)">
                                      <p:cBhvr>
                                        <p:cTn id="26" dur="500"/>
                                        <p:tgtEl>
                                          <p:spTgt spid="6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8">
                                            <p:txEl>
                                              <p:pRg st="2" end="2"/>
                                            </p:txEl>
                                          </p:spTgt>
                                        </p:tgtEl>
                                        <p:attrNameLst>
                                          <p:attrName>style.visibility</p:attrName>
                                        </p:attrNameLst>
                                      </p:cBhvr>
                                      <p:to>
                                        <p:strVal val="visible"/>
                                      </p:to>
                                    </p:set>
                                    <p:animEffect transition="in" filter="barn(inVertical)">
                                      <p:cBhvr>
                                        <p:cTn id="31" dur="500"/>
                                        <p:tgtEl>
                                          <p:spTgt spid="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5"/>
          <p:cNvSpPr/>
          <p:nvPr/>
        </p:nvSpPr>
        <p:spPr>
          <a:xfrm>
            <a:off x="3155950" y="138113"/>
            <a:ext cx="2293938" cy="708025"/>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图象法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
        <p:nvSpPr>
          <p:cNvPr id="4" name="矩形 3"/>
          <p:cNvSpPr/>
          <p:nvPr/>
        </p:nvSpPr>
        <p:spPr>
          <a:xfrm>
            <a:off x="314325" y="923925"/>
            <a:ext cx="8243888"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下图表示了某港口某日从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时水深变化的情况</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8196" name="Rectangle 22"/>
          <p:cNvSpPr/>
          <p:nvPr/>
        </p:nvSpPr>
        <p:spPr>
          <a:xfrm>
            <a:off x="152400" y="152400"/>
            <a:ext cx="9144000" cy="0"/>
          </a:xfrm>
          <a:prstGeom prst="rect">
            <a:avLst/>
          </a:prstGeom>
          <a:noFill/>
          <a:ln w="9525">
            <a:noFill/>
          </a:ln>
        </p:spPr>
        <p:txBody>
          <a:bodyPr wrap="none" anchor="ctr" anchorCtr="0">
            <a:spAutoFit/>
          </a:bodyPr>
          <a:lstStyle/>
          <a:p>
            <a:endParaRPr lang="zh-CN" altLang="en-US" dirty="0">
              <a:latin typeface="Arial" panose="020B0604020202020204" pitchFamily="34" charset="0"/>
            </a:endParaRPr>
          </a:p>
        </p:txBody>
      </p:sp>
      <p:pic>
        <p:nvPicPr>
          <p:cNvPr id="67" name="图片 66"/>
          <p:cNvPicPr>
            <a:picLocks noChangeAspect="1"/>
          </p:cNvPicPr>
          <p:nvPr/>
        </p:nvPicPr>
        <p:blipFill>
          <a:blip r:embed="rId1"/>
          <a:stretch>
            <a:fillRect/>
          </a:stretch>
        </p:blipFill>
        <p:spPr>
          <a:xfrm>
            <a:off x="257175" y="1806575"/>
            <a:ext cx="4164013" cy="3071813"/>
          </a:xfrm>
          <a:prstGeom prst="rect">
            <a:avLst/>
          </a:prstGeom>
          <a:noFill/>
          <a:ln w="9525">
            <a:noFill/>
          </a:ln>
        </p:spPr>
      </p:pic>
      <p:sp>
        <p:nvSpPr>
          <p:cNvPr id="68" name="矩形 67"/>
          <p:cNvSpPr/>
          <p:nvPr/>
        </p:nvSpPr>
        <p:spPr>
          <a:xfrm>
            <a:off x="4502150" y="1611313"/>
            <a:ext cx="4572000"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）大约什么时刻港口的水最深</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约是多少</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2" name="矩形 1"/>
          <p:cNvSpPr/>
          <p:nvPr/>
        </p:nvSpPr>
        <p:spPr>
          <a:xfrm>
            <a:off x="4572000" y="2914490"/>
            <a:ext cx="4572000"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lang="zh-CN" altLang="en-US" sz="2800" b="1" dirty="0">
                <a:solidFill>
                  <a:srgbClr val="FF0000"/>
                </a:solidFill>
                <a:latin typeface="+mj-lt"/>
                <a:ea typeface="楷体" panose="02010609060101010101" pitchFamily="49" charset="-122"/>
              </a:rPr>
              <a:t>解：</a:t>
            </a:r>
            <a:r>
              <a:rPr lang="en-US" altLang="zh-CN" sz="2800" b="1" dirty="0">
                <a:solidFill>
                  <a:srgbClr val="FF0000"/>
                </a:solidFill>
                <a:latin typeface="+mj-lt"/>
                <a:ea typeface="楷体" panose="02010609060101010101" pitchFamily="49" charset="-122"/>
              </a:rPr>
              <a:t>(1)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大约</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时刻时港口的水最深，约是</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7</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米。</a:t>
            </a:r>
            <a:endPar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8">
                                            <p:txEl>
                                              <p:pRg st="0" end="0"/>
                                            </p:txEl>
                                          </p:spTgt>
                                        </p:tgtEl>
                                        <p:attrNameLst>
                                          <p:attrName>style.visibility</p:attrName>
                                        </p:attrNameLst>
                                      </p:cBhvr>
                                      <p:to>
                                        <p:strVal val="visible"/>
                                      </p:to>
                                    </p:set>
                                    <p:animEffect transition="in" filter="barn(inVertical)">
                                      <p:cBhvr>
                                        <p:cTn id="7" dur="500"/>
                                        <p:tgtEl>
                                          <p:spTgt spid="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5"/>
          <p:cNvSpPr/>
          <p:nvPr/>
        </p:nvSpPr>
        <p:spPr>
          <a:xfrm>
            <a:off x="3155950" y="138113"/>
            <a:ext cx="2293938" cy="708025"/>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图象法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
        <p:nvSpPr>
          <p:cNvPr id="4" name="矩形 3"/>
          <p:cNvSpPr/>
          <p:nvPr/>
        </p:nvSpPr>
        <p:spPr>
          <a:xfrm>
            <a:off x="314325" y="923925"/>
            <a:ext cx="8243888"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下图表示了某港口某日从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时水深变化的情况</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8196" name="Rectangle 22"/>
          <p:cNvSpPr/>
          <p:nvPr/>
        </p:nvSpPr>
        <p:spPr>
          <a:xfrm>
            <a:off x="152400" y="152400"/>
            <a:ext cx="9144000" cy="0"/>
          </a:xfrm>
          <a:prstGeom prst="rect">
            <a:avLst/>
          </a:prstGeom>
          <a:noFill/>
          <a:ln w="9525">
            <a:noFill/>
          </a:ln>
        </p:spPr>
        <p:txBody>
          <a:bodyPr wrap="none" anchor="ctr" anchorCtr="0">
            <a:spAutoFit/>
          </a:bodyPr>
          <a:lstStyle/>
          <a:p>
            <a:endParaRPr lang="zh-CN" altLang="en-US" dirty="0">
              <a:latin typeface="Arial" panose="020B0604020202020204" pitchFamily="34" charset="0"/>
            </a:endParaRPr>
          </a:p>
        </p:txBody>
      </p:sp>
      <p:pic>
        <p:nvPicPr>
          <p:cNvPr id="67" name="图片 66"/>
          <p:cNvPicPr>
            <a:picLocks noChangeAspect="1"/>
          </p:cNvPicPr>
          <p:nvPr/>
        </p:nvPicPr>
        <p:blipFill>
          <a:blip r:embed="rId1"/>
          <a:stretch>
            <a:fillRect/>
          </a:stretch>
        </p:blipFill>
        <p:spPr>
          <a:xfrm>
            <a:off x="257175" y="1806575"/>
            <a:ext cx="4164013" cy="3071813"/>
          </a:xfrm>
          <a:prstGeom prst="rect">
            <a:avLst/>
          </a:prstGeom>
          <a:noFill/>
          <a:ln w="9525">
            <a:noFill/>
          </a:ln>
        </p:spPr>
      </p:pic>
      <p:sp>
        <p:nvSpPr>
          <p:cNvPr id="68" name="矩形 67"/>
          <p:cNvSpPr/>
          <p:nvPr/>
        </p:nvSpPr>
        <p:spPr>
          <a:xfrm>
            <a:off x="4502150" y="1611313"/>
            <a:ext cx="4572000" cy="656846"/>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点表示什么</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2" name="矩形 1"/>
          <p:cNvSpPr/>
          <p:nvPr/>
        </p:nvSpPr>
        <p:spPr>
          <a:xfrm>
            <a:off x="4572000" y="2571750"/>
            <a:ext cx="4572000" cy="1303177"/>
          </a:xfrm>
          <a:prstGeom prst="rect">
            <a:avLst/>
          </a:prstGeom>
          <a:noFill/>
        </p:spPr>
        <p:txBody>
          <a:bodyPr>
            <a:spAutoFit/>
          </a:bodyPr>
          <a:lstStyle/>
          <a:p>
            <a:pPr lvl="0">
              <a:lnSpc>
                <a:spcPct val="150000"/>
              </a:lnSpc>
              <a:buClr>
                <a:srgbClr val="00B0F0"/>
              </a:buClr>
              <a:defRPr/>
            </a:pPr>
            <a:r>
              <a:rPr lang="en-US" altLang="zh-CN" sz="2800" b="1" dirty="0">
                <a:solidFill>
                  <a:srgbClr val="FF0000"/>
                </a:solidFill>
                <a:latin typeface="+mj-lt"/>
                <a:ea typeface="楷体" panose="02010609060101010101" pitchFamily="49" charset="-122"/>
              </a:rPr>
              <a:t>(2)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点表示，在</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4</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时刻时，水深大约为</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6.5</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米。</a:t>
            </a:r>
            <a:endPar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8">
                                            <p:txEl>
                                              <p:pRg st="0" end="0"/>
                                            </p:txEl>
                                          </p:spTgt>
                                        </p:tgtEl>
                                        <p:attrNameLst>
                                          <p:attrName>style.visibility</p:attrName>
                                        </p:attrNameLst>
                                      </p:cBhvr>
                                      <p:to>
                                        <p:strVal val="visible"/>
                                      </p:to>
                                    </p:set>
                                    <p:animEffect transition="in" filter="barn(inVertical)">
                                      <p:cBhvr>
                                        <p:cTn id="7" dur="500"/>
                                        <p:tgtEl>
                                          <p:spTgt spid="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5"/>
          <p:cNvSpPr/>
          <p:nvPr/>
        </p:nvSpPr>
        <p:spPr>
          <a:xfrm>
            <a:off x="3155950" y="138113"/>
            <a:ext cx="2293938" cy="708025"/>
          </a:xfrm>
          <a:prstGeom prst="rect">
            <a:avLst/>
          </a:prstGeom>
          <a:solidFill>
            <a:schemeClr val="bg2"/>
          </a:solidFill>
          <a:ln w="9525">
            <a:noFill/>
          </a:ln>
          <a:scene3d>
            <a:camera prst="orthographicFront"/>
            <a:lightRig rig="threePt" dir="t"/>
          </a:scene3d>
          <a:sp3d>
            <a:bevelT/>
          </a:sp3d>
        </p:spPr>
        <p:txBody>
          <a:bodyPr>
            <a:spAutoFit/>
          </a:bodyPr>
          <a:lstStyle/>
          <a:p>
            <a:pPr algn="ctr"/>
            <a:r>
              <a:rPr lang="zh-CN" altLang="en-US" sz="4000" b="1" dirty="0">
                <a:solidFill>
                  <a:srgbClr val="0070C0"/>
                </a:solidFill>
                <a:latin typeface="方正硬笔楷书简体" panose="03000509000000000000" pitchFamily="65" charset="-122"/>
                <a:ea typeface="方正硬笔楷书简体" panose="03000509000000000000" pitchFamily="65" charset="-122"/>
              </a:rPr>
              <a:t>图象法</a:t>
            </a:r>
            <a:endParaRPr lang="zh-CN" altLang="en-US" sz="4000" b="1" dirty="0">
              <a:solidFill>
                <a:srgbClr val="0070C0"/>
              </a:solidFill>
              <a:latin typeface="方正硬笔楷书简体" panose="03000509000000000000" pitchFamily="65" charset="-122"/>
              <a:ea typeface="方正硬笔楷书简体" panose="03000509000000000000" pitchFamily="65" charset="-122"/>
            </a:endParaRPr>
          </a:p>
        </p:txBody>
      </p:sp>
      <p:sp>
        <p:nvSpPr>
          <p:cNvPr id="4" name="矩形 3"/>
          <p:cNvSpPr/>
          <p:nvPr/>
        </p:nvSpPr>
        <p:spPr>
          <a:xfrm>
            <a:off x="314325" y="923925"/>
            <a:ext cx="8243888"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下图表示了某港口某日从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时水深变化的情况</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8196" name="Rectangle 22"/>
          <p:cNvSpPr/>
          <p:nvPr/>
        </p:nvSpPr>
        <p:spPr>
          <a:xfrm>
            <a:off x="152400" y="152400"/>
            <a:ext cx="9144000" cy="0"/>
          </a:xfrm>
          <a:prstGeom prst="rect">
            <a:avLst/>
          </a:prstGeom>
          <a:noFill/>
          <a:ln w="9525">
            <a:noFill/>
          </a:ln>
        </p:spPr>
        <p:txBody>
          <a:bodyPr wrap="none" anchor="ctr" anchorCtr="0">
            <a:spAutoFit/>
          </a:bodyPr>
          <a:lstStyle/>
          <a:p>
            <a:endParaRPr lang="zh-CN" altLang="en-US" dirty="0">
              <a:latin typeface="Arial" panose="020B0604020202020204" pitchFamily="34" charset="0"/>
            </a:endParaRPr>
          </a:p>
        </p:txBody>
      </p:sp>
      <p:pic>
        <p:nvPicPr>
          <p:cNvPr id="67" name="图片 66"/>
          <p:cNvPicPr>
            <a:picLocks noChangeAspect="1"/>
          </p:cNvPicPr>
          <p:nvPr/>
        </p:nvPicPr>
        <p:blipFill>
          <a:blip r:embed="rId1"/>
          <a:stretch>
            <a:fillRect/>
          </a:stretch>
        </p:blipFill>
        <p:spPr>
          <a:xfrm>
            <a:off x="257175" y="1806575"/>
            <a:ext cx="4164013" cy="3071813"/>
          </a:xfrm>
          <a:prstGeom prst="rect">
            <a:avLst/>
          </a:prstGeom>
          <a:noFill/>
          <a:ln w="9525">
            <a:noFill/>
          </a:ln>
        </p:spPr>
      </p:pic>
      <p:sp>
        <p:nvSpPr>
          <p:cNvPr id="68" name="矩形 67"/>
          <p:cNvSpPr/>
          <p:nvPr/>
        </p:nvSpPr>
        <p:spPr>
          <a:xfrm>
            <a:off x="4502150" y="1611313"/>
            <a:ext cx="4572000"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）说说这个港口从</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时的水位是怎样变化的</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2" name="矩形 1"/>
          <p:cNvSpPr/>
          <p:nvPr/>
        </p:nvSpPr>
        <p:spPr>
          <a:xfrm>
            <a:off x="4267200" y="2950289"/>
            <a:ext cx="4876800" cy="1949508"/>
          </a:xfrm>
          <a:prstGeom prst="rect">
            <a:avLst/>
          </a:prstGeom>
          <a:noFill/>
        </p:spPr>
        <p:txBody>
          <a:bodyPr wrap="square">
            <a:spAutoFit/>
          </a:bodyPr>
          <a:lstStyle/>
          <a:p>
            <a:pPr lvl="0" eaLnBrk="1">
              <a:lnSpc>
                <a:spcPct val="150000"/>
              </a:lnSpc>
              <a:buClr>
                <a:srgbClr val="00B0F0"/>
              </a:buClr>
              <a:defRPr/>
            </a:pPr>
            <a:r>
              <a:rPr lang="en-US" altLang="zh-CN" sz="2800" b="1" dirty="0">
                <a:solidFill>
                  <a:srgbClr val="FF0000"/>
                </a:solidFill>
                <a:latin typeface="+mj-lt"/>
                <a:ea typeface="楷体" panose="02010609060101010101" pitchFamily="49" charset="-122"/>
              </a:rPr>
              <a:t>(3)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这个港口在</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时到</a:t>
            </a:r>
            <a:r>
              <a:rPr lang="en-US" altLang="zh-CN" sz="2800" b="1" dirty="0">
                <a:solidFill>
                  <a:srgbClr val="FF0000"/>
                </a:solidFill>
                <a:latin typeface="+mj-lt"/>
                <a:ea typeface="楷体" panose="02010609060101010101" pitchFamily="49" charset="-122"/>
              </a:rPr>
              <a:t>3</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时期间，水深逐渐增加；在</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6</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时期间，水深逐渐减少。</a:t>
            </a:r>
            <a:endPar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8">
                                            <p:txEl>
                                              <p:pRg st="0" end="0"/>
                                            </p:txEl>
                                          </p:spTgt>
                                        </p:tgtEl>
                                        <p:attrNameLst>
                                          <p:attrName>style.visibility</p:attrName>
                                        </p:attrNameLst>
                                      </p:cBhvr>
                                      <p:to>
                                        <p:strVal val="visible"/>
                                      </p:to>
                                    </p:set>
                                    <p:animEffect transition="in" filter="barn(inVertical)">
                                      <p:cBhvr>
                                        <p:cTn id="7" dur="500"/>
                                        <p:tgtEl>
                                          <p:spTgt spid="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028700" y="1001829"/>
            <a:ext cx="7213600" cy="194950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每一辆汽车上都有一个时速表用来指示汽车当</a:t>
            </a:r>
            <a:r>
              <a:rPr lang="zh-CN" altLang="en-US" sz="2800" b="1" dirty="0">
                <a:latin typeface="+mj-lt"/>
                <a:ea typeface="+mj-ea"/>
              </a:rPr>
              <a:t>前</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的速度。</a:t>
            </a:r>
            <a:r>
              <a:rPr lang="zh-CN" altLang="en-US" sz="2800" b="1" dirty="0">
                <a:latin typeface="+mj-lt"/>
                <a:ea typeface="+mj-ea"/>
              </a:rPr>
              <a:t>如图，你知道这辆汽车现在的速度是多少吗</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pic>
        <p:nvPicPr>
          <p:cNvPr id="31" name="Picture 10"/>
          <p:cNvPicPr>
            <a:picLocks noChangeAspect="1"/>
          </p:cNvPicPr>
          <p:nvPr/>
        </p:nvPicPr>
        <p:blipFill>
          <a:blip r:embed="rId1">
            <a:clrChange>
              <a:clrFrom>
                <a:srgbClr val="FFFFFF"/>
              </a:clrFrom>
              <a:clrTo>
                <a:srgbClr val="FFFFFF">
                  <a:alpha val="0"/>
                </a:srgbClr>
              </a:clrTo>
            </a:clrChange>
          </a:blip>
          <a:srcRect b="1573"/>
          <a:stretch>
            <a:fillRect/>
          </a:stretch>
        </p:blipFill>
        <p:spPr>
          <a:xfrm>
            <a:off x="6330208" y="2338227"/>
            <a:ext cx="2648127" cy="2511585"/>
          </a:xfrm>
          <a:prstGeom prst="rect">
            <a:avLst/>
          </a:prstGeom>
          <a:noFill/>
          <a:ln w="9525">
            <a:noFill/>
          </a:ln>
        </p:spPr>
      </p:pic>
      <p:grpSp>
        <p:nvGrpSpPr>
          <p:cNvPr id="7" name="组合 1"/>
          <p:cNvGrpSpPr/>
          <p:nvPr/>
        </p:nvGrpSpPr>
        <p:grpSpPr>
          <a:xfrm>
            <a:off x="2803525" y="239713"/>
            <a:ext cx="2649538" cy="635000"/>
            <a:chOff x="2803270" y="240279"/>
            <a:chExt cx="2649758" cy="634072"/>
          </a:xfrm>
        </p:grpSpPr>
        <p:sp>
          <p:nvSpPr>
            <p:cNvPr id="8" name="矩形 7"/>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新课探究</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9" name="矩形 8"/>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2" name="矩形 1"/>
          <p:cNvSpPr/>
          <p:nvPr/>
        </p:nvSpPr>
        <p:spPr>
          <a:xfrm>
            <a:off x="1277938" y="3111791"/>
            <a:ext cx="4572000" cy="656846"/>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这辆汽车现在速度是</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30km/h</a:t>
            </a:r>
            <a:endPar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inVertical)">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arn(inVertical)">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solidFill>
            <a:srgbClr val="000000"/>
          </a:solidFill>
          <a:miter lim="800000"/>
        </a:ln>
      </a:spPr>
      <a:bodyPr wrap="square" rtlCol="0" anchor="ctr">
        <a:spAutoFit/>
      </a:bodyPr>
      <a:lstStyle>
        <a:defPPr algn="l" eaLnBrk="1" hangingPunct="1">
          <a:lnSpc>
            <a:spcPct val="120000"/>
          </a:lnSpc>
          <a:buFont typeface="Arial" panose="020B0604020202020204" pitchFamily="34" charset="0"/>
          <a:buNone/>
          <a:defRPr sz="2800" b="1" dirty="0" smtClean="0">
            <a:latin typeface="+mj-lt"/>
            <a:ea typeface="黑体" panose="02010609060101010101" pitchFamily="49" charset="-122"/>
          </a:defRPr>
        </a:defPPr>
      </a:lstStyle>
    </a:spDef>
    <a:txDef>
      <a:spPr>
        <a:noFill/>
      </a:spPr>
      <a:bodyPr wrap="square" rtlCol="0">
        <a:spAutoFit/>
      </a:bodyPr>
      <a:lstStyle>
        <a:defPPr algn="l">
          <a:lnSpc>
            <a:spcPct val="120000"/>
          </a:lnSpc>
          <a:defRPr sz="2800" b="1" dirty="0" smtClean="0">
            <a:latin typeface="+mj-lt"/>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2126</Words>
  <Application>WPS 演示</Application>
  <PresentationFormat>全屏显示(16:9)</PresentationFormat>
  <Paragraphs>403</Paragraphs>
  <Slides>23</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黑体</vt:lpstr>
      <vt:lpstr>Times New Roman</vt:lpstr>
      <vt:lpstr>楷体</vt:lpstr>
      <vt:lpstr>Comic Sans MS</vt:lpstr>
      <vt:lpstr>Times New Roman</vt:lpstr>
      <vt:lpstr>方正硬笔楷书简体</vt:lpstr>
      <vt:lpstr>楷体_GB2312</vt:lpstr>
      <vt:lpstr>微软雅黑</vt:lpstr>
      <vt:lpstr>Arial Unicode MS</vt:lpstr>
      <vt:lpstr>等线</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597</cp:revision>
  <cp:lastPrinted>2018-11-09T09:06:00Z</cp:lastPrinted>
  <dcterms:created xsi:type="dcterms:W3CDTF">2016-01-14T07:05:00Z</dcterms:created>
  <dcterms:modified xsi:type="dcterms:W3CDTF">2025-01-20T00:29:25Z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D20137930D484FF58B9EBFB1249906AC</vt:lpwstr>
  </property>
  <property fmtid="{D5CDD505-2E9C-101B-9397-08002B2CF9AE}" pid="3" name="KSOProductBuildVer">
    <vt:lpwstr>2052-12.1.0.19770</vt:lpwstr>
  </property>
</Properties>
</file>