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08" r:id="rId5"/>
    <p:sldId id="380" r:id="rId6"/>
    <p:sldId id="379" r:id="rId7"/>
    <p:sldId id="303" r:id="rId8"/>
    <p:sldId id="304" r:id="rId9"/>
    <p:sldId id="301" r:id="rId10"/>
    <p:sldId id="370" r:id="rId11"/>
    <p:sldId id="385" r:id="rId12"/>
    <p:sldId id="365" r:id="rId13"/>
    <p:sldId id="307" r:id="rId14"/>
    <p:sldId id="279" r:id="rId15"/>
    <p:sldId id="367" r:id="rId16"/>
    <p:sldId id="384" r:id="rId17"/>
    <p:sldId id="383" r:id="rId18"/>
    <p:sldId id="302" r:id="rId19"/>
    <p:sldId id="382" r:id="rId20"/>
    <p:sldId id="306" r:id="rId21"/>
    <p:sldId id="309" r:id="rId22"/>
    <p:sldId id="375" r:id="rId23"/>
    <p:sldId id="377" r:id="rId24"/>
    <p:sldId id="378" r:id="rId25"/>
    <p:sldId id="376" r:id="rId26"/>
    <p:sldId id="268" r:id="rId27"/>
    <p:sldId id="283" r:id="rId28"/>
  </p:sldIdLst>
  <p:sldSz cx="9144000" cy="5143500" type="screen16x9"/>
  <p:notesSz cx="6858000" cy="9144000"/>
  <p:defaultTextStyle>
    <a:defPPr>
      <a:defRPr lang="en-US"/>
    </a:defPPr>
    <a:lvl1pPr marL="0" lvl="0"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27" autoAdjust="0"/>
    <p:restoredTop sz="96403"/>
  </p:normalViewPr>
  <p:slideViewPr>
    <p:cSldViewPr snapToGrid="0" showGuides="1">
      <p:cViewPr varScale="1">
        <p:scale>
          <a:sx n="147" d="100"/>
          <a:sy n="147" d="100"/>
        </p:scale>
        <p:origin x="258"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1"/>
          <p:cNvSpPr>
            <a:spLocks noGrp="1"/>
          </p:cNvSpPr>
          <p:nvPr/>
        </p:nvSpPr>
        <p:spPr>
          <a:xfrm>
            <a:off x="0" y="954088"/>
            <a:ext cx="9153525" cy="1638300"/>
          </a:xfrm>
          <a:prstGeom prst="rect">
            <a:avLst/>
          </a:prstGeom>
          <a:noFill/>
          <a:ln w="9525">
            <a:noFill/>
          </a:ln>
        </p:spPr>
        <p:txBody>
          <a:bodyPr anchor="ctr" anchorCtr="0"/>
          <a:lstStyle/>
          <a:p>
            <a:pPr algn="ctr">
              <a:lnSpc>
                <a:spcPct val="150000"/>
              </a:lnSpc>
            </a:pPr>
            <a:r>
              <a:rPr lang="en-US" altLang="zh-CN" sz="4400" b="1" dirty="0">
                <a:latin typeface="Times New Roman" panose="02020603050405020304" pitchFamily="18" charset="0"/>
                <a:ea typeface="黑体" panose="02010609060101010101" pitchFamily="49" charset="-122"/>
              </a:rPr>
              <a:t>2 </a:t>
            </a:r>
            <a:r>
              <a:rPr lang="zh-CN" altLang="en-US" sz="4400" b="1" dirty="0">
                <a:latin typeface="Times New Roman" panose="02020603050405020304" pitchFamily="18" charset="0"/>
                <a:ea typeface="黑体" panose="02010609060101010101" pitchFamily="49" charset="-122"/>
              </a:rPr>
              <a:t>简单的轴对称图形</a:t>
            </a:r>
            <a:endParaRPr lang="en-US" altLang="zh-CN" sz="4400" b="1" dirty="0">
              <a:latin typeface="Times New Roman" panose="02020603050405020304" pitchFamily="18" charset="0"/>
              <a:ea typeface="黑体" panose="02010609060101010101" pitchFamily="49" charset="-122"/>
            </a:endParaRPr>
          </a:p>
          <a:p>
            <a:pPr algn="ctr">
              <a:lnSpc>
                <a:spcPct val="150000"/>
              </a:lnSpc>
            </a:pPr>
            <a:r>
              <a:rPr lang="zh-CN" altLang="en-US" sz="3600" b="1" dirty="0">
                <a:latin typeface="Times New Roman" panose="02020603050405020304" pitchFamily="18" charset="0"/>
                <a:ea typeface="黑体" panose="02010609060101010101" pitchFamily="49" charset="-122"/>
              </a:rPr>
              <a:t>第</a:t>
            </a:r>
            <a:r>
              <a:rPr lang="en-US" altLang="zh-CN" sz="3600" b="1" dirty="0">
                <a:latin typeface="Times New Roman" panose="02020603050405020304" pitchFamily="18" charset="0"/>
                <a:ea typeface="黑体" panose="02010609060101010101" pitchFamily="49" charset="-122"/>
              </a:rPr>
              <a:t>1</a:t>
            </a:r>
            <a:r>
              <a:rPr lang="zh-CN" altLang="en-US" sz="3600" b="1" dirty="0">
                <a:latin typeface="Times New Roman" panose="02020603050405020304" pitchFamily="18" charset="0"/>
                <a:ea typeface="黑体" panose="02010609060101010101" pitchFamily="49" charset="-122"/>
              </a:rPr>
              <a:t>课时</a:t>
            </a:r>
            <a:r>
              <a:rPr lang="en-US" altLang="zh-CN" sz="3600" b="1" dirty="0">
                <a:latin typeface="Times New Roman" panose="02020603050405020304" pitchFamily="18" charset="0"/>
                <a:ea typeface="黑体" panose="02010609060101010101" pitchFamily="49" charset="-122"/>
              </a:rPr>
              <a:t> </a:t>
            </a:r>
            <a:r>
              <a:rPr lang="zh-CN" altLang="en-US" sz="3600" b="1" dirty="0">
                <a:latin typeface="Times New Roman" panose="02020603050405020304" pitchFamily="18" charset="0"/>
                <a:ea typeface="黑体" panose="02010609060101010101" pitchFamily="49" charset="-122"/>
              </a:rPr>
              <a:t>等腰三角形的性质</a:t>
            </a:r>
            <a:endParaRPr lang="zh-CN" altLang="en-US" sz="3600" b="1" dirty="0">
              <a:latin typeface="Times New Roman" panose="02020603050405020304" pitchFamily="18" charset="0"/>
              <a:ea typeface="黑体" panose="02010609060101010101" pitchFamily="49" charset="-122"/>
            </a:endParaRPr>
          </a:p>
        </p:txBody>
      </p:sp>
      <p:sp>
        <p:nvSpPr>
          <p:cNvPr id="3" name="副标题 2"/>
          <p:cNvSpPr>
            <a:spLocks noGrp="1"/>
          </p:cNvSpPr>
          <p:nvPr/>
        </p:nvSpPr>
        <p:spPr>
          <a:xfrm>
            <a:off x="1495425" y="2598738"/>
            <a:ext cx="6400800" cy="666750"/>
          </a:xfrm>
          <a:prstGeom prst="rect">
            <a:avLst/>
          </a:prstGeom>
          <a:noFill/>
          <a:ln w="9525">
            <a:noFill/>
          </a:ln>
        </p:spPr>
        <p:txBody>
          <a:bodyPr anchor="ctr"/>
          <a:lstStyle>
            <a:lvl1pPr marL="0" indent="0" algn="ctr" rtl="0" eaLnBrk="0" fontAlgn="base" hangingPunct="0">
              <a:lnSpc>
                <a:spcPct val="120000"/>
              </a:lnSpc>
              <a:spcBef>
                <a:spcPct val="0"/>
              </a:spcBef>
              <a:spcAft>
                <a:spcPct val="0"/>
              </a:spcAft>
              <a:buNone/>
              <a:defRPr sz="2400" b="1" kern="1200">
                <a:solidFill>
                  <a:schemeClr val="tx1"/>
                </a:solidFill>
                <a:latin typeface="楷体_GB2312" panose="02010609030101010101" pitchFamily="49" charset="-122"/>
                <a:ea typeface="楷体_GB2312" panose="02010609030101010101" pitchFamily="49" charset="-122"/>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ctr" defTabSz="457200" rtl="0" eaLnBrk="1" fontAlgn="base" latinLnBrk="0" hangingPunct="1">
              <a:lnSpc>
                <a:spcPct val="120000"/>
              </a:lnSpc>
              <a:spcBef>
                <a:spcPts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j-lt"/>
                <a:ea typeface="+mn-ea"/>
                <a:cs typeface="+mn-cs"/>
              </a:rPr>
              <a:t>北师版七年级数学下册</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cxnSp>
        <p:nvCxnSpPr>
          <p:cNvPr id="4" name="直接连接符 3"/>
          <p:cNvCxnSpPr/>
          <p:nvPr/>
        </p:nvCxnSpPr>
        <p:spPr>
          <a:xfrm>
            <a:off x="1365250" y="2592388"/>
            <a:ext cx="6427788" cy="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6007100" y="2890012"/>
            <a:ext cx="2841682" cy="1578712"/>
          </a:xfrm>
          <a:prstGeom prst="rect">
            <a:avLst/>
          </a:prstGeom>
        </p:spPr>
      </p:pic>
      <p:sp>
        <p:nvSpPr>
          <p:cNvPr id="4" name="文本框 3"/>
          <p:cNvSpPr txBox="1"/>
          <p:nvPr/>
        </p:nvSpPr>
        <p:spPr>
          <a:xfrm>
            <a:off x="400050" y="944086"/>
            <a:ext cx="8667750" cy="2111091"/>
          </a:xfrm>
          <a:prstGeom prst="rect">
            <a:avLst/>
          </a:prstGeom>
          <a:noFill/>
        </p:spPr>
        <p:txBody>
          <a:bodyPr wrap="square">
            <a:spAutoFit/>
          </a:bodyPr>
          <a:lstStyle/>
          <a:p>
            <a:pPr>
              <a:lnSpc>
                <a:spcPct val="120000"/>
              </a:lnSpc>
            </a:pPr>
            <a:r>
              <a:rPr lang="zh-CN" altLang="en-US" sz="2800" b="1" dirty="0">
                <a:solidFill>
                  <a:srgbClr val="FF0000"/>
                </a:solidFill>
                <a:latin typeface="+mj-lt"/>
                <a:ea typeface="楷体" panose="02010609060101010101" pitchFamily="49" charset="-122"/>
              </a:rPr>
              <a:t>解：根据等腰三角形“三线合一”的性质，等腰三角形</a:t>
            </a:r>
            <a:r>
              <a:rPr lang="zh-CN" altLang="en-US" sz="2800" b="1" i="1" dirty="0">
                <a:solidFill>
                  <a:srgbClr val="FF0000"/>
                </a:solidFill>
                <a:latin typeface="+mj-lt"/>
                <a:ea typeface="楷体" panose="02010609060101010101" pitchFamily="49" charset="-122"/>
              </a:rPr>
              <a:t>ABC</a:t>
            </a:r>
            <a:r>
              <a:rPr lang="zh-CN" altLang="en-US" sz="2800" b="1" dirty="0">
                <a:solidFill>
                  <a:srgbClr val="FF0000"/>
                </a:solidFill>
                <a:latin typeface="+mj-lt"/>
                <a:ea typeface="楷体" panose="02010609060101010101" pitchFamily="49" charset="-122"/>
              </a:rPr>
              <a:t>底边</a:t>
            </a:r>
            <a:r>
              <a:rPr lang="zh-CN" altLang="en-US" sz="2800" b="1" i="1" dirty="0">
                <a:solidFill>
                  <a:srgbClr val="FF0000"/>
                </a:solidFill>
                <a:latin typeface="+mj-lt"/>
                <a:ea typeface="楷体" panose="02010609060101010101" pitchFamily="49" charset="-122"/>
              </a:rPr>
              <a:t>BC</a:t>
            </a:r>
            <a:r>
              <a:rPr lang="zh-CN" altLang="en-US" sz="2800" b="1" dirty="0">
                <a:solidFill>
                  <a:srgbClr val="FF0000"/>
                </a:solidFill>
                <a:latin typeface="+mj-lt"/>
                <a:ea typeface="楷体" panose="02010609060101010101" pitchFamily="49" charset="-122"/>
              </a:rPr>
              <a:t>上的中线</a:t>
            </a:r>
            <a:r>
              <a:rPr lang="zh-CN" altLang="en-US" sz="2800" b="1" i="1" dirty="0">
                <a:solidFill>
                  <a:srgbClr val="FF0000"/>
                </a:solidFill>
                <a:latin typeface="+mj-lt"/>
                <a:ea typeface="楷体" panose="02010609060101010101" pitchFamily="49" charset="-122"/>
              </a:rPr>
              <a:t>DA</a:t>
            </a:r>
            <a:r>
              <a:rPr lang="zh-CN" altLang="en-US" sz="2800" b="1" dirty="0">
                <a:solidFill>
                  <a:srgbClr val="FF0000"/>
                </a:solidFill>
                <a:latin typeface="+mj-lt"/>
                <a:ea typeface="楷体" panose="02010609060101010101" pitchFamily="49" charset="-122"/>
              </a:rPr>
              <a:t>应垂直于底边</a:t>
            </a:r>
            <a:r>
              <a:rPr lang="zh-CN" altLang="en-US" sz="2800" b="1" i="1" dirty="0">
                <a:solidFill>
                  <a:srgbClr val="FF0000"/>
                </a:solidFill>
                <a:latin typeface="+mj-lt"/>
                <a:ea typeface="楷体" panose="02010609060101010101" pitchFamily="49" charset="-122"/>
              </a:rPr>
              <a:t>BC</a:t>
            </a:r>
            <a:r>
              <a:rPr lang="zh-CN" altLang="en-US" sz="2800" b="1" dirty="0">
                <a:solidFill>
                  <a:srgbClr val="FF0000"/>
                </a:solidFill>
                <a:latin typeface="+mj-lt"/>
                <a:ea typeface="楷体" panose="02010609060101010101" pitchFamily="49" charset="-122"/>
              </a:rPr>
              <a:t>(即木条)。如果重锤过点</a:t>
            </a:r>
            <a:r>
              <a:rPr lang="zh-CN" altLang="en-US" sz="2800" b="1" i="1" dirty="0">
                <a:solidFill>
                  <a:srgbClr val="FF0000"/>
                </a:solidFill>
                <a:latin typeface="+mj-lt"/>
                <a:ea typeface="楷体" panose="02010609060101010101" pitchFamily="49" charset="-122"/>
              </a:rPr>
              <a:t>A</a:t>
            </a:r>
            <a:r>
              <a:rPr lang="zh-CN" altLang="en-US" sz="2800" b="1" dirty="0">
                <a:solidFill>
                  <a:srgbClr val="FF0000"/>
                </a:solidFill>
                <a:latin typeface="+mj-lt"/>
                <a:ea typeface="楷体" panose="02010609060101010101" pitchFamily="49" charset="-122"/>
              </a:rPr>
              <a:t>，说明</a:t>
            </a:r>
            <a:r>
              <a:rPr lang="zh-CN" altLang="en-US" sz="2800" b="1" i="1" dirty="0">
                <a:solidFill>
                  <a:srgbClr val="FF0000"/>
                </a:solidFill>
                <a:latin typeface="+mj-lt"/>
                <a:ea typeface="楷体" panose="02010609060101010101" pitchFamily="49" charset="-122"/>
              </a:rPr>
              <a:t>AD</a:t>
            </a:r>
            <a:r>
              <a:rPr lang="zh-CN" altLang="en-US" sz="2800" b="1" dirty="0">
                <a:solidFill>
                  <a:srgbClr val="FF0000"/>
                </a:solidFill>
                <a:latin typeface="+mj-lt"/>
                <a:ea typeface="楷体" panose="02010609060101010101" pitchFamily="49" charset="-122"/>
              </a:rPr>
              <a:t>所在的直线垂直于水平线，那么木条就是水平的。</a:t>
            </a:r>
            <a:endParaRPr lang="zh-CN" altLang="en-US" sz="2800" b="1" dirty="0">
              <a:solidFill>
                <a:srgbClr val="FF0000"/>
              </a:solidFill>
              <a:latin typeface="+mj-lt"/>
              <a:ea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3389" y="638386"/>
            <a:ext cx="7586238" cy="1152367"/>
          </a:xfrm>
          <a:prstGeom prst="rect">
            <a:avLst/>
          </a:prstGeom>
          <a:noFill/>
          <a:ln w="9525">
            <a:noFill/>
          </a:ln>
        </p:spPr>
        <p:txBody>
          <a:bodyPr wrap="square">
            <a:spAutoFit/>
          </a:bodyPr>
          <a:lstStyle/>
          <a:p>
            <a:pPr>
              <a:lnSpc>
                <a:spcPct val="130000"/>
              </a:lnSpc>
            </a:pPr>
            <a:r>
              <a:rPr lang="zh-CN" altLang="en-US" sz="2800" b="1" dirty="0">
                <a:solidFill>
                  <a:srgbClr val="0000FF"/>
                </a:solidFill>
                <a:latin typeface="+mj-lt"/>
              </a:rPr>
              <a:t>例</a:t>
            </a:r>
            <a:r>
              <a:rPr lang="en-US" altLang="zh-CN" sz="2800" b="1" dirty="0">
                <a:solidFill>
                  <a:srgbClr val="0000FF"/>
                </a:solidFill>
                <a:latin typeface="+mj-lt"/>
              </a:rPr>
              <a:t>1  </a:t>
            </a:r>
            <a:r>
              <a:rPr lang="zh-CN" altLang="en-US" sz="2800" b="1" dirty="0">
                <a:solidFill>
                  <a:srgbClr val="000000"/>
                </a:solidFill>
                <a:latin typeface="+mj-lt"/>
              </a:rPr>
              <a:t>已知</a:t>
            </a:r>
            <a:r>
              <a:rPr lang="zh-CN" altLang="en-US" sz="2800" b="1" dirty="0">
                <a:solidFill>
                  <a:srgbClr val="000000"/>
                </a:solidFill>
              </a:rPr>
              <a:t>一个等腰三角形的</a:t>
            </a:r>
            <a:r>
              <a:rPr lang="zh-CN" altLang="en-US" sz="2800" b="1" dirty="0">
                <a:solidFill>
                  <a:srgbClr val="000000"/>
                </a:solidFill>
                <a:latin typeface="+mj-lt"/>
              </a:rPr>
              <a:t>底角是顶角的</a:t>
            </a:r>
            <a:r>
              <a:rPr lang="en-US" altLang="zh-CN" sz="2800" b="1" dirty="0">
                <a:solidFill>
                  <a:srgbClr val="000000"/>
                </a:solidFill>
                <a:latin typeface="+mj-lt"/>
              </a:rPr>
              <a:t>2</a:t>
            </a:r>
            <a:r>
              <a:rPr lang="zh-CN" altLang="en-US" sz="2800" b="1" dirty="0">
                <a:solidFill>
                  <a:srgbClr val="000000"/>
                </a:solidFill>
                <a:latin typeface="+mj-lt"/>
              </a:rPr>
              <a:t>倍，求它的各个内角的度数。</a:t>
            </a:r>
            <a:endParaRPr lang="zh-CN" altLang="en-US" sz="2800" b="1" dirty="0">
              <a:latin typeface="+mj-lt"/>
            </a:endParaRPr>
          </a:p>
        </p:txBody>
      </p:sp>
      <p:sp>
        <p:nvSpPr>
          <p:cNvPr id="3" name="矩形 2"/>
          <p:cNvSpPr/>
          <p:nvPr/>
        </p:nvSpPr>
        <p:spPr>
          <a:xfrm>
            <a:off x="616373" y="1709899"/>
            <a:ext cx="6488959" cy="1006686"/>
          </a:xfrm>
          <a:prstGeom prst="rect">
            <a:avLst/>
          </a:prstGeom>
          <a:noFill/>
          <a:ln w="9525">
            <a:noFill/>
          </a:ln>
        </p:spPr>
        <p:txBody>
          <a:bodyPr wrap="square">
            <a:spAutoFit/>
          </a:bodyPr>
          <a:lstStyle/>
          <a:p>
            <a:pPr>
              <a:lnSpc>
                <a:spcPct val="120000"/>
              </a:lnSpc>
            </a:pPr>
            <a:r>
              <a:rPr lang="zh-CN" altLang="en-US" sz="2600" b="1" dirty="0">
                <a:solidFill>
                  <a:srgbClr val="FF0000"/>
                </a:solidFill>
                <a:latin typeface="+mj-lt"/>
              </a:rPr>
              <a:t>解：设这个等腰三角形顶角的度数为</a:t>
            </a:r>
            <a:r>
              <a:rPr lang="en-US" altLang="zh-CN" sz="2600" b="1" i="1" dirty="0">
                <a:solidFill>
                  <a:srgbClr val="FF0000"/>
                </a:solidFill>
                <a:latin typeface="+mj-lt"/>
              </a:rPr>
              <a:t>x</a:t>
            </a:r>
            <a:r>
              <a:rPr lang="en-US" altLang="zh-CN" sz="2600" b="1" dirty="0">
                <a:solidFill>
                  <a:srgbClr val="FF0000"/>
                </a:solidFill>
                <a:latin typeface="+mj-lt"/>
              </a:rPr>
              <a:t>°</a:t>
            </a:r>
            <a:r>
              <a:rPr lang="zh-CN" altLang="en-US" sz="2600" b="1" dirty="0">
                <a:solidFill>
                  <a:srgbClr val="FF0000"/>
                </a:solidFill>
                <a:latin typeface="+mj-lt"/>
              </a:rPr>
              <a:t>，</a:t>
            </a:r>
            <a:endParaRPr lang="en-US" altLang="zh-CN" sz="2600" b="1" dirty="0">
              <a:solidFill>
                <a:srgbClr val="FF0000"/>
              </a:solidFill>
              <a:latin typeface="+mj-lt"/>
            </a:endParaRPr>
          </a:p>
          <a:p>
            <a:pPr>
              <a:lnSpc>
                <a:spcPct val="120000"/>
              </a:lnSpc>
            </a:pPr>
            <a:r>
              <a:rPr lang="en-US" altLang="zh-CN" sz="2600" b="1" dirty="0">
                <a:solidFill>
                  <a:srgbClr val="FF0000"/>
                </a:solidFill>
                <a:latin typeface="+mj-lt"/>
              </a:rPr>
              <a:t>         </a:t>
            </a:r>
            <a:r>
              <a:rPr lang="zh-CN" altLang="en-US" sz="2600" b="1" dirty="0">
                <a:solidFill>
                  <a:srgbClr val="FF0000"/>
                </a:solidFill>
                <a:latin typeface="+mj-lt"/>
              </a:rPr>
              <a:t>则底角的度数为</a:t>
            </a:r>
            <a:r>
              <a:rPr lang="en-US" altLang="zh-CN" sz="2600" b="1" dirty="0">
                <a:solidFill>
                  <a:srgbClr val="FF0000"/>
                </a:solidFill>
                <a:latin typeface="+mj-lt"/>
              </a:rPr>
              <a:t>2</a:t>
            </a:r>
            <a:r>
              <a:rPr lang="en-US" altLang="zh-CN" sz="2600" b="1" i="1" dirty="0">
                <a:solidFill>
                  <a:srgbClr val="FF0000"/>
                </a:solidFill>
                <a:latin typeface="+mj-lt"/>
              </a:rPr>
              <a:t>x</a:t>
            </a:r>
            <a:r>
              <a:rPr lang="en-US" altLang="zh-CN" sz="2600" b="1" dirty="0">
                <a:solidFill>
                  <a:srgbClr val="FF0000"/>
                </a:solidFill>
                <a:latin typeface="+mj-lt"/>
              </a:rPr>
              <a:t>°</a:t>
            </a:r>
            <a:r>
              <a:rPr lang="zh-CN" altLang="en-US" sz="2600" b="1" dirty="0">
                <a:solidFill>
                  <a:srgbClr val="FF0000"/>
                </a:solidFill>
                <a:latin typeface="+mj-lt"/>
              </a:rPr>
              <a:t>。</a:t>
            </a:r>
            <a:endParaRPr lang="zh-CN" altLang="en-US" sz="2600" b="1" dirty="0">
              <a:solidFill>
                <a:srgbClr val="FF0000"/>
              </a:solidFill>
              <a:latin typeface="+mj-lt"/>
            </a:endParaRPr>
          </a:p>
        </p:txBody>
      </p:sp>
      <p:sp>
        <p:nvSpPr>
          <p:cNvPr id="4" name="矩形 3"/>
          <p:cNvSpPr/>
          <p:nvPr/>
        </p:nvSpPr>
        <p:spPr>
          <a:xfrm>
            <a:off x="433389" y="2683209"/>
            <a:ext cx="7125547" cy="526554"/>
          </a:xfrm>
          <a:prstGeom prst="rect">
            <a:avLst/>
          </a:prstGeom>
          <a:noFill/>
          <a:ln w="9525">
            <a:noFill/>
          </a:ln>
        </p:spPr>
        <p:txBody>
          <a:bodyPr wrap="square">
            <a:spAutoFit/>
          </a:bodyPr>
          <a:lstStyle/>
          <a:p>
            <a:pPr>
              <a:lnSpc>
                <a:spcPct val="120000"/>
              </a:lnSpc>
            </a:pPr>
            <a:r>
              <a:rPr lang="zh-CN" altLang="en-US" sz="2600" b="1" dirty="0">
                <a:solidFill>
                  <a:srgbClr val="FF0000"/>
                </a:solidFill>
                <a:latin typeface="+mj-lt"/>
              </a:rPr>
              <a:t>根据“三角形三个内角的和等于</a:t>
            </a:r>
            <a:r>
              <a:rPr lang="en-US" altLang="zh-CN" sz="2600" b="1" dirty="0">
                <a:solidFill>
                  <a:srgbClr val="FF0000"/>
                </a:solidFill>
                <a:latin typeface="+mj-lt"/>
              </a:rPr>
              <a:t>180°</a:t>
            </a:r>
            <a:r>
              <a:rPr lang="zh-CN" altLang="en-US" sz="2600" b="1" dirty="0">
                <a:solidFill>
                  <a:srgbClr val="FF0000"/>
                </a:solidFill>
                <a:latin typeface="+mj-lt"/>
              </a:rPr>
              <a:t>”，得</a:t>
            </a:r>
            <a:endParaRPr lang="zh-CN" altLang="en-US" sz="2600" b="1" dirty="0">
              <a:solidFill>
                <a:srgbClr val="FF0000"/>
              </a:solidFill>
              <a:latin typeface="+mj-lt"/>
            </a:endParaRPr>
          </a:p>
        </p:txBody>
      </p:sp>
      <p:sp>
        <p:nvSpPr>
          <p:cNvPr id="5" name="矩形 4"/>
          <p:cNvSpPr/>
          <p:nvPr/>
        </p:nvSpPr>
        <p:spPr>
          <a:xfrm>
            <a:off x="3196987" y="3030002"/>
            <a:ext cx="2750025" cy="526554"/>
          </a:xfrm>
          <a:prstGeom prst="rect">
            <a:avLst/>
          </a:prstGeom>
          <a:noFill/>
          <a:ln w="9525">
            <a:noFill/>
          </a:ln>
        </p:spPr>
        <p:txBody>
          <a:bodyPr wrap="square">
            <a:spAutoFit/>
          </a:bodyPr>
          <a:lstStyle/>
          <a:p>
            <a:pPr>
              <a:lnSpc>
                <a:spcPct val="120000"/>
              </a:lnSpc>
            </a:pPr>
            <a:r>
              <a:rPr lang="en-US" altLang="zh-CN" sz="2600" b="1" i="1" dirty="0">
                <a:solidFill>
                  <a:srgbClr val="FF0000"/>
                </a:solidFill>
                <a:latin typeface="+mj-lt"/>
              </a:rPr>
              <a:t>x</a:t>
            </a:r>
            <a:r>
              <a:rPr lang="en-US" altLang="zh-CN" sz="2600" b="1" dirty="0">
                <a:solidFill>
                  <a:srgbClr val="FF0000"/>
                </a:solidFill>
                <a:latin typeface="+mj-lt"/>
              </a:rPr>
              <a:t>+2</a:t>
            </a:r>
            <a:r>
              <a:rPr lang="en-US" altLang="zh-CN" sz="2600" b="1" i="1" dirty="0">
                <a:solidFill>
                  <a:srgbClr val="FF0000"/>
                </a:solidFill>
                <a:latin typeface="+mj-lt"/>
              </a:rPr>
              <a:t>x</a:t>
            </a:r>
            <a:r>
              <a:rPr lang="en-US" altLang="zh-CN" sz="2600" b="1" dirty="0">
                <a:solidFill>
                  <a:srgbClr val="FF0000"/>
                </a:solidFill>
                <a:latin typeface="+mj-lt"/>
              </a:rPr>
              <a:t>+2</a:t>
            </a:r>
            <a:r>
              <a:rPr lang="en-US" altLang="zh-CN" sz="2600" b="1" i="1" dirty="0">
                <a:solidFill>
                  <a:srgbClr val="FF0000"/>
                </a:solidFill>
                <a:latin typeface="+mj-lt"/>
              </a:rPr>
              <a:t>x</a:t>
            </a:r>
            <a:r>
              <a:rPr lang="en-US" altLang="zh-CN" sz="2600" b="1" dirty="0">
                <a:solidFill>
                  <a:srgbClr val="FF0000"/>
                </a:solidFill>
                <a:latin typeface="+mj-lt"/>
              </a:rPr>
              <a:t>=180</a:t>
            </a:r>
            <a:r>
              <a:rPr lang="zh-CN" altLang="en-US" sz="2600" b="1" dirty="0">
                <a:solidFill>
                  <a:srgbClr val="FF0000"/>
                </a:solidFill>
                <a:latin typeface="+mj-lt"/>
              </a:rPr>
              <a:t>。</a:t>
            </a:r>
            <a:endParaRPr lang="zh-CN" altLang="en-US" sz="2600" b="1" dirty="0">
              <a:solidFill>
                <a:srgbClr val="FF0000"/>
              </a:solidFill>
              <a:latin typeface="+mj-lt"/>
            </a:endParaRPr>
          </a:p>
        </p:txBody>
      </p:sp>
      <p:grpSp>
        <p:nvGrpSpPr>
          <p:cNvPr id="9" name="组合 8"/>
          <p:cNvGrpSpPr/>
          <p:nvPr/>
        </p:nvGrpSpPr>
        <p:grpSpPr>
          <a:xfrm>
            <a:off x="1117495" y="3486602"/>
            <a:ext cx="4680401" cy="492443"/>
            <a:chOff x="1097175" y="3486999"/>
            <a:chExt cx="4680401" cy="492443"/>
          </a:xfrm>
        </p:grpSpPr>
        <p:sp>
          <p:nvSpPr>
            <p:cNvPr id="6" name="矩形 5"/>
            <p:cNvSpPr/>
            <p:nvPr/>
          </p:nvSpPr>
          <p:spPr>
            <a:xfrm>
              <a:off x="1097175" y="3486999"/>
              <a:ext cx="927947" cy="492443"/>
            </a:xfrm>
            <a:prstGeom prst="rect">
              <a:avLst/>
            </a:prstGeom>
            <a:noFill/>
            <a:ln w="9525">
              <a:noFill/>
            </a:ln>
          </p:spPr>
          <p:txBody>
            <a:bodyPr wrap="square">
              <a:spAutoFit/>
            </a:bodyPr>
            <a:lstStyle/>
            <a:p>
              <a:r>
                <a:rPr lang="zh-CN" altLang="en-US" sz="2600" b="1" dirty="0">
                  <a:solidFill>
                    <a:srgbClr val="FF0000"/>
                  </a:solidFill>
                  <a:latin typeface="+mj-lt"/>
                </a:rPr>
                <a:t>解得</a:t>
              </a:r>
              <a:endParaRPr lang="zh-CN" altLang="en-US" sz="2600" b="1" dirty="0">
                <a:solidFill>
                  <a:srgbClr val="FF0000"/>
                </a:solidFill>
                <a:latin typeface="+mj-lt"/>
              </a:endParaRPr>
            </a:p>
          </p:txBody>
        </p:sp>
        <p:sp>
          <p:nvSpPr>
            <p:cNvPr id="7" name="矩形 6"/>
            <p:cNvSpPr/>
            <p:nvPr/>
          </p:nvSpPr>
          <p:spPr>
            <a:xfrm>
              <a:off x="4226508" y="3486999"/>
              <a:ext cx="1551068" cy="492443"/>
            </a:xfrm>
            <a:prstGeom prst="rect">
              <a:avLst/>
            </a:prstGeom>
            <a:noFill/>
            <a:ln w="9525">
              <a:noFill/>
            </a:ln>
          </p:spPr>
          <p:txBody>
            <a:bodyPr wrap="square">
              <a:spAutoFit/>
            </a:bodyPr>
            <a:lstStyle/>
            <a:p>
              <a:r>
                <a:rPr lang="en-US" altLang="zh-CN" sz="2600" b="1" i="1" dirty="0">
                  <a:solidFill>
                    <a:srgbClr val="FF0000"/>
                  </a:solidFill>
                  <a:latin typeface="+mj-lt"/>
                </a:rPr>
                <a:t>x</a:t>
              </a:r>
              <a:r>
                <a:rPr lang="en-US" altLang="zh-CN" sz="2600" b="1" dirty="0">
                  <a:solidFill>
                    <a:srgbClr val="FF0000"/>
                  </a:solidFill>
                  <a:latin typeface="+mj-lt"/>
                </a:rPr>
                <a:t>=36</a:t>
              </a:r>
              <a:r>
                <a:rPr lang="zh-CN" altLang="en-US" sz="2600" b="1" dirty="0">
                  <a:solidFill>
                    <a:srgbClr val="FF0000"/>
                  </a:solidFill>
                  <a:latin typeface="+mj-lt"/>
                </a:rPr>
                <a:t>。</a:t>
              </a:r>
              <a:endParaRPr lang="zh-CN" altLang="en-US" sz="2600" b="1" dirty="0">
                <a:solidFill>
                  <a:srgbClr val="FF0000"/>
                </a:solidFill>
                <a:latin typeface="+mj-lt"/>
              </a:endParaRPr>
            </a:p>
          </p:txBody>
        </p:sp>
      </p:grpSp>
      <p:sp>
        <p:nvSpPr>
          <p:cNvPr id="8" name="矩形 7"/>
          <p:cNvSpPr/>
          <p:nvPr/>
        </p:nvSpPr>
        <p:spPr>
          <a:xfrm>
            <a:off x="3603464" y="3928235"/>
            <a:ext cx="2289336" cy="526554"/>
          </a:xfrm>
          <a:prstGeom prst="rect">
            <a:avLst/>
          </a:prstGeom>
          <a:noFill/>
          <a:ln w="9525">
            <a:noFill/>
          </a:ln>
        </p:spPr>
        <p:txBody>
          <a:bodyPr wrap="square">
            <a:spAutoFit/>
          </a:bodyPr>
          <a:lstStyle/>
          <a:p>
            <a:pPr>
              <a:lnSpc>
                <a:spcPct val="120000"/>
              </a:lnSpc>
            </a:pPr>
            <a:r>
              <a:rPr lang="en-US" altLang="zh-CN" sz="2600" b="1" dirty="0">
                <a:solidFill>
                  <a:srgbClr val="FF0000"/>
                </a:solidFill>
                <a:latin typeface="+mj-lt"/>
              </a:rPr>
              <a:t>2×36=72</a:t>
            </a:r>
            <a:r>
              <a:rPr lang="zh-CN" altLang="en-US" sz="2600" b="1" dirty="0">
                <a:solidFill>
                  <a:srgbClr val="FF0000"/>
                </a:solidFill>
                <a:latin typeface="+mj-lt"/>
              </a:rPr>
              <a:t>。</a:t>
            </a:r>
            <a:endParaRPr lang="zh-CN" altLang="en-US" sz="2600" b="1" dirty="0">
              <a:solidFill>
                <a:srgbClr val="FF0000"/>
              </a:solidFill>
              <a:latin typeface="+mj-lt"/>
            </a:endParaRPr>
          </a:p>
        </p:txBody>
      </p:sp>
      <p:sp>
        <p:nvSpPr>
          <p:cNvPr id="10" name="矩形 9"/>
          <p:cNvSpPr/>
          <p:nvPr/>
        </p:nvSpPr>
        <p:spPr>
          <a:xfrm>
            <a:off x="433389" y="4350724"/>
            <a:ext cx="8778344" cy="526554"/>
          </a:xfrm>
          <a:prstGeom prst="rect">
            <a:avLst/>
          </a:prstGeom>
          <a:noFill/>
          <a:ln w="9525">
            <a:noFill/>
          </a:ln>
        </p:spPr>
        <p:txBody>
          <a:bodyPr wrap="square">
            <a:spAutoFit/>
          </a:bodyPr>
          <a:lstStyle/>
          <a:p>
            <a:pPr>
              <a:lnSpc>
                <a:spcPct val="120000"/>
              </a:lnSpc>
            </a:pPr>
            <a:r>
              <a:rPr lang="zh-CN" altLang="en-US" sz="2600" b="1" dirty="0">
                <a:solidFill>
                  <a:srgbClr val="FF0000"/>
                </a:solidFill>
                <a:latin typeface="+mj-lt"/>
              </a:rPr>
              <a:t>所以这个三角形的三个内角分别为</a:t>
            </a:r>
            <a:r>
              <a:rPr lang="en-US" altLang="zh-CN" sz="2600" b="1" dirty="0">
                <a:solidFill>
                  <a:srgbClr val="FF0000"/>
                </a:solidFill>
                <a:latin typeface="+mj-lt"/>
              </a:rPr>
              <a:t>36°</a:t>
            </a:r>
            <a:r>
              <a:rPr lang="zh-CN" altLang="en-US" sz="2600" b="1" dirty="0">
                <a:solidFill>
                  <a:srgbClr val="FF0000"/>
                </a:solidFill>
                <a:latin typeface="+mj-lt"/>
              </a:rPr>
              <a:t>，</a:t>
            </a:r>
            <a:r>
              <a:rPr lang="en-US" altLang="zh-CN" sz="2600" b="1" dirty="0">
                <a:solidFill>
                  <a:srgbClr val="FF0000"/>
                </a:solidFill>
                <a:latin typeface="+mj-lt"/>
              </a:rPr>
              <a:t>72°</a:t>
            </a:r>
            <a:r>
              <a:rPr lang="zh-CN" altLang="en-US" sz="2600" b="1" dirty="0">
                <a:solidFill>
                  <a:srgbClr val="FF0000"/>
                </a:solidFill>
                <a:latin typeface="+mj-lt"/>
              </a:rPr>
              <a:t>，</a:t>
            </a:r>
            <a:r>
              <a:rPr lang="en-US" altLang="zh-CN" sz="2600" b="1" dirty="0">
                <a:solidFill>
                  <a:srgbClr val="FF0000"/>
                </a:solidFill>
                <a:latin typeface="+mj-lt"/>
              </a:rPr>
              <a:t>72°</a:t>
            </a:r>
            <a:r>
              <a:rPr lang="zh-CN" altLang="en-US" sz="2600" b="1" dirty="0">
                <a:solidFill>
                  <a:srgbClr val="FF0000"/>
                </a:solidFill>
                <a:latin typeface="+mj-lt"/>
              </a:rPr>
              <a:t>。</a:t>
            </a:r>
            <a:endParaRPr lang="zh-CN" altLang="en-US" sz="2600" b="1" dirty="0">
              <a:solidFill>
                <a:srgbClr val="FF0000"/>
              </a:solidFill>
              <a:latin typeface="+mj-lt"/>
            </a:endParaRPr>
          </a:p>
        </p:txBody>
      </p:sp>
      <p:pic>
        <p:nvPicPr>
          <p:cNvPr id="11" name="图片 10"/>
          <p:cNvPicPr>
            <a:picLocks noChangeAspect="1"/>
          </p:cNvPicPr>
          <p:nvPr/>
        </p:nvPicPr>
        <p:blipFill>
          <a:blip r:embed="rId1">
            <a:clrChange>
              <a:clrFrom>
                <a:srgbClr val="FFFFFF"/>
              </a:clrFrom>
              <a:clrTo>
                <a:srgbClr val="FFFFFF">
                  <a:alpha val="0"/>
                </a:srgbClr>
              </a:clrTo>
            </a:clrChange>
          </a:blip>
          <a:stretch>
            <a:fillRect/>
          </a:stretch>
        </p:blipFill>
        <p:spPr>
          <a:xfrm>
            <a:off x="7047325" y="1323390"/>
            <a:ext cx="1717505" cy="2276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84848" y="916940"/>
            <a:ext cx="7851775" cy="1076961"/>
          </a:xfrm>
          <a:prstGeom prst="rect">
            <a:avLst/>
          </a:prstGeom>
          <a:noFill/>
        </p:spPr>
        <p:txBody>
          <a:bodyPr>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 在下面的等腰三角形中，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是顶角， 分别求出它们的底角的度数。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15363" name="图片 2"/>
          <p:cNvPicPr>
            <a:picLocks noChangeAspect="1"/>
          </p:cNvPicPr>
          <p:nvPr/>
        </p:nvPicPr>
        <p:blipFill>
          <a:blip r:embed="rId1"/>
          <a:stretch>
            <a:fillRect/>
          </a:stretch>
        </p:blipFill>
        <p:spPr>
          <a:xfrm>
            <a:off x="1097598" y="2044065"/>
            <a:ext cx="6818312" cy="1933575"/>
          </a:xfrm>
          <a:prstGeom prst="rect">
            <a:avLst/>
          </a:prstGeom>
          <a:noFill/>
          <a:ln w="9525">
            <a:noFill/>
          </a:ln>
        </p:spPr>
      </p:pic>
      <p:sp>
        <p:nvSpPr>
          <p:cNvPr id="4" name="矩形 3"/>
          <p:cNvSpPr/>
          <p:nvPr/>
        </p:nvSpPr>
        <p:spPr>
          <a:xfrm>
            <a:off x="1638935" y="4131628"/>
            <a:ext cx="5232400" cy="609600"/>
          </a:xfrm>
          <a:prstGeom prst="rect">
            <a:avLst/>
          </a:prstGeom>
          <a:noFill/>
        </p:spPr>
        <p:txBody>
          <a:bodyPr>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1</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60° </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2</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45° </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30°</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5" name="矩形: 圆角 4"/>
          <p:cNvSpPr/>
          <p:nvPr/>
        </p:nvSpPr>
        <p:spPr>
          <a:xfrm>
            <a:off x="469106" y="399256"/>
            <a:ext cx="1160463" cy="544513"/>
          </a:xfrm>
          <a:prstGeom prst="roundRect">
            <a:avLst/>
          </a:prstGeom>
          <a:noFill/>
          <a:ln>
            <a:solidFill>
              <a:srgbClr val="FD2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D2395"/>
                </a:solidFill>
                <a:effectLst/>
                <a:uLnTx/>
                <a:uFillTx/>
                <a:latin typeface="+mn-lt"/>
                <a:ea typeface="+mn-ea"/>
                <a:cs typeface="+mn-cs"/>
              </a:rPr>
              <a:t>练习</a:t>
            </a:r>
            <a:endParaRPr kumimoji="0" lang="zh-CN" altLang="en-US" sz="2800" b="1" i="0" u="none" strike="noStrike" kern="1200" cap="none" spc="0" normalizeH="0" baseline="0" noProof="0" dirty="0">
              <a:ln>
                <a:noFill/>
              </a:ln>
              <a:solidFill>
                <a:srgbClr val="FD2395"/>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793750" y="858838"/>
            <a:ext cx="6724650" cy="1643063"/>
          </a:xfrm>
          <a:prstGeom prst="rect">
            <a:avLst/>
          </a:prstGeom>
          <a:noFill/>
        </p:spPr>
        <p:txBody>
          <a:bodyPr wrap="none">
            <a:spAutoFit/>
          </a:bodyPr>
          <a:lstStyle/>
          <a:p>
            <a:pPr marR="0" defTabSz="457200">
              <a:lnSpc>
                <a:spcPct val="120000"/>
              </a:lnSpc>
              <a:buClrTx/>
              <a:buSzTx/>
              <a:buFontTx/>
              <a:buNone/>
              <a:defRPr/>
            </a:pPr>
            <a:r>
              <a:rPr kumimoji="0" lang="en-US" altLang="zh-CN" sz="2800" b="1" kern="1200" cap="none" spc="0" normalizeH="0" baseline="0" noProof="0" dirty="0">
                <a:latin typeface="+mj-lt"/>
                <a:ea typeface="+mn-ea"/>
                <a:cs typeface="+mn-cs"/>
              </a:rPr>
              <a:t>2.</a:t>
            </a:r>
            <a:r>
              <a:rPr kumimoji="0" lang="zh-CN" altLang="en-US" sz="2800" b="1" kern="1200" cap="none" spc="0" normalizeH="0" baseline="0" noProof="0" dirty="0">
                <a:latin typeface="+mj-lt"/>
                <a:ea typeface="+mn-ea"/>
                <a:cs typeface="+mn-cs"/>
              </a:rPr>
              <a:t>在△</a:t>
            </a:r>
            <a:r>
              <a:rPr kumimoji="0" lang="en-US" altLang="zh-CN" sz="2800" b="1" i="1" kern="1200" cap="none" spc="0" normalizeH="0" baseline="0" noProof="0" dirty="0">
                <a:latin typeface="+mj-lt"/>
                <a:ea typeface="+mn-ea"/>
                <a:cs typeface="+mn-cs"/>
              </a:rPr>
              <a:t>ABC </a:t>
            </a:r>
            <a:r>
              <a:rPr kumimoji="0" lang="zh-CN" altLang="en-US" sz="2800" b="1" kern="1200" cap="none" spc="0" normalizeH="0" baseline="0" noProof="0" dirty="0">
                <a:latin typeface="+mj-lt"/>
                <a:ea typeface="+mn-ea"/>
                <a:cs typeface="+mn-cs"/>
              </a:rPr>
              <a:t>中，</a:t>
            </a:r>
            <a:r>
              <a:rPr kumimoji="0" lang="en-US" altLang="zh-CN" sz="2800" b="1" i="1" kern="1200" cap="none" spc="0" normalizeH="0" baseline="0" noProof="0" dirty="0">
                <a:latin typeface="+mj-lt"/>
                <a:ea typeface="+mn-ea"/>
                <a:cs typeface="+mn-cs"/>
              </a:rPr>
              <a:t>AB</a:t>
            </a:r>
            <a:r>
              <a:rPr kumimoji="0" lang="en-US" altLang="zh-CN" sz="2800" b="1" kern="1200" cap="none" spc="0" normalizeH="0" baseline="0" noProof="0" dirty="0">
                <a:latin typeface="+mj-lt"/>
                <a:ea typeface="+mn-ea"/>
                <a:cs typeface="+mn-cs"/>
              </a:rPr>
              <a:t> = </a:t>
            </a:r>
            <a:r>
              <a:rPr kumimoji="0" lang="en-US" altLang="zh-CN" sz="2800" b="1" i="1" kern="1200" cap="none" spc="0" normalizeH="0" baseline="0" noProof="0" dirty="0">
                <a:latin typeface="+mj-lt"/>
                <a:ea typeface="+mn-ea"/>
                <a:cs typeface="+mn-cs"/>
              </a:rPr>
              <a:t>AC</a:t>
            </a:r>
            <a:r>
              <a:rPr kumimoji="0" lang="en-US" altLang="zh-CN" sz="2800" b="1" kern="1200" cap="none" spc="0" normalizeH="0" baseline="0" noProof="0" dirty="0">
                <a:latin typeface="+mj-lt"/>
                <a:ea typeface="+mn-ea"/>
                <a:cs typeface="+mn-cs"/>
              </a:rPr>
              <a:t>.</a:t>
            </a:r>
            <a:endParaRPr kumimoji="0" lang="en-US" altLang="zh-CN" sz="2800" b="1" kern="1200" cap="none" spc="0" normalizeH="0" baseline="0" noProof="0" dirty="0">
              <a:latin typeface="+mj-lt"/>
              <a:ea typeface="+mn-ea"/>
              <a:cs typeface="+mn-cs"/>
            </a:endParaRPr>
          </a:p>
          <a:p>
            <a:pPr marR="0" defTabSz="457200">
              <a:lnSpc>
                <a:spcPct val="120000"/>
              </a:lnSpc>
              <a:buClrTx/>
              <a:buSzTx/>
              <a:buFontTx/>
              <a:buNone/>
              <a:defRPr/>
            </a:pPr>
            <a:r>
              <a:rPr kumimoji="0" lang="zh-CN" altLang="en-US" sz="2800" b="1" kern="1200" cap="none" spc="0" normalizeH="0" baseline="0" noProof="0" dirty="0">
                <a:latin typeface="+mj-lt"/>
                <a:ea typeface="+mn-ea"/>
                <a:cs typeface="+mn-cs"/>
              </a:rPr>
              <a:t>（</a:t>
            </a:r>
            <a:r>
              <a:rPr kumimoji="0" lang="en-US" altLang="zh-CN" sz="2800" b="1" kern="1200" cap="none" spc="0" normalizeH="0" baseline="0" noProof="0" dirty="0">
                <a:latin typeface="+mj-lt"/>
                <a:ea typeface="+mn-ea"/>
                <a:cs typeface="+mn-cs"/>
              </a:rPr>
              <a:t>1</a:t>
            </a:r>
            <a:r>
              <a:rPr kumimoji="0" lang="zh-CN" altLang="en-US" sz="2800" b="1" kern="1200" cap="none" spc="0" normalizeH="0" baseline="0" noProof="0" dirty="0">
                <a:latin typeface="+mj-lt"/>
                <a:ea typeface="+mn-ea"/>
                <a:cs typeface="+mn-cs"/>
              </a:rPr>
              <a:t>）若∠</a:t>
            </a:r>
            <a:r>
              <a:rPr kumimoji="0" lang="en-US" altLang="zh-CN" sz="2800" b="1" i="1" kern="1200" cap="none" spc="0" normalizeH="0" baseline="0" noProof="0" dirty="0">
                <a:latin typeface="+mj-lt"/>
                <a:ea typeface="+mn-ea"/>
                <a:cs typeface="+mn-cs"/>
              </a:rPr>
              <a:t>A</a:t>
            </a:r>
            <a:r>
              <a:rPr kumimoji="0" lang="en-US" altLang="zh-CN" sz="2800" b="1" kern="1200" cap="none" spc="0" normalizeH="0" baseline="0" noProof="0" dirty="0">
                <a:latin typeface="+mj-lt"/>
                <a:ea typeface="+mn-ea"/>
                <a:cs typeface="+mn-cs"/>
              </a:rPr>
              <a:t> = 40°</a:t>
            </a:r>
            <a:r>
              <a:rPr kumimoji="0" lang="zh-CN" altLang="en-US" sz="2800" b="1" kern="1200" cap="none" spc="0" normalizeH="0" baseline="0" noProof="0" dirty="0">
                <a:latin typeface="+mj-lt"/>
                <a:ea typeface="+mn-ea"/>
                <a:cs typeface="+mn-cs"/>
              </a:rPr>
              <a:t>，则∠</a:t>
            </a:r>
            <a:r>
              <a:rPr kumimoji="0" lang="en-US" altLang="zh-CN" sz="2800" b="1" i="1" kern="1200" cap="none" spc="0" normalizeH="0" baseline="0" noProof="0" dirty="0">
                <a:latin typeface="+mj-lt"/>
                <a:ea typeface="+mn-ea"/>
                <a:cs typeface="+mn-cs"/>
              </a:rPr>
              <a:t>C</a:t>
            </a:r>
            <a:r>
              <a:rPr kumimoji="0" lang="en-US" altLang="zh-CN" sz="2800" b="1" kern="1200" cap="none" spc="0" normalizeH="0" baseline="0" noProof="0" dirty="0">
                <a:latin typeface="+mj-lt"/>
                <a:ea typeface="+mn-ea"/>
                <a:cs typeface="+mn-cs"/>
              </a:rPr>
              <a:t> </a:t>
            </a:r>
            <a:r>
              <a:rPr kumimoji="0" lang="zh-CN" altLang="en-US" sz="2800" b="1" kern="1200" cap="none" spc="0" normalizeH="0" baseline="0" noProof="0" dirty="0">
                <a:latin typeface="+mj-lt"/>
                <a:ea typeface="+mn-ea"/>
                <a:cs typeface="+mn-cs"/>
              </a:rPr>
              <a:t>等于多少度</a:t>
            </a:r>
            <a:r>
              <a:rPr kumimoji="0" lang="en-US" altLang="zh-CN" sz="2800" b="1" kern="1200" cap="none" spc="0" normalizeH="0" baseline="0" noProof="0" dirty="0">
                <a:latin typeface="+mj-lt"/>
                <a:ea typeface="+mn-ea"/>
                <a:cs typeface="+mn-cs"/>
              </a:rPr>
              <a:t>?</a:t>
            </a:r>
            <a:endParaRPr kumimoji="0" lang="en-US" altLang="zh-CN" sz="2800" b="1" kern="1200" cap="none" spc="0" normalizeH="0" baseline="0" noProof="0" dirty="0">
              <a:latin typeface="+mj-lt"/>
              <a:ea typeface="+mn-ea"/>
              <a:cs typeface="+mn-cs"/>
            </a:endParaRPr>
          </a:p>
          <a:p>
            <a:pPr marR="0" defTabSz="457200">
              <a:lnSpc>
                <a:spcPct val="120000"/>
              </a:lnSpc>
              <a:buClrTx/>
              <a:buSzTx/>
              <a:buFontTx/>
              <a:buNone/>
              <a:defRPr/>
            </a:pPr>
            <a:r>
              <a:rPr kumimoji="0" lang="zh-CN" altLang="en-US" sz="2800" b="1" kern="1200" cap="none" spc="0" normalizeH="0" baseline="0" noProof="0" dirty="0">
                <a:latin typeface="+mj-lt"/>
                <a:ea typeface="+mn-ea"/>
                <a:cs typeface="+mn-cs"/>
              </a:rPr>
              <a:t>（</a:t>
            </a:r>
            <a:r>
              <a:rPr kumimoji="0" lang="en-US" altLang="zh-CN" sz="2800" b="1" kern="1200" cap="none" spc="0" normalizeH="0" baseline="0" noProof="0" dirty="0">
                <a:latin typeface="+mj-lt"/>
                <a:ea typeface="+mn-ea"/>
                <a:cs typeface="+mn-cs"/>
              </a:rPr>
              <a:t>2</a:t>
            </a:r>
            <a:r>
              <a:rPr kumimoji="0" lang="zh-CN" altLang="en-US" sz="2800" b="1" kern="1200" cap="none" spc="0" normalizeH="0" baseline="0" noProof="0" dirty="0">
                <a:latin typeface="+mj-lt"/>
                <a:ea typeface="+mn-ea"/>
                <a:cs typeface="+mn-cs"/>
              </a:rPr>
              <a:t>）若∠</a:t>
            </a:r>
            <a:r>
              <a:rPr kumimoji="0" lang="en-US" altLang="zh-CN" sz="2800" b="1" i="1" kern="1200" cap="none" spc="0" normalizeH="0" baseline="0" noProof="0" dirty="0">
                <a:latin typeface="+mj-lt"/>
                <a:ea typeface="+mn-ea"/>
                <a:cs typeface="+mn-cs"/>
              </a:rPr>
              <a:t>B</a:t>
            </a:r>
            <a:r>
              <a:rPr kumimoji="0" lang="en-US" altLang="zh-CN" sz="2800" b="1" kern="1200" cap="none" spc="0" normalizeH="0" baseline="0" noProof="0" dirty="0">
                <a:latin typeface="+mj-lt"/>
                <a:ea typeface="+mn-ea"/>
                <a:cs typeface="+mn-cs"/>
              </a:rPr>
              <a:t> = 72°</a:t>
            </a:r>
            <a:r>
              <a:rPr kumimoji="0" lang="zh-CN" altLang="en-US" sz="2800" b="1" kern="1200" cap="none" spc="0" normalizeH="0" baseline="0" noProof="0" dirty="0">
                <a:latin typeface="+mj-lt"/>
                <a:ea typeface="+mn-ea"/>
                <a:cs typeface="+mn-cs"/>
              </a:rPr>
              <a:t>，则∠</a:t>
            </a:r>
            <a:r>
              <a:rPr kumimoji="0" lang="en-US" altLang="zh-CN" sz="2800" b="1" i="1" kern="1200" cap="none" spc="0" normalizeH="0" baseline="0" noProof="0" dirty="0">
                <a:latin typeface="+mj-lt"/>
                <a:ea typeface="+mn-ea"/>
                <a:cs typeface="+mn-cs"/>
              </a:rPr>
              <a:t>A</a:t>
            </a:r>
            <a:r>
              <a:rPr kumimoji="0" lang="en-US" altLang="zh-CN" sz="2800" b="1" kern="1200" cap="none" spc="0" normalizeH="0" baseline="0" noProof="0" dirty="0">
                <a:latin typeface="+mj-lt"/>
                <a:ea typeface="+mn-ea"/>
                <a:cs typeface="+mn-cs"/>
              </a:rPr>
              <a:t> </a:t>
            </a:r>
            <a:r>
              <a:rPr kumimoji="0" lang="zh-CN" altLang="en-US" sz="2800" b="1" kern="1200" cap="none" spc="0" normalizeH="0" baseline="0" noProof="0" dirty="0">
                <a:latin typeface="+mj-lt"/>
                <a:ea typeface="+mn-ea"/>
                <a:cs typeface="+mn-cs"/>
              </a:rPr>
              <a:t>等于多少度</a:t>
            </a:r>
            <a:r>
              <a:rPr kumimoji="0" lang="en-US" altLang="zh-CN" sz="2800" b="1" kern="1200" cap="none" spc="0" normalizeH="0" baseline="0" noProof="0" dirty="0">
                <a:latin typeface="+mj-lt"/>
                <a:ea typeface="+mn-ea"/>
                <a:cs typeface="+mn-cs"/>
              </a:rPr>
              <a:t>?</a:t>
            </a:r>
            <a:endParaRPr kumimoji="0" lang="zh-CN" altLang="en-US" sz="2800" b="1" kern="1200" cap="none" spc="0" normalizeH="0" baseline="0" noProof="0" dirty="0">
              <a:latin typeface="+mj-lt"/>
              <a:ea typeface="+mn-ea"/>
              <a:cs typeface="+mn-cs"/>
            </a:endParaRPr>
          </a:p>
        </p:txBody>
      </p:sp>
      <p:grpSp>
        <p:nvGrpSpPr>
          <p:cNvPr id="13315" name="组合 13"/>
          <p:cNvGrpSpPr/>
          <p:nvPr/>
        </p:nvGrpSpPr>
        <p:grpSpPr>
          <a:xfrm>
            <a:off x="5203825" y="2820988"/>
            <a:ext cx="2214563" cy="2058987"/>
            <a:chOff x="5203049" y="2820323"/>
            <a:chExt cx="2215291" cy="2059334"/>
          </a:xfrm>
        </p:grpSpPr>
        <p:sp>
          <p:nvSpPr>
            <p:cNvPr id="10" name="等腰三角形 9"/>
            <p:cNvSpPr/>
            <p:nvPr/>
          </p:nvSpPr>
          <p:spPr>
            <a:xfrm>
              <a:off x="5606407" y="3223616"/>
              <a:ext cx="1387931" cy="1468684"/>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文本框 10"/>
            <p:cNvSpPr txBox="1"/>
            <p:nvPr/>
          </p:nvSpPr>
          <p:spPr>
            <a:xfrm>
              <a:off x="5877959" y="2820323"/>
              <a:ext cx="422414" cy="563657"/>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A</a:t>
              </a:r>
              <a:endParaRPr kumimoji="0" lang="zh-CN" altLang="en-US" sz="2800" b="1" i="1" kern="1200" cap="none" spc="0" normalizeH="0" baseline="0" noProof="0" dirty="0">
                <a:latin typeface="+mj-lt"/>
                <a:ea typeface="+mn-ea"/>
                <a:cs typeface="+mn-cs"/>
              </a:endParaRPr>
            </a:p>
          </p:txBody>
        </p:sp>
        <p:sp>
          <p:nvSpPr>
            <p:cNvPr id="12" name="文本框 11"/>
            <p:cNvSpPr txBox="1"/>
            <p:nvPr/>
          </p:nvSpPr>
          <p:spPr>
            <a:xfrm>
              <a:off x="5203049" y="4316000"/>
              <a:ext cx="424002" cy="563657"/>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B</a:t>
              </a:r>
              <a:endParaRPr kumimoji="0" lang="zh-CN" altLang="en-US" sz="2800" b="1" i="1" kern="1200" cap="none" spc="0" normalizeH="0" baseline="0" noProof="0" dirty="0">
                <a:latin typeface="+mj-lt"/>
                <a:ea typeface="+mn-ea"/>
                <a:cs typeface="+mn-cs"/>
              </a:endParaRPr>
            </a:p>
          </p:txBody>
        </p:sp>
        <p:sp>
          <p:nvSpPr>
            <p:cNvPr id="13" name="文本框 12"/>
            <p:cNvSpPr txBox="1"/>
            <p:nvPr/>
          </p:nvSpPr>
          <p:spPr>
            <a:xfrm>
              <a:off x="6994338" y="4316000"/>
              <a:ext cx="424002" cy="563657"/>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C</a:t>
              </a:r>
              <a:endParaRPr kumimoji="0" lang="zh-CN" altLang="en-US" sz="2800" b="1" i="1" kern="1200" cap="none" spc="0" normalizeH="0" baseline="0" noProof="0" dirty="0">
                <a:latin typeface="+mj-lt"/>
                <a:ea typeface="+mn-ea"/>
                <a:cs typeface="+mn-cs"/>
              </a:endParaRPr>
            </a:p>
          </p:txBody>
        </p:sp>
      </p:grpSp>
      <p:sp>
        <p:nvSpPr>
          <p:cNvPr id="15" name="文本框 14"/>
          <p:cNvSpPr txBox="1"/>
          <p:nvPr/>
        </p:nvSpPr>
        <p:spPr>
          <a:xfrm>
            <a:off x="1388110" y="2501901"/>
            <a:ext cx="1806575" cy="560388"/>
          </a:xfrm>
          <a:prstGeom prst="rect">
            <a:avLst/>
          </a:prstGeom>
          <a:noFill/>
        </p:spPr>
        <p:txBody>
          <a:bodyPr wrap="none">
            <a:spAutoFit/>
          </a:bodyPr>
          <a:lstStyle/>
          <a:p>
            <a:pPr marR="0" defTabSz="457200">
              <a:lnSpc>
                <a:spcPct val="120000"/>
              </a:lnSpc>
              <a:buClrTx/>
              <a:buSzTx/>
              <a:buFontTx/>
              <a:buNone/>
              <a:defRPr/>
            </a:pPr>
            <a:r>
              <a:rPr kumimoji="0" lang="zh-CN" altLang="en-US" sz="2800" b="1" kern="1200" cap="none" spc="0" normalizeH="0" baseline="0" noProof="0" dirty="0">
                <a:solidFill>
                  <a:srgbClr val="FF0000"/>
                </a:solidFill>
                <a:latin typeface="+mj-lt"/>
                <a:ea typeface="+mn-ea"/>
                <a:cs typeface="+mn-cs"/>
              </a:rPr>
              <a:t>（</a:t>
            </a:r>
            <a:r>
              <a:rPr kumimoji="0" lang="en-US" altLang="zh-CN" sz="2800" b="1" kern="1200" cap="none" spc="0" normalizeH="0" baseline="0" noProof="0" dirty="0">
                <a:solidFill>
                  <a:srgbClr val="FF0000"/>
                </a:solidFill>
                <a:latin typeface="+mj-lt"/>
                <a:ea typeface="+mn-ea"/>
                <a:cs typeface="+mn-cs"/>
              </a:rPr>
              <a:t>1</a:t>
            </a:r>
            <a:r>
              <a:rPr kumimoji="0" lang="zh-CN" altLang="en-US" sz="2800" b="1" kern="1200" cap="none" spc="0" normalizeH="0" baseline="0" noProof="0" dirty="0">
                <a:solidFill>
                  <a:srgbClr val="FF0000"/>
                </a:solidFill>
                <a:latin typeface="+mj-lt"/>
                <a:ea typeface="+mn-ea"/>
                <a:cs typeface="+mn-cs"/>
              </a:rPr>
              <a:t>）</a:t>
            </a:r>
            <a:r>
              <a:rPr kumimoji="0" lang="en-US" altLang="zh-CN" sz="2800" b="1" kern="1200" cap="none" spc="0" normalizeH="0" baseline="0" noProof="0" dirty="0">
                <a:solidFill>
                  <a:srgbClr val="FF0000"/>
                </a:solidFill>
                <a:latin typeface="+mj-lt"/>
                <a:ea typeface="+mn-ea"/>
                <a:cs typeface="+mn-cs"/>
              </a:rPr>
              <a:t>70°</a:t>
            </a:r>
            <a:endParaRPr kumimoji="0" lang="zh-CN" altLang="en-US" sz="2800" b="1" kern="1200" cap="none" spc="0" normalizeH="0" baseline="0" noProof="0" dirty="0">
              <a:solidFill>
                <a:srgbClr val="FF0000"/>
              </a:solidFill>
              <a:latin typeface="+mj-lt"/>
              <a:ea typeface="+mn-ea"/>
              <a:cs typeface="+mn-cs"/>
            </a:endParaRPr>
          </a:p>
        </p:txBody>
      </p:sp>
      <p:sp>
        <p:nvSpPr>
          <p:cNvPr id="16" name="文本框 15"/>
          <p:cNvSpPr txBox="1"/>
          <p:nvPr/>
        </p:nvSpPr>
        <p:spPr>
          <a:xfrm>
            <a:off x="1388110" y="3149601"/>
            <a:ext cx="1806575" cy="558800"/>
          </a:xfrm>
          <a:prstGeom prst="rect">
            <a:avLst/>
          </a:prstGeom>
          <a:noFill/>
        </p:spPr>
        <p:txBody>
          <a:bodyPr wrap="none">
            <a:spAutoFit/>
          </a:bodyPr>
          <a:lstStyle/>
          <a:p>
            <a:pPr marR="0" defTabSz="457200">
              <a:lnSpc>
                <a:spcPct val="120000"/>
              </a:lnSpc>
              <a:buClrTx/>
              <a:buSzTx/>
              <a:buFontTx/>
              <a:buNone/>
              <a:defRPr/>
            </a:pPr>
            <a:r>
              <a:rPr kumimoji="0" lang="zh-CN" altLang="en-US" sz="2800" b="1" kern="1200" cap="none" spc="0" normalizeH="0" baseline="0" noProof="0" dirty="0">
                <a:solidFill>
                  <a:srgbClr val="FF0000"/>
                </a:solidFill>
                <a:latin typeface="+mj-lt"/>
                <a:ea typeface="+mn-ea"/>
                <a:cs typeface="+mn-cs"/>
              </a:rPr>
              <a:t>（</a:t>
            </a:r>
            <a:r>
              <a:rPr kumimoji="0" lang="en-US" altLang="zh-CN" sz="2800" b="1" kern="1200" cap="none" spc="0" normalizeH="0" baseline="0" noProof="0" dirty="0">
                <a:solidFill>
                  <a:srgbClr val="FF0000"/>
                </a:solidFill>
                <a:latin typeface="+mj-lt"/>
                <a:ea typeface="+mn-ea"/>
                <a:cs typeface="+mn-cs"/>
              </a:rPr>
              <a:t>2</a:t>
            </a:r>
            <a:r>
              <a:rPr kumimoji="0" lang="zh-CN" altLang="en-US" sz="2800" b="1" kern="1200" cap="none" spc="0" normalizeH="0" baseline="0" noProof="0" dirty="0">
                <a:solidFill>
                  <a:srgbClr val="FF0000"/>
                </a:solidFill>
                <a:latin typeface="+mj-lt"/>
                <a:ea typeface="+mn-ea"/>
                <a:cs typeface="+mn-cs"/>
              </a:rPr>
              <a:t>）</a:t>
            </a:r>
            <a:r>
              <a:rPr kumimoji="0" lang="en-US" altLang="zh-CN" sz="2800" b="1" kern="1200" cap="none" spc="0" normalizeH="0" baseline="0" noProof="0" dirty="0">
                <a:solidFill>
                  <a:srgbClr val="FF0000"/>
                </a:solidFill>
                <a:latin typeface="+mj-lt"/>
                <a:ea typeface="+mn-ea"/>
                <a:cs typeface="+mn-cs"/>
              </a:rPr>
              <a:t>36°</a:t>
            </a:r>
            <a:endParaRPr kumimoji="0" lang="zh-CN" altLang="en-US" sz="2800" b="1" kern="1200" cap="none" spc="0" normalizeH="0" baseline="0" noProof="0" dirty="0">
              <a:solidFill>
                <a:srgbClr val="FF0000"/>
              </a:solidFill>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62940" y="497669"/>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rPr>
                <a:t>尝试</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rPr>
                <a:t>思考</a:t>
              </a:r>
              <a:endParaRPr lang="zh-CN" altLang="en-US" sz="2800" b="1" dirty="0">
                <a:solidFill>
                  <a:schemeClr val="bg1"/>
                </a:solidFill>
                <a:latin typeface="黑体" panose="02010609060101010101" pitchFamily="49" charset="-122"/>
                <a:ea typeface="黑体" panose="02010609060101010101" pitchFamily="49" charset="-122"/>
              </a:endParaRPr>
            </a:p>
          </p:txBody>
        </p:sp>
      </p:grpSp>
      <p:sp>
        <p:nvSpPr>
          <p:cNvPr id="5" name="矩形 4"/>
          <p:cNvSpPr/>
          <p:nvPr/>
        </p:nvSpPr>
        <p:spPr>
          <a:xfrm>
            <a:off x="359939" y="1026787"/>
            <a:ext cx="5385541" cy="3677417"/>
          </a:xfrm>
          <a:prstGeom prst="rect">
            <a:avLst/>
          </a:prstGeom>
        </p:spPr>
        <p:txBody>
          <a:bodyPr wrap="square">
            <a:spAutoFit/>
          </a:bodyPr>
          <a:lstStyle/>
          <a:p>
            <a:pPr lvl="0">
              <a:lnSpc>
                <a:spcPct val="130000"/>
              </a:lnSpc>
              <a:defRPr/>
            </a:pPr>
            <a:r>
              <a:rPr lang="zh-CN" altLang="en-US" sz="2600" b="1" dirty="0">
                <a:solidFill>
                  <a:srgbClr val="000000"/>
                </a:solidFill>
                <a:latin typeface="+mj-lt"/>
              </a:rPr>
              <a:t>        如图，△</a:t>
            </a:r>
            <a:r>
              <a:rPr lang="en-US" altLang="zh-CN" sz="2600" b="1" i="1" dirty="0">
                <a:solidFill>
                  <a:srgbClr val="000000"/>
                </a:solidFill>
                <a:latin typeface="+mj-lt"/>
              </a:rPr>
              <a:t>ABC</a:t>
            </a:r>
            <a:r>
              <a:rPr kumimoji="0" lang="zh-CN" altLang="en-US" sz="2600" b="1" i="0" u="none" strike="noStrike" kern="1200" cap="none" spc="0" normalizeH="0" baseline="0" noProof="0" dirty="0">
                <a:ln>
                  <a:noFill/>
                </a:ln>
                <a:solidFill>
                  <a:srgbClr val="000000"/>
                </a:solidFill>
                <a:effectLst/>
                <a:uLnTx/>
                <a:uFillTx/>
                <a:latin typeface="+mj-lt"/>
                <a:ea typeface="+mn-ea"/>
                <a:cs typeface="+mn-cs"/>
              </a:rPr>
              <a:t>是一个</a:t>
            </a:r>
            <a:r>
              <a:rPr lang="zh-CN" altLang="en-US" sz="2600" b="1" dirty="0">
                <a:solidFill>
                  <a:srgbClr val="000000"/>
                </a:solidFill>
                <a:latin typeface="+mj-lt"/>
              </a:rPr>
              <a:t>等腰三角形，直线 </a:t>
            </a:r>
            <a:r>
              <a:rPr lang="en-US" altLang="zh-CN" sz="2600" b="1" i="1" dirty="0">
                <a:solidFill>
                  <a:srgbClr val="000000"/>
                </a:solidFill>
                <a:latin typeface="+mj-lt"/>
              </a:rPr>
              <a:t>l </a:t>
            </a:r>
            <a:r>
              <a:rPr lang="zh-CN" altLang="en-US" sz="2600" b="1" dirty="0">
                <a:solidFill>
                  <a:srgbClr val="000000"/>
                </a:solidFill>
                <a:latin typeface="+mj-lt"/>
              </a:rPr>
              <a:t>是它的对称轴。</a:t>
            </a:r>
            <a:r>
              <a:rPr kumimoji="0" lang="zh-CN" altLang="en-US" sz="2600" b="1" i="0" u="none" strike="noStrike" kern="1200" cap="none" spc="0" normalizeH="0" baseline="0" noProof="0" dirty="0">
                <a:ln>
                  <a:noFill/>
                </a:ln>
                <a:solidFill>
                  <a:srgbClr val="000000"/>
                </a:solidFill>
                <a:effectLst/>
                <a:uLnTx/>
                <a:uFillTx/>
                <a:latin typeface="+mj-lt"/>
                <a:ea typeface="+mn-ea"/>
                <a:cs typeface="+mn-cs"/>
              </a:rPr>
              <a:t>请在</a:t>
            </a:r>
            <a:r>
              <a:rPr lang="zh-CN" altLang="en-US" sz="2600" b="1" dirty="0">
                <a:solidFill>
                  <a:srgbClr val="000000"/>
                </a:solidFill>
                <a:latin typeface="+mj-lt"/>
              </a:rPr>
              <a:t>△</a:t>
            </a:r>
            <a:r>
              <a:rPr lang="en-US" altLang="zh-CN" sz="2600" b="1" i="1" dirty="0">
                <a:solidFill>
                  <a:srgbClr val="000000"/>
                </a:solidFill>
                <a:latin typeface="+mj-lt"/>
              </a:rPr>
              <a:t>ABC</a:t>
            </a:r>
            <a:r>
              <a:rPr lang="zh-CN" altLang="en-US" sz="2600" b="1" dirty="0">
                <a:solidFill>
                  <a:srgbClr val="000000"/>
                </a:solidFill>
                <a:latin typeface="+mj-lt"/>
              </a:rPr>
              <a:t>中画出以直线</a:t>
            </a:r>
            <a:r>
              <a:rPr lang="en-US" altLang="zh-CN" sz="2600" b="1" i="1" dirty="0">
                <a:solidFill>
                  <a:srgbClr val="000000"/>
                </a:solidFill>
                <a:latin typeface="+mj-lt"/>
              </a:rPr>
              <a:t>l</a:t>
            </a:r>
            <a:r>
              <a:rPr lang="zh-CN" altLang="en-US" sz="2600" b="1" dirty="0">
                <a:solidFill>
                  <a:srgbClr val="000000"/>
                </a:solidFill>
                <a:latin typeface="+mj-lt"/>
              </a:rPr>
              <a:t>为对称轴的一组对应点、一组对应线段、一组对应角，你能发现哪些</a:t>
            </a:r>
            <a:r>
              <a:rPr kumimoji="0" lang="zh-CN" altLang="en-US" sz="2600" b="1" i="0" u="none" strike="noStrike" kern="1200" cap="none" spc="0" normalizeH="0" baseline="0" noProof="0" dirty="0">
                <a:ln>
                  <a:noFill/>
                </a:ln>
                <a:solidFill>
                  <a:srgbClr val="000000"/>
                </a:solidFill>
                <a:effectLst/>
                <a:uLnTx/>
                <a:uFillTx/>
                <a:latin typeface="+mj-lt"/>
                <a:ea typeface="+mn-ea"/>
                <a:cs typeface="+mn-cs"/>
              </a:rPr>
              <a:t>相等的线段、相等的角，以及形状、大小完全相同的图形？</a:t>
            </a:r>
            <a:endParaRPr kumimoji="0" lang="zh-CN" altLang="en-US" sz="2600" b="1" i="0" u="none" strike="noStrike" kern="1200" cap="none" spc="0" normalizeH="0" baseline="0" noProof="0" dirty="0">
              <a:ln>
                <a:noFill/>
              </a:ln>
              <a:solidFill>
                <a:schemeClr val="tx1"/>
              </a:solidFill>
              <a:effectLst/>
              <a:uLnTx/>
              <a:uFillTx/>
              <a:latin typeface="+mj-lt"/>
              <a:ea typeface="+mn-ea"/>
              <a:cs typeface="+mn-cs"/>
            </a:endParaRPr>
          </a:p>
        </p:txBody>
      </p:sp>
      <p:pic>
        <p:nvPicPr>
          <p:cNvPr id="6" name="图片 5"/>
          <p:cNvPicPr>
            <a:picLocks noChangeAspect="1"/>
          </p:cNvPicPr>
          <p:nvPr/>
        </p:nvPicPr>
        <p:blipFill>
          <a:blip r:embed="rId1">
            <a:clrChange>
              <a:clrFrom>
                <a:srgbClr val="FFFFFF"/>
              </a:clrFrom>
              <a:clrTo>
                <a:srgbClr val="FFFFFF">
                  <a:alpha val="0"/>
                </a:srgbClr>
              </a:clrTo>
            </a:clrChange>
          </a:blip>
          <a:stretch>
            <a:fillRect/>
          </a:stretch>
        </p:blipFill>
        <p:spPr>
          <a:xfrm>
            <a:off x="5745480" y="927162"/>
            <a:ext cx="2651128" cy="2903371"/>
          </a:xfrm>
          <a:prstGeom prst="rect">
            <a:avLst/>
          </a:prstGeom>
        </p:spPr>
      </p:pic>
      <p:pic>
        <p:nvPicPr>
          <p:cNvPr id="15" name="图片 14"/>
          <p:cNvPicPr>
            <a:picLocks noChangeAspect="1"/>
          </p:cNvPicPr>
          <p:nvPr/>
        </p:nvPicPr>
        <p:blipFill>
          <a:blip r:embed="rId2">
            <a:clrChange>
              <a:clrFrom>
                <a:srgbClr val="FFFFFF"/>
              </a:clrFrom>
              <a:clrTo>
                <a:srgbClr val="FFFFFF">
                  <a:alpha val="0"/>
                </a:srgbClr>
              </a:clrTo>
            </a:clrChange>
          </a:blip>
          <a:stretch>
            <a:fillRect/>
          </a:stretch>
        </p:blipFill>
        <p:spPr>
          <a:xfrm>
            <a:off x="5788711" y="927161"/>
            <a:ext cx="2549426" cy="2903371"/>
          </a:xfrm>
          <a:prstGeom prst="rect">
            <a:avLst/>
          </a:prstGeom>
        </p:spPr>
      </p:pic>
      <p:sp>
        <p:nvSpPr>
          <p:cNvPr id="16" name="文本框 15"/>
          <p:cNvSpPr txBox="1"/>
          <p:nvPr/>
        </p:nvSpPr>
        <p:spPr>
          <a:xfrm>
            <a:off x="7002780" y="3461201"/>
            <a:ext cx="388620" cy="369332"/>
          </a:xfrm>
          <a:prstGeom prst="rect">
            <a:avLst/>
          </a:prstGeom>
          <a:noFill/>
        </p:spPr>
        <p:txBody>
          <a:bodyPr wrap="square" rtlCol="0">
            <a:spAutoFit/>
          </a:bodyPr>
          <a:lstStyle/>
          <a:p>
            <a:r>
              <a:rPr lang="en-US" altLang="zh-CN" b="1" i="1" dirty="0">
                <a:solidFill>
                  <a:srgbClr val="FF0000"/>
                </a:solidFill>
                <a:latin typeface="+mj-lt"/>
              </a:rPr>
              <a:t>D</a:t>
            </a:r>
            <a:endParaRPr lang="zh-CN" altLang="en-US" b="1" i="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5788711" y="927161"/>
            <a:ext cx="2549426" cy="2903371"/>
          </a:xfrm>
          <a:prstGeom prst="rect">
            <a:avLst/>
          </a:prstGeom>
        </p:spPr>
      </p:pic>
      <p:sp>
        <p:nvSpPr>
          <p:cNvPr id="3" name="文本框 2"/>
          <p:cNvSpPr txBox="1"/>
          <p:nvPr/>
        </p:nvSpPr>
        <p:spPr>
          <a:xfrm>
            <a:off x="7002780" y="3461201"/>
            <a:ext cx="388620" cy="369332"/>
          </a:xfrm>
          <a:prstGeom prst="rect">
            <a:avLst/>
          </a:prstGeom>
          <a:noFill/>
        </p:spPr>
        <p:txBody>
          <a:bodyPr wrap="square" rtlCol="0">
            <a:spAutoFit/>
          </a:bodyPr>
          <a:lstStyle/>
          <a:p>
            <a:r>
              <a:rPr lang="en-US" altLang="zh-CN" b="1" i="1" dirty="0">
                <a:solidFill>
                  <a:srgbClr val="FF0000"/>
                </a:solidFill>
                <a:latin typeface="+mj-lt"/>
              </a:rPr>
              <a:t>D</a:t>
            </a:r>
            <a:endParaRPr lang="zh-CN" altLang="en-US" b="1" i="1" dirty="0">
              <a:solidFill>
                <a:srgbClr val="FF0000"/>
              </a:solidFill>
              <a:latin typeface="+mj-lt"/>
            </a:endParaRPr>
          </a:p>
        </p:txBody>
      </p:sp>
      <p:sp>
        <p:nvSpPr>
          <p:cNvPr id="4" name="文本框 3"/>
          <p:cNvSpPr txBox="1"/>
          <p:nvPr/>
        </p:nvSpPr>
        <p:spPr>
          <a:xfrm>
            <a:off x="1209153" y="1179570"/>
            <a:ext cx="1677342" cy="492443"/>
          </a:xfrm>
          <a:prstGeom prst="rect">
            <a:avLst/>
          </a:prstGeom>
          <a:noFill/>
        </p:spPr>
        <p:txBody>
          <a:bodyPr wrap="square" rtlCol="0">
            <a:spAutoFit/>
          </a:bodyPr>
          <a:lstStyle/>
          <a:p>
            <a:r>
              <a:rPr lang="en-US" altLang="zh-CN" sz="2600" b="1" i="1" dirty="0">
                <a:solidFill>
                  <a:srgbClr val="0070C0"/>
                </a:solidFill>
                <a:latin typeface="+mj-lt"/>
              </a:rPr>
              <a:t>AB</a:t>
            </a:r>
            <a:r>
              <a:rPr lang="en-US" altLang="zh-CN" sz="2600" b="1" dirty="0">
                <a:solidFill>
                  <a:srgbClr val="0070C0"/>
                </a:solidFill>
                <a:latin typeface="+mj-lt"/>
              </a:rPr>
              <a:t>=</a:t>
            </a:r>
            <a:r>
              <a:rPr lang="en-US" altLang="zh-CN" sz="2600" b="1" i="1" dirty="0">
                <a:solidFill>
                  <a:srgbClr val="0070C0"/>
                </a:solidFill>
                <a:latin typeface="+mj-lt"/>
              </a:rPr>
              <a:t>AC</a:t>
            </a:r>
            <a:r>
              <a:rPr lang="zh-CN" altLang="en-US" sz="2600" b="1" dirty="0">
                <a:solidFill>
                  <a:srgbClr val="0070C0"/>
                </a:solidFill>
                <a:latin typeface="楷体" panose="02010609060101010101" pitchFamily="49" charset="-122"/>
                <a:ea typeface="楷体" panose="02010609060101010101" pitchFamily="49" charset="-122"/>
              </a:rPr>
              <a:t>，</a:t>
            </a:r>
            <a:endParaRPr lang="zh-CN" altLang="en-US" sz="2600" b="1" dirty="0">
              <a:solidFill>
                <a:srgbClr val="0070C0"/>
              </a:solidFill>
              <a:latin typeface="楷体" panose="02010609060101010101" pitchFamily="49" charset="-122"/>
              <a:ea typeface="楷体" panose="02010609060101010101" pitchFamily="49" charset="-122"/>
            </a:endParaRPr>
          </a:p>
        </p:txBody>
      </p:sp>
      <p:sp>
        <p:nvSpPr>
          <p:cNvPr id="5" name="文本框 4"/>
          <p:cNvSpPr txBox="1"/>
          <p:nvPr/>
        </p:nvSpPr>
        <p:spPr>
          <a:xfrm>
            <a:off x="2747910" y="1179570"/>
            <a:ext cx="2109420" cy="492443"/>
          </a:xfrm>
          <a:prstGeom prst="rect">
            <a:avLst/>
          </a:prstGeom>
          <a:noFill/>
        </p:spPr>
        <p:txBody>
          <a:bodyPr wrap="square" rtlCol="0">
            <a:spAutoFit/>
          </a:bodyPr>
          <a:lstStyle/>
          <a:p>
            <a:r>
              <a:rPr lang="en-US" altLang="zh-CN" sz="2600" b="1" i="1" dirty="0">
                <a:solidFill>
                  <a:srgbClr val="0070C0"/>
                </a:solidFill>
                <a:latin typeface="+mj-lt"/>
              </a:rPr>
              <a:t>BD</a:t>
            </a:r>
            <a:r>
              <a:rPr lang="en-US" altLang="zh-CN" sz="2600" b="1" dirty="0">
                <a:solidFill>
                  <a:srgbClr val="0070C0"/>
                </a:solidFill>
                <a:latin typeface="+mj-lt"/>
              </a:rPr>
              <a:t>=</a:t>
            </a:r>
            <a:r>
              <a:rPr lang="en-US" altLang="zh-CN" sz="2600" b="1" i="1" dirty="0">
                <a:solidFill>
                  <a:srgbClr val="0070C0"/>
                </a:solidFill>
                <a:latin typeface="+mj-lt"/>
              </a:rPr>
              <a:t>CD</a:t>
            </a:r>
            <a:r>
              <a:rPr lang="zh-CN" altLang="en-US" sz="2600" b="1" dirty="0">
                <a:solidFill>
                  <a:srgbClr val="0070C0"/>
                </a:solidFill>
                <a:latin typeface="+mj-lt"/>
              </a:rPr>
              <a:t>。</a:t>
            </a:r>
            <a:endParaRPr lang="zh-CN" altLang="en-US" sz="2600" b="1" dirty="0">
              <a:solidFill>
                <a:srgbClr val="0070C0"/>
              </a:solidFill>
              <a:latin typeface="+mj-lt"/>
            </a:endParaRPr>
          </a:p>
        </p:txBody>
      </p:sp>
      <p:sp>
        <p:nvSpPr>
          <p:cNvPr id="6" name="文本框 5"/>
          <p:cNvSpPr txBox="1"/>
          <p:nvPr/>
        </p:nvSpPr>
        <p:spPr>
          <a:xfrm>
            <a:off x="843995" y="2271217"/>
            <a:ext cx="2052355" cy="492443"/>
          </a:xfrm>
          <a:prstGeom prst="rect">
            <a:avLst/>
          </a:prstGeom>
          <a:noFill/>
        </p:spPr>
        <p:txBody>
          <a:bodyPr wrap="square" rtlCol="0">
            <a:spAutoFit/>
          </a:bodyPr>
          <a:lstStyle/>
          <a:p>
            <a:r>
              <a:rPr lang="zh-CN" altLang="en-US" sz="2600" b="1" dirty="0">
                <a:solidFill>
                  <a:srgbClr val="0070C0"/>
                </a:solidFill>
                <a:latin typeface="+mj-lt"/>
              </a:rPr>
              <a:t>∠</a:t>
            </a:r>
            <a:r>
              <a:rPr lang="en-US" altLang="zh-CN" sz="2600" b="1" i="1" dirty="0">
                <a:solidFill>
                  <a:srgbClr val="0070C0"/>
                </a:solidFill>
                <a:latin typeface="+mj-lt"/>
              </a:rPr>
              <a:t>B</a:t>
            </a:r>
            <a:r>
              <a:rPr lang="en-US" altLang="zh-CN" sz="2600" b="1" dirty="0">
                <a:solidFill>
                  <a:srgbClr val="0070C0"/>
                </a:solidFill>
                <a:latin typeface="+mj-lt"/>
              </a:rPr>
              <a:t>=</a:t>
            </a:r>
            <a:r>
              <a:rPr lang="zh-CN" altLang="en-US" sz="2600" b="1" dirty="0">
                <a:solidFill>
                  <a:srgbClr val="0070C0"/>
                </a:solidFill>
                <a:latin typeface="+mj-lt"/>
              </a:rPr>
              <a:t>∠</a:t>
            </a:r>
            <a:r>
              <a:rPr lang="en-US" altLang="zh-CN" sz="2600" b="1" i="1" dirty="0">
                <a:solidFill>
                  <a:srgbClr val="0070C0"/>
                </a:solidFill>
                <a:latin typeface="+mj-lt"/>
              </a:rPr>
              <a:t>C</a:t>
            </a:r>
            <a:r>
              <a:rPr lang="zh-CN" altLang="en-US" sz="2600" b="1" dirty="0">
                <a:solidFill>
                  <a:srgbClr val="0070C0"/>
                </a:solidFill>
                <a:latin typeface="楷体" panose="02010609060101010101" pitchFamily="49" charset="-122"/>
                <a:ea typeface="楷体" panose="02010609060101010101" pitchFamily="49" charset="-122"/>
              </a:rPr>
              <a:t>，</a:t>
            </a:r>
            <a:endParaRPr lang="zh-CN" altLang="en-US" sz="2600" b="1" dirty="0">
              <a:solidFill>
                <a:srgbClr val="0070C0"/>
              </a:solidFill>
              <a:latin typeface="楷体" panose="02010609060101010101" pitchFamily="49" charset="-122"/>
              <a:ea typeface="楷体" panose="02010609060101010101" pitchFamily="49" charset="-122"/>
            </a:endParaRPr>
          </a:p>
        </p:txBody>
      </p:sp>
      <p:sp>
        <p:nvSpPr>
          <p:cNvPr id="7" name="文本框 6"/>
          <p:cNvSpPr txBox="1"/>
          <p:nvPr/>
        </p:nvSpPr>
        <p:spPr>
          <a:xfrm>
            <a:off x="834508" y="2819921"/>
            <a:ext cx="3154511" cy="492443"/>
          </a:xfrm>
          <a:prstGeom prst="rect">
            <a:avLst/>
          </a:prstGeom>
          <a:noFill/>
        </p:spPr>
        <p:txBody>
          <a:bodyPr wrap="square" rtlCol="0">
            <a:spAutoFit/>
          </a:bodyPr>
          <a:lstStyle/>
          <a:p>
            <a:r>
              <a:rPr lang="zh-CN" altLang="en-US" sz="2600" b="1" dirty="0">
                <a:solidFill>
                  <a:srgbClr val="0070C0"/>
                </a:solidFill>
                <a:latin typeface="+mj-lt"/>
              </a:rPr>
              <a:t>∠</a:t>
            </a:r>
            <a:r>
              <a:rPr lang="en-US" altLang="zh-CN" sz="2600" b="1" i="1" dirty="0">
                <a:solidFill>
                  <a:srgbClr val="0070C0"/>
                </a:solidFill>
                <a:latin typeface="+mj-lt"/>
              </a:rPr>
              <a:t>BAD</a:t>
            </a:r>
            <a:r>
              <a:rPr lang="en-US" altLang="zh-CN" sz="2600" b="1" dirty="0">
                <a:solidFill>
                  <a:srgbClr val="0070C0"/>
                </a:solidFill>
                <a:latin typeface="+mj-lt"/>
              </a:rPr>
              <a:t>=</a:t>
            </a:r>
            <a:r>
              <a:rPr lang="zh-CN" altLang="en-US" sz="2600" b="1" dirty="0">
                <a:solidFill>
                  <a:srgbClr val="0070C0"/>
                </a:solidFill>
                <a:latin typeface="+mj-lt"/>
              </a:rPr>
              <a:t>∠</a:t>
            </a:r>
            <a:r>
              <a:rPr lang="en-US" altLang="zh-CN" sz="2600" b="1" i="1" dirty="0">
                <a:solidFill>
                  <a:srgbClr val="0070C0"/>
                </a:solidFill>
                <a:latin typeface="+mj-lt"/>
              </a:rPr>
              <a:t>CAD</a:t>
            </a:r>
            <a:r>
              <a:rPr lang="zh-CN" altLang="en-US" sz="2600" b="1" dirty="0">
                <a:solidFill>
                  <a:srgbClr val="0070C0"/>
                </a:solidFill>
                <a:latin typeface="楷体" panose="02010609060101010101" pitchFamily="49" charset="-122"/>
                <a:ea typeface="楷体" panose="02010609060101010101" pitchFamily="49" charset="-122"/>
              </a:rPr>
              <a:t>，</a:t>
            </a:r>
            <a:endParaRPr lang="zh-CN" altLang="en-US" sz="2600" b="1" dirty="0">
              <a:solidFill>
                <a:srgbClr val="0070C0"/>
              </a:solidFill>
              <a:latin typeface="楷体" panose="02010609060101010101" pitchFamily="49" charset="-122"/>
              <a:ea typeface="楷体" panose="02010609060101010101" pitchFamily="49" charset="-122"/>
            </a:endParaRPr>
          </a:p>
        </p:txBody>
      </p:sp>
      <p:sp>
        <p:nvSpPr>
          <p:cNvPr id="8" name="文本框 7"/>
          <p:cNvSpPr txBox="1"/>
          <p:nvPr/>
        </p:nvSpPr>
        <p:spPr>
          <a:xfrm>
            <a:off x="834508" y="3368625"/>
            <a:ext cx="3077515" cy="492443"/>
          </a:xfrm>
          <a:prstGeom prst="rect">
            <a:avLst/>
          </a:prstGeom>
          <a:noFill/>
        </p:spPr>
        <p:txBody>
          <a:bodyPr wrap="square" rtlCol="0">
            <a:spAutoFit/>
          </a:bodyPr>
          <a:lstStyle/>
          <a:p>
            <a:r>
              <a:rPr lang="zh-CN" altLang="en-US" sz="2600" b="1" dirty="0">
                <a:solidFill>
                  <a:srgbClr val="0070C0"/>
                </a:solidFill>
                <a:latin typeface="+mj-lt"/>
              </a:rPr>
              <a:t>∠</a:t>
            </a:r>
            <a:r>
              <a:rPr lang="en-US" altLang="zh-CN" sz="2600" b="1" i="1" dirty="0">
                <a:solidFill>
                  <a:srgbClr val="0070C0"/>
                </a:solidFill>
                <a:latin typeface="+mj-lt"/>
              </a:rPr>
              <a:t>BDA</a:t>
            </a:r>
            <a:r>
              <a:rPr lang="en-US" altLang="zh-CN" sz="2600" b="1" dirty="0">
                <a:solidFill>
                  <a:srgbClr val="0070C0"/>
                </a:solidFill>
                <a:latin typeface="+mj-lt"/>
              </a:rPr>
              <a:t>=</a:t>
            </a:r>
            <a:r>
              <a:rPr lang="zh-CN" altLang="en-US" sz="2600" b="1" dirty="0">
                <a:solidFill>
                  <a:srgbClr val="0070C0"/>
                </a:solidFill>
                <a:latin typeface="+mj-lt"/>
              </a:rPr>
              <a:t>∠</a:t>
            </a:r>
            <a:r>
              <a:rPr lang="en-US" altLang="zh-CN" sz="2600" b="1" i="1" dirty="0">
                <a:solidFill>
                  <a:srgbClr val="0070C0"/>
                </a:solidFill>
                <a:latin typeface="+mj-lt"/>
              </a:rPr>
              <a:t>CDA</a:t>
            </a:r>
            <a:r>
              <a:rPr lang="zh-CN" altLang="en-US" sz="2600" b="1" dirty="0">
                <a:solidFill>
                  <a:srgbClr val="0070C0"/>
                </a:solidFill>
                <a:latin typeface="楷体" panose="02010609060101010101" pitchFamily="49" charset="-122"/>
                <a:ea typeface="楷体" panose="02010609060101010101" pitchFamily="49" charset="-122"/>
              </a:rPr>
              <a:t>。</a:t>
            </a:r>
            <a:endParaRPr lang="zh-CN" altLang="en-US" sz="2600" b="1" dirty="0">
              <a:solidFill>
                <a:srgbClr val="0070C0"/>
              </a:solidFill>
              <a:latin typeface="楷体" panose="02010609060101010101" pitchFamily="49" charset="-122"/>
              <a:ea typeface="楷体" panose="02010609060101010101" pitchFamily="49" charset="-122"/>
            </a:endParaRPr>
          </a:p>
        </p:txBody>
      </p:sp>
      <p:sp>
        <p:nvSpPr>
          <p:cNvPr id="9" name="文本框 8"/>
          <p:cNvSpPr txBox="1"/>
          <p:nvPr/>
        </p:nvSpPr>
        <p:spPr>
          <a:xfrm>
            <a:off x="753384" y="4272599"/>
            <a:ext cx="6362582" cy="492443"/>
          </a:xfrm>
          <a:prstGeom prst="rect">
            <a:avLst/>
          </a:prstGeom>
          <a:noFill/>
        </p:spPr>
        <p:txBody>
          <a:bodyPr wrap="square" rtlCol="0">
            <a:spAutoFit/>
          </a:bodyPr>
          <a:lstStyle/>
          <a:p>
            <a:r>
              <a:rPr lang="zh-CN" altLang="en-US" sz="2600" b="1" dirty="0">
                <a:solidFill>
                  <a:srgbClr val="0070C0"/>
                </a:solidFill>
                <a:latin typeface="+mj-lt"/>
              </a:rPr>
              <a:t>△</a:t>
            </a:r>
            <a:r>
              <a:rPr lang="en-US" altLang="zh-CN" sz="2600" b="1" i="1" dirty="0">
                <a:solidFill>
                  <a:srgbClr val="0070C0"/>
                </a:solidFill>
                <a:latin typeface="+mj-lt"/>
              </a:rPr>
              <a:t>ABD</a:t>
            </a:r>
            <a:r>
              <a:rPr lang="zh-CN" altLang="en-US" sz="2600" b="1" dirty="0">
                <a:solidFill>
                  <a:srgbClr val="0070C0"/>
                </a:solidFill>
                <a:latin typeface="+mj-lt"/>
              </a:rPr>
              <a:t>和△</a:t>
            </a:r>
            <a:r>
              <a:rPr lang="en-US" altLang="zh-CN" sz="2600" b="1" i="1" dirty="0">
                <a:solidFill>
                  <a:srgbClr val="0070C0"/>
                </a:solidFill>
                <a:latin typeface="+mj-lt"/>
              </a:rPr>
              <a:t>ACD</a:t>
            </a:r>
            <a:r>
              <a:rPr lang="zh-CN" altLang="en-US" sz="2600" b="1" dirty="0">
                <a:solidFill>
                  <a:srgbClr val="0070C0"/>
                </a:solidFill>
                <a:latin typeface="+mj-lt"/>
              </a:rPr>
              <a:t>的形状、大小完全相同。</a:t>
            </a:r>
            <a:endParaRPr lang="zh-CN" altLang="en-US" sz="2600" b="1" dirty="0">
              <a:solidFill>
                <a:srgbClr val="0070C0"/>
              </a:solidFill>
              <a:latin typeface="楷体" panose="02010609060101010101" pitchFamily="49" charset="-122"/>
              <a:ea typeface="楷体" panose="02010609060101010101" pitchFamily="49" charset="-122"/>
            </a:endParaRPr>
          </a:p>
        </p:txBody>
      </p:sp>
      <p:sp>
        <p:nvSpPr>
          <p:cNvPr id="10" name="文本框 9"/>
          <p:cNvSpPr txBox="1"/>
          <p:nvPr/>
        </p:nvSpPr>
        <p:spPr>
          <a:xfrm>
            <a:off x="805863" y="728514"/>
            <a:ext cx="2549425" cy="492443"/>
          </a:xfrm>
          <a:prstGeom prst="rect">
            <a:avLst/>
          </a:prstGeom>
          <a:noFill/>
        </p:spPr>
        <p:txBody>
          <a:bodyPr wrap="square" rtlCol="0">
            <a:spAutoFit/>
          </a:bodyPr>
          <a:lstStyle/>
          <a:p>
            <a:r>
              <a:rPr lang="zh-CN" altLang="en-US" sz="2600" b="1" dirty="0">
                <a:solidFill>
                  <a:srgbClr val="FF0000"/>
                </a:solidFill>
                <a:latin typeface="+mj-lt"/>
              </a:rPr>
              <a:t>相等的线段</a:t>
            </a:r>
            <a:r>
              <a:rPr lang="en-US" altLang="zh-CN" sz="2600" b="1" dirty="0">
                <a:solidFill>
                  <a:srgbClr val="FF0000"/>
                </a:solidFill>
                <a:latin typeface="+mj-lt"/>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834508" y="1722513"/>
            <a:ext cx="2549425" cy="492443"/>
          </a:xfrm>
          <a:prstGeom prst="rect">
            <a:avLst/>
          </a:prstGeom>
          <a:noFill/>
        </p:spPr>
        <p:txBody>
          <a:bodyPr wrap="square" rtlCol="0">
            <a:spAutoFit/>
          </a:bodyPr>
          <a:lstStyle/>
          <a:p>
            <a:r>
              <a:rPr lang="zh-CN" altLang="en-US" sz="2600" b="1" dirty="0">
                <a:solidFill>
                  <a:srgbClr val="FF0000"/>
                </a:solidFill>
                <a:latin typeface="+mj-lt"/>
              </a:rPr>
              <a:t>相等的角</a:t>
            </a:r>
            <a:r>
              <a:rPr lang="en-US" altLang="zh-CN" sz="2600" b="1" dirty="0">
                <a:solidFill>
                  <a:srgbClr val="FF0000"/>
                </a:solidFill>
                <a:latin typeface="+mj-lt"/>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762185" y="3754431"/>
            <a:ext cx="4469794" cy="492443"/>
          </a:xfrm>
          <a:prstGeom prst="rect">
            <a:avLst/>
          </a:prstGeom>
          <a:noFill/>
        </p:spPr>
        <p:txBody>
          <a:bodyPr wrap="square" rtlCol="0">
            <a:spAutoFit/>
          </a:bodyPr>
          <a:lstStyle/>
          <a:p>
            <a:r>
              <a:rPr lang="zh-CN" altLang="en-US" sz="2600" b="1" dirty="0">
                <a:solidFill>
                  <a:srgbClr val="FF0000"/>
                </a:solidFill>
                <a:latin typeface="+mj-lt"/>
              </a:rPr>
              <a:t>形状、大小完全相同的图形</a:t>
            </a:r>
            <a:r>
              <a:rPr lang="en-US" altLang="zh-CN" sz="2600" b="1" dirty="0">
                <a:solidFill>
                  <a:srgbClr val="FF0000"/>
                </a:solidFill>
                <a:latin typeface="+mj-lt"/>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 name="直接连接符 1"/>
          <p:cNvCxnSpPr/>
          <p:nvPr/>
        </p:nvCxnSpPr>
        <p:spPr>
          <a:xfrm>
            <a:off x="1083837" y="959140"/>
            <a:ext cx="697632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542080" y="454248"/>
            <a:ext cx="6059840" cy="523220"/>
          </a:xfrm>
          <a:prstGeom prst="rect">
            <a:avLst/>
          </a:prstGeom>
          <a:noFill/>
        </p:spPr>
        <p:txBody>
          <a:bodyPr wrap="square" rtlCol="0">
            <a:spAutoFit/>
          </a:bodyPr>
          <a:lstStyle/>
          <a:p>
            <a:pPr algn="ct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rPr>
              <a:t>探究点</a:t>
            </a:r>
            <a:r>
              <a:rPr lang="en-US" altLang="zh-CN"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等边三角形的性质</a:t>
            </a:r>
            <a:endPar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p:txBody>
      </p:sp>
      <p:sp>
        <p:nvSpPr>
          <p:cNvPr id="5" name="文本框 4"/>
          <p:cNvSpPr txBox="1"/>
          <p:nvPr/>
        </p:nvSpPr>
        <p:spPr>
          <a:xfrm>
            <a:off x="756407" y="1005005"/>
            <a:ext cx="7631186" cy="1152367"/>
          </a:xfrm>
          <a:prstGeom prst="rect">
            <a:avLst/>
          </a:prstGeom>
          <a:noFill/>
        </p:spPr>
        <p:txBody>
          <a:bodyPr wrap="square">
            <a:spAutoFit/>
          </a:bodyPr>
          <a:lstStyle/>
          <a:p>
            <a:pPr>
              <a:lnSpc>
                <a:spcPct val="130000"/>
              </a:lnSpc>
            </a:pPr>
            <a:r>
              <a:rPr lang="zh-CN" altLang="en-US" sz="2800" b="1" dirty="0">
                <a:latin typeface="+mj-lt"/>
              </a:rPr>
              <a:t>       如果一个等腰三角形的</a:t>
            </a:r>
            <a:r>
              <a:rPr lang="zh-CN" altLang="en-US" sz="2800" b="1" dirty="0">
                <a:solidFill>
                  <a:srgbClr val="0070C0"/>
                </a:solidFill>
                <a:latin typeface="+mj-lt"/>
              </a:rPr>
              <a:t>腰长</a:t>
            </a:r>
            <a:r>
              <a:rPr lang="zh-CN" altLang="en-US" sz="2800" b="1" dirty="0">
                <a:latin typeface="+mj-lt"/>
              </a:rPr>
              <a:t>和</a:t>
            </a:r>
            <a:r>
              <a:rPr lang="zh-CN" altLang="en-US" sz="2800" b="1" dirty="0">
                <a:solidFill>
                  <a:srgbClr val="0070C0"/>
                </a:solidFill>
                <a:latin typeface="+mj-lt"/>
              </a:rPr>
              <a:t>底边长</a:t>
            </a:r>
            <a:r>
              <a:rPr lang="zh-CN" altLang="en-US" sz="2800" b="1" dirty="0">
                <a:latin typeface="+mj-lt"/>
              </a:rPr>
              <a:t>相等，那么三角形有什么变化</a:t>
            </a:r>
            <a:r>
              <a:rPr lang="en-US" altLang="zh-CN" sz="2800" b="1" dirty="0">
                <a:latin typeface="+mj-lt"/>
              </a:rPr>
              <a:t>?</a:t>
            </a:r>
            <a:endParaRPr lang="zh-CN" altLang="en-US" sz="2800" b="1" dirty="0">
              <a:latin typeface="+mj-lt"/>
            </a:endParaRPr>
          </a:p>
        </p:txBody>
      </p:sp>
      <p:grpSp>
        <p:nvGrpSpPr>
          <p:cNvPr id="10" name="组合 9"/>
          <p:cNvGrpSpPr/>
          <p:nvPr/>
        </p:nvGrpSpPr>
        <p:grpSpPr>
          <a:xfrm>
            <a:off x="6088086" y="1979775"/>
            <a:ext cx="2833753" cy="2442928"/>
            <a:chOff x="5112655" y="2005359"/>
            <a:chExt cx="2833753" cy="2442928"/>
          </a:xfrm>
        </p:grpSpPr>
        <p:sp>
          <p:nvSpPr>
            <p:cNvPr id="6" name="文本框 5"/>
            <p:cNvSpPr txBox="1"/>
            <p:nvPr/>
          </p:nvSpPr>
          <p:spPr>
            <a:xfrm>
              <a:off x="6318393" y="2005359"/>
              <a:ext cx="422275" cy="563562"/>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A</a:t>
              </a:r>
              <a:endParaRPr kumimoji="0" lang="zh-CN" altLang="en-US" sz="2800" b="1" i="1" kern="1200" cap="none" spc="0" normalizeH="0" baseline="0" noProof="0" dirty="0">
                <a:latin typeface="+mj-lt"/>
                <a:ea typeface="+mn-ea"/>
                <a:cs typeface="+mn-cs"/>
              </a:endParaRPr>
            </a:p>
          </p:txBody>
        </p:sp>
        <p:sp>
          <p:nvSpPr>
            <p:cNvPr id="7" name="文本框 6"/>
            <p:cNvSpPr txBox="1"/>
            <p:nvPr/>
          </p:nvSpPr>
          <p:spPr>
            <a:xfrm>
              <a:off x="5112655" y="3861832"/>
              <a:ext cx="423863" cy="563562"/>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B</a:t>
              </a:r>
              <a:endParaRPr kumimoji="0" lang="zh-CN" altLang="en-US" sz="2800" b="1" i="1" kern="1200" cap="none" spc="0" normalizeH="0" baseline="0" noProof="0" dirty="0">
                <a:latin typeface="+mj-lt"/>
                <a:ea typeface="+mn-ea"/>
                <a:cs typeface="+mn-cs"/>
              </a:endParaRPr>
            </a:p>
          </p:txBody>
        </p:sp>
        <p:sp>
          <p:nvSpPr>
            <p:cNvPr id="8" name="文本框 7"/>
            <p:cNvSpPr txBox="1"/>
            <p:nvPr/>
          </p:nvSpPr>
          <p:spPr>
            <a:xfrm>
              <a:off x="7522545" y="3884725"/>
              <a:ext cx="423863" cy="563562"/>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C</a:t>
              </a:r>
              <a:endParaRPr kumimoji="0" lang="zh-CN" altLang="en-US" sz="2800" b="1" i="1" kern="1200" cap="none" spc="0" normalizeH="0" baseline="0" noProof="0" dirty="0">
                <a:latin typeface="+mj-lt"/>
                <a:ea typeface="+mn-ea"/>
                <a:cs typeface="+mn-cs"/>
              </a:endParaRPr>
            </a:p>
          </p:txBody>
        </p:sp>
        <p:sp>
          <p:nvSpPr>
            <p:cNvPr id="9" name="等腰三角形 8"/>
            <p:cNvSpPr/>
            <p:nvPr/>
          </p:nvSpPr>
          <p:spPr>
            <a:xfrm>
              <a:off x="5536518" y="2472267"/>
              <a:ext cx="1986027" cy="1712092"/>
            </a:xfrm>
            <a:prstGeom prst="triangl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53315" y="2495615"/>
            <a:ext cx="6297441" cy="1076705"/>
          </a:xfrm>
          <a:prstGeom prst="rect">
            <a:avLst/>
          </a:prstGeom>
          <a:solidFill>
            <a:schemeClr val="accent4">
              <a:lumMod val="20000"/>
              <a:lumOff val="80000"/>
            </a:schemeClr>
          </a:solidFill>
        </p:spPr>
        <p:txBody>
          <a:bodyPr wrap="square">
            <a:spAutoFit/>
          </a:bodyPr>
          <a:lstStyle/>
          <a:p>
            <a:pPr>
              <a:lnSpc>
                <a:spcPct val="130000"/>
              </a:lnSpc>
            </a:pPr>
            <a:r>
              <a:rPr lang="zh-CN" altLang="en-US" sz="2600" b="1" dirty="0">
                <a:latin typeface="+mj-lt"/>
              </a:rPr>
              <a:t>定义</a:t>
            </a:r>
            <a:r>
              <a:rPr lang="en-US" altLang="zh-CN" sz="2600" b="1" dirty="0">
                <a:latin typeface="+mj-lt"/>
              </a:rPr>
              <a:t>:</a:t>
            </a:r>
            <a:r>
              <a:rPr lang="zh-CN" altLang="en-US" sz="2600" b="1" dirty="0">
                <a:latin typeface="+mj-lt"/>
              </a:rPr>
              <a:t>三边都相等的三角形是</a:t>
            </a:r>
            <a:r>
              <a:rPr lang="zh-CN" altLang="en-US" sz="2600" b="1" dirty="0">
                <a:solidFill>
                  <a:srgbClr val="FF0000"/>
                </a:solidFill>
                <a:latin typeface="+mj-lt"/>
              </a:rPr>
              <a:t>等边三角形</a:t>
            </a:r>
            <a:r>
              <a:rPr lang="zh-CN" altLang="en-US" sz="2600" b="1" dirty="0">
                <a:latin typeface="+mj-lt"/>
              </a:rPr>
              <a:t>，</a:t>
            </a:r>
            <a:endParaRPr lang="en-US" altLang="zh-CN" sz="2600" b="1" dirty="0">
              <a:latin typeface="+mj-lt"/>
            </a:endParaRPr>
          </a:p>
          <a:p>
            <a:pPr>
              <a:lnSpc>
                <a:spcPct val="130000"/>
              </a:lnSpc>
            </a:pPr>
            <a:r>
              <a:rPr lang="en-US" altLang="zh-CN" sz="2600" b="1" dirty="0">
                <a:latin typeface="+mj-lt"/>
              </a:rPr>
              <a:t>          </a:t>
            </a:r>
            <a:r>
              <a:rPr lang="zh-CN" altLang="en-US" sz="2600" b="1" dirty="0">
                <a:latin typeface="+mj-lt"/>
              </a:rPr>
              <a:t>也叫</a:t>
            </a:r>
            <a:r>
              <a:rPr lang="zh-CN" altLang="en-US" sz="2600" b="1" dirty="0">
                <a:solidFill>
                  <a:srgbClr val="FF0000"/>
                </a:solidFill>
                <a:latin typeface="+mj-lt"/>
              </a:rPr>
              <a:t>正三角形</a:t>
            </a:r>
            <a:r>
              <a:rPr lang="zh-CN" altLang="en-US" sz="2600" b="1" dirty="0">
                <a:latin typeface="+mj-lt"/>
              </a:rPr>
              <a:t>。</a:t>
            </a:r>
            <a:endParaRPr lang="zh-CN" altLang="en-US" sz="2600" b="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53939" y="2934769"/>
            <a:ext cx="5532438" cy="1303338"/>
          </a:xfrm>
          <a:prstGeom prst="rect">
            <a:avLst/>
          </a:prstGeom>
        </p:spPr>
        <p:txBody>
          <a:bodyP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1</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等边三角形有几条对称轴</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br>
              <a:rPr kumimoji="0" lang="zh-CN" altLang="en-US" sz="2800" b="1" i="0" u="none" strike="noStrike" kern="1200" cap="none" spc="0" normalizeH="0" baseline="0" noProof="0" dirty="0">
                <a:ln>
                  <a:noFill/>
                </a:ln>
                <a:solidFill>
                  <a:srgbClr val="000000"/>
                </a:solidFill>
                <a:effectLst/>
                <a:uLnTx/>
                <a:uFillTx/>
                <a:latin typeface="+mj-lt"/>
                <a:ea typeface="+mn-ea"/>
                <a:cs typeface="+mn-cs"/>
              </a:rPr>
            </a:b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2</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你能发现它的哪些特征</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3" name="等腰三角形 2"/>
          <p:cNvSpPr/>
          <p:nvPr/>
        </p:nvSpPr>
        <p:spPr>
          <a:xfrm>
            <a:off x="2986571" y="1175001"/>
            <a:ext cx="1843088" cy="1589088"/>
          </a:xfrm>
          <a:prstGeom prst="triangle">
            <a:avLst/>
          </a:prstGeom>
          <a:solidFill>
            <a:schemeClr val="accent3">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 name="直接连接符 3"/>
          <p:cNvCxnSpPr/>
          <p:nvPr/>
        </p:nvCxnSpPr>
        <p:spPr>
          <a:xfrm>
            <a:off x="3910672" y="998788"/>
            <a:ext cx="0" cy="206533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3600000">
            <a:off x="3686658" y="1327401"/>
            <a:ext cx="0" cy="20669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7200000">
            <a:off x="4070833" y="1278188"/>
            <a:ext cx="0" cy="20669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035260" y="3091275"/>
            <a:ext cx="2659159" cy="523220"/>
          </a:xfrm>
          <a:prstGeom prst="rect">
            <a:avLst/>
          </a:prstGeom>
        </p:spPr>
        <p:txBody>
          <a:bodyPr wrap="square">
            <a:spAutoFit/>
          </a:bodyPr>
          <a:lstStyle/>
          <a:p>
            <a:pPr marL="0" marR="0" lvl="0" indent="0" algn="l" defTabSz="4572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有</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条对称轴。</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9" name="矩形 8"/>
          <p:cNvSpPr/>
          <p:nvPr/>
        </p:nvSpPr>
        <p:spPr>
          <a:xfrm>
            <a:off x="924862" y="4321378"/>
            <a:ext cx="4545000" cy="523220"/>
          </a:xfrm>
          <a:prstGeom prst="rect">
            <a:avLst/>
          </a:prstGeom>
        </p:spPr>
        <p:txBody>
          <a:bodyPr wrap="square">
            <a:spAutoFit/>
          </a:bodyPr>
          <a:lstStyle/>
          <a:p>
            <a:pPr marL="0" marR="0" lvl="0" indent="0" algn="l" defTabSz="4572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①三个角相等，都是</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60°</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16" name="矩形 15"/>
          <p:cNvSpPr/>
          <p:nvPr/>
        </p:nvSpPr>
        <p:spPr>
          <a:xfrm>
            <a:off x="5168968" y="4328806"/>
            <a:ext cx="2405312" cy="523220"/>
          </a:xfrm>
          <a:prstGeom prst="rect">
            <a:avLst/>
          </a:prstGeom>
        </p:spPr>
        <p:txBody>
          <a:bodyPr wrap="square">
            <a:spAutoFit/>
          </a:bodyPr>
          <a:lstStyle/>
          <a:p>
            <a:pPr marL="0" marR="0" lvl="0" indent="0" algn="l" defTabSz="457200" rtl="0" eaLnBrk="0" fontAlgn="base" latinLnBrk="0" hangingPunct="0">
              <a:spcBef>
                <a:spcPct val="0"/>
              </a:spcBef>
              <a:spcAft>
                <a:spcPct val="0"/>
              </a:spcAft>
              <a:buClrTx/>
              <a:buSzTx/>
              <a:buFontTx/>
              <a:buNone/>
              <a:defRPr/>
            </a:pPr>
            <a:r>
              <a:rPr lang="zh-CN" altLang="en-US" sz="2800" b="1" dirty="0">
                <a:solidFill>
                  <a:srgbClr val="FF0000"/>
                </a:solidFill>
                <a:latin typeface="+mj-lt"/>
              </a:rPr>
              <a:t>②</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三线合一。</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grpSp>
        <p:nvGrpSpPr>
          <p:cNvPr id="5" name="组合 4"/>
          <p:cNvGrpSpPr/>
          <p:nvPr/>
        </p:nvGrpSpPr>
        <p:grpSpPr>
          <a:xfrm>
            <a:off x="285608" y="392631"/>
            <a:ext cx="2054441" cy="641482"/>
            <a:chOff x="580779" y="438538"/>
            <a:chExt cx="2054441" cy="641482"/>
          </a:xfrm>
          <a:solidFill>
            <a:srgbClr val="02BDDE"/>
          </a:solidFill>
        </p:grpSpPr>
        <p:sp>
          <p:nvSpPr>
            <p:cNvPr id="10" name="矩形: 圆角 9"/>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62940" y="497669"/>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思考</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ea typeface="黑体" panose="02010609060101010101" pitchFamily="49" charset="-122"/>
                </a:rPr>
                <a:t>交流</a:t>
              </a:r>
              <a:endParaRPr lang="zh-CN" altLang="en-US" sz="2800" b="1"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44855" y="464457"/>
            <a:ext cx="7458968" cy="1618905"/>
          </a:xfrm>
          <a:prstGeom prst="rect">
            <a:avLst/>
          </a:prstGeom>
          <a:noFill/>
        </p:spPr>
        <p:txBody>
          <a:bodyPr wrap="square">
            <a:spAutoFit/>
          </a:bodyPr>
          <a:lstStyle/>
          <a:p>
            <a:pPr>
              <a:lnSpc>
                <a:spcPct val="132000"/>
              </a:lnSpc>
            </a:pPr>
            <a:r>
              <a:rPr lang="zh-CN" altLang="en-US" sz="2600" b="1" dirty="0">
                <a:latin typeface="+mj-lt"/>
              </a:rPr>
              <a:t>        如图，在等边三角形</a:t>
            </a:r>
            <a:r>
              <a:rPr lang="en-US" altLang="zh-CN" sz="2600" b="1" i="1" dirty="0">
                <a:latin typeface="+mj-lt"/>
              </a:rPr>
              <a:t>ABC</a:t>
            </a:r>
            <a:r>
              <a:rPr lang="en-US" altLang="zh-CN" sz="2600" b="1" dirty="0">
                <a:latin typeface="+mj-lt"/>
              </a:rPr>
              <a:t> </a:t>
            </a:r>
            <a:r>
              <a:rPr lang="zh-CN" altLang="en-US" sz="2600" b="1" dirty="0">
                <a:latin typeface="+mj-lt"/>
              </a:rPr>
              <a:t>中，</a:t>
            </a:r>
            <a:r>
              <a:rPr lang="en-US" altLang="zh-CN" sz="2600" b="1" i="1" dirty="0">
                <a:latin typeface="+mj-lt"/>
              </a:rPr>
              <a:t>AD </a:t>
            </a:r>
            <a:r>
              <a:rPr lang="en-US" altLang="zh-CN" sz="2600" b="1" dirty="0">
                <a:latin typeface="+mj-lt"/>
              </a:rPr>
              <a:t>⊥</a:t>
            </a:r>
            <a:r>
              <a:rPr lang="en-US" altLang="zh-CN" sz="2600" b="1" i="1" dirty="0">
                <a:latin typeface="+mj-lt"/>
              </a:rPr>
              <a:t>BC</a:t>
            </a:r>
            <a:r>
              <a:rPr lang="zh-CN" altLang="en-US" sz="2600" b="1" dirty="0">
                <a:latin typeface="+mj-lt"/>
              </a:rPr>
              <a:t>，垂足为</a:t>
            </a:r>
            <a:r>
              <a:rPr lang="en-US" altLang="zh-CN" sz="2600" b="1" i="1" dirty="0">
                <a:latin typeface="+mj-lt"/>
              </a:rPr>
              <a:t>D </a:t>
            </a:r>
            <a:r>
              <a:rPr lang="zh-CN" altLang="en-US" sz="2600" b="1" dirty="0">
                <a:latin typeface="+mj-lt"/>
              </a:rPr>
              <a:t>，点</a:t>
            </a:r>
            <a:r>
              <a:rPr lang="en-US" altLang="zh-CN" sz="2600" b="1" i="1" dirty="0">
                <a:latin typeface="+mj-lt"/>
              </a:rPr>
              <a:t>E </a:t>
            </a:r>
            <a:r>
              <a:rPr lang="zh-CN" altLang="en-US" sz="2600" b="1" dirty="0">
                <a:latin typeface="+mj-lt"/>
              </a:rPr>
              <a:t>在线段</a:t>
            </a:r>
            <a:r>
              <a:rPr lang="en-US" altLang="zh-CN" sz="2600" b="1" i="1" dirty="0">
                <a:latin typeface="+mj-lt"/>
              </a:rPr>
              <a:t>AD</a:t>
            </a:r>
            <a:r>
              <a:rPr lang="en-US" altLang="zh-CN" sz="2600" b="1" dirty="0">
                <a:latin typeface="+mj-lt"/>
              </a:rPr>
              <a:t> </a:t>
            </a:r>
            <a:r>
              <a:rPr lang="zh-CN" altLang="en-US" sz="2600" b="1" dirty="0">
                <a:latin typeface="+mj-lt"/>
              </a:rPr>
              <a:t>上，</a:t>
            </a:r>
            <a:r>
              <a:rPr lang="en-US" altLang="zh-CN" sz="2600" b="1" dirty="0">
                <a:latin typeface="+mj-lt"/>
              </a:rPr>
              <a:t>∠</a:t>
            </a:r>
            <a:r>
              <a:rPr lang="en-US" altLang="zh-CN" sz="2600" b="1" i="1" dirty="0">
                <a:latin typeface="+mj-lt"/>
              </a:rPr>
              <a:t>EBC</a:t>
            </a:r>
            <a:r>
              <a:rPr lang="zh-CN" altLang="en-US" sz="2600" b="1" dirty="0">
                <a:latin typeface="+mj-lt"/>
              </a:rPr>
              <a:t>＝</a:t>
            </a:r>
            <a:r>
              <a:rPr lang="en-US" altLang="zh-CN" sz="2600" b="1" dirty="0">
                <a:latin typeface="+mj-lt"/>
              </a:rPr>
              <a:t>45°</a:t>
            </a:r>
            <a:r>
              <a:rPr lang="zh-CN" altLang="en-US" sz="2600" b="1" dirty="0">
                <a:latin typeface="+mj-lt"/>
              </a:rPr>
              <a:t>，求∠</a:t>
            </a:r>
            <a:r>
              <a:rPr lang="en-US" altLang="zh-CN" sz="2600" b="1" i="1" dirty="0">
                <a:latin typeface="+mj-lt"/>
              </a:rPr>
              <a:t>ACE</a:t>
            </a:r>
            <a:r>
              <a:rPr lang="en-US" altLang="zh-CN" sz="2600" b="1" dirty="0">
                <a:latin typeface="+mj-lt"/>
              </a:rPr>
              <a:t> </a:t>
            </a:r>
            <a:r>
              <a:rPr lang="zh-CN" altLang="en-US" sz="2600" b="1" dirty="0">
                <a:latin typeface="+mj-lt"/>
              </a:rPr>
              <a:t>的度数。</a:t>
            </a:r>
            <a:endParaRPr lang="en-US" altLang="zh-CN" sz="2600" b="1" dirty="0">
              <a:latin typeface="+mj-lt"/>
            </a:endParaRPr>
          </a:p>
        </p:txBody>
      </p:sp>
      <p:pic>
        <p:nvPicPr>
          <p:cNvPr id="6" name="图片 5"/>
          <p:cNvPicPr>
            <a:picLocks noChangeAspect="1"/>
          </p:cNvPicPr>
          <p:nvPr/>
        </p:nvPicPr>
        <p:blipFill>
          <a:blip r:embed="rId1"/>
          <a:stretch>
            <a:fillRect/>
          </a:stretch>
        </p:blipFill>
        <p:spPr>
          <a:xfrm>
            <a:off x="6632778" y="1831334"/>
            <a:ext cx="1658355" cy="1638877"/>
          </a:xfrm>
          <a:prstGeom prst="rect">
            <a:avLst/>
          </a:prstGeom>
        </p:spPr>
      </p:pic>
      <p:sp>
        <p:nvSpPr>
          <p:cNvPr id="7" name="文本框 6"/>
          <p:cNvSpPr txBox="1"/>
          <p:nvPr/>
        </p:nvSpPr>
        <p:spPr>
          <a:xfrm>
            <a:off x="319078" y="2068970"/>
            <a:ext cx="7041278" cy="2963953"/>
          </a:xfrm>
          <a:prstGeom prst="rect">
            <a:avLst/>
          </a:prstGeom>
          <a:noFill/>
        </p:spPr>
        <p:txBody>
          <a:bodyPr wrap="square">
            <a:spAutoFit/>
          </a:bodyPr>
          <a:lstStyle/>
          <a:p>
            <a:pPr>
              <a:lnSpc>
                <a:spcPct val="132000"/>
              </a:lnSpc>
            </a:pPr>
            <a:r>
              <a:rPr lang="zh-CN" altLang="en-US" sz="2400" b="1" dirty="0">
                <a:solidFill>
                  <a:srgbClr val="FF0000"/>
                </a:solidFill>
                <a:latin typeface="+mj-lt"/>
              </a:rPr>
              <a:t>   解</a:t>
            </a:r>
            <a:r>
              <a:rPr lang="en-US" altLang="zh-CN" sz="2400" b="1" dirty="0">
                <a:solidFill>
                  <a:srgbClr val="FF0000"/>
                </a:solidFill>
                <a:latin typeface="+mj-lt"/>
              </a:rPr>
              <a:t>:</a:t>
            </a:r>
            <a:r>
              <a:rPr lang="zh-CN" altLang="en-US" sz="2400" b="1" dirty="0">
                <a:solidFill>
                  <a:srgbClr val="FF0000"/>
                </a:solidFill>
                <a:latin typeface="+mj-lt"/>
              </a:rPr>
              <a:t>在等边三角形</a:t>
            </a:r>
            <a:r>
              <a:rPr lang="en-US" altLang="zh-CN" sz="2400" b="1" i="1" dirty="0">
                <a:solidFill>
                  <a:srgbClr val="FF0000"/>
                </a:solidFill>
                <a:latin typeface="+mj-lt"/>
              </a:rPr>
              <a:t>ABC </a:t>
            </a:r>
            <a:r>
              <a:rPr lang="zh-CN" altLang="en-US" sz="2400" b="1" dirty="0">
                <a:solidFill>
                  <a:srgbClr val="FF0000"/>
                </a:solidFill>
                <a:latin typeface="+mj-lt"/>
              </a:rPr>
              <a:t>中，</a:t>
            </a:r>
            <a:r>
              <a:rPr lang="en-US" altLang="zh-CN" sz="2400" b="1" dirty="0">
                <a:solidFill>
                  <a:srgbClr val="FF0000"/>
                </a:solidFill>
                <a:latin typeface="+mj-lt"/>
              </a:rPr>
              <a:t>∠</a:t>
            </a:r>
            <a:r>
              <a:rPr lang="en-US" altLang="zh-CN" sz="2400" b="1" i="1" dirty="0">
                <a:solidFill>
                  <a:srgbClr val="FF0000"/>
                </a:solidFill>
                <a:latin typeface="+mj-lt"/>
              </a:rPr>
              <a:t>ACB</a:t>
            </a:r>
            <a:r>
              <a:rPr lang="en-US" altLang="zh-CN" sz="2400" b="1" dirty="0">
                <a:solidFill>
                  <a:srgbClr val="FF0000"/>
                </a:solidFill>
                <a:latin typeface="+mj-lt"/>
              </a:rPr>
              <a:t>=60°.</a:t>
            </a:r>
            <a:endParaRPr lang="en-US" altLang="zh-CN" sz="2400" b="1" dirty="0">
              <a:solidFill>
                <a:srgbClr val="FF0000"/>
              </a:solidFill>
              <a:latin typeface="+mj-lt"/>
            </a:endParaRPr>
          </a:p>
          <a:p>
            <a:pPr>
              <a:lnSpc>
                <a:spcPct val="132000"/>
              </a:lnSpc>
            </a:pPr>
            <a:r>
              <a:rPr lang="zh-CN" altLang="en-US" sz="2400" b="1" dirty="0">
                <a:solidFill>
                  <a:srgbClr val="FF0000"/>
                </a:solidFill>
                <a:latin typeface="+mj-lt"/>
              </a:rPr>
              <a:t>         因为</a:t>
            </a:r>
            <a:r>
              <a:rPr lang="en-US" altLang="zh-CN" sz="2400" b="1" i="1" dirty="0">
                <a:solidFill>
                  <a:srgbClr val="FF0000"/>
                </a:solidFill>
                <a:latin typeface="+mj-lt"/>
              </a:rPr>
              <a:t>AD</a:t>
            </a:r>
            <a:r>
              <a:rPr lang="en-US" altLang="zh-CN" sz="2400" b="1" dirty="0">
                <a:solidFill>
                  <a:srgbClr val="FF0000"/>
                </a:solidFill>
                <a:latin typeface="+mj-lt"/>
              </a:rPr>
              <a:t> ⊥</a:t>
            </a:r>
            <a:r>
              <a:rPr lang="en-US" altLang="zh-CN" sz="2400" b="1" i="1" dirty="0">
                <a:solidFill>
                  <a:srgbClr val="FF0000"/>
                </a:solidFill>
                <a:latin typeface="+mj-lt"/>
              </a:rPr>
              <a:t>BC</a:t>
            </a:r>
            <a:r>
              <a:rPr lang="zh-CN" altLang="en-US" sz="2400" b="1" dirty="0">
                <a:solidFill>
                  <a:srgbClr val="FF0000"/>
                </a:solidFill>
                <a:latin typeface="+mj-lt"/>
              </a:rPr>
              <a:t>，</a:t>
            </a:r>
            <a:endParaRPr lang="en-US" altLang="zh-CN" sz="2400" b="1" dirty="0">
              <a:solidFill>
                <a:srgbClr val="FF0000"/>
              </a:solidFill>
              <a:latin typeface="+mj-lt"/>
            </a:endParaRPr>
          </a:p>
          <a:p>
            <a:pPr>
              <a:lnSpc>
                <a:spcPct val="132000"/>
              </a:lnSpc>
            </a:pPr>
            <a:r>
              <a:rPr lang="zh-CN" altLang="en-US" sz="2400" b="1" dirty="0">
                <a:solidFill>
                  <a:srgbClr val="FF0000"/>
                </a:solidFill>
                <a:latin typeface="+mj-lt"/>
              </a:rPr>
              <a:t>         所以∠</a:t>
            </a:r>
            <a:r>
              <a:rPr lang="en-US" altLang="zh-CN" sz="2400" b="1" i="1" dirty="0">
                <a:solidFill>
                  <a:srgbClr val="FF0000"/>
                </a:solidFill>
                <a:latin typeface="+mj-lt"/>
              </a:rPr>
              <a:t>ADB</a:t>
            </a:r>
            <a:r>
              <a:rPr lang="en-US" altLang="zh-CN" sz="2400" b="1" dirty="0">
                <a:solidFill>
                  <a:srgbClr val="FF0000"/>
                </a:solidFill>
                <a:latin typeface="+mj-lt"/>
              </a:rPr>
              <a:t>=</a:t>
            </a:r>
            <a:r>
              <a:rPr lang="zh-CN" altLang="en-US" sz="2400" b="1" dirty="0">
                <a:solidFill>
                  <a:srgbClr val="FF0000"/>
                </a:solidFill>
                <a:latin typeface="+mj-lt"/>
              </a:rPr>
              <a:t>∠</a:t>
            </a:r>
            <a:r>
              <a:rPr lang="en-US" altLang="zh-CN" sz="2400" b="1" i="1" dirty="0">
                <a:solidFill>
                  <a:srgbClr val="FF0000"/>
                </a:solidFill>
                <a:latin typeface="+mj-lt"/>
              </a:rPr>
              <a:t>ADC</a:t>
            </a:r>
            <a:r>
              <a:rPr lang="en-US" altLang="zh-CN" sz="2400" b="1" dirty="0">
                <a:solidFill>
                  <a:srgbClr val="FF0000"/>
                </a:solidFill>
                <a:latin typeface="+mj-lt"/>
              </a:rPr>
              <a:t>=90°</a:t>
            </a:r>
            <a:r>
              <a:rPr lang="zh-CN" altLang="en-US" sz="2400" b="1" dirty="0">
                <a:solidFill>
                  <a:srgbClr val="FF0000"/>
                </a:solidFill>
                <a:latin typeface="+mj-lt"/>
              </a:rPr>
              <a:t>，</a:t>
            </a:r>
            <a:r>
              <a:rPr lang="en-US" altLang="zh-CN" sz="2400" b="1" i="1" dirty="0">
                <a:solidFill>
                  <a:srgbClr val="FF0000"/>
                </a:solidFill>
                <a:latin typeface="+mj-lt"/>
              </a:rPr>
              <a:t>BD</a:t>
            </a:r>
            <a:r>
              <a:rPr lang="en-US" altLang="zh-CN" sz="2400" b="1" dirty="0">
                <a:solidFill>
                  <a:srgbClr val="FF0000"/>
                </a:solidFill>
                <a:latin typeface="+mj-lt"/>
              </a:rPr>
              <a:t> =</a:t>
            </a:r>
            <a:r>
              <a:rPr lang="en-US" altLang="zh-CN" sz="2400" b="1" i="1" dirty="0">
                <a:solidFill>
                  <a:srgbClr val="FF0000"/>
                </a:solidFill>
                <a:latin typeface="+mj-lt"/>
              </a:rPr>
              <a:t>CD</a:t>
            </a:r>
            <a:r>
              <a:rPr lang="en-US" altLang="zh-CN" sz="2400" b="1" dirty="0">
                <a:solidFill>
                  <a:srgbClr val="FF0000"/>
                </a:solidFill>
                <a:latin typeface="+mj-lt"/>
              </a:rPr>
              <a:t> </a:t>
            </a:r>
            <a:r>
              <a:rPr lang="zh-CN" altLang="en-US" sz="2400" b="1" dirty="0">
                <a:solidFill>
                  <a:srgbClr val="FF0000"/>
                </a:solidFill>
                <a:latin typeface="+mj-lt"/>
              </a:rPr>
              <a:t>。</a:t>
            </a:r>
            <a:endParaRPr lang="en-US" altLang="zh-CN" sz="2400" b="1" dirty="0">
              <a:solidFill>
                <a:srgbClr val="FF0000"/>
              </a:solidFill>
              <a:latin typeface="+mj-lt"/>
            </a:endParaRPr>
          </a:p>
          <a:p>
            <a:pPr>
              <a:lnSpc>
                <a:spcPct val="132000"/>
              </a:lnSpc>
            </a:pPr>
            <a:r>
              <a:rPr lang="zh-CN" altLang="en-US" sz="2400" b="1" dirty="0">
                <a:solidFill>
                  <a:srgbClr val="FF0000"/>
                </a:solidFill>
                <a:latin typeface="+mj-lt"/>
              </a:rPr>
              <a:t>         又因为</a:t>
            </a:r>
            <a:r>
              <a:rPr lang="en-US" altLang="zh-CN" sz="2400" b="1" i="1" dirty="0">
                <a:solidFill>
                  <a:srgbClr val="FF0000"/>
                </a:solidFill>
                <a:latin typeface="+mj-lt"/>
              </a:rPr>
              <a:t>DE</a:t>
            </a:r>
            <a:r>
              <a:rPr lang="en-US" altLang="zh-CN" sz="2400" b="1" dirty="0">
                <a:solidFill>
                  <a:srgbClr val="FF0000"/>
                </a:solidFill>
                <a:latin typeface="+mj-lt"/>
              </a:rPr>
              <a:t>=</a:t>
            </a:r>
            <a:r>
              <a:rPr lang="en-US" altLang="zh-CN" sz="2400" b="1" i="1" dirty="0">
                <a:solidFill>
                  <a:srgbClr val="FF0000"/>
                </a:solidFill>
                <a:latin typeface="+mj-lt"/>
              </a:rPr>
              <a:t>DE</a:t>
            </a:r>
            <a:r>
              <a:rPr lang="zh-CN" altLang="en-US" sz="2400" b="1" dirty="0">
                <a:solidFill>
                  <a:srgbClr val="FF0000"/>
                </a:solidFill>
                <a:latin typeface="+mj-lt"/>
              </a:rPr>
              <a:t>，所以△</a:t>
            </a:r>
            <a:r>
              <a:rPr lang="en-US" altLang="zh-CN" sz="2400" b="1" i="1" dirty="0">
                <a:solidFill>
                  <a:srgbClr val="FF0000"/>
                </a:solidFill>
                <a:latin typeface="+mj-lt"/>
              </a:rPr>
              <a:t>BDE</a:t>
            </a:r>
            <a:r>
              <a:rPr lang="en-US" altLang="zh-CN" sz="2400" b="1" dirty="0">
                <a:solidFill>
                  <a:srgbClr val="FF0000"/>
                </a:solidFill>
                <a:latin typeface="+mj-lt"/>
              </a:rPr>
              <a:t>≌△</a:t>
            </a:r>
            <a:r>
              <a:rPr lang="en-US" altLang="zh-CN" sz="2400" b="1" i="1" dirty="0">
                <a:solidFill>
                  <a:srgbClr val="FF0000"/>
                </a:solidFill>
                <a:latin typeface="+mj-lt"/>
              </a:rPr>
              <a:t>CDE</a:t>
            </a:r>
            <a:r>
              <a:rPr lang="en-US" altLang="zh-CN" sz="2400" b="1" dirty="0">
                <a:solidFill>
                  <a:srgbClr val="FF0000"/>
                </a:solidFill>
                <a:latin typeface="+mj-lt"/>
              </a:rPr>
              <a:t>(SAS)</a:t>
            </a:r>
            <a:r>
              <a:rPr lang="zh-CN" altLang="en-US" sz="2400" b="1" dirty="0">
                <a:solidFill>
                  <a:srgbClr val="FF0000"/>
                </a:solidFill>
                <a:latin typeface="+mj-lt"/>
              </a:rPr>
              <a:t>，</a:t>
            </a:r>
            <a:endParaRPr lang="en-US" altLang="zh-CN" sz="2400" b="1" dirty="0">
              <a:solidFill>
                <a:srgbClr val="FF0000"/>
              </a:solidFill>
              <a:latin typeface="+mj-lt"/>
            </a:endParaRPr>
          </a:p>
          <a:p>
            <a:pPr>
              <a:lnSpc>
                <a:spcPct val="132000"/>
              </a:lnSpc>
            </a:pPr>
            <a:r>
              <a:rPr lang="zh-CN" altLang="en-US" sz="2400" b="1" dirty="0">
                <a:solidFill>
                  <a:srgbClr val="FF0000"/>
                </a:solidFill>
                <a:latin typeface="+mj-lt"/>
              </a:rPr>
              <a:t>         所以∠</a:t>
            </a:r>
            <a:r>
              <a:rPr lang="en-US" altLang="zh-CN" sz="2400" b="1" i="1" dirty="0">
                <a:solidFill>
                  <a:srgbClr val="FF0000"/>
                </a:solidFill>
                <a:latin typeface="+mj-lt"/>
              </a:rPr>
              <a:t>EBD</a:t>
            </a:r>
            <a:r>
              <a:rPr lang="en-US" altLang="zh-CN" sz="2400" b="1" dirty="0">
                <a:solidFill>
                  <a:srgbClr val="FF0000"/>
                </a:solidFill>
                <a:latin typeface="+mj-lt"/>
              </a:rPr>
              <a:t> =</a:t>
            </a:r>
            <a:r>
              <a:rPr lang="zh-CN" altLang="en-US" sz="2400" b="1" dirty="0">
                <a:solidFill>
                  <a:srgbClr val="FF0000"/>
                </a:solidFill>
                <a:latin typeface="+mj-lt"/>
              </a:rPr>
              <a:t>∠</a:t>
            </a:r>
            <a:r>
              <a:rPr lang="en-US" altLang="zh-CN" sz="2400" b="1" i="1" dirty="0">
                <a:solidFill>
                  <a:srgbClr val="FF0000"/>
                </a:solidFill>
                <a:latin typeface="+mj-lt"/>
              </a:rPr>
              <a:t>ECD</a:t>
            </a:r>
            <a:r>
              <a:rPr lang="en-US" altLang="zh-CN" sz="2400" b="1" dirty="0">
                <a:solidFill>
                  <a:srgbClr val="FF0000"/>
                </a:solidFill>
                <a:latin typeface="+mj-lt"/>
              </a:rPr>
              <a:t> =45°</a:t>
            </a:r>
            <a:r>
              <a:rPr lang="zh-CN" altLang="en-US" sz="2400" b="1" dirty="0">
                <a:solidFill>
                  <a:srgbClr val="FF0000"/>
                </a:solidFill>
                <a:latin typeface="+mj-lt"/>
              </a:rPr>
              <a:t>，</a:t>
            </a:r>
            <a:endParaRPr lang="en-US" altLang="zh-CN" sz="2400" b="1" dirty="0">
              <a:solidFill>
                <a:srgbClr val="FF0000"/>
              </a:solidFill>
              <a:latin typeface="+mj-lt"/>
            </a:endParaRPr>
          </a:p>
          <a:p>
            <a:pPr>
              <a:lnSpc>
                <a:spcPct val="132000"/>
              </a:lnSpc>
            </a:pPr>
            <a:r>
              <a:rPr lang="zh-CN" altLang="en-US" sz="2400" b="1" dirty="0">
                <a:solidFill>
                  <a:srgbClr val="FF0000"/>
                </a:solidFill>
                <a:latin typeface="+mj-lt"/>
              </a:rPr>
              <a:t>         所以∠</a:t>
            </a:r>
            <a:r>
              <a:rPr lang="en-US" altLang="zh-CN" sz="2400" b="1" i="1" dirty="0">
                <a:solidFill>
                  <a:srgbClr val="FF0000"/>
                </a:solidFill>
                <a:latin typeface="+mj-lt"/>
              </a:rPr>
              <a:t>ACE</a:t>
            </a:r>
            <a:r>
              <a:rPr lang="en-US" altLang="zh-CN" sz="2400" b="1" dirty="0">
                <a:solidFill>
                  <a:srgbClr val="FF0000"/>
                </a:solidFill>
                <a:latin typeface="+mj-lt"/>
              </a:rPr>
              <a:t>=</a:t>
            </a:r>
            <a:r>
              <a:rPr lang="zh-CN" altLang="en-US" sz="2400" b="1" dirty="0">
                <a:solidFill>
                  <a:srgbClr val="FF0000"/>
                </a:solidFill>
                <a:latin typeface="+mj-lt"/>
              </a:rPr>
              <a:t>∠</a:t>
            </a:r>
            <a:r>
              <a:rPr lang="en-US" altLang="zh-CN" sz="2400" b="1" i="1" dirty="0">
                <a:solidFill>
                  <a:srgbClr val="FF0000"/>
                </a:solidFill>
                <a:latin typeface="+mj-lt"/>
              </a:rPr>
              <a:t>ACB</a:t>
            </a:r>
            <a:r>
              <a:rPr lang="zh-CN" altLang="en-US" sz="2400" b="1" dirty="0">
                <a:solidFill>
                  <a:srgbClr val="FF0000"/>
                </a:solidFill>
                <a:latin typeface="+mj-lt"/>
              </a:rPr>
              <a:t>－∠</a:t>
            </a:r>
            <a:r>
              <a:rPr lang="en-US" altLang="zh-CN" sz="2400" b="1" i="1" dirty="0">
                <a:solidFill>
                  <a:srgbClr val="FF0000"/>
                </a:solidFill>
                <a:latin typeface="+mj-lt"/>
              </a:rPr>
              <a:t>ECD</a:t>
            </a:r>
            <a:r>
              <a:rPr lang="en-US" altLang="zh-CN" sz="2400" b="1" dirty="0">
                <a:solidFill>
                  <a:srgbClr val="FF0000"/>
                </a:solidFill>
                <a:latin typeface="+mj-lt"/>
              </a:rPr>
              <a:t> =15°</a:t>
            </a:r>
            <a:r>
              <a:rPr lang="zh-CN" altLang="en-US" sz="2400" b="1" dirty="0">
                <a:solidFill>
                  <a:srgbClr val="FF0000"/>
                </a:solidFill>
                <a:latin typeface="+mj-lt"/>
              </a:rPr>
              <a:t>。</a:t>
            </a:r>
            <a:endParaRPr lang="en-US" altLang="zh-CN" sz="2400" b="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660492" y="1086707"/>
            <a:ext cx="8239668" cy="1147302"/>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30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3000" b="1" i="0" u="none" strike="noStrike" kern="1200" cap="none" spc="0" normalizeH="0" baseline="0" noProof="0" dirty="0">
                <a:ln>
                  <a:noFill/>
                </a:ln>
                <a:solidFill>
                  <a:schemeClr val="tx1"/>
                </a:solidFill>
                <a:effectLst/>
                <a:uLnTx/>
                <a:uFillTx/>
                <a:latin typeface="+mj-lt"/>
                <a:ea typeface="+mn-ea"/>
                <a:cs typeface="+mn-cs"/>
              </a:rPr>
              <a:t>下面是由大小不同的等边三角形组成的图案， 请找出它的对称轴。 </a:t>
            </a:r>
            <a:endParaRPr kumimoji="0" lang="zh-CN" altLang="en-US" sz="3000" b="1" i="0" u="none" strike="noStrike" kern="1200" cap="none" spc="0" normalizeH="0" baseline="0" noProof="0" dirty="0">
              <a:ln>
                <a:noFill/>
              </a:ln>
              <a:solidFill>
                <a:schemeClr val="tx1"/>
              </a:solidFill>
              <a:effectLst/>
              <a:uLnTx/>
              <a:uFillTx/>
              <a:latin typeface="+mj-lt"/>
              <a:ea typeface="+mn-ea"/>
              <a:cs typeface="+mn-cs"/>
            </a:endParaRPr>
          </a:p>
        </p:txBody>
      </p:sp>
      <p:pic>
        <p:nvPicPr>
          <p:cNvPr id="14339" name="图片 11"/>
          <p:cNvPicPr>
            <a:picLocks noChangeAspect="1"/>
          </p:cNvPicPr>
          <p:nvPr/>
        </p:nvPicPr>
        <p:blipFill>
          <a:blip r:embed="rId1">
            <a:clrChange>
              <a:clrFrom>
                <a:srgbClr val="FFFFFF"/>
              </a:clrFrom>
              <a:clrTo>
                <a:srgbClr val="FFFFFF">
                  <a:alpha val="0"/>
                </a:srgbClr>
              </a:clrTo>
            </a:clrChange>
          </a:blip>
          <a:stretch>
            <a:fillRect/>
          </a:stretch>
        </p:blipFill>
        <p:spPr>
          <a:xfrm>
            <a:off x="2895600" y="2000583"/>
            <a:ext cx="3352800" cy="2898775"/>
          </a:xfrm>
          <a:prstGeom prst="rect">
            <a:avLst/>
          </a:prstGeom>
          <a:noFill/>
          <a:ln w="9525">
            <a:noFill/>
          </a:ln>
        </p:spPr>
      </p:pic>
      <p:cxnSp>
        <p:nvCxnSpPr>
          <p:cNvPr id="13" name="直接连接符 12"/>
          <p:cNvCxnSpPr/>
          <p:nvPr/>
        </p:nvCxnSpPr>
        <p:spPr>
          <a:xfrm>
            <a:off x="4584700" y="1879933"/>
            <a:ext cx="0" cy="325913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7200000">
            <a:off x="4858543" y="2433176"/>
            <a:ext cx="0" cy="325913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3600000">
            <a:off x="4255293" y="2476039"/>
            <a:ext cx="0" cy="325913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 name="矩形: 圆角 6"/>
          <p:cNvSpPr/>
          <p:nvPr/>
        </p:nvSpPr>
        <p:spPr>
          <a:xfrm>
            <a:off x="469106" y="399256"/>
            <a:ext cx="1160463" cy="544513"/>
          </a:xfrm>
          <a:prstGeom prst="roundRect">
            <a:avLst/>
          </a:prstGeom>
          <a:noFill/>
          <a:ln>
            <a:solidFill>
              <a:srgbClr val="FD2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D2395"/>
                </a:solidFill>
                <a:effectLst/>
                <a:uLnTx/>
                <a:uFillTx/>
                <a:latin typeface="+mn-lt"/>
                <a:ea typeface="+mn-ea"/>
                <a:cs typeface="+mn-cs"/>
              </a:rPr>
              <a:t>练习</a:t>
            </a:r>
            <a:endParaRPr kumimoji="0" lang="zh-CN" altLang="en-US" sz="2800" b="1" i="0" u="none" strike="noStrike" kern="1200" cap="none" spc="0" normalizeH="0" baseline="0" noProof="0" dirty="0">
              <a:ln>
                <a:noFill/>
              </a:ln>
              <a:solidFill>
                <a:srgbClr val="FD2395"/>
              </a:solidFill>
              <a:effectLst/>
              <a:uLnTx/>
              <a:uFillTx/>
              <a:latin typeface="+mn-lt"/>
              <a:ea typeface="+mn-ea"/>
              <a:cs typeface="+mn-cs"/>
            </a:endParaRPr>
          </a:p>
        </p:txBody>
      </p:sp>
      <p:sp>
        <p:nvSpPr>
          <p:cNvPr id="8" name="文本框 7"/>
          <p:cNvSpPr txBox="1"/>
          <p:nvPr/>
        </p:nvSpPr>
        <p:spPr>
          <a:xfrm>
            <a:off x="5256332" y="305432"/>
            <a:ext cx="3254016" cy="392928"/>
          </a:xfrm>
          <a:prstGeom prst="rect">
            <a:avLst/>
          </a:prstGeom>
          <a:noFill/>
        </p:spPr>
        <p:txBody>
          <a:bodyPr wrap="square" rtlCol="0">
            <a:spAutoFit/>
          </a:bodyPr>
          <a:lstStyle/>
          <a:p>
            <a:pPr algn="l">
              <a:lnSpc>
                <a:spcPct val="120000"/>
              </a:lnSpc>
            </a:pPr>
            <a:r>
              <a:rPr lang="en-US" altLang="zh-CN" b="1" dirty="0">
                <a:solidFill>
                  <a:srgbClr val="FFC000"/>
                </a:solidFill>
                <a:latin typeface="+mj-lt"/>
                <a:ea typeface="+mj-ea"/>
              </a:rPr>
              <a:t>【</a:t>
            </a:r>
            <a:r>
              <a:rPr lang="zh-CN" altLang="en-US" b="1" dirty="0">
                <a:solidFill>
                  <a:srgbClr val="FFC000"/>
                </a:solidFill>
                <a:latin typeface="+mj-lt"/>
                <a:ea typeface="+mj-ea"/>
              </a:rPr>
              <a:t>课本</a:t>
            </a:r>
            <a:r>
              <a:rPr lang="en-US" altLang="zh-CN" b="1" dirty="0">
                <a:solidFill>
                  <a:srgbClr val="FFC000"/>
                </a:solidFill>
                <a:latin typeface="+mj-lt"/>
                <a:ea typeface="+mj-ea"/>
              </a:rPr>
              <a:t>P128 </a:t>
            </a:r>
            <a:r>
              <a:rPr lang="zh-CN" altLang="en-US" b="1" dirty="0">
                <a:solidFill>
                  <a:srgbClr val="FFC000"/>
                </a:solidFill>
                <a:latin typeface="+mj-lt"/>
                <a:ea typeface="+mj-ea"/>
              </a:rPr>
              <a:t>随堂练习 第</a:t>
            </a:r>
            <a:r>
              <a:rPr lang="en-US" altLang="zh-CN" b="1" dirty="0">
                <a:solidFill>
                  <a:srgbClr val="FFC000"/>
                </a:solidFill>
                <a:latin typeface="+mj-lt"/>
                <a:ea typeface="+mj-ea"/>
              </a:rPr>
              <a:t>2</a:t>
            </a:r>
            <a:r>
              <a:rPr lang="zh-CN" altLang="en-US" b="1" dirty="0">
                <a:solidFill>
                  <a:srgbClr val="FFC000"/>
                </a:solidFill>
                <a:latin typeface="+mj-lt"/>
                <a:ea typeface="+mj-ea"/>
              </a:rPr>
              <a:t>题</a:t>
            </a:r>
            <a:r>
              <a:rPr lang="en-US" altLang="zh-CN" b="1" dirty="0">
                <a:solidFill>
                  <a:srgbClr val="FFC000"/>
                </a:solidFill>
                <a:latin typeface="+mj-lt"/>
                <a:ea typeface="+mj-ea"/>
              </a:rPr>
              <a:t>】</a:t>
            </a:r>
            <a:endParaRPr lang="zh-CN" altLang="en-US" b="1" dirty="0">
              <a:solidFill>
                <a:srgbClr val="FFC000"/>
              </a:solidFill>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
          <p:cNvGrpSpPr/>
          <p:nvPr/>
        </p:nvGrpSpPr>
        <p:grpSpPr>
          <a:xfrm>
            <a:off x="2803525" y="239713"/>
            <a:ext cx="2649538" cy="635000"/>
            <a:chOff x="2803270" y="240279"/>
            <a:chExt cx="2649758" cy="634072"/>
          </a:xfrm>
        </p:grpSpPr>
        <p:sp>
          <p:nvSpPr>
            <p:cNvPr id="12" name="矩形 11"/>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新课导入</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3" name="矩形 12"/>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pic>
        <p:nvPicPr>
          <p:cNvPr id="205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13914" b="-4686"/>
          <a:stretch>
            <a:fillRect/>
          </a:stretch>
        </p:blipFill>
        <p:spPr bwMode="auto">
          <a:xfrm>
            <a:off x="408516" y="928688"/>
            <a:ext cx="2895445" cy="1872896"/>
          </a:xfrm>
          <a:prstGeom prst="rect">
            <a:avLst/>
          </a:prstGeom>
          <a:noFill/>
          <a:extLst>
            <a:ext uri="{909E8E84-426E-40DD-AFC4-6F175D3DCCD1}">
              <a14:hiddenFill xmlns:a14="http://schemas.microsoft.com/office/drawing/2010/main">
                <a:solidFill>
                  <a:srgbClr val="FFFFFF"/>
                </a:solidFill>
              </a14:hiddenFill>
            </a:ext>
          </a:extLst>
        </p:spPr>
      </p:pic>
      <p:sp>
        <p:nvSpPr>
          <p:cNvPr id="9" name="任意多边形: 形状 8"/>
          <p:cNvSpPr/>
          <p:nvPr/>
        </p:nvSpPr>
        <p:spPr>
          <a:xfrm>
            <a:off x="800854" y="1170512"/>
            <a:ext cx="2503107" cy="1219589"/>
          </a:xfrm>
          <a:custGeom>
            <a:avLst/>
            <a:gdLst>
              <a:gd name="connsiteX0" fmla="*/ 1771200 w 3664800"/>
              <a:gd name="connsiteY0" fmla="*/ 0 h 1785600"/>
              <a:gd name="connsiteX1" fmla="*/ 0 w 3664800"/>
              <a:gd name="connsiteY1" fmla="*/ 1785600 h 1785600"/>
              <a:gd name="connsiteX2" fmla="*/ 3664800 w 3664800"/>
              <a:gd name="connsiteY2" fmla="*/ 1785600 h 1785600"/>
              <a:gd name="connsiteX3" fmla="*/ 1771200 w 3664800"/>
              <a:gd name="connsiteY3" fmla="*/ 0 h 1785600"/>
            </a:gdLst>
            <a:ahLst/>
            <a:cxnLst>
              <a:cxn ang="0">
                <a:pos x="connsiteX0" y="connsiteY0"/>
              </a:cxn>
              <a:cxn ang="0">
                <a:pos x="connsiteX1" y="connsiteY1"/>
              </a:cxn>
              <a:cxn ang="0">
                <a:pos x="connsiteX2" y="connsiteY2"/>
              </a:cxn>
              <a:cxn ang="0">
                <a:pos x="connsiteX3" y="connsiteY3"/>
              </a:cxn>
            </a:cxnLst>
            <a:rect l="l" t="t" r="r" b="b"/>
            <a:pathLst>
              <a:path w="3664800" h="1785600">
                <a:moveTo>
                  <a:pt x="1771200" y="0"/>
                </a:moveTo>
                <a:lnTo>
                  <a:pt x="0" y="1785600"/>
                </a:lnTo>
                <a:lnTo>
                  <a:pt x="3664800" y="1785600"/>
                </a:lnTo>
                <a:lnTo>
                  <a:pt x="1771200" y="0"/>
                </a:lnTo>
                <a:close/>
              </a:path>
            </a:pathLst>
          </a:cu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4" descr="埃及金字塔摄影图__国外旅游_旅游摄影_摄影图库_昵图网nipic.com"/>
          <p:cNvPicPr>
            <a:picLocks noChangeAspect="1" noChangeArrowheads="1"/>
          </p:cNvPicPr>
          <p:nvPr/>
        </p:nvPicPr>
        <p:blipFill rotWithShape="1">
          <a:blip r:embed="rId2">
            <a:extLst>
              <a:ext uri="{28A0092B-C50C-407E-A947-70E740481C1C}">
                <a14:useLocalDpi xmlns:a14="http://schemas.microsoft.com/office/drawing/2010/main" val="0"/>
              </a:ext>
            </a:extLst>
          </a:blip>
          <a:srcRect l="299" t="912" r="9161" b="6911"/>
          <a:stretch>
            <a:fillRect/>
          </a:stretch>
        </p:blipFill>
        <p:spPr bwMode="auto">
          <a:xfrm>
            <a:off x="3478679" y="928688"/>
            <a:ext cx="2656462" cy="1808722"/>
          </a:xfrm>
          <a:prstGeom prst="rect">
            <a:avLst/>
          </a:prstGeom>
          <a:noFill/>
          <a:extLst>
            <a:ext uri="{909E8E84-426E-40DD-AFC4-6F175D3DCCD1}">
              <a14:hiddenFill xmlns:a14="http://schemas.microsoft.com/office/drawing/2010/main">
                <a:solidFill>
                  <a:srgbClr val="FFFFFF"/>
                </a:solidFill>
              </a14:hiddenFill>
            </a:ext>
          </a:extLst>
        </p:spPr>
      </p:pic>
      <p:sp>
        <p:nvSpPr>
          <p:cNvPr id="14" name="任意多边形: 形状 13"/>
          <p:cNvSpPr/>
          <p:nvPr/>
        </p:nvSpPr>
        <p:spPr>
          <a:xfrm>
            <a:off x="4845964" y="1132265"/>
            <a:ext cx="1326970" cy="1416677"/>
          </a:xfrm>
          <a:custGeom>
            <a:avLst/>
            <a:gdLst>
              <a:gd name="connsiteX0" fmla="*/ 0 w 1893600"/>
              <a:gd name="connsiteY0" fmla="*/ 0 h 2001600"/>
              <a:gd name="connsiteX1" fmla="*/ 453600 w 1893600"/>
              <a:gd name="connsiteY1" fmla="*/ 2001600 h 2001600"/>
              <a:gd name="connsiteX2" fmla="*/ 1893600 w 1893600"/>
              <a:gd name="connsiteY2" fmla="*/ 1771200 h 2001600"/>
              <a:gd name="connsiteX3" fmla="*/ 0 w 1893600"/>
              <a:gd name="connsiteY3" fmla="*/ 0 h 2001600"/>
            </a:gdLst>
            <a:ahLst/>
            <a:cxnLst>
              <a:cxn ang="0">
                <a:pos x="connsiteX0" y="connsiteY0"/>
              </a:cxn>
              <a:cxn ang="0">
                <a:pos x="connsiteX1" y="connsiteY1"/>
              </a:cxn>
              <a:cxn ang="0">
                <a:pos x="connsiteX2" y="connsiteY2"/>
              </a:cxn>
              <a:cxn ang="0">
                <a:pos x="connsiteX3" y="connsiteY3"/>
              </a:cxn>
            </a:cxnLst>
            <a:rect l="l" t="t" r="r" b="b"/>
            <a:pathLst>
              <a:path w="1893600" h="2001600">
                <a:moveTo>
                  <a:pt x="0" y="0"/>
                </a:moveTo>
                <a:lnTo>
                  <a:pt x="453600" y="2001600"/>
                </a:lnTo>
                <a:lnTo>
                  <a:pt x="1893600" y="1771200"/>
                </a:lnTo>
                <a:lnTo>
                  <a:pt x="0" y="0"/>
                </a:lnTo>
                <a:close/>
              </a:path>
            </a:pathLst>
          </a:cu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6" descr="大雁塔_中航国旅官网"/>
          <p:cNvPicPr>
            <a:picLocks noChangeAspect="1" noChangeArrowheads="1"/>
          </p:cNvPicPr>
          <p:nvPr/>
        </p:nvPicPr>
        <p:blipFill rotWithShape="1">
          <a:blip r:embed="rId3">
            <a:extLst>
              <a:ext uri="{28A0092B-C50C-407E-A947-70E740481C1C}">
                <a14:useLocalDpi xmlns:a14="http://schemas.microsoft.com/office/drawing/2010/main" val="0"/>
              </a:ext>
            </a:extLst>
          </a:blip>
          <a:srcRect l="19981" t="7038" r="13478" b="17202"/>
          <a:stretch>
            <a:fillRect/>
          </a:stretch>
        </p:blipFill>
        <p:spPr bwMode="auto">
          <a:xfrm>
            <a:off x="6249410" y="928688"/>
            <a:ext cx="2486074" cy="1853948"/>
          </a:xfrm>
          <a:prstGeom prst="rect">
            <a:avLst/>
          </a:prstGeom>
          <a:noFill/>
          <a:extLst>
            <a:ext uri="{909E8E84-426E-40DD-AFC4-6F175D3DCCD1}">
              <a14:hiddenFill xmlns:a14="http://schemas.microsoft.com/office/drawing/2010/main">
                <a:solidFill>
                  <a:srgbClr val="FFFFFF"/>
                </a:solidFill>
              </a14:hiddenFill>
            </a:ext>
          </a:extLst>
        </p:spPr>
      </p:pic>
      <p:sp>
        <p:nvSpPr>
          <p:cNvPr id="16" name="任意多边形: 形状 15"/>
          <p:cNvSpPr/>
          <p:nvPr/>
        </p:nvSpPr>
        <p:spPr>
          <a:xfrm>
            <a:off x="7267403" y="1177912"/>
            <a:ext cx="373745" cy="196707"/>
          </a:xfrm>
          <a:custGeom>
            <a:avLst/>
            <a:gdLst>
              <a:gd name="connsiteX0" fmla="*/ 295200 w 547200"/>
              <a:gd name="connsiteY0" fmla="*/ 0 h 288000"/>
              <a:gd name="connsiteX1" fmla="*/ 0 w 547200"/>
              <a:gd name="connsiteY1" fmla="*/ 288000 h 288000"/>
              <a:gd name="connsiteX2" fmla="*/ 547200 w 547200"/>
              <a:gd name="connsiteY2" fmla="*/ 280800 h 288000"/>
              <a:gd name="connsiteX3" fmla="*/ 295200 w 547200"/>
              <a:gd name="connsiteY3" fmla="*/ 0 h 288000"/>
            </a:gdLst>
            <a:ahLst/>
            <a:cxnLst>
              <a:cxn ang="0">
                <a:pos x="connsiteX0" y="connsiteY0"/>
              </a:cxn>
              <a:cxn ang="0">
                <a:pos x="connsiteX1" y="connsiteY1"/>
              </a:cxn>
              <a:cxn ang="0">
                <a:pos x="connsiteX2" y="connsiteY2"/>
              </a:cxn>
              <a:cxn ang="0">
                <a:pos x="connsiteX3" y="connsiteY3"/>
              </a:cxn>
            </a:cxnLst>
            <a:rect l="l" t="t" r="r" b="b"/>
            <a:pathLst>
              <a:path w="547200" h="288000">
                <a:moveTo>
                  <a:pt x="295200" y="0"/>
                </a:moveTo>
                <a:lnTo>
                  <a:pt x="0" y="288000"/>
                </a:lnTo>
                <a:lnTo>
                  <a:pt x="547200" y="280800"/>
                </a:lnTo>
                <a:lnTo>
                  <a:pt x="295200" y="0"/>
                </a:lnTo>
                <a:close/>
              </a:path>
            </a:pathLst>
          </a:cu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a:clrChange>
              <a:clrFrom>
                <a:srgbClr val="FFFFFF"/>
              </a:clrFrom>
              <a:clrTo>
                <a:srgbClr val="FFFFFF">
                  <a:alpha val="0"/>
                </a:srgbClr>
              </a:clrTo>
            </a:clrChange>
          </a:blip>
          <a:stretch>
            <a:fillRect/>
          </a:stretch>
        </p:blipFill>
        <p:spPr>
          <a:xfrm>
            <a:off x="6490439" y="2569140"/>
            <a:ext cx="2399480" cy="2399480"/>
          </a:xfrm>
          <a:prstGeom prst="rect">
            <a:avLst/>
          </a:prstGeom>
        </p:spPr>
      </p:pic>
      <p:pic>
        <p:nvPicPr>
          <p:cNvPr id="18"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484" y="2777361"/>
            <a:ext cx="1983041" cy="198304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西装衣撑复古本色实木衣架子木质服装店防滑加厚宽肩酒店衣架批发-阿里巴巴"/>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66255" y="2777361"/>
            <a:ext cx="1983041" cy="1983041"/>
          </a:xfrm>
          <a:prstGeom prst="rect">
            <a:avLst/>
          </a:prstGeom>
          <a:noFill/>
          <a:extLst>
            <a:ext uri="{909E8E84-426E-40DD-AFC4-6F175D3DCCD1}">
              <a14:hiddenFill xmlns:a14="http://schemas.microsoft.com/office/drawing/2010/main">
                <a:solidFill>
                  <a:srgbClr val="FFFFFF"/>
                </a:solidFill>
              </a14:hiddenFill>
            </a:ext>
          </a:extLst>
        </p:spPr>
      </p:pic>
      <p:sp>
        <p:nvSpPr>
          <p:cNvPr id="20" name="任意多边形: 形状 19"/>
          <p:cNvSpPr/>
          <p:nvPr/>
        </p:nvSpPr>
        <p:spPr>
          <a:xfrm>
            <a:off x="1843106" y="4096514"/>
            <a:ext cx="335386" cy="663888"/>
          </a:xfrm>
          <a:custGeom>
            <a:avLst/>
            <a:gdLst>
              <a:gd name="connsiteX0" fmla="*/ 0 w 446400"/>
              <a:gd name="connsiteY0" fmla="*/ 0 h 972000"/>
              <a:gd name="connsiteX1" fmla="*/ 7200 w 446400"/>
              <a:gd name="connsiteY1" fmla="*/ 972000 h 972000"/>
              <a:gd name="connsiteX2" fmla="*/ 446400 w 446400"/>
              <a:gd name="connsiteY2" fmla="*/ 720000 h 972000"/>
              <a:gd name="connsiteX3" fmla="*/ 0 w 446400"/>
              <a:gd name="connsiteY3" fmla="*/ 0 h 972000"/>
            </a:gdLst>
            <a:ahLst/>
            <a:cxnLst>
              <a:cxn ang="0">
                <a:pos x="connsiteX0" y="connsiteY0"/>
              </a:cxn>
              <a:cxn ang="0">
                <a:pos x="connsiteX1" y="connsiteY1"/>
              </a:cxn>
              <a:cxn ang="0">
                <a:pos x="connsiteX2" y="connsiteY2"/>
              </a:cxn>
              <a:cxn ang="0">
                <a:pos x="connsiteX3" y="connsiteY3"/>
              </a:cxn>
            </a:cxnLst>
            <a:rect l="l" t="t" r="r" b="b"/>
            <a:pathLst>
              <a:path w="446400" h="972000">
                <a:moveTo>
                  <a:pt x="0" y="0"/>
                </a:moveTo>
                <a:lnTo>
                  <a:pt x="7200" y="972000"/>
                </a:lnTo>
                <a:lnTo>
                  <a:pt x="446400" y="720000"/>
                </a:lnTo>
                <a:lnTo>
                  <a:pt x="0" y="0"/>
                </a:lnTo>
                <a:close/>
              </a:path>
            </a:pathLst>
          </a:cu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3776500" y="3719750"/>
            <a:ext cx="1255537" cy="660495"/>
          </a:xfrm>
          <a:custGeom>
            <a:avLst/>
            <a:gdLst>
              <a:gd name="connsiteX0" fmla="*/ 813600 w 1519200"/>
              <a:gd name="connsiteY0" fmla="*/ 0 h 799200"/>
              <a:gd name="connsiteX1" fmla="*/ 0 w 1519200"/>
              <a:gd name="connsiteY1" fmla="*/ 352800 h 799200"/>
              <a:gd name="connsiteX2" fmla="*/ 1519200 w 1519200"/>
              <a:gd name="connsiteY2" fmla="*/ 799200 h 799200"/>
              <a:gd name="connsiteX3" fmla="*/ 813600 w 1519200"/>
              <a:gd name="connsiteY3" fmla="*/ 0 h 799200"/>
            </a:gdLst>
            <a:ahLst/>
            <a:cxnLst>
              <a:cxn ang="0">
                <a:pos x="connsiteX0" y="connsiteY0"/>
              </a:cxn>
              <a:cxn ang="0">
                <a:pos x="connsiteX1" y="connsiteY1"/>
              </a:cxn>
              <a:cxn ang="0">
                <a:pos x="connsiteX2" y="connsiteY2"/>
              </a:cxn>
              <a:cxn ang="0">
                <a:pos x="connsiteX3" y="connsiteY3"/>
              </a:cxn>
            </a:cxnLst>
            <a:rect l="l" t="t" r="r" b="b"/>
            <a:pathLst>
              <a:path w="1519200" h="799200">
                <a:moveTo>
                  <a:pt x="813600" y="0"/>
                </a:moveTo>
                <a:lnTo>
                  <a:pt x="0" y="352800"/>
                </a:lnTo>
                <a:lnTo>
                  <a:pt x="1519200" y="799200"/>
                </a:lnTo>
                <a:lnTo>
                  <a:pt x="813600" y="0"/>
                </a:lnTo>
                <a:close/>
              </a:path>
            </a:pathLst>
          </a:cu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a:off x="7417785" y="2946474"/>
            <a:ext cx="714050" cy="1498423"/>
          </a:xfrm>
          <a:custGeom>
            <a:avLst/>
            <a:gdLst>
              <a:gd name="connsiteX0" fmla="*/ 0 w 950400"/>
              <a:gd name="connsiteY0" fmla="*/ 1994400 h 1994400"/>
              <a:gd name="connsiteX1" fmla="*/ 950400 w 950400"/>
              <a:gd name="connsiteY1" fmla="*/ 1872000 h 1994400"/>
              <a:gd name="connsiteX2" fmla="*/ 475200 w 950400"/>
              <a:gd name="connsiteY2" fmla="*/ 0 h 1994400"/>
              <a:gd name="connsiteX3" fmla="*/ 0 w 950400"/>
              <a:gd name="connsiteY3" fmla="*/ 1994400 h 1994400"/>
            </a:gdLst>
            <a:ahLst/>
            <a:cxnLst>
              <a:cxn ang="0">
                <a:pos x="connsiteX0" y="connsiteY0"/>
              </a:cxn>
              <a:cxn ang="0">
                <a:pos x="connsiteX1" y="connsiteY1"/>
              </a:cxn>
              <a:cxn ang="0">
                <a:pos x="connsiteX2" y="connsiteY2"/>
              </a:cxn>
              <a:cxn ang="0">
                <a:pos x="connsiteX3" y="connsiteY3"/>
              </a:cxn>
            </a:cxnLst>
            <a:rect l="l" t="t" r="r" b="b"/>
            <a:pathLst>
              <a:path w="950400" h="1994400">
                <a:moveTo>
                  <a:pt x="0" y="1994400"/>
                </a:moveTo>
                <a:lnTo>
                  <a:pt x="950400" y="1872000"/>
                </a:lnTo>
                <a:lnTo>
                  <a:pt x="475200" y="0"/>
                </a:lnTo>
                <a:lnTo>
                  <a:pt x="0" y="1994400"/>
                </a:lnTo>
                <a:close/>
              </a:path>
            </a:pathLst>
          </a:cu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686033" y="4388147"/>
            <a:ext cx="4611237" cy="461665"/>
          </a:xfrm>
          <a:prstGeom prst="rect">
            <a:avLst/>
          </a:prstGeom>
          <a:noFill/>
        </p:spPr>
        <p:txBody>
          <a:bodyPr wrap="square" rtlCol="0">
            <a:spAutoFit/>
          </a:bodyPr>
          <a:lstStyle/>
          <a:p>
            <a:r>
              <a:rPr lang="zh-CN" altLang="en-US" sz="2400" b="1" dirty="0"/>
              <a:t>等腰三角形是比较常见的图形。</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xEl>
                                              <p:pRg st="0" end="0"/>
                                            </p:txEl>
                                          </p:spTgt>
                                        </p:tgtEl>
                                        <p:attrNameLst>
                                          <p:attrName>style.visibility</p:attrName>
                                        </p:attrNameLst>
                                      </p:cBhvr>
                                      <p:to>
                                        <p:strVal val="visible"/>
                                      </p:to>
                                    </p:set>
                                  </p:childTnLst>
                                </p:cTn>
                              </p:par>
                            </p:childTnLst>
                          </p:cTn>
                        </p:par>
                        <p:par>
                          <p:cTn id="37" fill="hold">
                            <p:stCondLst>
                              <p:cond delay="0"/>
                            </p:stCondLst>
                            <p:childTnLst>
                              <p:par>
                                <p:cTn id="38" presetID="3" presetClass="emph" presetSubtype="2" fill="hold" nodeType="afterEffect">
                                  <p:stCondLst>
                                    <p:cond delay="0"/>
                                  </p:stCondLst>
                                  <p:childTnLst>
                                    <p:animClr clrSpc="rgb" dir="cw">
                                      <p:cBhvr override="childStyle">
                                        <p:cTn id="39" dur="2000" fill="hold"/>
                                        <p:tgtEl>
                                          <p:spTgt spid="23">
                                            <p:txEl>
                                              <p:pRg st="0" end="0"/>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6" grpId="0" animBg="1"/>
      <p:bldP spid="20" grpId="0" animBg="1"/>
      <p:bldP spid="21" grpId="0" animBg="1"/>
      <p:bldP spid="22" grpId="0" animBg="1"/>
      <p:bldP spid="2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88496" y="981391"/>
            <a:ext cx="7530944" cy="1076961"/>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在等腰三角形</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中，它的底角∠</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=80°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，则顶角∠</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的度数为</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nvGrpSpPr>
          <p:cNvPr id="6" name="组合 1"/>
          <p:cNvGrpSpPr/>
          <p:nvPr/>
        </p:nvGrpSpPr>
        <p:grpSpPr>
          <a:xfrm>
            <a:off x="2803525" y="239713"/>
            <a:ext cx="2649538" cy="635000"/>
            <a:chOff x="2803270" y="240279"/>
            <a:chExt cx="2649758" cy="634072"/>
          </a:xfrm>
        </p:grpSpPr>
        <p:sp>
          <p:nvSpPr>
            <p:cNvPr id="7" name="矩形 6"/>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随堂演练</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9" name="矩形 8"/>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grpSp>
        <p:nvGrpSpPr>
          <p:cNvPr id="3" name="组合 2"/>
          <p:cNvGrpSpPr/>
          <p:nvPr/>
        </p:nvGrpSpPr>
        <p:grpSpPr>
          <a:xfrm>
            <a:off x="838196" y="2003423"/>
            <a:ext cx="6580195" cy="564257"/>
            <a:chOff x="754535" y="2198369"/>
            <a:chExt cx="6580195" cy="564257"/>
          </a:xfrm>
        </p:grpSpPr>
        <p:sp>
          <p:nvSpPr>
            <p:cNvPr id="10" name="矩形 9"/>
            <p:cNvSpPr/>
            <p:nvPr/>
          </p:nvSpPr>
          <p:spPr>
            <a:xfrm>
              <a:off x="75453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A.80°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2" name="矩形 11"/>
            <p:cNvSpPr/>
            <p:nvPr/>
          </p:nvSpPr>
          <p:spPr>
            <a:xfrm>
              <a:off x="2471180"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B.30°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3" name="矩形 12"/>
            <p:cNvSpPr/>
            <p:nvPr/>
          </p:nvSpPr>
          <p:spPr>
            <a:xfrm>
              <a:off x="418782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C.20°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4" name="矩形 13"/>
            <p:cNvSpPr/>
            <p:nvPr/>
          </p:nvSpPr>
          <p:spPr>
            <a:xfrm>
              <a:off x="580326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D.70°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sp>
        <p:nvSpPr>
          <p:cNvPr id="15" name="矩形 14"/>
          <p:cNvSpPr/>
          <p:nvPr/>
        </p:nvSpPr>
        <p:spPr>
          <a:xfrm>
            <a:off x="4002645" y="1519871"/>
            <a:ext cx="48831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C</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16" name="矩形 15"/>
          <p:cNvSpPr/>
          <p:nvPr/>
        </p:nvSpPr>
        <p:spPr>
          <a:xfrm>
            <a:off x="688496" y="2698431"/>
            <a:ext cx="7530944" cy="1076961"/>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如图，在△</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于点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。若</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CD</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a:t>
            </a:r>
            <a:r>
              <a:rPr lang="zh-CN" altLang="en-US" sz="2800" b="1" dirty="0">
                <a:latin typeface="+mj-lt"/>
              </a:rPr>
              <a:t>，则△</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的周长是</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17" name="图片 16"/>
          <p:cNvPicPr>
            <a:picLocks noChangeAspect="1"/>
          </p:cNvPicPr>
          <p:nvPr/>
        </p:nvPicPr>
        <p:blipFill>
          <a:blip r:embed="rId1"/>
          <a:stretch>
            <a:fillRect/>
          </a:stretch>
        </p:blipFill>
        <p:spPr>
          <a:xfrm>
            <a:off x="6753942" y="3874624"/>
            <a:ext cx="1752437" cy="1081693"/>
          </a:xfrm>
          <a:prstGeom prst="rect">
            <a:avLst/>
          </a:prstGeom>
        </p:spPr>
      </p:pic>
      <p:grpSp>
        <p:nvGrpSpPr>
          <p:cNvPr id="18" name="组合 17"/>
          <p:cNvGrpSpPr/>
          <p:nvPr/>
        </p:nvGrpSpPr>
        <p:grpSpPr>
          <a:xfrm>
            <a:off x="838196" y="3906432"/>
            <a:ext cx="6580195" cy="564257"/>
            <a:chOff x="754535" y="2198369"/>
            <a:chExt cx="6580195" cy="564257"/>
          </a:xfrm>
        </p:grpSpPr>
        <p:sp>
          <p:nvSpPr>
            <p:cNvPr id="19" name="矩形 18"/>
            <p:cNvSpPr/>
            <p:nvPr/>
          </p:nvSpPr>
          <p:spPr>
            <a:xfrm>
              <a:off x="75453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A.10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20" name="矩形 19"/>
            <p:cNvSpPr/>
            <p:nvPr/>
          </p:nvSpPr>
          <p:spPr>
            <a:xfrm>
              <a:off x="2471180"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B.14</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21" name="矩形 20"/>
            <p:cNvSpPr/>
            <p:nvPr/>
          </p:nvSpPr>
          <p:spPr>
            <a:xfrm>
              <a:off x="418782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C.16</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22" name="矩形 21"/>
            <p:cNvSpPr/>
            <p:nvPr/>
          </p:nvSpPr>
          <p:spPr>
            <a:xfrm>
              <a:off x="580326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D.20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sp>
        <p:nvSpPr>
          <p:cNvPr id="24" name="矩形 23"/>
          <p:cNvSpPr/>
          <p:nvPr/>
        </p:nvSpPr>
        <p:spPr>
          <a:xfrm>
            <a:off x="7223365" y="3236911"/>
            <a:ext cx="48831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D</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06528" y="585151"/>
            <a:ext cx="7530944" cy="1076961"/>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等腰三角形的一个内角为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70°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，则另外两个内角的度数分别是</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4" name="矩形 3"/>
          <p:cNvSpPr/>
          <p:nvPr/>
        </p:nvSpPr>
        <p:spPr>
          <a:xfrm>
            <a:off x="3829925" y="1123631"/>
            <a:ext cx="48831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D</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grpSp>
        <p:nvGrpSpPr>
          <p:cNvPr id="11" name="组合 10"/>
          <p:cNvGrpSpPr/>
          <p:nvPr/>
        </p:nvGrpSpPr>
        <p:grpSpPr>
          <a:xfrm>
            <a:off x="806528" y="1754657"/>
            <a:ext cx="5096432" cy="2265212"/>
            <a:chOff x="806528" y="1754657"/>
            <a:chExt cx="5096432" cy="2265212"/>
          </a:xfrm>
        </p:grpSpPr>
        <p:sp>
          <p:nvSpPr>
            <p:cNvPr id="5" name="矩形 4"/>
            <p:cNvSpPr/>
            <p:nvPr/>
          </p:nvSpPr>
          <p:spPr>
            <a:xfrm>
              <a:off x="806528" y="1754657"/>
              <a:ext cx="5096432"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A.55°</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55°</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6" name="矩形 5"/>
            <p:cNvSpPr/>
            <p:nvPr/>
          </p:nvSpPr>
          <p:spPr>
            <a:xfrm>
              <a:off x="806528" y="2321642"/>
              <a:ext cx="5096432" cy="564257"/>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B.70°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或</a:t>
              </a:r>
              <a:r>
                <a:rPr lang="en-US" altLang="zh-CN" sz="2800" b="1" dirty="0">
                  <a:latin typeface="+mj-lt"/>
                </a:rPr>
                <a:t>70°</a:t>
              </a:r>
              <a:r>
                <a:rPr lang="zh-CN" altLang="en-US" sz="2800" b="1" dirty="0">
                  <a:latin typeface="+mj-lt"/>
                </a:rPr>
                <a:t>，</a:t>
              </a:r>
              <a:r>
                <a:rPr lang="en-US" altLang="zh-CN" sz="2800" b="1" dirty="0">
                  <a:latin typeface="+mj-lt"/>
                </a:rPr>
                <a:t>55°</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9" name="矩形 8"/>
            <p:cNvSpPr/>
            <p:nvPr/>
          </p:nvSpPr>
          <p:spPr>
            <a:xfrm>
              <a:off x="806528" y="2888627"/>
              <a:ext cx="5096432"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C.70°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0" name="矩形 9"/>
            <p:cNvSpPr/>
            <p:nvPr/>
          </p:nvSpPr>
          <p:spPr>
            <a:xfrm>
              <a:off x="806528" y="3455612"/>
              <a:ext cx="5096432" cy="564257"/>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D.55°</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55°</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或</a:t>
              </a:r>
              <a:r>
                <a:rPr lang="en-US" altLang="zh-CN" sz="2800" b="1" dirty="0">
                  <a:latin typeface="+mj-lt"/>
                </a:rPr>
                <a:t>70°</a:t>
              </a:r>
              <a:r>
                <a:rPr lang="zh-CN" altLang="en-US" sz="2800" b="1" dirty="0">
                  <a:latin typeface="+mj-lt"/>
                </a:rPr>
                <a:t>，</a:t>
              </a:r>
              <a:r>
                <a:rPr lang="en-US" altLang="zh-CN" sz="2800" b="1" dirty="0">
                  <a:latin typeface="+mj-lt"/>
                </a:rPr>
                <a:t>40°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06528" y="585151"/>
            <a:ext cx="7530944" cy="2115451"/>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如图，在△</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和点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分别在边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上，且</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。连接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，过点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作 </a:t>
            </a:r>
            <a:r>
              <a:rPr kumimoji="0" lang="en-US" altLang="zh-CN" sz="2800" b="1" i="1" strike="noStrike" kern="1200" cap="none" spc="0" normalizeH="0" baseline="0" noProof="0" dirty="0">
                <a:ln>
                  <a:noFill/>
                </a:ln>
                <a:solidFill>
                  <a:schemeClr val="tx1"/>
                </a:solidFill>
                <a:effectLst/>
                <a:uLnTx/>
                <a:uFillTx/>
                <a:latin typeface="+mj-lt"/>
                <a:ea typeface="+mn-ea"/>
                <a:cs typeface="+mn-cs"/>
              </a:rPr>
              <a:t>GH</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。若∠</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=40°</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a:t>
            </a:r>
            <a:r>
              <a:rPr lang="zh-CN" altLang="en-US" sz="2800" b="1" dirty="0">
                <a:latin typeface="+mj-lt"/>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GAD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的度数为</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4" name="矩形 3"/>
          <p:cNvSpPr/>
          <p:nvPr/>
        </p:nvSpPr>
        <p:spPr>
          <a:xfrm>
            <a:off x="995680" y="2136345"/>
            <a:ext cx="437120"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C</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pic>
        <p:nvPicPr>
          <p:cNvPr id="13" name="图片 12"/>
          <p:cNvPicPr>
            <a:picLocks noChangeAspect="1"/>
          </p:cNvPicPr>
          <p:nvPr/>
        </p:nvPicPr>
        <p:blipFill>
          <a:blip r:embed="rId1">
            <a:clrChange>
              <a:clrFrom>
                <a:srgbClr val="FFFFFF"/>
              </a:clrFrom>
              <a:clrTo>
                <a:srgbClr val="FFFFFF">
                  <a:alpha val="0"/>
                </a:srgbClr>
              </a:clrTo>
            </a:clrChange>
          </a:blip>
          <a:stretch>
            <a:fillRect/>
          </a:stretch>
        </p:blipFill>
        <p:spPr>
          <a:xfrm>
            <a:off x="6337249" y="3187171"/>
            <a:ext cx="2540046" cy="1634375"/>
          </a:xfrm>
          <a:prstGeom prst="rect">
            <a:avLst/>
          </a:prstGeom>
        </p:spPr>
      </p:pic>
      <p:grpSp>
        <p:nvGrpSpPr>
          <p:cNvPr id="14" name="组合 13"/>
          <p:cNvGrpSpPr/>
          <p:nvPr/>
        </p:nvGrpSpPr>
        <p:grpSpPr>
          <a:xfrm>
            <a:off x="867007" y="2933930"/>
            <a:ext cx="6580195" cy="564257"/>
            <a:chOff x="754535" y="2198369"/>
            <a:chExt cx="6580195" cy="564257"/>
          </a:xfrm>
        </p:grpSpPr>
        <p:sp>
          <p:nvSpPr>
            <p:cNvPr id="15" name="矩形 14"/>
            <p:cNvSpPr/>
            <p:nvPr/>
          </p:nvSpPr>
          <p:spPr>
            <a:xfrm>
              <a:off x="75453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A.40°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6" name="矩形 15"/>
            <p:cNvSpPr/>
            <p:nvPr/>
          </p:nvSpPr>
          <p:spPr>
            <a:xfrm>
              <a:off x="2471180"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B.45°</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7" name="矩形 16"/>
            <p:cNvSpPr/>
            <p:nvPr/>
          </p:nvSpPr>
          <p:spPr>
            <a:xfrm>
              <a:off x="418782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C.55°</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8" name="矩形 17"/>
            <p:cNvSpPr/>
            <p:nvPr/>
          </p:nvSpPr>
          <p:spPr>
            <a:xfrm>
              <a:off x="5803265" y="2198369"/>
              <a:ext cx="1531465" cy="56425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D.70°</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35408" y="1052511"/>
            <a:ext cx="7524672" cy="1594026"/>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5.</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如图，在△</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CE</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lang="zh-CN" altLang="en-US" sz="2800" b="1" dirty="0">
                <a:latin typeface="+mj-lt"/>
              </a:rPr>
              <a:t>分别是△</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的中线和角平分线，∠</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ACE</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=35°</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的度数是</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_______</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4" name="矩形 3"/>
          <p:cNvSpPr/>
          <p:nvPr/>
        </p:nvSpPr>
        <p:spPr>
          <a:xfrm>
            <a:off x="3984664" y="2085025"/>
            <a:ext cx="1026160" cy="559897"/>
          </a:xfrm>
          <a:prstGeom prst="rect">
            <a:avLst/>
          </a:prstGeom>
          <a:noFill/>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20°</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pic>
        <p:nvPicPr>
          <p:cNvPr id="11" name="图片 10"/>
          <p:cNvPicPr>
            <a:picLocks noChangeAspect="1"/>
          </p:cNvPicPr>
          <p:nvPr/>
        </p:nvPicPr>
        <p:blipFill>
          <a:blip r:embed="rId1">
            <a:clrChange>
              <a:clrFrom>
                <a:srgbClr val="FFFFFF"/>
              </a:clrFrom>
              <a:clrTo>
                <a:srgbClr val="FFFFFF">
                  <a:alpha val="0"/>
                </a:srgbClr>
              </a:clrTo>
            </a:clrChange>
          </a:blip>
          <a:stretch>
            <a:fillRect/>
          </a:stretch>
        </p:blipFill>
        <p:spPr>
          <a:xfrm>
            <a:off x="5496163" y="2244114"/>
            <a:ext cx="2278577" cy="26138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806528" y="585151"/>
            <a:ext cx="8113952" cy="1081322"/>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如图，已知</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lvl="0">
              <a:lnSpc>
                <a:spcPct val="120000"/>
              </a:lnSpc>
              <a:defRPr/>
            </a:pPr>
            <a:r>
              <a:rPr lang="en-US" altLang="zh-CN" sz="2800" b="1" dirty="0">
                <a:latin typeface="+mj-lt"/>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试说明</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=2</a:t>
            </a:r>
            <a:r>
              <a:rPr lang="zh-CN" altLang="en-US" sz="2800" b="1" dirty="0">
                <a:latin typeface="+mj-lt"/>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6" name="图片 5"/>
          <p:cNvPicPr>
            <a:picLocks noChangeAspect="1"/>
          </p:cNvPicPr>
          <p:nvPr/>
        </p:nvPicPr>
        <p:blipFill>
          <a:blip r:embed="rId1">
            <a:clrChange>
              <a:clrFrom>
                <a:srgbClr val="FFFFFF"/>
              </a:clrFrom>
              <a:clrTo>
                <a:srgbClr val="FFFFFF">
                  <a:alpha val="0"/>
                </a:srgbClr>
              </a:clrTo>
            </a:clrChange>
          </a:blip>
          <a:stretch>
            <a:fillRect/>
          </a:stretch>
        </p:blipFill>
        <p:spPr>
          <a:xfrm>
            <a:off x="6475318" y="1414462"/>
            <a:ext cx="2066925" cy="2314575"/>
          </a:xfrm>
          <a:prstGeom prst="rect">
            <a:avLst/>
          </a:prstGeom>
        </p:spPr>
      </p:pic>
      <p:sp>
        <p:nvSpPr>
          <p:cNvPr id="7" name="矩形 6"/>
          <p:cNvSpPr/>
          <p:nvPr/>
        </p:nvSpPr>
        <p:spPr>
          <a:xfrm>
            <a:off x="601757" y="1804351"/>
            <a:ext cx="3970243"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解：因为</a:t>
            </a:r>
            <a:r>
              <a:rPr lang="en-US" altLang="zh-CN" sz="2800" b="1" i="1" dirty="0">
                <a:solidFill>
                  <a:srgbClr val="FF0000"/>
                </a:solidFill>
                <a:latin typeface="+mj-lt"/>
              </a:rPr>
              <a:t>AB</a:t>
            </a:r>
            <a:r>
              <a:rPr lang="en-US" altLang="zh-CN" sz="2800" b="1" dirty="0">
                <a:solidFill>
                  <a:srgbClr val="FF0000"/>
                </a:solidFill>
                <a:latin typeface="+mj-lt"/>
              </a:rPr>
              <a:t>=</a:t>
            </a:r>
            <a:r>
              <a:rPr lang="en-US" altLang="zh-CN" sz="2800" b="1" i="1" dirty="0">
                <a:solidFill>
                  <a:srgbClr val="FF0000"/>
                </a:solidFill>
                <a:latin typeface="+mj-lt"/>
              </a:rPr>
              <a:t>AC</a:t>
            </a:r>
            <a:r>
              <a:rPr lang="en-US" altLang="zh-CN" sz="2800" b="1" dirty="0">
                <a:solidFill>
                  <a:srgbClr val="FF0000"/>
                </a:solidFill>
                <a:latin typeface="+mj-lt"/>
              </a:rPr>
              <a:t>=</a:t>
            </a:r>
            <a:r>
              <a:rPr lang="en-US" altLang="zh-CN" sz="2800" b="1" i="1" dirty="0">
                <a:solidFill>
                  <a:srgbClr val="FF0000"/>
                </a:solidFill>
                <a:latin typeface="+mj-lt"/>
              </a:rPr>
              <a:t>AD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8" name="矩形 7"/>
          <p:cNvSpPr/>
          <p:nvPr/>
        </p:nvSpPr>
        <p:spPr>
          <a:xfrm>
            <a:off x="1299524" y="2376539"/>
            <a:ext cx="3354595"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C</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ABC</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9" name="矩形 8"/>
          <p:cNvSpPr/>
          <p:nvPr/>
        </p:nvSpPr>
        <p:spPr>
          <a:xfrm>
            <a:off x="4135245" y="2368608"/>
            <a:ext cx="3354595"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a:t>
            </a:r>
            <a:r>
              <a:rPr lang="en-US" altLang="zh-CN" sz="2800" b="1" i="1" dirty="0">
                <a:solidFill>
                  <a:srgbClr val="FF0000"/>
                </a:solidFill>
                <a:latin typeface="+mj-lt"/>
              </a:rPr>
              <a:t>D</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ABD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10" name="矩形 9"/>
          <p:cNvSpPr/>
          <p:nvPr/>
        </p:nvSpPr>
        <p:spPr>
          <a:xfrm>
            <a:off x="1326246" y="2956509"/>
            <a:ext cx="2684874" cy="55989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因为</a:t>
            </a:r>
            <a:r>
              <a:rPr lang="en-US" altLang="zh-CN" sz="2800" b="1" i="1" dirty="0">
                <a:solidFill>
                  <a:srgbClr val="FF0000"/>
                </a:solidFill>
                <a:latin typeface="+mj-lt"/>
              </a:rPr>
              <a:t>AD</a:t>
            </a:r>
            <a:r>
              <a:rPr lang="zh-CN" altLang="en-US" sz="2800" b="1" dirty="0">
                <a:solidFill>
                  <a:srgbClr val="FF0000"/>
                </a:solidFill>
                <a:latin typeface="+mj-lt"/>
              </a:rPr>
              <a:t>∥</a:t>
            </a:r>
            <a:r>
              <a:rPr lang="en-US" altLang="zh-CN" sz="2800" b="1" i="1" dirty="0">
                <a:solidFill>
                  <a:srgbClr val="FF0000"/>
                </a:solidFill>
                <a:latin typeface="+mj-lt"/>
              </a:rPr>
              <a:t>BC</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11" name="矩形 10"/>
          <p:cNvSpPr/>
          <p:nvPr/>
        </p:nvSpPr>
        <p:spPr>
          <a:xfrm>
            <a:off x="3716653" y="2948578"/>
            <a:ext cx="3354595"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CBD</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ndParaRPr>
          </a:p>
        </p:txBody>
      </p:sp>
      <p:sp>
        <p:nvSpPr>
          <p:cNvPr id="12" name="矩形 11"/>
          <p:cNvSpPr/>
          <p:nvPr/>
        </p:nvSpPr>
        <p:spPr>
          <a:xfrm>
            <a:off x="1299524" y="3508449"/>
            <a:ext cx="6190316"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ABC</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ABD </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CBD</a:t>
            </a:r>
            <a:r>
              <a:rPr lang="en-US" altLang="zh-CN" sz="2800" b="1" dirty="0">
                <a:solidFill>
                  <a:srgbClr val="FF0000"/>
                </a:solidFill>
                <a:latin typeface="+mj-lt"/>
              </a:rPr>
              <a:t>=2</a:t>
            </a:r>
            <a:r>
              <a:rPr lang="zh-CN" altLang="en-US" sz="2800" b="1" dirty="0">
                <a:solidFill>
                  <a:srgbClr val="FF0000"/>
                </a:solidFill>
                <a:latin typeface="+mj-lt"/>
              </a:rPr>
              <a:t>∠</a:t>
            </a:r>
            <a:r>
              <a:rPr lang="en-US" altLang="zh-CN" sz="2800" b="1" i="1" dirty="0">
                <a:solidFill>
                  <a:srgbClr val="FF0000"/>
                </a:solidFill>
                <a:latin typeface="+mj-lt"/>
              </a:rPr>
              <a:t>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13" name="矩形 12"/>
          <p:cNvSpPr/>
          <p:nvPr/>
        </p:nvSpPr>
        <p:spPr>
          <a:xfrm>
            <a:off x="1299524" y="4143147"/>
            <a:ext cx="4440876" cy="56425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C</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ABC</a:t>
            </a:r>
            <a:r>
              <a:rPr lang="en-US" altLang="zh-CN" sz="2800" b="1" dirty="0">
                <a:solidFill>
                  <a:srgbClr val="FF0000"/>
                </a:solidFill>
                <a:latin typeface="+mj-lt"/>
              </a:rPr>
              <a:t>=2</a:t>
            </a:r>
            <a:r>
              <a:rPr lang="zh-CN" altLang="en-US" sz="2800" b="1" dirty="0">
                <a:solidFill>
                  <a:srgbClr val="FF0000"/>
                </a:solidFill>
                <a:latin typeface="+mj-lt"/>
              </a:rPr>
              <a:t>∠</a:t>
            </a:r>
            <a:r>
              <a:rPr lang="en-US" altLang="zh-CN" sz="2800" b="1" i="1" dirty="0">
                <a:solidFill>
                  <a:srgbClr val="FF0000"/>
                </a:solidFill>
                <a:latin typeface="+mj-lt"/>
              </a:rPr>
              <a:t>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
          <p:cNvGrpSpPr/>
          <p:nvPr/>
        </p:nvGrpSpPr>
        <p:grpSpPr>
          <a:xfrm>
            <a:off x="2803525" y="239713"/>
            <a:ext cx="2649538" cy="635000"/>
            <a:chOff x="2803270" y="240279"/>
            <a:chExt cx="2649758" cy="634072"/>
          </a:xfrm>
        </p:grpSpPr>
        <p:sp>
          <p:nvSpPr>
            <p:cNvPr id="14" name="矩形 13"/>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课堂小结</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5" name="矩形 14"/>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16" name="文本框 15"/>
          <p:cNvSpPr txBox="1"/>
          <p:nvPr/>
        </p:nvSpPr>
        <p:spPr>
          <a:xfrm>
            <a:off x="2336095" y="1064539"/>
            <a:ext cx="2299053" cy="492443"/>
          </a:xfrm>
          <a:prstGeom prst="rect">
            <a:avLst/>
          </a:prstGeom>
          <a:solidFill>
            <a:schemeClr val="accent5">
              <a:lumMod val="20000"/>
              <a:lumOff val="80000"/>
            </a:schemeClr>
          </a:solidFill>
        </p:spPr>
        <p:txBody>
          <a:bodyPr wrap="square" rtlCol="0">
            <a:spAutoFit/>
          </a:bodyPr>
          <a:lstStyle/>
          <a:p>
            <a:r>
              <a:rPr lang="zh-CN" altLang="en-US" sz="2600" b="1" dirty="0"/>
              <a:t>是轴对称图形</a:t>
            </a:r>
            <a:endParaRPr lang="zh-CN" altLang="en-US" sz="2600" b="1" dirty="0"/>
          </a:p>
        </p:txBody>
      </p:sp>
      <p:sp>
        <p:nvSpPr>
          <p:cNvPr id="18" name="文本框 17"/>
          <p:cNvSpPr txBox="1"/>
          <p:nvPr/>
        </p:nvSpPr>
        <p:spPr>
          <a:xfrm>
            <a:off x="2336095" y="2787051"/>
            <a:ext cx="1964267" cy="492443"/>
          </a:xfrm>
          <a:prstGeom prst="rect">
            <a:avLst/>
          </a:prstGeom>
          <a:solidFill>
            <a:schemeClr val="accent5">
              <a:lumMod val="20000"/>
              <a:lumOff val="80000"/>
            </a:schemeClr>
          </a:solidFill>
        </p:spPr>
        <p:txBody>
          <a:bodyPr wrap="square" rtlCol="0">
            <a:spAutoFit/>
          </a:bodyPr>
          <a:lstStyle/>
          <a:p>
            <a:r>
              <a:rPr lang="zh-CN" altLang="en-US" sz="2600" b="1" dirty="0"/>
              <a:t>两底角相等</a:t>
            </a:r>
            <a:endParaRPr lang="zh-CN" altLang="en-US" sz="2600" b="1" dirty="0"/>
          </a:p>
        </p:txBody>
      </p:sp>
      <p:sp>
        <p:nvSpPr>
          <p:cNvPr id="20" name="文本框 19"/>
          <p:cNvSpPr txBox="1"/>
          <p:nvPr/>
        </p:nvSpPr>
        <p:spPr>
          <a:xfrm>
            <a:off x="4888796" y="1443351"/>
            <a:ext cx="2463623" cy="461665"/>
          </a:xfrm>
          <a:prstGeom prst="rect">
            <a:avLst/>
          </a:prstGeom>
          <a:noFill/>
        </p:spPr>
        <p:txBody>
          <a:bodyPr wrap="square" rtlCol="0">
            <a:spAutoFit/>
          </a:bodyPr>
          <a:lstStyle/>
          <a:p>
            <a:r>
              <a:rPr lang="zh-CN" altLang="en-US" sz="2400" b="1" dirty="0">
                <a:solidFill>
                  <a:schemeClr val="accent5">
                    <a:lumMod val="75000"/>
                  </a:schemeClr>
                </a:solidFill>
              </a:rPr>
              <a:t>底边上的中线</a:t>
            </a:r>
            <a:endParaRPr lang="zh-CN" altLang="en-US" sz="2400" b="1" dirty="0">
              <a:solidFill>
                <a:schemeClr val="accent5">
                  <a:lumMod val="75000"/>
                </a:schemeClr>
              </a:solidFill>
            </a:endParaRPr>
          </a:p>
        </p:txBody>
      </p:sp>
      <p:sp>
        <p:nvSpPr>
          <p:cNvPr id="21" name="文本框 20"/>
          <p:cNvSpPr txBox="1"/>
          <p:nvPr/>
        </p:nvSpPr>
        <p:spPr>
          <a:xfrm>
            <a:off x="4888796" y="1978454"/>
            <a:ext cx="2463623" cy="461665"/>
          </a:xfrm>
          <a:prstGeom prst="rect">
            <a:avLst/>
          </a:prstGeom>
          <a:noFill/>
        </p:spPr>
        <p:txBody>
          <a:bodyPr wrap="square" rtlCol="0">
            <a:spAutoFit/>
          </a:bodyPr>
          <a:lstStyle/>
          <a:p>
            <a:r>
              <a:rPr lang="zh-CN" altLang="en-US" sz="2400" b="1" dirty="0">
                <a:solidFill>
                  <a:schemeClr val="accent5">
                    <a:lumMod val="75000"/>
                  </a:schemeClr>
                </a:solidFill>
              </a:rPr>
              <a:t>底边上的高</a:t>
            </a:r>
            <a:endParaRPr lang="zh-CN" altLang="en-US" sz="2400" b="1" dirty="0">
              <a:solidFill>
                <a:schemeClr val="accent5">
                  <a:lumMod val="75000"/>
                </a:schemeClr>
              </a:solidFill>
            </a:endParaRPr>
          </a:p>
        </p:txBody>
      </p:sp>
      <p:sp>
        <p:nvSpPr>
          <p:cNvPr id="22" name="文本框 21"/>
          <p:cNvSpPr txBox="1"/>
          <p:nvPr/>
        </p:nvSpPr>
        <p:spPr>
          <a:xfrm>
            <a:off x="4888796" y="2513558"/>
            <a:ext cx="2463623" cy="461665"/>
          </a:xfrm>
          <a:prstGeom prst="rect">
            <a:avLst/>
          </a:prstGeom>
          <a:noFill/>
        </p:spPr>
        <p:txBody>
          <a:bodyPr wrap="square" rtlCol="0">
            <a:spAutoFit/>
          </a:bodyPr>
          <a:lstStyle/>
          <a:p>
            <a:r>
              <a:rPr lang="zh-CN" altLang="en-US" sz="2400" b="1" dirty="0">
                <a:solidFill>
                  <a:schemeClr val="accent5">
                    <a:lumMod val="75000"/>
                  </a:schemeClr>
                </a:solidFill>
              </a:rPr>
              <a:t>顶角的角平分线</a:t>
            </a:r>
            <a:endParaRPr lang="zh-CN" altLang="en-US" sz="2400" b="1" dirty="0">
              <a:solidFill>
                <a:schemeClr val="accent5">
                  <a:lumMod val="75000"/>
                </a:schemeClr>
              </a:solidFill>
            </a:endParaRPr>
          </a:p>
        </p:txBody>
      </p:sp>
      <p:sp>
        <p:nvSpPr>
          <p:cNvPr id="23" name="文本框 22"/>
          <p:cNvSpPr txBox="1"/>
          <p:nvPr/>
        </p:nvSpPr>
        <p:spPr>
          <a:xfrm>
            <a:off x="4672552" y="3023980"/>
            <a:ext cx="2984848" cy="461665"/>
          </a:xfrm>
          <a:prstGeom prst="rect">
            <a:avLst/>
          </a:prstGeom>
          <a:noFill/>
        </p:spPr>
        <p:txBody>
          <a:bodyPr wrap="square" rtlCol="0">
            <a:spAutoFit/>
          </a:bodyPr>
          <a:lstStyle/>
          <a:p>
            <a:r>
              <a:rPr lang="zh-CN" altLang="en-US" sz="2400" b="1" dirty="0">
                <a:solidFill>
                  <a:srgbClr val="7030A0"/>
                </a:solidFill>
                <a:latin typeface="+mj-lt"/>
              </a:rPr>
              <a:t>每个内角都等于</a:t>
            </a:r>
            <a:r>
              <a:rPr lang="en-US" altLang="zh-CN" sz="2400" b="1" dirty="0">
                <a:solidFill>
                  <a:srgbClr val="7030A0"/>
                </a:solidFill>
                <a:latin typeface="+mj-lt"/>
              </a:rPr>
              <a:t>60°</a:t>
            </a:r>
            <a:endParaRPr lang="zh-CN" altLang="en-US" sz="2400" b="1" dirty="0">
              <a:solidFill>
                <a:srgbClr val="7030A0"/>
              </a:solidFill>
              <a:latin typeface="+mj-lt"/>
            </a:endParaRPr>
          </a:p>
        </p:txBody>
      </p:sp>
      <p:sp>
        <p:nvSpPr>
          <p:cNvPr id="24" name="文本框 23"/>
          <p:cNvSpPr txBox="1"/>
          <p:nvPr/>
        </p:nvSpPr>
        <p:spPr>
          <a:xfrm>
            <a:off x="4672552" y="3482139"/>
            <a:ext cx="1504068" cy="461665"/>
          </a:xfrm>
          <a:prstGeom prst="rect">
            <a:avLst/>
          </a:prstGeom>
          <a:noFill/>
        </p:spPr>
        <p:txBody>
          <a:bodyPr wrap="square" rtlCol="0">
            <a:spAutoFit/>
          </a:bodyPr>
          <a:lstStyle/>
          <a:p>
            <a:r>
              <a:rPr lang="zh-CN" altLang="en-US" sz="2400" b="1" dirty="0">
                <a:solidFill>
                  <a:srgbClr val="7030A0"/>
                </a:solidFill>
                <a:latin typeface="+mj-lt"/>
              </a:rPr>
              <a:t>三边相等</a:t>
            </a:r>
            <a:endParaRPr lang="zh-CN" altLang="en-US" sz="2400" b="1" dirty="0">
              <a:solidFill>
                <a:srgbClr val="7030A0"/>
              </a:solidFill>
              <a:latin typeface="+mj-lt"/>
            </a:endParaRPr>
          </a:p>
        </p:txBody>
      </p:sp>
      <p:sp>
        <p:nvSpPr>
          <p:cNvPr id="25" name="文本框 24"/>
          <p:cNvSpPr txBox="1"/>
          <p:nvPr/>
        </p:nvSpPr>
        <p:spPr>
          <a:xfrm>
            <a:off x="4672552" y="3940298"/>
            <a:ext cx="1861430" cy="461665"/>
          </a:xfrm>
          <a:prstGeom prst="rect">
            <a:avLst/>
          </a:prstGeom>
          <a:noFill/>
        </p:spPr>
        <p:txBody>
          <a:bodyPr wrap="square" rtlCol="0">
            <a:spAutoFit/>
          </a:bodyPr>
          <a:lstStyle/>
          <a:p>
            <a:r>
              <a:rPr lang="zh-CN" altLang="en-US" sz="2400" b="1" dirty="0">
                <a:solidFill>
                  <a:srgbClr val="7030A0"/>
                </a:solidFill>
                <a:latin typeface="+mj-lt"/>
              </a:rPr>
              <a:t>三条对称轴</a:t>
            </a:r>
            <a:endParaRPr lang="zh-CN" altLang="en-US" sz="2400" b="1" dirty="0">
              <a:solidFill>
                <a:srgbClr val="7030A0"/>
              </a:solidFill>
              <a:latin typeface="+mj-lt"/>
            </a:endParaRPr>
          </a:p>
        </p:txBody>
      </p:sp>
      <p:sp>
        <p:nvSpPr>
          <p:cNvPr id="26" name="文本框 25"/>
          <p:cNvSpPr txBox="1"/>
          <p:nvPr/>
        </p:nvSpPr>
        <p:spPr>
          <a:xfrm>
            <a:off x="4672552" y="4398458"/>
            <a:ext cx="1504068" cy="461665"/>
          </a:xfrm>
          <a:prstGeom prst="rect">
            <a:avLst/>
          </a:prstGeom>
          <a:noFill/>
        </p:spPr>
        <p:txBody>
          <a:bodyPr wrap="square" rtlCol="0">
            <a:spAutoFit/>
          </a:bodyPr>
          <a:lstStyle/>
          <a:p>
            <a:r>
              <a:rPr lang="zh-CN" altLang="en-US" sz="2400" b="1" dirty="0">
                <a:solidFill>
                  <a:srgbClr val="7030A0"/>
                </a:solidFill>
                <a:latin typeface="+mj-lt"/>
              </a:rPr>
              <a:t>三线合一</a:t>
            </a:r>
            <a:endParaRPr lang="zh-CN" altLang="en-US" sz="2400" b="1" dirty="0">
              <a:solidFill>
                <a:srgbClr val="7030A0"/>
              </a:solidFill>
              <a:latin typeface="+mj-lt"/>
            </a:endParaRPr>
          </a:p>
        </p:txBody>
      </p:sp>
      <p:grpSp>
        <p:nvGrpSpPr>
          <p:cNvPr id="6" name="组合 5"/>
          <p:cNvGrpSpPr/>
          <p:nvPr/>
        </p:nvGrpSpPr>
        <p:grpSpPr>
          <a:xfrm>
            <a:off x="327377" y="1322416"/>
            <a:ext cx="2008718" cy="2677093"/>
            <a:chOff x="327377" y="1322416"/>
            <a:chExt cx="2008718" cy="2677093"/>
          </a:xfrm>
        </p:grpSpPr>
        <p:sp>
          <p:nvSpPr>
            <p:cNvPr id="2" name="文本框 1"/>
            <p:cNvSpPr txBox="1"/>
            <p:nvPr/>
          </p:nvSpPr>
          <p:spPr>
            <a:xfrm>
              <a:off x="327377" y="2368706"/>
              <a:ext cx="1964267" cy="492443"/>
            </a:xfrm>
            <a:prstGeom prst="rect">
              <a:avLst/>
            </a:prstGeom>
            <a:noFill/>
          </p:spPr>
          <p:txBody>
            <a:bodyPr wrap="square" rtlCol="0">
              <a:spAutoFit/>
            </a:bodyPr>
            <a:lstStyle/>
            <a:p>
              <a:r>
                <a:rPr lang="zh-CN" altLang="en-US" sz="2600" b="1" dirty="0"/>
                <a:t>等腰三角形</a:t>
              </a:r>
              <a:endParaRPr lang="zh-CN" altLang="en-US" sz="2600" b="1" dirty="0"/>
            </a:p>
          </p:txBody>
        </p:sp>
        <p:sp>
          <p:nvSpPr>
            <p:cNvPr id="3" name="左大括号 2"/>
            <p:cNvSpPr/>
            <p:nvPr/>
          </p:nvSpPr>
          <p:spPr>
            <a:xfrm>
              <a:off x="2122133" y="1322416"/>
              <a:ext cx="213962" cy="2677093"/>
            </a:xfrm>
            <a:prstGeom prst="leftBrace">
              <a:avLst>
                <a:gd name="adj1" fmla="val 1352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 name="组合 4"/>
          <p:cNvGrpSpPr/>
          <p:nvPr/>
        </p:nvGrpSpPr>
        <p:grpSpPr>
          <a:xfrm>
            <a:off x="2407175" y="1530540"/>
            <a:ext cx="2577843" cy="1319605"/>
            <a:chOff x="2407175" y="1530540"/>
            <a:chExt cx="2577843" cy="1319605"/>
          </a:xfrm>
        </p:grpSpPr>
        <p:sp>
          <p:nvSpPr>
            <p:cNvPr id="17" name="文本框 16"/>
            <p:cNvSpPr txBox="1"/>
            <p:nvPr/>
          </p:nvSpPr>
          <p:spPr>
            <a:xfrm>
              <a:off x="2407175" y="1893797"/>
              <a:ext cx="1569865" cy="492443"/>
            </a:xfrm>
            <a:prstGeom prst="rect">
              <a:avLst/>
            </a:prstGeom>
            <a:solidFill>
              <a:schemeClr val="accent5">
                <a:lumMod val="20000"/>
                <a:lumOff val="80000"/>
              </a:schemeClr>
            </a:solidFill>
          </p:spPr>
          <p:txBody>
            <a:bodyPr wrap="square" rtlCol="0">
              <a:spAutoFit/>
            </a:bodyPr>
            <a:lstStyle/>
            <a:p>
              <a:r>
                <a:rPr lang="zh-CN" altLang="en-US" sz="2600" b="1" dirty="0"/>
                <a:t>三线合一</a:t>
              </a:r>
              <a:endParaRPr lang="zh-CN" altLang="en-US" sz="2600" b="1" dirty="0"/>
            </a:p>
          </p:txBody>
        </p:sp>
        <p:sp>
          <p:nvSpPr>
            <p:cNvPr id="27" name="左大括号 26"/>
            <p:cNvSpPr/>
            <p:nvPr/>
          </p:nvSpPr>
          <p:spPr>
            <a:xfrm>
              <a:off x="4771056" y="1530540"/>
              <a:ext cx="213962" cy="1319605"/>
            </a:xfrm>
            <a:prstGeom prst="leftBrace">
              <a:avLst>
                <a:gd name="adj1" fmla="val 1352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p:cNvGrpSpPr/>
          <p:nvPr/>
        </p:nvGrpSpPr>
        <p:grpSpPr>
          <a:xfrm>
            <a:off x="2336095" y="3091861"/>
            <a:ext cx="2392191" cy="1733269"/>
            <a:chOff x="2336095" y="3091861"/>
            <a:chExt cx="2392191" cy="1733269"/>
          </a:xfrm>
        </p:grpSpPr>
        <p:sp>
          <p:nvSpPr>
            <p:cNvPr id="19" name="文本框 18"/>
            <p:cNvSpPr txBox="1"/>
            <p:nvPr/>
          </p:nvSpPr>
          <p:spPr>
            <a:xfrm>
              <a:off x="2336095" y="3715929"/>
              <a:ext cx="1964267" cy="492443"/>
            </a:xfrm>
            <a:prstGeom prst="rect">
              <a:avLst/>
            </a:prstGeom>
            <a:solidFill>
              <a:schemeClr val="accent5">
                <a:lumMod val="20000"/>
                <a:lumOff val="80000"/>
              </a:schemeClr>
            </a:solidFill>
          </p:spPr>
          <p:txBody>
            <a:bodyPr wrap="square" rtlCol="0">
              <a:spAutoFit/>
            </a:bodyPr>
            <a:lstStyle/>
            <a:p>
              <a:r>
                <a:rPr lang="zh-CN" altLang="en-US" sz="2600" b="1" dirty="0"/>
                <a:t>等边三角形</a:t>
              </a:r>
              <a:endParaRPr lang="zh-CN" altLang="en-US" sz="2600" b="1" dirty="0"/>
            </a:p>
          </p:txBody>
        </p:sp>
        <p:sp>
          <p:nvSpPr>
            <p:cNvPr id="30" name="左大括号 29"/>
            <p:cNvSpPr/>
            <p:nvPr/>
          </p:nvSpPr>
          <p:spPr>
            <a:xfrm>
              <a:off x="4514324" y="3091861"/>
              <a:ext cx="213962" cy="1733269"/>
            </a:xfrm>
            <a:prstGeom prst="leftBrace">
              <a:avLst>
                <a:gd name="adj1" fmla="val 1352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p:bldP spid="21" grpId="0"/>
      <p:bldP spid="22" grpId="0"/>
      <p:bldP spid="23" grpId="0"/>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indent="-257175" defTabSz="342900">
              <a:lnSpc>
                <a:spcPct val="150000"/>
              </a:lnSpc>
              <a:spcBef>
                <a:spcPct val="20000"/>
              </a:spcBef>
              <a:buClrTx/>
              <a:buSzTx/>
              <a:buFontTx/>
              <a:buNone/>
              <a:defRPr/>
            </a:pPr>
            <a:r>
              <a:rPr kumimoji="0" lang="en-US" altLang="zh-CN" sz="3200" b="1" kern="0" cap="none" spc="0" normalizeH="0" baseline="0" noProof="0" dirty="0">
                <a:solidFill>
                  <a:prstClr val="black"/>
                </a:solidFill>
                <a:latin typeface="Times New Roman" panose="02020603050405020304"/>
                <a:ea typeface="+mn-ea"/>
                <a:cs typeface="+mn-cs"/>
              </a:rPr>
              <a:t>1.</a:t>
            </a:r>
            <a:r>
              <a:rPr kumimoji="0" lang="zh-CN" altLang="en-US" sz="3200" b="1" kern="0" cap="none" spc="0" normalizeH="0" baseline="0" noProof="0" dirty="0">
                <a:solidFill>
                  <a:prstClr val="black"/>
                </a:solidFill>
                <a:latin typeface="Times New Roman" panose="02020603050405020304"/>
                <a:ea typeface="+mn-ea"/>
                <a:cs typeface="+mn-cs"/>
              </a:rPr>
              <a:t>从教材习题中选取；</a:t>
            </a:r>
            <a:endParaRPr kumimoji="0" lang="zh-CN" altLang="en-US" sz="3200" b="1" kern="0" cap="none" spc="0" normalizeH="0" baseline="0" noProof="0" dirty="0">
              <a:solidFill>
                <a:prstClr val="black"/>
              </a:solidFill>
              <a:latin typeface="Times New Roman" panose="02020603050405020304"/>
              <a:ea typeface="+mn-ea"/>
              <a:cs typeface="+mn-cs"/>
            </a:endParaRPr>
          </a:p>
          <a:p>
            <a:pPr marL="257175" marR="0" indent="-257175" defTabSz="342900">
              <a:lnSpc>
                <a:spcPct val="150000"/>
              </a:lnSpc>
              <a:spcBef>
                <a:spcPct val="20000"/>
              </a:spcBef>
              <a:buClrTx/>
              <a:buSzTx/>
              <a:buFontTx/>
              <a:buNone/>
              <a:defRPr/>
            </a:pPr>
            <a:r>
              <a:rPr kumimoji="0" lang="en-US" altLang="zh-CN" sz="3200" b="1" kern="0" cap="none" spc="0" normalizeH="0" baseline="0" noProof="0" dirty="0">
                <a:solidFill>
                  <a:prstClr val="black"/>
                </a:solidFill>
                <a:latin typeface="Times New Roman" panose="02020603050405020304"/>
                <a:ea typeface="+mn-ea"/>
                <a:cs typeface="+mn-cs"/>
              </a:rPr>
              <a:t>2.</a:t>
            </a:r>
            <a:r>
              <a:rPr kumimoji="0" lang="zh-CN" altLang="en-US" sz="3200" b="1" kern="0" cap="none" spc="0" normalizeH="0" baseline="0" noProof="0" dirty="0">
                <a:solidFill>
                  <a:prstClr val="black"/>
                </a:solidFill>
                <a:latin typeface="Times New Roman" panose="02020603050405020304"/>
                <a:ea typeface="+mn-ea"/>
                <a:cs typeface="+mn-cs"/>
              </a:rPr>
              <a:t>完成练习册本课时的习题</a:t>
            </a:r>
            <a:r>
              <a:rPr kumimoji="0" lang="en-US" altLang="zh-CN" sz="3200" b="1" kern="0" cap="none" spc="0" normalizeH="0" baseline="0" noProof="0" dirty="0">
                <a:solidFill>
                  <a:prstClr val="black"/>
                </a:solidFill>
                <a:latin typeface="Times New Roman" panose="02020603050405020304"/>
                <a:ea typeface="+mn-ea"/>
                <a:cs typeface="+mn-cs"/>
              </a:rPr>
              <a:t>.</a:t>
            </a:r>
            <a:endParaRPr kumimoji="0" lang="en-US" altLang="zh-CN" sz="3200" b="1" kern="0" cap="none" spc="0" normalizeH="0" baseline="0" noProof="0" dirty="0">
              <a:solidFill>
                <a:prstClr val="black"/>
              </a:solidFill>
              <a:latin typeface="Times New Roman" panose="02020603050405020304"/>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7722" y="1215866"/>
            <a:ext cx="7408863" cy="656846"/>
          </a:xfrm>
          <a:prstGeom prst="rect">
            <a:avLst/>
          </a:prstGeom>
        </p:spPr>
        <p:txBody>
          <a:bodyP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等腰三角形中包含哪些元素</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nvGrpSpPr>
          <p:cNvPr id="29" name="组合 23"/>
          <p:cNvGrpSpPr/>
          <p:nvPr/>
        </p:nvGrpSpPr>
        <p:grpSpPr>
          <a:xfrm>
            <a:off x="500680" y="1742820"/>
            <a:ext cx="2997200" cy="3055938"/>
            <a:chOff x="2794337" y="251286"/>
            <a:chExt cx="2996915" cy="3056172"/>
          </a:xfrm>
        </p:grpSpPr>
        <p:sp>
          <p:nvSpPr>
            <p:cNvPr id="33" name="等腰三角形 32"/>
            <p:cNvSpPr/>
            <p:nvPr/>
          </p:nvSpPr>
          <p:spPr>
            <a:xfrm>
              <a:off x="3232445" y="691058"/>
              <a:ext cx="2120698" cy="2408421"/>
            </a:xfrm>
            <a:prstGeom prst="triangl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文本框 33"/>
            <p:cNvSpPr txBox="1"/>
            <p:nvPr/>
          </p:nvSpPr>
          <p:spPr>
            <a:xfrm>
              <a:off x="3868972" y="251286"/>
              <a:ext cx="423823" cy="563606"/>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A</a:t>
              </a:r>
              <a:endParaRPr kumimoji="0" lang="zh-CN" altLang="en-US" sz="2800" b="1" i="1" kern="1200" cap="none" spc="0" normalizeH="0" baseline="0" noProof="0" dirty="0">
                <a:latin typeface="+mj-lt"/>
                <a:ea typeface="+mn-ea"/>
                <a:cs typeface="+mn-cs"/>
              </a:endParaRPr>
            </a:p>
          </p:txBody>
        </p:sp>
        <p:sp>
          <p:nvSpPr>
            <p:cNvPr id="35" name="文本框 34"/>
            <p:cNvSpPr txBox="1"/>
            <p:nvPr/>
          </p:nvSpPr>
          <p:spPr>
            <a:xfrm>
              <a:off x="2794337" y="2743852"/>
              <a:ext cx="423822" cy="563606"/>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B</a:t>
              </a:r>
              <a:endParaRPr kumimoji="0" lang="zh-CN" altLang="en-US" sz="2800" b="1" i="1" kern="1200" cap="none" spc="0" normalizeH="0" baseline="0" noProof="0" dirty="0">
                <a:latin typeface="+mj-lt"/>
                <a:ea typeface="+mn-ea"/>
                <a:cs typeface="+mn-cs"/>
              </a:endParaRPr>
            </a:p>
          </p:txBody>
        </p:sp>
        <p:sp>
          <p:nvSpPr>
            <p:cNvPr id="36" name="文本框 35"/>
            <p:cNvSpPr txBox="1"/>
            <p:nvPr/>
          </p:nvSpPr>
          <p:spPr>
            <a:xfrm>
              <a:off x="5367429" y="2743852"/>
              <a:ext cx="423823" cy="563606"/>
            </a:xfrm>
            <a:prstGeom prst="rect">
              <a:avLst/>
            </a:prstGeom>
            <a:noFill/>
          </p:spPr>
          <p:txBody>
            <a:bodyPr wrap="none">
              <a:spAutoFit/>
            </a:bodyPr>
            <a:lstStyle/>
            <a:p>
              <a:pPr marR="0" defTabSz="457200">
                <a:lnSpc>
                  <a:spcPct val="120000"/>
                </a:lnSpc>
                <a:buClrTx/>
                <a:buSzTx/>
                <a:buFontTx/>
                <a:buNone/>
                <a:defRPr/>
              </a:pPr>
              <a:r>
                <a:rPr kumimoji="0" lang="en-US" altLang="zh-CN" sz="2800" b="1" i="1" kern="1200" cap="none" spc="0" normalizeH="0" baseline="0" noProof="0" dirty="0">
                  <a:latin typeface="+mj-lt"/>
                  <a:ea typeface="+mn-ea"/>
                  <a:cs typeface="+mn-cs"/>
                </a:rPr>
                <a:t>C</a:t>
              </a:r>
              <a:endParaRPr kumimoji="0" lang="zh-CN" altLang="en-US" sz="2800" b="1" i="1" kern="1200" cap="none" spc="0" normalizeH="0" baseline="0" noProof="0" dirty="0">
                <a:latin typeface="+mj-lt"/>
                <a:ea typeface="+mn-ea"/>
                <a:cs typeface="+mn-cs"/>
              </a:endParaRPr>
            </a:p>
          </p:txBody>
        </p:sp>
      </p:grpSp>
      <p:sp>
        <p:nvSpPr>
          <p:cNvPr id="37" name="弧形 36"/>
          <p:cNvSpPr/>
          <p:nvPr/>
        </p:nvSpPr>
        <p:spPr>
          <a:xfrm rot="784122">
            <a:off x="826117" y="4398708"/>
            <a:ext cx="349250" cy="315913"/>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8" name="弧形 37"/>
          <p:cNvSpPr/>
          <p:nvPr/>
        </p:nvSpPr>
        <p:spPr>
          <a:xfrm rot="15664121">
            <a:off x="2814461" y="4402676"/>
            <a:ext cx="349250" cy="315913"/>
          </a:xfrm>
          <a:prstGeom prst="arc">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9" name="弧形 38"/>
          <p:cNvSpPr/>
          <p:nvPr/>
        </p:nvSpPr>
        <p:spPr>
          <a:xfrm rot="8179356">
            <a:off x="1829417" y="2149220"/>
            <a:ext cx="349250" cy="315913"/>
          </a:xfrm>
          <a:prstGeom prst="arc">
            <a:avLst>
              <a:gd name="adj1" fmla="val 16200000"/>
              <a:gd name="adj2" fmla="val 2119049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文本框 39"/>
          <p:cNvSpPr txBox="1"/>
          <p:nvPr/>
        </p:nvSpPr>
        <p:spPr>
          <a:xfrm>
            <a:off x="1665511" y="2620566"/>
            <a:ext cx="752129" cy="459741"/>
          </a:xfrm>
          <a:prstGeom prst="rect">
            <a:avLst/>
          </a:prstGeom>
          <a:noFill/>
        </p:spPr>
        <p:txBody>
          <a:bodyPr wrap="none">
            <a:spAutoFit/>
          </a:bodyPr>
          <a:lstStyle/>
          <a:p>
            <a:pPr marR="0" defTabSz="457200">
              <a:lnSpc>
                <a:spcPct val="120000"/>
              </a:lnSpc>
              <a:buClrTx/>
              <a:buSzTx/>
              <a:buFontTx/>
              <a:buNone/>
              <a:defRPr/>
            </a:pPr>
            <a:r>
              <a:rPr kumimoji="0" lang="zh-CN" altLang="en-US" sz="2200" b="1" kern="1200" cap="none" spc="0" normalizeH="0" baseline="0" noProof="0" dirty="0">
                <a:latin typeface="+mj-lt"/>
                <a:ea typeface="+mn-ea"/>
                <a:cs typeface="+mn-cs"/>
              </a:rPr>
              <a:t>顶角</a:t>
            </a:r>
            <a:endParaRPr kumimoji="0" lang="zh-CN" altLang="en-US" sz="2200" b="1" kern="1200" cap="none" spc="0" normalizeH="0" baseline="0" noProof="0" dirty="0">
              <a:latin typeface="+mj-lt"/>
              <a:ea typeface="+mn-ea"/>
              <a:cs typeface="+mn-cs"/>
            </a:endParaRPr>
          </a:p>
        </p:txBody>
      </p:sp>
      <p:sp>
        <p:nvSpPr>
          <p:cNvPr id="41" name="文本框 40"/>
          <p:cNvSpPr txBox="1"/>
          <p:nvPr/>
        </p:nvSpPr>
        <p:spPr>
          <a:xfrm>
            <a:off x="1197359" y="4088600"/>
            <a:ext cx="752129" cy="459741"/>
          </a:xfrm>
          <a:prstGeom prst="rect">
            <a:avLst/>
          </a:prstGeom>
          <a:noFill/>
        </p:spPr>
        <p:txBody>
          <a:bodyPr wrap="none">
            <a:spAutoFit/>
          </a:bodyPr>
          <a:lstStyle/>
          <a:p>
            <a:pPr marR="0" defTabSz="457200">
              <a:lnSpc>
                <a:spcPct val="120000"/>
              </a:lnSpc>
              <a:buClrTx/>
              <a:buSzTx/>
              <a:buFontTx/>
              <a:buNone/>
              <a:defRPr/>
            </a:pPr>
            <a:r>
              <a:rPr kumimoji="0" lang="zh-CN" altLang="en-US" sz="2200" b="1" kern="1200" cap="none" spc="0" normalizeH="0" baseline="0" noProof="0" dirty="0">
                <a:latin typeface="+mj-lt"/>
                <a:ea typeface="+mn-ea"/>
                <a:cs typeface="+mn-cs"/>
              </a:rPr>
              <a:t>底角</a:t>
            </a:r>
            <a:endParaRPr kumimoji="0" lang="zh-CN" altLang="en-US" sz="2200" b="1" kern="1200" cap="none" spc="0" normalizeH="0" baseline="0" noProof="0" dirty="0">
              <a:latin typeface="+mj-lt"/>
              <a:ea typeface="+mn-ea"/>
              <a:cs typeface="+mn-cs"/>
            </a:endParaRPr>
          </a:p>
        </p:txBody>
      </p:sp>
      <p:sp>
        <p:nvSpPr>
          <p:cNvPr id="42" name="文本框 41"/>
          <p:cNvSpPr txBox="1"/>
          <p:nvPr/>
        </p:nvSpPr>
        <p:spPr>
          <a:xfrm>
            <a:off x="2122872" y="4088600"/>
            <a:ext cx="752129" cy="459741"/>
          </a:xfrm>
          <a:prstGeom prst="rect">
            <a:avLst/>
          </a:prstGeom>
          <a:noFill/>
        </p:spPr>
        <p:txBody>
          <a:bodyPr wrap="none">
            <a:spAutoFit/>
          </a:bodyPr>
          <a:lstStyle/>
          <a:p>
            <a:pPr marR="0" defTabSz="457200">
              <a:lnSpc>
                <a:spcPct val="120000"/>
              </a:lnSpc>
              <a:buClrTx/>
              <a:buSzTx/>
              <a:buFontTx/>
              <a:buNone/>
              <a:defRPr/>
            </a:pPr>
            <a:r>
              <a:rPr kumimoji="0" lang="zh-CN" altLang="en-US" sz="2200" b="1" kern="1200" cap="none" spc="0" normalizeH="0" baseline="0" noProof="0" dirty="0">
                <a:latin typeface="+mj-lt"/>
                <a:ea typeface="+mn-ea"/>
                <a:cs typeface="+mn-cs"/>
              </a:rPr>
              <a:t>底角</a:t>
            </a:r>
            <a:endParaRPr kumimoji="0" lang="zh-CN" altLang="en-US" sz="2200" b="1" kern="1200" cap="none" spc="0" normalizeH="0" baseline="0" noProof="0" dirty="0">
              <a:latin typeface="+mj-lt"/>
              <a:ea typeface="+mn-ea"/>
              <a:cs typeface="+mn-cs"/>
            </a:endParaRPr>
          </a:p>
        </p:txBody>
      </p:sp>
      <p:grpSp>
        <p:nvGrpSpPr>
          <p:cNvPr id="43" name="组合 42"/>
          <p:cNvGrpSpPr/>
          <p:nvPr/>
        </p:nvGrpSpPr>
        <p:grpSpPr>
          <a:xfrm>
            <a:off x="951297" y="2190495"/>
            <a:ext cx="2110020" cy="2408238"/>
            <a:chOff x="3244758" y="691035"/>
            <a:chExt cx="2109019" cy="2408152"/>
          </a:xfrm>
        </p:grpSpPr>
        <p:cxnSp>
          <p:nvCxnSpPr>
            <p:cNvPr id="44" name="直接连接符 43"/>
            <p:cNvCxnSpPr/>
            <p:nvPr/>
          </p:nvCxnSpPr>
          <p:spPr>
            <a:xfrm>
              <a:off x="4293830" y="691035"/>
              <a:ext cx="1059947" cy="240815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3244758" y="691035"/>
              <a:ext cx="1053600" cy="240815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821355" y="3120770"/>
            <a:ext cx="494046" cy="493148"/>
          </a:xfrm>
          <a:prstGeom prst="rect">
            <a:avLst/>
          </a:prstGeom>
          <a:noFill/>
        </p:spPr>
        <p:txBody>
          <a:bodyPr wrap="none">
            <a:spAutoFit/>
          </a:bodyPr>
          <a:lstStyle/>
          <a:p>
            <a:pPr marR="0" defTabSz="457200">
              <a:lnSpc>
                <a:spcPct val="120000"/>
              </a:lnSpc>
              <a:buClrTx/>
              <a:buSzTx/>
              <a:buFontTx/>
              <a:buNone/>
              <a:defRPr/>
            </a:pPr>
            <a:r>
              <a:rPr kumimoji="0" lang="zh-CN" altLang="en-US" sz="2400" b="1" kern="1200" cap="none" spc="0" normalizeH="0" baseline="0" noProof="0" dirty="0">
                <a:latin typeface="+mj-lt"/>
                <a:ea typeface="+mn-ea"/>
                <a:cs typeface="+mn-cs"/>
              </a:rPr>
              <a:t>腰</a:t>
            </a:r>
            <a:endParaRPr kumimoji="0" lang="zh-CN" altLang="en-US" sz="2400" b="1" kern="1200" cap="none" spc="0" normalizeH="0" baseline="0" noProof="0" dirty="0">
              <a:latin typeface="+mj-lt"/>
              <a:ea typeface="+mn-ea"/>
              <a:cs typeface="+mn-cs"/>
            </a:endParaRPr>
          </a:p>
        </p:txBody>
      </p:sp>
      <p:sp>
        <p:nvSpPr>
          <p:cNvPr id="47" name="文本框 46"/>
          <p:cNvSpPr txBox="1"/>
          <p:nvPr/>
        </p:nvSpPr>
        <p:spPr>
          <a:xfrm>
            <a:off x="2716830" y="3120770"/>
            <a:ext cx="494046" cy="493148"/>
          </a:xfrm>
          <a:prstGeom prst="rect">
            <a:avLst/>
          </a:prstGeom>
          <a:noFill/>
        </p:spPr>
        <p:txBody>
          <a:bodyPr wrap="none">
            <a:spAutoFit/>
          </a:bodyPr>
          <a:lstStyle/>
          <a:p>
            <a:pPr marR="0" defTabSz="457200">
              <a:lnSpc>
                <a:spcPct val="120000"/>
              </a:lnSpc>
              <a:buClrTx/>
              <a:buSzTx/>
              <a:buFontTx/>
              <a:buNone/>
              <a:defRPr/>
            </a:pPr>
            <a:r>
              <a:rPr kumimoji="0" lang="zh-CN" altLang="en-US" sz="2400" b="1" kern="1200" cap="none" spc="0" normalizeH="0" baseline="0" noProof="0" dirty="0">
                <a:latin typeface="+mj-lt"/>
                <a:ea typeface="+mn-ea"/>
                <a:cs typeface="+mn-cs"/>
              </a:rPr>
              <a:t>腰</a:t>
            </a:r>
            <a:endParaRPr kumimoji="0" lang="zh-CN" altLang="en-US" sz="2400" b="1" kern="1200" cap="none" spc="0" normalizeH="0" baseline="0" noProof="0" dirty="0">
              <a:latin typeface="+mj-lt"/>
              <a:ea typeface="+mn-ea"/>
              <a:cs typeface="+mn-cs"/>
            </a:endParaRPr>
          </a:p>
        </p:txBody>
      </p:sp>
      <p:cxnSp>
        <p:nvCxnSpPr>
          <p:cNvPr id="48" name="直接连接符 47"/>
          <p:cNvCxnSpPr/>
          <p:nvPr/>
        </p:nvCxnSpPr>
        <p:spPr>
          <a:xfrm>
            <a:off x="962642" y="4590795"/>
            <a:ext cx="2097088" cy="0"/>
          </a:xfrm>
          <a:prstGeom prst="line">
            <a:avLst/>
          </a:prstGeom>
          <a:ln w="28575">
            <a:solidFill>
              <a:srgbClr val="0066FF"/>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545255" y="4570158"/>
            <a:ext cx="803425" cy="493148"/>
          </a:xfrm>
          <a:prstGeom prst="rect">
            <a:avLst/>
          </a:prstGeom>
          <a:noFill/>
        </p:spPr>
        <p:txBody>
          <a:bodyPr wrap="none">
            <a:spAutoFit/>
          </a:bodyPr>
          <a:lstStyle/>
          <a:p>
            <a:pPr marR="0" defTabSz="457200">
              <a:lnSpc>
                <a:spcPct val="120000"/>
              </a:lnSpc>
              <a:buClrTx/>
              <a:buSzTx/>
              <a:buFontTx/>
              <a:buNone/>
              <a:defRPr/>
            </a:pPr>
            <a:r>
              <a:rPr kumimoji="0" lang="zh-CN" altLang="en-US" sz="2400" b="1" kern="1200" cap="none" spc="0" normalizeH="0" baseline="0" noProof="0" dirty="0">
                <a:latin typeface="+mj-lt"/>
                <a:ea typeface="+mn-ea"/>
                <a:cs typeface="+mn-cs"/>
              </a:rPr>
              <a:t>底边</a:t>
            </a:r>
            <a:endParaRPr kumimoji="0" lang="zh-CN" altLang="en-US" sz="2400" b="1" kern="1200" cap="none" spc="0" normalizeH="0" baseline="0" noProof="0" dirty="0">
              <a:latin typeface="+mj-lt"/>
              <a:ea typeface="+mn-ea"/>
              <a:cs typeface="+mn-cs"/>
            </a:endParaRPr>
          </a:p>
        </p:txBody>
      </p:sp>
      <p:grpSp>
        <p:nvGrpSpPr>
          <p:cNvPr id="30" name="组合 1"/>
          <p:cNvGrpSpPr/>
          <p:nvPr/>
        </p:nvGrpSpPr>
        <p:grpSpPr>
          <a:xfrm>
            <a:off x="2803525" y="239713"/>
            <a:ext cx="2649538" cy="635000"/>
            <a:chOff x="2803270" y="240279"/>
            <a:chExt cx="2649758" cy="634072"/>
          </a:xfrm>
        </p:grpSpPr>
        <p:sp>
          <p:nvSpPr>
            <p:cNvPr id="31" name="矩形 30"/>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新课探究</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50" name="矩形 49"/>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cxnSp>
        <p:nvCxnSpPr>
          <p:cNvPr id="51" name="直接连接符 50"/>
          <p:cNvCxnSpPr/>
          <p:nvPr/>
        </p:nvCxnSpPr>
        <p:spPr>
          <a:xfrm>
            <a:off x="1083837" y="1327939"/>
            <a:ext cx="697632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1542080" y="823047"/>
            <a:ext cx="6059840" cy="523220"/>
          </a:xfrm>
          <a:prstGeom prst="rect">
            <a:avLst/>
          </a:prstGeom>
          <a:noFill/>
        </p:spPr>
        <p:txBody>
          <a:bodyPr wrap="square" rtlCol="0">
            <a:spAutoFit/>
          </a:bodyPr>
          <a:lstStyle/>
          <a:p>
            <a:pPr algn="ct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rPr>
              <a:t>探究点</a:t>
            </a:r>
            <a:r>
              <a:rPr lang="en-US" altLang="zh-CN"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rPr>
              <a:t>：等腰</a:t>
            </a:r>
            <a:r>
              <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rPr>
              <a:t>三角形的相关概念</a:t>
            </a:r>
            <a:endParaRPr lang="zh-CN" altLang="en-US" sz="2800" b="1" dirty="0">
              <a:solidFill>
                <a:srgbClr val="0070C0"/>
              </a:solidFill>
              <a:latin typeface="黑体" panose="02010609060101010101" pitchFamily="49" charset="-122"/>
              <a:ea typeface="黑体" panose="02010609060101010101" pitchFamily="49" charset="-122"/>
              <a:cs typeface="黑体" panose="02010609060101010101" pitchFamily="49" charset="-122"/>
              <a:sym typeface="宋体" panose="02010600030101010101" pitchFamily="2" charset="-122"/>
            </a:endParaRPr>
          </a:p>
        </p:txBody>
      </p:sp>
      <p:sp>
        <p:nvSpPr>
          <p:cNvPr id="53" name="矩形 52"/>
          <p:cNvSpPr/>
          <p:nvPr/>
        </p:nvSpPr>
        <p:spPr>
          <a:xfrm>
            <a:off x="3648381" y="2833648"/>
            <a:ext cx="4098204" cy="954107"/>
          </a:xfrm>
          <a:prstGeom prst="rect">
            <a:avLst/>
          </a:prstGeom>
        </p:spPr>
        <p:txBody>
          <a:bodyPr wrap="square">
            <a:spAutoFit/>
          </a:bodyPr>
          <a:lstStyle/>
          <a:p>
            <a:pPr marL="0" marR="0" lvl="0" indent="0" algn="l" defTabSz="457200" rtl="0" eaLnBrk="0" fontAlgn="base" latinLnBrk="0" hangingPunct="0">
              <a:spcBef>
                <a:spcPct val="0"/>
              </a:spcBef>
              <a:spcAft>
                <a:spcPct val="0"/>
              </a:spcAft>
              <a:buClrTx/>
              <a:buSzTx/>
              <a:buFontTx/>
              <a:buNone/>
              <a:defRPr/>
            </a:pPr>
            <a:r>
              <a:rPr lang="zh-CN" altLang="en-US" sz="2800" b="1" dirty="0">
                <a:solidFill>
                  <a:srgbClr val="FF0000"/>
                </a:solidFill>
                <a:latin typeface="楷体" panose="02010609060101010101" pitchFamily="49" charset="-122"/>
                <a:ea typeface="楷体" panose="02010609060101010101" pitchFamily="49" charset="-122"/>
              </a:rPr>
              <a:t>一个顶角，两个底角， </a:t>
            </a:r>
            <a:r>
              <a:rPr lang="zh-CN" altLang="en-US" sz="2800" b="1" i="0" u="none" strike="noStrike" baseline="0" dirty="0">
                <a:solidFill>
                  <a:srgbClr val="FF0000"/>
                </a:solidFill>
                <a:latin typeface="楷体" panose="02010609060101010101" pitchFamily="49" charset="-122"/>
                <a:ea typeface="楷体" panose="02010609060101010101" pitchFamily="49" charset="-122"/>
              </a:rPr>
              <a:t>两条腰，一条底边。</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down)">
                                      <p:cBhvr>
                                        <p:cTn id="24" dur="500"/>
                                        <p:tgtEl>
                                          <p:spTgt spid="38"/>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childTnLst>
                          </p:cTn>
                        </p:par>
                        <p:par>
                          <p:cTn id="47" fill="hold">
                            <p:stCondLst>
                              <p:cond delay="500"/>
                            </p:stCondLst>
                            <p:childTnLst>
                              <p:par>
                                <p:cTn id="48" presetID="1"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6" grpId="0"/>
      <p:bldP spid="47" grpId="0"/>
      <p:bldP spid="49"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28918" y="718991"/>
            <a:ext cx="7209280" cy="656846"/>
          </a:xfrm>
          <a:prstGeom prst="rect">
            <a:avLst/>
          </a:prstGeom>
        </p:spPr>
        <p:txBody>
          <a:bodyPr wrap="square">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你有哪些办法可以得到一个等腰三角形</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nvGrpSpPr>
          <p:cNvPr id="9" name="组合 8"/>
          <p:cNvGrpSpPr/>
          <p:nvPr/>
        </p:nvGrpSpPr>
        <p:grpSpPr>
          <a:xfrm>
            <a:off x="993603" y="1575396"/>
            <a:ext cx="2340000" cy="1470600"/>
            <a:chOff x="784800" y="3510253"/>
            <a:chExt cx="2340000" cy="1470600"/>
          </a:xfrm>
        </p:grpSpPr>
        <p:sp>
          <p:nvSpPr>
            <p:cNvPr id="3" name="文本框 2"/>
            <p:cNvSpPr txBox="1"/>
            <p:nvPr/>
          </p:nvSpPr>
          <p:spPr>
            <a:xfrm>
              <a:off x="784800" y="3510253"/>
              <a:ext cx="2340000" cy="584775"/>
            </a:xfrm>
            <a:prstGeom prst="rect">
              <a:avLst/>
            </a:prstGeom>
            <a:noFill/>
          </p:spPr>
          <p:txBody>
            <a:bodyPr wrap="square" rtlCol="0">
              <a:spAutoFit/>
            </a:bodyPr>
            <a:lstStyle/>
            <a:p>
              <a:r>
                <a:rPr lang="zh-CN" altLang="en-US" sz="3200" b="1" dirty="0">
                  <a:solidFill>
                    <a:schemeClr val="accent6">
                      <a:lumMod val="75000"/>
                    </a:schemeClr>
                  </a:solidFill>
                </a:rPr>
                <a:t>① 折纸法</a:t>
              </a:r>
              <a:endParaRPr lang="zh-CN" altLang="en-US" sz="3200" b="1" dirty="0">
                <a:solidFill>
                  <a:schemeClr val="accent6">
                    <a:lumMod val="75000"/>
                  </a:schemeClr>
                </a:solidFill>
              </a:endParaRPr>
            </a:p>
          </p:txBody>
        </p:sp>
        <p:pic>
          <p:nvPicPr>
            <p:cNvPr id="4" name="图片 3"/>
            <p:cNvPicPr>
              <a:picLocks noChangeAspect="1"/>
            </p:cNvPicPr>
            <p:nvPr/>
          </p:nvPicPr>
          <p:blipFill>
            <a:blip r:embed="rId1"/>
            <a:stretch>
              <a:fillRect/>
            </a:stretch>
          </p:blipFill>
          <p:spPr>
            <a:xfrm>
              <a:off x="1182575" y="4095028"/>
              <a:ext cx="1666875" cy="885825"/>
            </a:xfrm>
            <a:prstGeom prst="rect">
              <a:avLst/>
            </a:prstGeom>
          </p:spPr>
        </p:pic>
      </p:grpSp>
      <p:grpSp>
        <p:nvGrpSpPr>
          <p:cNvPr id="10" name="组合 9"/>
          <p:cNvGrpSpPr/>
          <p:nvPr/>
        </p:nvGrpSpPr>
        <p:grpSpPr>
          <a:xfrm>
            <a:off x="4735255" y="1520089"/>
            <a:ext cx="2340000" cy="1512545"/>
            <a:chOff x="3567602" y="3510254"/>
            <a:chExt cx="2340000" cy="1512545"/>
          </a:xfrm>
        </p:grpSpPr>
        <p:sp>
          <p:nvSpPr>
            <p:cNvPr id="25" name="文本框 24"/>
            <p:cNvSpPr txBox="1"/>
            <p:nvPr/>
          </p:nvSpPr>
          <p:spPr>
            <a:xfrm>
              <a:off x="3567602" y="3510254"/>
              <a:ext cx="2340000" cy="584775"/>
            </a:xfrm>
            <a:prstGeom prst="rect">
              <a:avLst/>
            </a:prstGeom>
            <a:noFill/>
          </p:spPr>
          <p:txBody>
            <a:bodyPr wrap="square" rtlCol="0">
              <a:spAutoFit/>
            </a:bodyPr>
            <a:lstStyle/>
            <a:p>
              <a:r>
                <a:rPr lang="zh-CN" altLang="en-US" sz="3200" b="1" dirty="0">
                  <a:solidFill>
                    <a:schemeClr val="accent6">
                      <a:lumMod val="75000"/>
                    </a:schemeClr>
                  </a:solidFill>
                </a:rPr>
                <a:t>② 画图法</a:t>
              </a:r>
              <a:endParaRPr lang="zh-CN" altLang="en-US" sz="3200" b="1" dirty="0">
                <a:solidFill>
                  <a:schemeClr val="accent6">
                    <a:lumMod val="75000"/>
                  </a:schemeClr>
                </a:solidFill>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13598" t="12759" r="10374" b="6556"/>
            <a:stretch>
              <a:fillRect/>
            </a:stretch>
          </p:blipFill>
          <p:spPr>
            <a:xfrm>
              <a:off x="3842952" y="4053080"/>
              <a:ext cx="1624409" cy="969719"/>
            </a:xfrm>
            <a:prstGeom prst="rect">
              <a:avLst/>
            </a:prstGeom>
          </p:spPr>
        </p:pic>
      </p:grpSp>
      <p:sp>
        <p:nvSpPr>
          <p:cNvPr id="53" name="矩形 52"/>
          <p:cNvSpPr/>
          <p:nvPr/>
        </p:nvSpPr>
        <p:spPr>
          <a:xfrm>
            <a:off x="1101550" y="3309119"/>
            <a:ext cx="4580964" cy="616579"/>
          </a:xfrm>
          <a:prstGeom prst="rect">
            <a:avLst/>
          </a:prstGeom>
        </p:spPr>
        <p:txBody>
          <a:bodyPr wrap="square">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0000"/>
                </a:solidFill>
                <a:effectLst/>
                <a:uLnTx/>
                <a:uFillTx/>
                <a:latin typeface="+mj-lt"/>
                <a:ea typeface="+mn-ea"/>
                <a:cs typeface="+mn-cs"/>
              </a:rPr>
              <a:t>你能说一说其中的道理吗</a:t>
            </a:r>
            <a:r>
              <a:rPr kumimoji="0" lang="en-US" altLang="zh-CN" sz="2600" b="1" i="0" u="none" strike="noStrike" kern="1200" cap="none" spc="0" normalizeH="0" baseline="0" noProof="0" dirty="0">
                <a:ln>
                  <a:noFill/>
                </a:ln>
                <a:solidFill>
                  <a:srgbClr val="000000"/>
                </a:solidFill>
                <a:effectLst/>
                <a:uLnTx/>
                <a:uFillTx/>
                <a:latin typeface="+mj-lt"/>
                <a:ea typeface="+mn-ea"/>
                <a:cs typeface="+mn-cs"/>
              </a:rPr>
              <a:t>?</a:t>
            </a:r>
            <a:endParaRPr kumimoji="0" lang="zh-CN" altLang="en-US" sz="2600" b="1" i="0" u="none" strike="noStrike" kern="1200" cap="none" spc="0" normalizeH="0" baseline="0" noProof="0" dirty="0">
              <a:ln>
                <a:noFill/>
              </a:ln>
              <a:solidFill>
                <a:schemeClr val="tx1"/>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105463" y="1074697"/>
            <a:ext cx="3148760" cy="3334823"/>
          </a:xfrm>
          <a:prstGeom prst="rect">
            <a:avLst/>
          </a:prstGeom>
        </p:spPr>
      </p:pic>
      <p:sp>
        <p:nvSpPr>
          <p:cNvPr id="22" name="矩形 21"/>
          <p:cNvSpPr/>
          <p:nvPr/>
        </p:nvSpPr>
        <p:spPr>
          <a:xfrm>
            <a:off x="2674138" y="1034113"/>
            <a:ext cx="6117061" cy="559897"/>
          </a:xfrm>
          <a:prstGeom prst="rect">
            <a:avLst/>
          </a:prstGeom>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1</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等腰三角形是轴对称图形吗</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cxnSp>
        <p:nvCxnSpPr>
          <p:cNvPr id="24" name="直接连接符 23"/>
          <p:cNvCxnSpPr/>
          <p:nvPr/>
        </p:nvCxnSpPr>
        <p:spPr>
          <a:xfrm>
            <a:off x="1726831" y="1166089"/>
            <a:ext cx="0" cy="310365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775494" y="1620685"/>
            <a:ext cx="4705350" cy="609600"/>
          </a:xfrm>
          <a:prstGeom prst="rect">
            <a:avLst/>
          </a:prstGeom>
        </p:spPr>
        <p:txBody>
          <a:bodyPr>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等腰三角形是轴对称图形</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grpSp>
        <p:nvGrpSpPr>
          <p:cNvPr id="23" name="组合 22"/>
          <p:cNvGrpSpPr/>
          <p:nvPr/>
        </p:nvGrpSpPr>
        <p:grpSpPr>
          <a:xfrm>
            <a:off x="285608" y="392631"/>
            <a:ext cx="2054441" cy="641482"/>
            <a:chOff x="580779" y="438538"/>
            <a:chExt cx="2054441" cy="641482"/>
          </a:xfrm>
          <a:solidFill>
            <a:srgbClr val="02BDDE"/>
          </a:solidFill>
        </p:grpSpPr>
        <p:sp>
          <p:nvSpPr>
            <p:cNvPr id="25" name="矩形: 圆角 24"/>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62940" y="497669"/>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思考</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ea typeface="黑体" panose="02010609060101010101" pitchFamily="49" charset="-122"/>
                </a:rPr>
                <a:t>交流</a:t>
              </a:r>
              <a:endParaRPr lang="zh-CN" altLang="en-US" sz="2800" b="1" dirty="0">
                <a:solidFill>
                  <a:schemeClr val="bg1"/>
                </a:solidFill>
                <a:latin typeface="黑体" panose="02010609060101010101" pitchFamily="49" charset="-122"/>
                <a:ea typeface="黑体" panose="02010609060101010101" pitchFamily="49" charset="-122"/>
              </a:endParaRPr>
            </a:p>
          </p:txBody>
        </p:sp>
      </p:grpSp>
      <p:sp>
        <p:nvSpPr>
          <p:cNvPr id="31" name="矩形 30"/>
          <p:cNvSpPr/>
          <p:nvPr/>
        </p:nvSpPr>
        <p:spPr>
          <a:xfrm>
            <a:off x="3654105" y="2217412"/>
            <a:ext cx="4646136" cy="1594026"/>
          </a:xfrm>
          <a:prstGeom prst="rect">
            <a:avLst/>
          </a:prstGeom>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如果是沿着它对称轴折叠，你能发现哪些相等的线段和相等的角</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32" name="矩形 31"/>
          <p:cNvSpPr/>
          <p:nvPr/>
        </p:nvSpPr>
        <p:spPr>
          <a:xfrm>
            <a:off x="3678154" y="3701036"/>
            <a:ext cx="1739926" cy="559897"/>
          </a:xfrm>
          <a:prstGeom prst="rect">
            <a:avLst/>
          </a:prstGeom>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lang="en-US" altLang="zh-CN" sz="2800" b="1" i="1" dirty="0">
                <a:solidFill>
                  <a:srgbClr val="FF0000"/>
                </a:solidFill>
                <a:latin typeface="+mj-lt"/>
              </a:rPr>
              <a:t>AB</a:t>
            </a:r>
            <a:r>
              <a:rPr lang="en-US" altLang="zh-CN" sz="2800" b="1" dirty="0">
                <a:solidFill>
                  <a:srgbClr val="FF0000"/>
                </a:solidFill>
                <a:latin typeface="+mj-lt"/>
              </a:rPr>
              <a:t>=</a:t>
            </a:r>
            <a:r>
              <a:rPr lang="en-US" altLang="zh-CN" sz="2800" b="1" i="1" dirty="0">
                <a:solidFill>
                  <a:srgbClr val="FF0000"/>
                </a:solidFill>
                <a:latin typeface="+mj-lt"/>
              </a:rPr>
              <a:t>AC</a:t>
            </a:r>
            <a:r>
              <a:rPr lang="zh-CN" altLang="en-US" sz="2800" b="1" dirty="0">
                <a:solidFill>
                  <a:srgbClr val="FF0000"/>
                </a:solidFill>
                <a:latin typeface="+mn-ea"/>
              </a:rPr>
              <a:t>，</a:t>
            </a:r>
            <a:endParaRPr kumimoji="0" lang="zh-CN" altLang="en-US" sz="2800" b="1" i="0" u="none" strike="noStrike" kern="1200" cap="none" spc="0" normalizeH="0" baseline="0" noProof="0" dirty="0">
              <a:ln>
                <a:noFill/>
              </a:ln>
              <a:solidFill>
                <a:srgbClr val="FF0000"/>
              </a:solidFill>
              <a:effectLst/>
              <a:uLnTx/>
              <a:uFillTx/>
              <a:latin typeface="+mn-ea"/>
            </a:endParaRPr>
          </a:p>
        </p:txBody>
      </p:sp>
      <p:sp>
        <p:nvSpPr>
          <p:cNvPr id="33" name="矩形 32"/>
          <p:cNvSpPr/>
          <p:nvPr/>
        </p:nvSpPr>
        <p:spPr>
          <a:xfrm>
            <a:off x="1992291" y="4209343"/>
            <a:ext cx="4768753" cy="559897"/>
          </a:xfrm>
          <a:prstGeom prst="rect">
            <a:avLst/>
          </a:prstGeom>
        </p:spPr>
        <p:txBody>
          <a:bodyPr wrap="square">
            <a:spAutoFit/>
          </a:bodyPr>
          <a:lstStyle/>
          <a:p>
            <a:pPr lvl="0">
              <a:lnSpc>
                <a:spcPct val="120000"/>
              </a:lnSpc>
              <a:defRPr/>
            </a:pPr>
            <a:r>
              <a:rPr lang="zh-CN" altLang="en-US" sz="2800" b="1" dirty="0">
                <a:solidFill>
                  <a:srgbClr val="FF0000"/>
                </a:solidFill>
                <a:latin typeface="+mj-lt"/>
              </a:rPr>
              <a:t>∠</a:t>
            </a:r>
            <a:r>
              <a:rPr lang="en-US" altLang="zh-CN" sz="2800" b="1" i="1" dirty="0">
                <a:solidFill>
                  <a:srgbClr val="FF0000"/>
                </a:solidFill>
                <a:latin typeface="+mj-lt"/>
              </a:rPr>
              <a:t>B</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C</a:t>
            </a:r>
            <a:r>
              <a:rPr lang="zh-CN" altLang="en-US" sz="2800" b="1" dirty="0">
                <a:solidFill>
                  <a:srgbClr val="FF0000"/>
                </a:solidFill>
                <a:latin typeface="+mn-ea"/>
              </a:rPr>
              <a:t>，</a:t>
            </a:r>
            <a:endParaRPr kumimoji="0" lang="zh-CN" altLang="en-US" sz="2800" b="1" i="1" u="none" strike="noStrike" kern="1200" cap="none" spc="0" normalizeH="0" baseline="0" noProof="0" dirty="0">
              <a:ln>
                <a:noFill/>
              </a:ln>
              <a:solidFill>
                <a:srgbClr val="FF0000"/>
              </a:solidFill>
              <a:effectLst/>
              <a:uLnTx/>
              <a:uFillTx/>
              <a:latin typeface="+mj-lt"/>
            </a:endParaRPr>
          </a:p>
        </p:txBody>
      </p:sp>
      <p:sp>
        <p:nvSpPr>
          <p:cNvPr id="34" name="任意多边形 19"/>
          <p:cNvSpPr/>
          <p:nvPr/>
        </p:nvSpPr>
        <p:spPr>
          <a:xfrm>
            <a:off x="565566" y="1380086"/>
            <a:ext cx="1162208" cy="2547423"/>
          </a:xfrm>
          <a:custGeom>
            <a:avLst/>
            <a:gdLst>
              <a:gd name="connsiteX0" fmla="*/ 0 w 1067964"/>
              <a:gd name="connsiteY0" fmla="*/ 2408153 h 2408153"/>
              <a:gd name="connsiteX1" fmla="*/ 1060983 w 1067964"/>
              <a:gd name="connsiteY1" fmla="*/ 0 h 2408153"/>
              <a:gd name="connsiteX2" fmla="*/ 1067964 w 1067964"/>
              <a:gd name="connsiteY2" fmla="*/ 2401173 h 2408153"/>
              <a:gd name="connsiteX3" fmla="*/ 0 w 1067964"/>
              <a:gd name="connsiteY3" fmla="*/ 2408153 h 2408153"/>
            </a:gdLst>
            <a:ahLst/>
            <a:cxnLst>
              <a:cxn ang="0">
                <a:pos x="connsiteX0" y="connsiteY0"/>
              </a:cxn>
              <a:cxn ang="0">
                <a:pos x="connsiteX1" y="connsiteY1"/>
              </a:cxn>
              <a:cxn ang="0">
                <a:pos x="connsiteX2" y="connsiteY2"/>
              </a:cxn>
              <a:cxn ang="0">
                <a:pos x="connsiteX3" y="connsiteY3"/>
              </a:cxn>
            </a:cxnLst>
            <a:rect l="l" t="t" r="r" b="b"/>
            <a:pathLst>
              <a:path w="1067964" h="2408153">
                <a:moveTo>
                  <a:pt x="0" y="2408153"/>
                </a:moveTo>
                <a:lnTo>
                  <a:pt x="1060983" y="0"/>
                </a:lnTo>
                <a:lnTo>
                  <a:pt x="1067964" y="2401173"/>
                </a:lnTo>
                <a:lnTo>
                  <a:pt x="0" y="2408153"/>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任意多边形 22"/>
          <p:cNvSpPr/>
          <p:nvPr/>
        </p:nvSpPr>
        <p:spPr>
          <a:xfrm flipH="1">
            <a:off x="1726828" y="1432018"/>
            <a:ext cx="1139669" cy="2514084"/>
          </a:xfrm>
          <a:custGeom>
            <a:avLst/>
            <a:gdLst>
              <a:gd name="connsiteX0" fmla="*/ 0 w 1067964"/>
              <a:gd name="connsiteY0" fmla="*/ 2408153 h 2408153"/>
              <a:gd name="connsiteX1" fmla="*/ 1060983 w 1067964"/>
              <a:gd name="connsiteY1" fmla="*/ 0 h 2408153"/>
              <a:gd name="connsiteX2" fmla="*/ 1067964 w 1067964"/>
              <a:gd name="connsiteY2" fmla="*/ 2401173 h 2408153"/>
              <a:gd name="connsiteX3" fmla="*/ 0 w 1067964"/>
              <a:gd name="connsiteY3" fmla="*/ 2408153 h 2408153"/>
            </a:gdLst>
            <a:ahLst/>
            <a:cxnLst>
              <a:cxn ang="0">
                <a:pos x="connsiteX0" y="connsiteY0"/>
              </a:cxn>
              <a:cxn ang="0">
                <a:pos x="connsiteX1" y="connsiteY1"/>
              </a:cxn>
              <a:cxn ang="0">
                <a:pos x="connsiteX2" y="connsiteY2"/>
              </a:cxn>
              <a:cxn ang="0">
                <a:pos x="connsiteX3" y="connsiteY3"/>
              </a:cxn>
            </a:cxnLst>
            <a:rect l="l" t="t" r="r" b="b"/>
            <a:pathLst>
              <a:path w="1067964" h="2408153">
                <a:moveTo>
                  <a:pt x="0" y="2408153"/>
                </a:moveTo>
                <a:lnTo>
                  <a:pt x="1060983" y="0"/>
                </a:lnTo>
                <a:lnTo>
                  <a:pt x="1067964" y="2401173"/>
                </a:lnTo>
                <a:lnTo>
                  <a:pt x="0" y="2408153"/>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矩形 35"/>
          <p:cNvSpPr/>
          <p:nvPr/>
        </p:nvSpPr>
        <p:spPr>
          <a:xfrm>
            <a:off x="1628262" y="3817281"/>
            <a:ext cx="411774" cy="461665"/>
          </a:xfrm>
          <a:prstGeom prst="rect">
            <a:avLst/>
          </a:prstGeom>
        </p:spPr>
        <p:txBody>
          <a:bodyPr wrap="square">
            <a:spAutoFit/>
          </a:bodyPr>
          <a:lstStyle/>
          <a:p>
            <a:pPr marL="0" marR="0" lvl="0" indent="0" algn="l" defTabSz="457200" rtl="0" eaLnBrk="0" fontAlgn="base" latinLnBrk="0" hangingPunct="0">
              <a:spcBef>
                <a:spcPct val="0"/>
              </a:spcBef>
              <a:spcAft>
                <a:spcPct val="0"/>
              </a:spcAft>
              <a:buClrTx/>
              <a:buSzTx/>
              <a:buFontTx/>
              <a:buNone/>
              <a:defRPr/>
            </a:pPr>
            <a:r>
              <a:rPr lang="en-US" altLang="zh-CN" sz="2400" b="1" i="1" dirty="0">
                <a:solidFill>
                  <a:srgbClr val="FF0000"/>
                </a:solidFill>
                <a:latin typeface="+mj-lt"/>
              </a:rPr>
              <a:t>D</a:t>
            </a:r>
            <a:endParaRPr kumimoji="0" lang="zh-CN" altLang="en-US" sz="2400" b="1" i="0" u="none" strike="noStrike" kern="1200" cap="none" spc="0" normalizeH="0" baseline="0" noProof="0" dirty="0">
              <a:ln>
                <a:noFill/>
              </a:ln>
              <a:solidFill>
                <a:srgbClr val="FF0000"/>
              </a:solidFill>
              <a:effectLst/>
              <a:uLnTx/>
              <a:uFillTx/>
              <a:latin typeface="+mj-lt"/>
            </a:endParaRPr>
          </a:p>
        </p:txBody>
      </p:sp>
      <p:sp>
        <p:nvSpPr>
          <p:cNvPr id="37" name="矩形 36"/>
          <p:cNvSpPr/>
          <p:nvPr/>
        </p:nvSpPr>
        <p:spPr>
          <a:xfrm>
            <a:off x="5275309" y="3699647"/>
            <a:ext cx="2126291" cy="559897"/>
          </a:xfrm>
          <a:prstGeom prst="rect">
            <a:avLst/>
          </a:prstGeom>
        </p:spPr>
        <p:txBody>
          <a:bodyPr wrap="square">
            <a:spAutoFit/>
          </a:bodyPr>
          <a:lstStyle/>
          <a:p>
            <a:pPr lvl="0">
              <a:lnSpc>
                <a:spcPct val="120000"/>
              </a:lnSpc>
              <a:defRPr/>
            </a:pPr>
            <a:r>
              <a:rPr lang="en-US" altLang="zh-CN" sz="2800" b="1" i="1" dirty="0">
                <a:solidFill>
                  <a:srgbClr val="FF0000"/>
                </a:solidFill>
                <a:latin typeface="+mj-lt"/>
              </a:rPr>
              <a:t>BD</a:t>
            </a:r>
            <a:r>
              <a:rPr lang="en-US" altLang="zh-CN" sz="2800" b="1" dirty="0">
                <a:solidFill>
                  <a:srgbClr val="FF0000"/>
                </a:solidFill>
                <a:latin typeface="+mj-lt"/>
              </a:rPr>
              <a:t>=</a:t>
            </a:r>
            <a:r>
              <a:rPr lang="en-US" altLang="zh-CN" sz="2800" b="1" i="1" dirty="0">
                <a:solidFill>
                  <a:srgbClr val="FF0000"/>
                </a:solidFill>
                <a:latin typeface="+mj-lt"/>
              </a:rPr>
              <a:t>CD</a:t>
            </a:r>
            <a:r>
              <a:rPr lang="zh-CN" altLang="en-US" sz="2800" b="1" dirty="0">
                <a:solidFill>
                  <a:srgbClr val="FF0000"/>
                </a:solidFill>
                <a:latin typeface="+mj-lt"/>
              </a:rPr>
              <a:t>。</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sp>
        <p:nvSpPr>
          <p:cNvPr id="38" name="矩形 37"/>
          <p:cNvSpPr/>
          <p:nvPr/>
        </p:nvSpPr>
        <p:spPr>
          <a:xfrm>
            <a:off x="3606326" y="4244197"/>
            <a:ext cx="3622473" cy="559897"/>
          </a:xfrm>
          <a:prstGeom prst="rect">
            <a:avLst/>
          </a:prstGeom>
        </p:spPr>
        <p:txBody>
          <a:bodyPr wrap="square">
            <a:spAutoFit/>
          </a:bodyPr>
          <a:lstStyle/>
          <a:p>
            <a:pPr lvl="0">
              <a:lnSpc>
                <a:spcPct val="120000"/>
              </a:lnSpc>
              <a:defRPr/>
            </a:pPr>
            <a:r>
              <a:rPr lang="zh-CN" altLang="en-US" sz="2800" b="1" dirty="0">
                <a:solidFill>
                  <a:srgbClr val="FF0000"/>
                </a:solidFill>
                <a:latin typeface="+mj-lt"/>
              </a:rPr>
              <a:t>∠</a:t>
            </a:r>
            <a:r>
              <a:rPr lang="en-US" altLang="zh-CN" sz="2800" b="1" i="1" dirty="0">
                <a:solidFill>
                  <a:srgbClr val="FF0000"/>
                </a:solidFill>
                <a:latin typeface="+mj-lt"/>
              </a:rPr>
              <a:t>BAD</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CAD</a:t>
            </a:r>
            <a:r>
              <a:rPr lang="zh-CN" altLang="en-US" sz="2800" b="1" dirty="0">
                <a:solidFill>
                  <a:srgbClr val="FF0000"/>
                </a:solidFill>
                <a:latin typeface="+mj-lt"/>
              </a:rPr>
              <a:t>，</a:t>
            </a:r>
            <a:endParaRPr kumimoji="0" lang="zh-CN" altLang="en-US" sz="2800" b="1" u="none" strike="noStrike" kern="1200" cap="none" spc="0" normalizeH="0" baseline="0" noProof="0" dirty="0">
              <a:ln>
                <a:noFill/>
              </a:ln>
              <a:solidFill>
                <a:srgbClr val="FF0000"/>
              </a:solidFill>
              <a:effectLst/>
              <a:uLnTx/>
              <a:uFillTx/>
              <a:latin typeface="+mj-lt"/>
            </a:endParaRPr>
          </a:p>
        </p:txBody>
      </p:sp>
      <p:sp>
        <p:nvSpPr>
          <p:cNvPr id="39" name="矩形 38"/>
          <p:cNvSpPr/>
          <p:nvPr/>
        </p:nvSpPr>
        <p:spPr>
          <a:xfrm>
            <a:off x="6157909" y="4257037"/>
            <a:ext cx="2986091" cy="559897"/>
          </a:xfrm>
          <a:prstGeom prst="rect">
            <a:avLst/>
          </a:prstGeom>
        </p:spPr>
        <p:txBody>
          <a:bodyPr wrap="square">
            <a:spAutoFit/>
          </a:bodyPr>
          <a:lstStyle/>
          <a:p>
            <a:pPr lvl="0">
              <a:lnSpc>
                <a:spcPct val="120000"/>
              </a:lnSpc>
              <a:defRPr/>
            </a:pPr>
            <a:r>
              <a:rPr lang="zh-CN" altLang="en-US" sz="2800" b="1" dirty="0">
                <a:solidFill>
                  <a:srgbClr val="FF0000"/>
                </a:solidFill>
                <a:latin typeface="+mj-lt"/>
              </a:rPr>
              <a:t>∠</a:t>
            </a:r>
            <a:r>
              <a:rPr lang="en-US" altLang="zh-CN" sz="2800" b="1" i="1" dirty="0">
                <a:solidFill>
                  <a:srgbClr val="FF0000"/>
                </a:solidFill>
                <a:latin typeface="+mj-lt"/>
              </a:rPr>
              <a:t>ADB</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ADC</a:t>
            </a:r>
            <a:r>
              <a:rPr lang="zh-CN" altLang="en-US" sz="2800" b="1" dirty="0">
                <a:solidFill>
                  <a:srgbClr val="FF0000"/>
                </a:solidFill>
                <a:latin typeface="+mj-lt"/>
              </a:rPr>
              <a:t>。</a:t>
            </a:r>
            <a:endParaRPr kumimoji="0" lang="zh-CN" altLang="en-US" sz="2800" b="1" u="none" strike="noStrike" kern="1200" cap="none" spc="0" normalizeH="0" baseline="0" noProof="0" dirty="0">
              <a:ln>
                <a:noFill/>
              </a:ln>
              <a:solidFill>
                <a:srgbClr val="FF0000"/>
              </a:solidFill>
              <a:effectLst/>
              <a:uLnTx/>
              <a:uFillTx/>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up)">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par>
                          <p:cTn id="33" fill="hold">
                            <p:stCondLst>
                              <p:cond delay="0"/>
                            </p:stCondLst>
                            <p:childTnLst>
                              <p:par>
                                <p:cTn id="34" presetID="17" presetClass="exit" presetSubtype="2" fill="hold" nodeType="afterEffect">
                                  <p:stCondLst>
                                    <p:cond delay="0"/>
                                  </p:stCondLst>
                                  <p:childTnLst>
                                    <p:anim calcmode="lin" valueType="num">
                                      <p:cBhvr>
                                        <p:cTn id="35" dur="500"/>
                                        <p:tgtEl>
                                          <p:spTgt spid="34"/>
                                        </p:tgtEl>
                                        <p:attrNameLst>
                                          <p:attrName>ppt_x</p:attrName>
                                        </p:attrNameLst>
                                      </p:cBhvr>
                                      <p:tavLst>
                                        <p:tav tm="0">
                                          <p:val>
                                            <p:strVal val="ppt_x"/>
                                          </p:val>
                                        </p:tav>
                                        <p:tav tm="100000">
                                          <p:val>
                                            <p:strVal val="ppt_x+ppt_w/2"/>
                                          </p:val>
                                        </p:tav>
                                      </p:tavLst>
                                    </p:anim>
                                    <p:anim calcmode="lin" valueType="num">
                                      <p:cBhvr>
                                        <p:cTn id="36" dur="500"/>
                                        <p:tgtEl>
                                          <p:spTgt spid="34"/>
                                        </p:tgtEl>
                                        <p:attrNameLst>
                                          <p:attrName>ppt_y</p:attrName>
                                        </p:attrNameLst>
                                      </p:cBhvr>
                                      <p:tavLst>
                                        <p:tav tm="0">
                                          <p:val>
                                            <p:strVal val="ppt_y"/>
                                          </p:val>
                                        </p:tav>
                                        <p:tav tm="100000">
                                          <p:val>
                                            <p:strVal val="ppt_y"/>
                                          </p:val>
                                        </p:tav>
                                      </p:tavLst>
                                    </p:anim>
                                    <p:anim calcmode="lin" valueType="num">
                                      <p:cBhvr>
                                        <p:cTn id="37" dur="500"/>
                                        <p:tgtEl>
                                          <p:spTgt spid="34"/>
                                        </p:tgtEl>
                                        <p:attrNameLst>
                                          <p:attrName>ppt_w</p:attrName>
                                        </p:attrNameLst>
                                      </p:cBhvr>
                                      <p:tavLst>
                                        <p:tav tm="0">
                                          <p:val>
                                            <p:strVal val="ppt_w"/>
                                          </p:val>
                                        </p:tav>
                                        <p:tav tm="100000">
                                          <p:val>
                                            <p:fltVal val="0"/>
                                          </p:val>
                                        </p:tav>
                                      </p:tavLst>
                                    </p:anim>
                                    <p:anim calcmode="lin" valueType="num">
                                      <p:cBhvr>
                                        <p:cTn id="38" dur="500"/>
                                        <p:tgtEl>
                                          <p:spTgt spid="34"/>
                                        </p:tgtEl>
                                        <p:attrNameLst>
                                          <p:attrName>ppt_h</p:attrName>
                                        </p:attrNameLst>
                                      </p:cBhvr>
                                      <p:tavLst>
                                        <p:tav tm="0">
                                          <p:val>
                                            <p:strVal val="ppt_h"/>
                                          </p:val>
                                        </p:tav>
                                        <p:tav tm="100000">
                                          <p:val>
                                            <p:strVal val="ppt_h"/>
                                          </p:val>
                                        </p:tav>
                                      </p:tavLst>
                                    </p:anim>
                                    <p:set>
                                      <p:cBhvr>
                                        <p:cTn id="39" dur="1" fill="hold">
                                          <p:stCondLst>
                                            <p:cond delay="499"/>
                                          </p:stCondLst>
                                        </p:cTn>
                                        <p:tgtEl>
                                          <p:spTgt spid="34"/>
                                        </p:tgtEl>
                                        <p:attrNameLst>
                                          <p:attrName>style.visibility</p:attrName>
                                        </p:attrNameLst>
                                      </p:cBhvr>
                                      <p:to>
                                        <p:strVal val="hidden"/>
                                      </p:to>
                                    </p:set>
                                  </p:childTnLst>
                                </p:cTn>
                              </p:par>
                            </p:childTnLst>
                          </p:cTn>
                        </p:par>
                        <p:par>
                          <p:cTn id="40" fill="hold">
                            <p:stCondLst>
                              <p:cond delay="500"/>
                            </p:stCondLst>
                            <p:childTnLst>
                              <p:par>
                                <p:cTn id="41" presetID="17" presetClass="entr" presetSubtype="8"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ppt_x</p:attrName>
                                        </p:attrNameLst>
                                      </p:cBhvr>
                                      <p:tavLst>
                                        <p:tav tm="0">
                                          <p:val>
                                            <p:strVal val="#ppt_x-#ppt_w/2"/>
                                          </p:val>
                                        </p:tav>
                                        <p:tav tm="100000">
                                          <p:val>
                                            <p:strVal val="#ppt_x"/>
                                          </p:val>
                                        </p:tav>
                                      </p:tavLst>
                                    </p:anim>
                                    <p:anim calcmode="lin" valueType="num">
                                      <p:cBhvr>
                                        <p:cTn id="44" dur="500" fill="hold"/>
                                        <p:tgtEl>
                                          <p:spTgt spid="35"/>
                                        </p:tgtEl>
                                        <p:attrNameLst>
                                          <p:attrName>ppt_y</p:attrName>
                                        </p:attrNameLst>
                                      </p:cBhvr>
                                      <p:tavLst>
                                        <p:tav tm="0">
                                          <p:val>
                                            <p:strVal val="#ppt_y"/>
                                          </p:val>
                                        </p:tav>
                                        <p:tav tm="100000">
                                          <p:val>
                                            <p:strVal val="#ppt_y"/>
                                          </p:val>
                                        </p:tav>
                                      </p:tavLst>
                                    </p:anim>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1000"/>
                                        <p:tgtEl>
                                          <p:spTgt spid="32"/>
                                        </p:tgtEl>
                                      </p:cBhvr>
                                    </p:animEffect>
                                    <p:anim calcmode="lin" valueType="num">
                                      <p:cBhvr>
                                        <p:cTn id="59" dur="1000" fill="hold"/>
                                        <p:tgtEl>
                                          <p:spTgt spid="32"/>
                                        </p:tgtEl>
                                        <p:attrNameLst>
                                          <p:attrName>ppt_x</p:attrName>
                                        </p:attrNameLst>
                                      </p:cBhvr>
                                      <p:tavLst>
                                        <p:tav tm="0">
                                          <p:val>
                                            <p:strVal val="#ppt_x"/>
                                          </p:val>
                                        </p:tav>
                                        <p:tav tm="100000">
                                          <p:val>
                                            <p:strVal val="#ppt_x"/>
                                          </p:val>
                                        </p:tav>
                                      </p:tavLst>
                                    </p:anim>
                                    <p:anim calcmode="lin" valueType="num">
                                      <p:cBhvr>
                                        <p:cTn id="6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1000"/>
                                        <p:tgtEl>
                                          <p:spTgt spid="38"/>
                                        </p:tgtEl>
                                      </p:cBhvr>
                                    </p:animEffect>
                                    <p:anim calcmode="lin" valueType="num">
                                      <p:cBhvr>
                                        <p:cTn id="80" dur="1000" fill="hold"/>
                                        <p:tgtEl>
                                          <p:spTgt spid="38"/>
                                        </p:tgtEl>
                                        <p:attrNameLst>
                                          <p:attrName>ppt_x</p:attrName>
                                        </p:attrNameLst>
                                      </p:cBhvr>
                                      <p:tavLst>
                                        <p:tav tm="0">
                                          <p:val>
                                            <p:strVal val="#ppt_x"/>
                                          </p:val>
                                        </p:tav>
                                        <p:tav tm="100000">
                                          <p:val>
                                            <p:strVal val="#ppt_x"/>
                                          </p:val>
                                        </p:tav>
                                      </p:tavLst>
                                    </p:anim>
                                    <p:anim calcmode="lin" valueType="num">
                                      <p:cBhvr>
                                        <p:cTn id="8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1000"/>
                                        <p:tgtEl>
                                          <p:spTgt spid="39"/>
                                        </p:tgtEl>
                                      </p:cBhvr>
                                    </p:animEffect>
                                    <p:anim calcmode="lin" valueType="num">
                                      <p:cBhvr>
                                        <p:cTn id="87" dur="1000" fill="hold"/>
                                        <p:tgtEl>
                                          <p:spTgt spid="39"/>
                                        </p:tgtEl>
                                        <p:attrNameLst>
                                          <p:attrName>ppt_x</p:attrName>
                                        </p:attrNameLst>
                                      </p:cBhvr>
                                      <p:tavLst>
                                        <p:tav tm="0">
                                          <p:val>
                                            <p:strVal val="#ppt_x"/>
                                          </p:val>
                                        </p:tav>
                                        <p:tav tm="100000">
                                          <p:val>
                                            <p:strVal val="#ppt_x"/>
                                          </p:val>
                                        </p:tav>
                                      </p:tavLst>
                                    </p:anim>
                                    <p:anim calcmode="lin" valueType="num">
                                      <p:cBhvr>
                                        <p:cTn id="8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31" grpId="0"/>
      <p:bldP spid="32" grpId="0"/>
      <p:bldP spid="33"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994150" y="1038225"/>
            <a:ext cx="4705350" cy="1076961"/>
          </a:xfrm>
          <a:prstGeom prst="rect">
            <a:avLst/>
          </a:prstGeom>
        </p:spPr>
        <p:txBody>
          <a:bodyPr>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2</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等腰三角形的对称轴是一条怎样的直线吗</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25" name="矩形 24"/>
          <p:cNvSpPr/>
          <p:nvPr/>
        </p:nvSpPr>
        <p:spPr>
          <a:xfrm>
            <a:off x="3872230" y="2439353"/>
            <a:ext cx="4962900" cy="1594026"/>
          </a:xfrm>
          <a:prstGeom prst="rect">
            <a:avLst/>
          </a:prstGeom>
        </p:spPr>
        <p:txBody>
          <a:bodyPr wrap="square">
            <a:spAutoFit/>
          </a:bodyPr>
          <a:lstStyle/>
          <a:p>
            <a:pPr lvl="0">
              <a:lnSpc>
                <a:spcPct val="120000"/>
              </a:lnSpc>
              <a:defRPr/>
            </a:pPr>
            <a:r>
              <a:rPr lang="zh-CN" altLang="en-US" sz="2800" b="1" dirty="0">
                <a:solidFill>
                  <a:srgbClr val="FF0000"/>
                </a:solidFill>
                <a:latin typeface="+mj-lt"/>
              </a:rPr>
              <a:t>     对称轴既平分等腰三角形的顶角，也是等腰三角形底边上的中线或高所在的直线。</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p:pic>
        <p:nvPicPr>
          <p:cNvPr id="27" name="图片 26"/>
          <p:cNvPicPr>
            <a:picLocks noChangeAspect="1"/>
          </p:cNvPicPr>
          <p:nvPr/>
        </p:nvPicPr>
        <p:blipFill>
          <a:blip r:embed="rId1">
            <a:clrChange>
              <a:clrFrom>
                <a:srgbClr val="FFFFFF"/>
              </a:clrFrom>
              <a:clrTo>
                <a:srgbClr val="FFFFFF">
                  <a:alpha val="0"/>
                </a:srgbClr>
              </a:clrTo>
            </a:clrChange>
          </a:blip>
          <a:stretch>
            <a:fillRect/>
          </a:stretch>
        </p:blipFill>
        <p:spPr>
          <a:xfrm>
            <a:off x="308870" y="1101783"/>
            <a:ext cx="3148760" cy="3334823"/>
          </a:xfrm>
          <a:prstGeom prst="rect">
            <a:avLst/>
          </a:prstGeom>
        </p:spPr>
      </p:pic>
      <p:cxnSp>
        <p:nvCxnSpPr>
          <p:cNvPr id="28" name="直接连接符 27"/>
          <p:cNvCxnSpPr/>
          <p:nvPr/>
        </p:nvCxnSpPr>
        <p:spPr>
          <a:xfrm>
            <a:off x="1930238" y="1193175"/>
            <a:ext cx="0" cy="310365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矩形 21"/>
          <p:cNvSpPr/>
          <p:nvPr/>
        </p:nvSpPr>
        <p:spPr>
          <a:xfrm>
            <a:off x="3551607" y="862647"/>
            <a:ext cx="4925695" cy="1076961"/>
          </a:xfrm>
          <a:prstGeom prst="rect">
            <a:avLst/>
          </a:prstGeom>
        </p:spPr>
        <p:txBody>
          <a:bodyPr wrap="square">
            <a:spAutoFit/>
          </a:bodyPr>
          <a:lstStyle/>
          <a:p>
            <a:pPr marL="0" marR="0" lvl="0" indent="0" algn="l" defTabSz="4572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3</a:t>
            </a:r>
            <a:r>
              <a:rPr kumimoji="0" lang="zh-CN" altLang="en-US" sz="2800" b="1" i="0" u="none" strike="noStrike" kern="1200" cap="none" spc="0" normalizeH="0" baseline="0" noProof="0" dirty="0">
                <a:ln>
                  <a:noFill/>
                </a:ln>
                <a:solidFill>
                  <a:srgbClr val="000000"/>
                </a:solidFill>
                <a:effectLst/>
                <a:uLnTx/>
                <a:uFillTx/>
                <a:latin typeface="+mj-lt"/>
                <a:ea typeface="+mn-ea"/>
                <a:cs typeface="+mn-cs"/>
              </a:rPr>
              <a:t>） 你认为等腰三角形有哪些特征</a:t>
            </a:r>
            <a:r>
              <a:rPr kumimoji="0" lang="en-US" altLang="zh-CN" sz="2800" b="1" i="0" u="none" strike="noStrike" kern="1200" cap="none" spc="0" normalizeH="0" baseline="0" noProof="0" dirty="0">
                <a:ln>
                  <a:noFill/>
                </a:ln>
                <a:solidFill>
                  <a:srgbClr val="000000"/>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25" name="图片 24"/>
          <p:cNvPicPr>
            <a:picLocks noChangeAspect="1"/>
          </p:cNvPicPr>
          <p:nvPr/>
        </p:nvPicPr>
        <p:blipFill>
          <a:blip r:embed="rId1">
            <a:clrChange>
              <a:clrFrom>
                <a:srgbClr val="FFFFFF"/>
              </a:clrFrom>
              <a:clrTo>
                <a:srgbClr val="FFFFFF">
                  <a:alpha val="0"/>
                </a:srgbClr>
              </a:clrTo>
            </a:clrChange>
          </a:blip>
          <a:stretch>
            <a:fillRect/>
          </a:stretch>
        </p:blipFill>
        <p:spPr>
          <a:xfrm>
            <a:off x="308870" y="1101783"/>
            <a:ext cx="3148760" cy="3334823"/>
          </a:xfrm>
          <a:prstGeom prst="rect">
            <a:avLst/>
          </a:prstGeom>
        </p:spPr>
      </p:pic>
      <p:cxnSp>
        <p:nvCxnSpPr>
          <p:cNvPr id="26" name="直接连接符 25"/>
          <p:cNvCxnSpPr/>
          <p:nvPr/>
        </p:nvCxnSpPr>
        <p:spPr>
          <a:xfrm>
            <a:off x="1930238" y="1193175"/>
            <a:ext cx="0" cy="310365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3863340" y="2125980"/>
            <a:ext cx="4549140" cy="461665"/>
          </a:xfrm>
          <a:prstGeom prst="rect">
            <a:avLst/>
          </a:prstGeom>
          <a:noFill/>
        </p:spPr>
        <p:txBody>
          <a:bodyPr wrap="square" rtlCol="0">
            <a:spAutoFit/>
          </a:bodyPr>
          <a:lstStyle/>
          <a:p>
            <a:r>
              <a:rPr lang="zh-CN" altLang="en-US" sz="2400" b="1" dirty="0">
                <a:solidFill>
                  <a:srgbClr val="FF0000"/>
                </a:solidFill>
              </a:rPr>
              <a:t>① 等腰三角形是轴对称图形。</a:t>
            </a:r>
            <a:endParaRPr lang="zh-CN" altLang="en-US" sz="2400" b="1" dirty="0">
              <a:solidFill>
                <a:srgbClr val="FF0000"/>
              </a:solidFill>
            </a:endParaRPr>
          </a:p>
        </p:txBody>
      </p:sp>
      <p:sp>
        <p:nvSpPr>
          <p:cNvPr id="27" name="文本框 26"/>
          <p:cNvSpPr txBox="1"/>
          <p:nvPr/>
        </p:nvSpPr>
        <p:spPr>
          <a:xfrm>
            <a:off x="3863340" y="2664936"/>
            <a:ext cx="4724400" cy="461665"/>
          </a:xfrm>
          <a:prstGeom prst="rect">
            <a:avLst/>
          </a:prstGeom>
          <a:noFill/>
        </p:spPr>
        <p:txBody>
          <a:bodyPr wrap="square" rtlCol="0">
            <a:spAutoFit/>
          </a:bodyPr>
          <a:lstStyle/>
          <a:p>
            <a:r>
              <a:rPr lang="zh-CN" altLang="en-US" sz="2400" b="1" dirty="0">
                <a:solidFill>
                  <a:srgbClr val="FF0000"/>
                </a:solidFill>
              </a:rPr>
              <a:t>② 等腰三角形的两个底角相等。</a:t>
            </a:r>
            <a:endParaRPr lang="zh-CN" altLang="en-US" sz="2400" b="1" dirty="0">
              <a:solidFill>
                <a:srgbClr val="FF0000"/>
              </a:solidFill>
            </a:endParaRPr>
          </a:p>
        </p:txBody>
      </p:sp>
      <p:sp>
        <p:nvSpPr>
          <p:cNvPr id="28" name="文本框 27"/>
          <p:cNvSpPr txBox="1"/>
          <p:nvPr/>
        </p:nvSpPr>
        <p:spPr>
          <a:xfrm>
            <a:off x="3863339" y="3203893"/>
            <a:ext cx="4724399" cy="1569660"/>
          </a:xfrm>
          <a:prstGeom prst="rect">
            <a:avLst/>
          </a:prstGeom>
          <a:noFill/>
        </p:spPr>
        <p:txBody>
          <a:bodyPr wrap="square" rtlCol="0">
            <a:spAutoFit/>
          </a:bodyPr>
          <a:lstStyle/>
          <a:p>
            <a:r>
              <a:rPr lang="zh-CN" altLang="en-US" sz="2400" b="1" dirty="0">
                <a:solidFill>
                  <a:srgbClr val="FF0000"/>
                </a:solidFill>
              </a:rPr>
              <a:t>③ 等腰三角形顶角的平分线、底边上的中线、底边上的高重合，它们所在的直线是等腰三角形的对称轴。</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797718" y="1088707"/>
            <a:ext cx="7548563" cy="3590925"/>
            <a:chOff x="804285" y="1267348"/>
            <a:chExt cx="7547041" cy="3591716"/>
          </a:xfrm>
        </p:grpSpPr>
        <p:sp>
          <p:nvSpPr>
            <p:cNvPr id="3" name="矩形: 圆角 21"/>
            <p:cNvSpPr/>
            <p:nvPr/>
          </p:nvSpPr>
          <p:spPr>
            <a:xfrm>
              <a:off x="804285" y="1267348"/>
              <a:ext cx="7477205" cy="3591716"/>
            </a:xfrm>
            <a:prstGeom prst="roundRect">
              <a:avLst/>
            </a:prstGeom>
            <a:solidFill>
              <a:srgbClr val="FFE5E5"/>
            </a:solidFill>
            <a:ln>
              <a:solidFill>
                <a:srgbClr val="FFD1D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4" name="图片 22"/>
            <p:cNvPicPr>
              <a:picLocks noChangeAspect="1"/>
            </p:cNvPicPr>
            <p:nvPr/>
          </p:nvPicPr>
          <p:blipFill>
            <a:blip r:embed="rId1"/>
            <a:stretch>
              <a:fillRect/>
            </a:stretch>
          </p:blipFill>
          <p:spPr>
            <a:xfrm>
              <a:off x="890798" y="1362209"/>
              <a:ext cx="274136" cy="474725"/>
            </a:xfrm>
            <a:prstGeom prst="rect">
              <a:avLst/>
            </a:prstGeom>
            <a:noFill/>
            <a:ln w="9525">
              <a:noFill/>
            </a:ln>
          </p:spPr>
        </p:pic>
        <p:sp>
          <p:nvSpPr>
            <p:cNvPr id="5" name="文本框 4"/>
            <p:cNvSpPr txBox="1"/>
            <p:nvPr/>
          </p:nvSpPr>
          <p:spPr>
            <a:xfrm>
              <a:off x="1251870" y="1362619"/>
              <a:ext cx="7099456" cy="3324957"/>
            </a:xfrm>
            <a:prstGeom prst="rect">
              <a:avLst/>
            </a:prstGeom>
            <a:noFill/>
          </p:spPr>
          <p:txBody>
            <a:bodyPr>
              <a:spAutoFit/>
            </a:bodyPr>
            <a:lstStyle/>
            <a:p>
              <a:pPr marR="0" defTabSz="457200">
                <a:lnSpc>
                  <a:spcPct val="150000"/>
                </a:lnSpc>
                <a:buClrTx/>
                <a:buSzTx/>
                <a:buFontTx/>
                <a:buNone/>
                <a:defRPr/>
              </a:pPr>
              <a:r>
                <a:rPr kumimoji="0" lang="zh-CN" altLang="en-US" sz="2800" b="1" kern="1200" cap="none" spc="0" normalizeH="0" baseline="0" noProof="0" dirty="0">
                  <a:solidFill>
                    <a:srgbClr val="FF0000"/>
                  </a:solidFill>
                  <a:latin typeface="+mj-lt"/>
                  <a:ea typeface="+mn-ea"/>
                  <a:cs typeface="+mn-cs"/>
                </a:rPr>
                <a:t>等腰三角形是</a:t>
              </a:r>
              <a:r>
                <a:rPr kumimoji="0" lang="zh-CN" altLang="en-US" sz="2800" b="1" kern="1200" cap="none" spc="0" normalizeH="0" baseline="0" noProof="0" dirty="0">
                  <a:solidFill>
                    <a:srgbClr val="0000FF"/>
                  </a:solidFill>
                  <a:latin typeface="+mj-lt"/>
                  <a:ea typeface="+mn-ea"/>
                  <a:cs typeface="+mn-cs"/>
                </a:rPr>
                <a:t>轴对称图形</a:t>
              </a:r>
              <a:r>
                <a:rPr kumimoji="0" lang="zh-CN" altLang="en-US" sz="2800" b="1" kern="1200" cap="none" spc="0" normalizeH="0" baseline="0" noProof="0" dirty="0">
                  <a:solidFill>
                    <a:srgbClr val="FF0000"/>
                  </a:solidFill>
                  <a:latin typeface="+mj-lt"/>
                  <a:ea typeface="+mn-ea"/>
                  <a:cs typeface="+mn-cs"/>
                </a:rPr>
                <a:t>。</a:t>
              </a:r>
              <a:endParaRPr kumimoji="0" lang="en-US" altLang="zh-CN" sz="2800" b="1" kern="1200" cap="none" spc="0" normalizeH="0" baseline="0" noProof="0" dirty="0">
                <a:solidFill>
                  <a:srgbClr val="FF0000"/>
                </a:solidFill>
                <a:latin typeface="+mj-lt"/>
                <a:ea typeface="+mn-ea"/>
                <a:cs typeface="+mn-cs"/>
              </a:endParaRPr>
            </a:p>
            <a:p>
              <a:pPr marR="0" defTabSz="457200">
                <a:lnSpc>
                  <a:spcPct val="150000"/>
                </a:lnSpc>
                <a:buClrTx/>
                <a:buSzTx/>
                <a:buFontTx/>
                <a:buNone/>
                <a:defRPr/>
              </a:pPr>
              <a:r>
                <a:rPr kumimoji="0" lang="zh-CN" altLang="en-US" sz="2800" b="1" kern="1200" cap="none" spc="0" normalizeH="0" baseline="0" noProof="0" dirty="0">
                  <a:solidFill>
                    <a:srgbClr val="FF0000"/>
                  </a:solidFill>
                  <a:latin typeface="+mj-lt"/>
                  <a:ea typeface="+mn-ea"/>
                  <a:cs typeface="+mn-cs"/>
                </a:rPr>
                <a:t>等腰三角形顶角的平分线、 底边上的中线、 底边上的高重合（也称 “</a:t>
              </a:r>
              <a:r>
                <a:rPr kumimoji="0" lang="zh-CN" altLang="en-US" sz="2800" b="1" kern="1200" cap="none" spc="0" normalizeH="0" baseline="0" noProof="0" dirty="0">
                  <a:solidFill>
                    <a:srgbClr val="0000FF"/>
                  </a:solidFill>
                  <a:latin typeface="+mj-lt"/>
                  <a:ea typeface="+mn-ea"/>
                  <a:cs typeface="+mn-cs"/>
                </a:rPr>
                <a:t>三线合一</a:t>
              </a:r>
              <a:r>
                <a:rPr kumimoji="0" lang="zh-CN" altLang="en-US" sz="2800" b="1" kern="1200" cap="none" spc="0" normalizeH="0" baseline="0" noProof="0" dirty="0">
                  <a:solidFill>
                    <a:srgbClr val="FF0000"/>
                  </a:solidFill>
                  <a:latin typeface="+mj-lt"/>
                  <a:ea typeface="+mn-ea"/>
                  <a:cs typeface="+mn-cs"/>
                </a:rPr>
                <a:t>” ）， 它们所在的直线都是等腰三角形的对称轴。</a:t>
              </a:r>
              <a:endParaRPr kumimoji="0" lang="zh-CN" altLang="en-US" sz="2800" b="1" kern="1200" cap="none" spc="0" normalizeH="0" baseline="0" noProof="0" dirty="0">
                <a:solidFill>
                  <a:srgbClr val="FF0000"/>
                </a:solidFill>
                <a:latin typeface="+mj-lt"/>
                <a:ea typeface="+mn-ea"/>
                <a:cs typeface="+mn-cs"/>
              </a:endParaRPr>
            </a:p>
            <a:p>
              <a:pPr marR="0" defTabSz="457200">
                <a:lnSpc>
                  <a:spcPct val="150000"/>
                </a:lnSpc>
                <a:buClrTx/>
                <a:buSzTx/>
                <a:buFontTx/>
                <a:buNone/>
                <a:defRPr/>
              </a:pPr>
              <a:r>
                <a:rPr kumimoji="0" lang="zh-CN" altLang="en-US" sz="2800" b="1" kern="1200" cap="none" spc="0" normalizeH="0" baseline="0" noProof="0" dirty="0">
                  <a:solidFill>
                    <a:srgbClr val="FF0000"/>
                  </a:solidFill>
                  <a:latin typeface="+mj-lt"/>
                  <a:ea typeface="+mn-ea"/>
                  <a:cs typeface="+mn-cs"/>
                </a:rPr>
                <a:t>等腰三角形的两个</a:t>
              </a:r>
              <a:r>
                <a:rPr kumimoji="0" lang="zh-CN" altLang="en-US" sz="2800" b="1" kern="1200" cap="none" spc="0" normalizeH="0" baseline="0" noProof="0" dirty="0">
                  <a:solidFill>
                    <a:srgbClr val="0000FF"/>
                  </a:solidFill>
                  <a:latin typeface="+mj-lt"/>
                  <a:ea typeface="+mn-ea"/>
                  <a:cs typeface="+mn-cs"/>
                </a:rPr>
                <a:t>底角相等</a:t>
              </a:r>
              <a:r>
                <a:rPr kumimoji="0" lang="zh-CN" altLang="en-US" sz="2800" b="1" kern="1200" cap="none" spc="0" normalizeH="0" baseline="0" noProof="0" dirty="0">
                  <a:solidFill>
                    <a:srgbClr val="FF0000"/>
                  </a:solidFill>
                  <a:latin typeface="+mj-lt"/>
                  <a:ea typeface="+mn-ea"/>
                  <a:cs typeface="+mn-cs"/>
                </a:rPr>
                <a:t>。</a:t>
              </a:r>
              <a:endParaRPr kumimoji="0" lang="zh-CN" altLang="en-US" sz="2800" b="1" kern="1200" cap="none" spc="0" normalizeH="0" baseline="0" noProof="0" dirty="0">
                <a:solidFill>
                  <a:srgbClr val="FF0000"/>
                </a:solidFill>
                <a:latin typeface="+mj-lt"/>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553812" y="943769"/>
            <a:ext cx="8239668" cy="3145220"/>
          </a:xfrm>
          <a:prstGeom prst="rect">
            <a:avLst/>
          </a:prstGeom>
          <a:noFill/>
        </p:spPr>
        <p:txBody>
          <a:bodyPr wrap="square">
            <a:spAutoFit/>
          </a:bodyPr>
          <a:lstStyle/>
          <a:p>
            <a:pPr lvl="0">
              <a:lnSpc>
                <a:spcPct val="120000"/>
              </a:lnSpc>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墙上钉了一根木条，李叔叔想用一个如图所示的测平仪检验这根木条是否水平。在这个测平仪中，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lang="en-US" altLang="zh-CN" sz="2800" b="1" i="1" dirty="0">
                <a:latin typeface="+mj-lt"/>
              </a:rPr>
              <a:t>AC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lang="en-US" altLang="zh-CN" sz="2800" b="1" i="1" dirty="0">
                <a:latin typeface="+mj-lt"/>
              </a:rPr>
              <a:t>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边的中点</a:t>
            </a:r>
            <a:r>
              <a:rPr lang="en-US" altLang="zh-CN" sz="2800" b="1" i="1" dirty="0">
                <a:latin typeface="+mj-lt"/>
              </a:rPr>
              <a:t>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处挂了一个重锤。李叔叔将</a:t>
            </a:r>
            <a:r>
              <a:rPr lang="en-US" altLang="zh-CN" sz="2800" b="1" i="1" dirty="0">
                <a:latin typeface="+mj-lt"/>
              </a:rPr>
              <a:t>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边与木条重合，观察此时重垂线</a:t>
            </a:r>
            <a:r>
              <a:rPr lang="zh-CN" altLang="en-US" sz="2800" b="1" dirty="0">
                <a:latin typeface="+mj-lt"/>
              </a:rPr>
              <a:t>是否通过点</a:t>
            </a:r>
            <a:r>
              <a:rPr lang="en-US" altLang="zh-CN" sz="2800" b="1" i="1" dirty="0">
                <a:latin typeface="+mj-lt"/>
              </a:rPr>
              <a:t>A</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，如果重垂线过点</a:t>
            </a:r>
            <a:r>
              <a:rPr lang="en-US" altLang="zh-CN" sz="2800" b="1" i="1" dirty="0">
                <a:latin typeface="+mj-lt"/>
              </a:rPr>
              <a:t>A</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，那么这根木条就是水平的。请说明其中的道理。</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7" name="矩形: 圆角 6"/>
          <p:cNvSpPr/>
          <p:nvPr/>
        </p:nvSpPr>
        <p:spPr>
          <a:xfrm>
            <a:off x="469106" y="399256"/>
            <a:ext cx="1160463" cy="544513"/>
          </a:xfrm>
          <a:prstGeom prst="roundRect">
            <a:avLst/>
          </a:prstGeom>
          <a:noFill/>
          <a:ln>
            <a:solidFill>
              <a:srgbClr val="FD2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D2395"/>
                </a:solidFill>
                <a:effectLst/>
                <a:uLnTx/>
                <a:uFillTx/>
                <a:latin typeface="+mn-lt"/>
                <a:ea typeface="+mn-ea"/>
                <a:cs typeface="+mn-cs"/>
              </a:rPr>
              <a:t>练习</a:t>
            </a:r>
            <a:endParaRPr kumimoji="0" lang="zh-CN" altLang="en-US" sz="2800" b="1" i="0" u="none" strike="noStrike" kern="1200" cap="none" spc="0" normalizeH="0" baseline="0" noProof="0" dirty="0">
              <a:ln>
                <a:noFill/>
              </a:ln>
              <a:solidFill>
                <a:srgbClr val="FD2395"/>
              </a:solidFill>
              <a:effectLst/>
              <a:uLnTx/>
              <a:uFillTx/>
              <a:latin typeface="+mn-lt"/>
              <a:ea typeface="+mn-ea"/>
              <a:cs typeface="+mn-cs"/>
            </a:endParaRPr>
          </a:p>
        </p:txBody>
      </p:sp>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6233103" y="3594862"/>
            <a:ext cx="2177529" cy="1209738"/>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2289</Words>
  <Application>WPS 演示</Application>
  <PresentationFormat>全屏显示(16:9)</PresentationFormat>
  <Paragraphs>288</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Times New Roman</vt:lpstr>
      <vt:lpstr>黑体</vt:lpstr>
      <vt:lpstr>楷体_GB2312</vt:lpstr>
      <vt:lpstr>Times New Roman</vt:lpstr>
      <vt:lpstr>楷体</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慢慢来</cp:lastModifiedBy>
  <cp:revision>61</cp:revision>
  <dcterms:created xsi:type="dcterms:W3CDTF">2018-09-21T05:25:00Z</dcterms:created>
  <dcterms:modified xsi:type="dcterms:W3CDTF">2025-01-20T00:25:50Z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980A5810A91840148F2A012ABADD1729</vt:lpwstr>
  </property>
  <property fmtid="{D5CDD505-2E9C-101B-9397-08002B2CF9AE}" pid="3" name="KSOProductBuildVer">
    <vt:lpwstr>2052-12.1.0.19770</vt:lpwstr>
  </property>
</Properties>
</file>