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3"/>
    <p:sldId id="384" r:id="rId4"/>
    <p:sldId id="381" r:id="rId5"/>
    <p:sldId id="385" r:id="rId6"/>
    <p:sldId id="386" r:id="rId7"/>
    <p:sldId id="388" r:id="rId8"/>
    <p:sldId id="387" r:id="rId9"/>
    <p:sldId id="403" r:id="rId10"/>
    <p:sldId id="389" r:id="rId11"/>
    <p:sldId id="390" r:id="rId12"/>
    <p:sldId id="391" r:id="rId13"/>
    <p:sldId id="382" r:id="rId14"/>
    <p:sldId id="393" r:id="rId15"/>
    <p:sldId id="392" r:id="rId16"/>
    <p:sldId id="404" r:id="rId17"/>
    <p:sldId id="383" r:id="rId18"/>
    <p:sldId id="406" r:id="rId19"/>
    <p:sldId id="394" r:id="rId20"/>
    <p:sldId id="395" r:id="rId21"/>
    <p:sldId id="397" r:id="rId22"/>
    <p:sldId id="396" r:id="rId23"/>
    <p:sldId id="402" r:id="rId24"/>
    <p:sldId id="401" r:id="rId25"/>
    <p:sldId id="405" r:id="rId26"/>
    <p:sldId id="283" r:id="rId27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95"/>
    <a:srgbClr val="0066FF"/>
    <a:srgbClr val="FFFFD5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39" d="100"/>
          <a:sy n="139" d="100"/>
        </p:scale>
        <p:origin x="80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emf"/><Relationship Id="rId8" Type="http://schemas.openxmlformats.org/officeDocument/2006/relationships/image" Target="../media/image15.emf"/><Relationship Id="rId7" Type="http://schemas.openxmlformats.org/officeDocument/2006/relationships/image" Target="../media/image14.emf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7.emf"/><Relationship Id="rId1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193131" y="2960688"/>
            <a:ext cx="47505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32113" y="3117850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32113" y="2074202"/>
            <a:ext cx="3158265" cy="807905"/>
            <a:chOff x="2628173" y="2074202"/>
            <a:chExt cx="3158265" cy="80790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8173" y="2074202"/>
              <a:ext cx="807905" cy="80790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36078" y="2131392"/>
              <a:ext cx="2350360" cy="693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600" b="1" dirty="0">
                  <a:latin typeface="+mj-lt"/>
                  <a:ea typeface="黑体" panose="02010609060101010101" pitchFamily="49" charset="-122"/>
                </a:rPr>
                <a:t>复习题</a:t>
              </a:r>
              <a:endParaRPr lang="zh-CN" altLang="en-US" sz="3600" b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8386763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如图，将直角三角形纸片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的直角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沿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EF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折叠，点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落到纸片内部的点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C'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处。如果∠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FEC'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=40°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那么∠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BFC'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等于多少度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9894" y="1601111"/>
            <a:ext cx="2829858" cy="263942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293" y="2121177"/>
            <a:ext cx="9473802" cy="2709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由折叠的性质，得∠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′=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＝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90°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EFC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EFC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EFC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′=180°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′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FEC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′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         =180°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90°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-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40°=50 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EFC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=50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BFC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′=180°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EFC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′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EFC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=180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50°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50° =80°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8015288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）在等腰三角形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中，已知∠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=100°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，你知道∠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等于多少度吗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=30°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）在等腰三角形中，已知一个角的度数，另外两个角的度数能唯一确定吗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2117" y="2739741"/>
            <a:ext cx="7731154" cy="1010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:(1)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=40°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如果∠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=30°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，那么∠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=30°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或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120°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或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75°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116" y="3840106"/>
            <a:ext cx="8601883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(2)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不一定， 因为已知的角为锐角时，这个角可能是顶角，也可能是底角，从而另外两个角的度数不是唯一的。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9108" y="2360279"/>
            <a:ext cx="3739944" cy="215522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0050" y="628650"/>
            <a:ext cx="8072437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如图，已知一个点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，请用尺规作一个以点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为顶点的直角。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23332" y="3854001"/>
            <a:ext cx="485775" cy="523220"/>
            <a:chOff x="2630327" y="3303518"/>
            <a:chExt cx="485775" cy="523220"/>
          </a:xfrm>
        </p:grpSpPr>
        <p:sp>
          <p:nvSpPr>
            <p:cNvPr id="3" name="椭圆 2"/>
            <p:cNvSpPr/>
            <p:nvPr/>
          </p:nvSpPr>
          <p:spPr>
            <a:xfrm>
              <a:off x="2850356" y="3343275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30327" y="3303518"/>
              <a:ext cx="4857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 dirty="0">
                  <a:latin typeface="+mj-lt"/>
                  <a:ea typeface="黑体" panose="02010609060101010101" pitchFamily="49" charset="-122"/>
                </a:rPr>
                <a:t>O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55128" y="1723759"/>
            <a:ext cx="4412002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如图，∠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AOB</a:t>
            </a:r>
            <a:r>
              <a:rPr lang="zh-CN" altLang="en-US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即为所作。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9844" y="2123723"/>
            <a:ext cx="4872038" cy="26508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0050" y="628650"/>
            <a:ext cx="7878535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如图，在△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中，∠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=90°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=60°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，请用尺规在边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上作一点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，使△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的三个内角分别是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6943" y="2152946"/>
            <a:ext cx="3699794" cy="24402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0050" y="2493065"/>
            <a:ext cx="3699794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点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在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点处或在∠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的平分线与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的交点处，如图所示。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892" y="707231"/>
            <a:ext cx="8672513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）如图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，将一张正六边形纸沿虚线折叠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次，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得到一个多层的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角形纸。用剪刀在折叠好的纸上随意剪出一条线，如图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。猜一猜，将纸打开后，你会得到怎样的图形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这个图形有几条对称轴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794" y="2732597"/>
            <a:ext cx="3449324" cy="21826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7681" y="3018892"/>
            <a:ext cx="3449324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:(1)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轴对称图形。 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至少有三条。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4337" y="621506"/>
            <a:ext cx="7872413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）如果想得到一个含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条对称轴的图形，那么应该选择什么形状的纸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应该如何折叠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4966" y="1914006"/>
            <a:ext cx="7731154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(2)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取正十边形的纸，沿它通过中心的五条对角线折叠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次，得到一个多层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36°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角形纸，用剪刀在折叠好的纸上任意剪出一条线，打开即可得到一个至少含五条对称轴的图形。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062" y="435769"/>
            <a:ext cx="7858125" cy="262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用两个等边三角形组成如图所示的图形，它是轴对称图形吗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如果不是，请移动其中一个三角形，使它与另一个三角形一起组成轴对称图形。怎样移动，才能使所构成的图形具有尽可能多的对称轴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2152" y="2571750"/>
            <a:ext cx="1786922" cy="21962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057" y="1348210"/>
            <a:ext cx="8325885" cy="2637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它不是轴对称图形。如果把小等边三角形移动到大等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边三角形的内部，使小等边三角形的每一条边与大等边三角形的每一条边分别平行，大、小两个等边三角形互相平行的边上的垂直平分线重合，这样的两个三角形一起组成的轴对称图形，才能具有尽可能多的对称轴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820102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分别以直线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为对称轴画出各图的另一半。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6641" y="4504938"/>
            <a:ext cx="3058767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如图所示。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66800" y="1188546"/>
            <a:ext cx="6096000" cy="3465369"/>
            <a:chOff x="1066800" y="1188546"/>
            <a:chExt cx="6096000" cy="346536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66800" y="1302847"/>
              <a:ext cx="6096000" cy="335106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2141468" y="1188547"/>
              <a:ext cx="344556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i="1" dirty="0">
                  <a:latin typeface="+mj-lt"/>
                  <a:ea typeface="黑体" panose="02010609060101010101" pitchFamily="49" charset="-122"/>
                </a:rPr>
                <a:t>m</a:t>
              </a:r>
              <a:endParaRPr lang="zh-CN" altLang="en-US" sz="28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026715" y="1188546"/>
              <a:ext cx="344556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i="1" dirty="0">
                  <a:latin typeface="+mj-lt"/>
                  <a:ea typeface="黑体" panose="02010609060101010101" pitchFamily="49" charset="-122"/>
                </a:rPr>
                <a:t>n</a:t>
              </a:r>
              <a:endParaRPr lang="zh-CN" altLang="en-US" sz="2800" b="1" i="1" dirty="0">
                <a:latin typeface="+mj-lt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96183" y="1671208"/>
            <a:ext cx="2824488" cy="2283746"/>
            <a:chOff x="2596183" y="1689275"/>
            <a:chExt cx="2824488" cy="228374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2596183" y="1700219"/>
              <a:ext cx="1127148" cy="226185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566173" y="1689275"/>
              <a:ext cx="854498" cy="228374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958138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以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为底边的等腰三角形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和以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为直径的半圆组成如图所示的图形，请用尺规作出这个图形的对称轴。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7388" y="1809750"/>
            <a:ext cx="1981200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2" y="628650"/>
            <a:ext cx="7858124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找出下列图形中的轴对称图形，并画出它们的对称轴。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84" y="2055256"/>
            <a:ext cx="7648292" cy="16032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2777" y="3928441"/>
            <a:ext cx="6412666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:(2)(3)(5)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都是轴对称图形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不考虑颜色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对称轴如图所示。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934009" y="1705611"/>
            <a:ext cx="6511799" cy="1844471"/>
            <a:chOff x="1934009" y="1705611"/>
            <a:chExt cx="6511799" cy="184447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934009" y="2166730"/>
              <a:ext cx="1504930" cy="989859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34009" y="2693504"/>
              <a:ext cx="1574504" cy="7104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007704" y="2246243"/>
              <a:ext cx="1504930" cy="887765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/>
            <p:cNvGrpSpPr/>
            <p:nvPr/>
          </p:nvGrpSpPr>
          <p:grpSpPr>
            <a:xfrm>
              <a:off x="2233557" y="1705611"/>
              <a:ext cx="6212251" cy="1844471"/>
              <a:chOff x="2233557" y="1705611"/>
              <a:chExt cx="6212251" cy="1844471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2743200" y="1705611"/>
                <a:ext cx="0" cy="1822780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rot="1800000">
                <a:off x="2852846" y="1709450"/>
                <a:ext cx="0" cy="1822780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2233557" y="1898973"/>
                <a:ext cx="966844" cy="1511153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6871304" y="2716431"/>
                <a:ext cx="1574504" cy="7104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7026965" y="2127603"/>
                <a:ext cx="1202156" cy="1202006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 flipV="1">
                <a:off x="7036903" y="2118416"/>
                <a:ext cx="1202156" cy="1202006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5400000" flipV="1">
                <a:off x="6867752" y="2737587"/>
                <a:ext cx="1574504" cy="7104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5400000" flipV="1">
                <a:off x="3608370" y="2759278"/>
                <a:ext cx="1574504" cy="7104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10800000" flipV="1">
                <a:off x="3534838" y="2697269"/>
                <a:ext cx="1574504" cy="7104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8100000" flipV="1">
                <a:off x="3589060" y="2722361"/>
                <a:ext cx="1574504" cy="7104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rot="13500000" flipH="1" flipV="1">
                <a:off x="3658947" y="2733526"/>
                <a:ext cx="1574504" cy="7104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8535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16.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利用一个点、一条线段、一个正三角形、一个正方形设计一个轴对称图案，并说明你希望表达的含义。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8243888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17.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试找出如图所示的每个正多边形对称轴的条数，并填入表格中。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2" y="1877536"/>
            <a:ext cx="7557025" cy="9334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0062" y="3929062"/>
            <a:ext cx="8408194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根据上表，请就一个正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边形对称轴的条数作一个猜想。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graphicFrame>
        <p:nvGraphicFramePr>
          <p:cNvPr id="5" name="表格 5"/>
          <p:cNvGraphicFramePr>
            <a:graphicFrameLocks noGrp="1"/>
          </p:cNvGraphicFramePr>
          <p:nvPr/>
        </p:nvGraphicFramePr>
        <p:xfrm>
          <a:off x="816769" y="2999179"/>
          <a:ext cx="7385142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chemeClr val="tx1"/>
                          </a:solidFill>
                        </a:rPr>
                        <a:t>正多边形的边数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chemeClr val="tx1"/>
                          </a:solidFill>
                        </a:rPr>
                        <a:t>对称轴条数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43763" y="4410041"/>
            <a:ext cx="7731154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猜想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一个正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边形有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条对称轴。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7802" y="3379900"/>
            <a:ext cx="289018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23016" y="3379900"/>
            <a:ext cx="289018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98230" y="3379900"/>
            <a:ext cx="289018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73444" y="3379900"/>
            <a:ext cx="289018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48658" y="3379900"/>
            <a:ext cx="289018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23874" y="3379900"/>
            <a:ext cx="289018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8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6934" y="1969312"/>
            <a:ext cx="7878535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请你运用轴对称的知识设计一个你认为有意义的图案，并说明你的设计意图。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9340" y="1246073"/>
            <a:ext cx="8265319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组成学习小组，以“中国传统文化中的轴对称”为主题，分专题搜集一些我国传统建筑和艺术作品中的轴对称，并以适当形式进行展示交流。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2732" y="1824933"/>
            <a:ext cx="7878535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通过本章的学习，你对轴对称及其作用的认识有怎样的提升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请以此为主题写一篇小短文。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8158162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将一张彩色正方形纸沿对角线对折，再沿等腰三角形底边上的高对折。用剪刀在折好的纸上剪一个图案，并将纸打开。你的图案中有几条对称轴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 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485791" cy="314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取一张长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30 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、宽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6cm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的纸条，将它每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3cm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一段，一反一正像“手风琴”那样折叠起来。在折叠好的纸的中央画出一朵“小花”，并把画出的“小花”挖去。拉开“手风琴”纸条，你会得到一条什么样的花边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在这条花边中，相邻的“小花”之间有什么关系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1302" y="3835572"/>
            <a:ext cx="7731154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得到一条以“小花”为基本图案的花边，在这条花边中，相邻的两朵“小花”之间成轴对称。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7998" y="1643169"/>
            <a:ext cx="1033542" cy="1291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8136730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找出下列图形中的轴对称图形，并画出它们的对称轴。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841" r="87478" b="3037"/>
          <a:stretch>
            <a:fillRect/>
          </a:stretch>
        </p:blipFill>
        <p:spPr>
          <a:xfrm>
            <a:off x="722339" y="2093045"/>
            <a:ext cx="799162" cy="85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1222"/>
          <a:stretch>
            <a:fillRect/>
          </a:stretch>
        </p:blipFill>
        <p:spPr>
          <a:xfrm>
            <a:off x="4652193" y="1973485"/>
            <a:ext cx="719877" cy="119652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13142" y="3737831"/>
            <a:ext cx="4955000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 (1)(3)(4) (5)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是轴对称图形，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画它们的对称轴如图所示。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838" t="14017" r="33371" b="119"/>
          <a:stretch>
            <a:fillRect/>
          </a:stretch>
        </p:blipFill>
        <p:spPr>
          <a:xfrm>
            <a:off x="1776334" y="2054186"/>
            <a:ext cx="1199214" cy="89146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198" t="16265" r="132" b="-2129"/>
          <a:stretch>
            <a:fillRect/>
          </a:stretch>
        </p:blipFill>
        <p:spPr>
          <a:xfrm>
            <a:off x="3125800" y="2093045"/>
            <a:ext cx="1319135" cy="89146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650" r="42835"/>
          <a:stretch>
            <a:fillRect/>
          </a:stretch>
        </p:blipFill>
        <p:spPr>
          <a:xfrm>
            <a:off x="5829299" y="1976208"/>
            <a:ext cx="939812" cy="11965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275" t="16861" r="3210" b="7446"/>
          <a:stretch>
            <a:fillRect/>
          </a:stretch>
        </p:blipFill>
        <p:spPr>
          <a:xfrm>
            <a:off x="7048715" y="2118904"/>
            <a:ext cx="939812" cy="905690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555137" y="2023555"/>
            <a:ext cx="6259289" cy="1146459"/>
            <a:chOff x="555137" y="2023555"/>
            <a:chExt cx="6259289" cy="114645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102674" y="2093045"/>
              <a:ext cx="0" cy="1030445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756284" y="2139569"/>
              <a:ext cx="0" cy="1030445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299205" y="2093045"/>
              <a:ext cx="0" cy="1030445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950090" y="2023555"/>
              <a:ext cx="318953" cy="1146459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4929465" y="2509442"/>
              <a:ext cx="421980" cy="138835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5400000">
              <a:off x="6299204" y="2078055"/>
              <a:ext cx="0" cy="1030445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 flipV="1">
              <a:off x="6049234" y="2118904"/>
              <a:ext cx="552732" cy="995273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6003918" y="2139569"/>
              <a:ext cx="541819" cy="974608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5829299" y="2270705"/>
              <a:ext cx="939812" cy="643541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5798072" y="2248831"/>
              <a:ext cx="939812" cy="643541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1081403" y="2055379"/>
              <a:ext cx="0" cy="1030445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2700000">
              <a:off x="1070360" y="2093045"/>
              <a:ext cx="0" cy="1030445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18900000" flipH="1">
              <a:off x="1096605" y="2055379"/>
              <a:ext cx="0" cy="1030445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4337" y="707231"/>
            <a:ext cx="853678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分别画出如图所示图形的对称轴。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381" y="1493043"/>
            <a:ext cx="7458075" cy="18002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68380" y="3872119"/>
            <a:ext cx="2834994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如图所示。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6278" y="3300565"/>
            <a:ext cx="834887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6539" y="3307862"/>
            <a:ext cx="834887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28591" y="3307862"/>
            <a:ext cx="834887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(3)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85113" y="3310346"/>
            <a:ext cx="834887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(4)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948070" y="1603513"/>
            <a:ext cx="6047701" cy="1889263"/>
            <a:chOff x="1948070" y="1603513"/>
            <a:chExt cx="6047701" cy="188926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948070" y="1603513"/>
              <a:ext cx="0" cy="1842052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564835" y="1603513"/>
              <a:ext cx="0" cy="1842052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3602675" y="1447786"/>
              <a:ext cx="0" cy="1842052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6643" y="1650724"/>
              <a:ext cx="0" cy="1842052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063408" y="1650724"/>
              <a:ext cx="0" cy="1842052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16200000">
              <a:off x="7074745" y="1445625"/>
              <a:ext cx="0" cy="1842052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9556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按照下面的步骤，你会折出一个漂亮的纸花。动手做一做。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42258" y="1868021"/>
            <a:ext cx="8436204" cy="3057134"/>
            <a:chOff x="242258" y="1868021"/>
            <a:chExt cx="8436204" cy="30571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26256" y="1868021"/>
              <a:ext cx="1219200" cy="914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22884" y="1868021"/>
              <a:ext cx="1219200" cy="9144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9512" y="1868021"/>
              <a:ext cx="1219200" cy="9144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16140" y="1868021"/>
              <a:ext cx="1219200" cy="9144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12768" y="1868021"/>
              <a:ext cx="1219200" cy="93232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6256" y="3638685"/>
              <a:ext cx="1219200" cy="9144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13919" y="3638685"/>
              <a:ext cx="1219200" cy="92336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01582" y="3638685"/>
              <a:ext cx="1255059" cy="9144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325104" y="3638685"/>
              <a:ext cx="1219200" cy="92336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912768" y="3638685"/>
              <a:ext cx="1219200" cy="92336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252412" y="2800350"/>
              <a:ext cx="1861507" cy="35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b="1" dirty="0">
                  <a:latin typeface="+mj-lt"/>
                  <a:ea typeface="黑体" panose="02010609060101010101" pitchFamily="49" charset="-122"/>
                </a:rPr>
                <a:t>(1)</a:t>
              </a:r>
              <a:r>
                <a:rPr lang="zh-CN" altLang="en-US" sz="1600" b="1" dirty="0">
                  <a:latin typeface="+mj-lt"/>
                  <a:ea typeface="黑体" panose="02010609060101010101" pitchFamily="49" charset="-122"/>
                </a:rPr>
                <a:t>将正方形对折；</a:t>
              </a:r>
              <a:endParaRPr lang="zh-CN" altLang="en-US" sz="16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031206" y="2782421"/>
              <a:ext cx="1861507" cy="35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b="1" dirty="0">
                  <a:latin typeface="+mj-lt"/>
                  <a:ea typeface="黑体" panose="02010609060101010101" pitchFamily="49" charset="-122"/>
                </a:rPr>
                <a:t>(2)</a:t>
              </a:r>
              <a:r>
                <a:rPr lang="zh-CN" altLang="en-US" sz="1600" b="1" dirty="0">
                  <a:latin typeface="+mj-lt"/>
                  <a:ea typeface="黑体" panose="02010609060101010101" pitchFamily="49" charset="-122"/>
                </a:rPr>
                <a:t>再对折；</a:t>
              </a:r>
              <a:endParaRPr lang="zh-CN" altLang="en-US" sz="16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433762" y="2778779"/>
              <a:ext cx="18175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/>
              <a:r>
                <a:rPr lang="en-US" altLang="zh-CN" sz="1600" b="1" dirty="0">
                  <a:latin typeface="+mj-lt"/>
                  <a:ea typeface="黑体" panose="02010609060101010101" pitchFamily="49" charset="-122"/>
                </a:rPr>
                <a:t>(3)</a:t>
              </a:r>
              <a:r>
                <a:rPr lang="zh-CN" altLang="en-US" sz="1600" b="1" dirty="0">
                  <a:latin typeface="+mj-lt"/>
                  <a:ea typeface="黑体" panose="02010609060101010101" pitchFamily="49" charset="-122"/>
                </a:rPr>
                <a:t>把得到的两个等腰直角三角形分别折成正方形；</a:t>
              </a:r>
              <a:endParaRPr lang="zh-CN" altLang="en-US" sz="16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132537" y="2758477"/>
              <a:ext cx="1656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+mj-lt"/>
                  <a:ea typeface="黑体" panose="02010609060101010101" pitchFamily="49" charset="-122"/>
                </a:rPr>
                <a:t>(4)</a:t>
              </a:r>
              <a:r>
                <a:rPr lang="zh-CN" altLang="en-US" sz="1600" b="1" dirty="0">
                  <a:latin typeface="+mj-lt"/>
                  <a:ea typeface="黑体" panose="02010609060101010101" pitchFamily="49" charset="-122"/>
                </a:rPr>
                <a:t>把正方形的边隆起，折成一个等腰三角形；</a:t>
              </a:r>
              <a:endParaRPr lang="zh-CN" altLang="en-US" sz="16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88697" y="2770097"/>
              <a:ext cx="1656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+mj-lt"/>
                  <a:ea typeface="黑体" panose="02010609060101010101" pitchFamily="49" charset="-122"/>
                </a:rPr>
                <a:t>(5)</a:t>
              </a:r>
              <a:r>
                <a:rPr lang="zh-CN" altLang="en-US" sz="1600" b="1" dirty="0">
                  <a:latin typeface="+mj-lt"/>
                  <a:ea typeface="黑体" panose="02010609060101010101" pitchFamily="49" charset="-122"/>
                </a:rPr>
                <a:t>其他三边也重复同样的操作；</a:t>
              </a:r>
              <a:endParaRPr lang="zh-CN" altLang="en-US" sz="16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42258" y="4544121"/>
              <a:ext cx="18716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+mj-lt"/>
                  <a:ea typeface="黑体" panose="02010609060101010101" pitchFamily="49" charset="-122"/>
                </a:rPr>
                <a:t>(6)</a:t>
              </a:r>
              <a:r>
                <a:rPr lang="zh-CN" altLang="en-US" sz="1600" b="1" dirty="0">
                  <a:latin typeface="+mj-lt"/>
                  <a:ea typeface="黑体" panose="02010609060101010101" pitchFamily="49" charset="-122"/>
                </a:rPr>
                <a:t>将尖角向内折；</a:t>
              </a:r>
              <a:endParaRPr lang="zh-CN" altLang="en-US" sz="16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009774" y="4562050"/>
              <a:ext cx="15763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+mj-lt"/>
                  <a:ea typeface="黑体" panose="02010609060101010101" pitchFamily="49" charset="-122"/>
                </a:rPr>
                <a:t>(7)</a:t>
              </a:r>
              <a:r>
                <a:rPr lang="zh-CN" altLang="en-US" sz="1600" b="1" dirty="0">
                  <a:latin typeface="+mj-lt"/>
                  <a:ea typeface="黑体" panose="02010609060101010101" pitchFamily="49" charset="-122"/>
                </a:rPr>
                <a:t> 折成直角；</a:t>
              </a:r>
              <a:endParaRPr lang="zh-CN" altLang="en-US" sz="16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23883" y="4579181"/>
              <a:ext cx="19716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+mj-lt"/>
                  <a:ea typeface="黑体" panose="02010609060101010101" pitchFamily="49" charset="-122"/>
                </a:rPr>
                <a:t>(8)</a:t>
              </a:r>
              <a:r>
                <a:rPr lang="zh-CN" altLang="en-US" sz="1600" b="1" dirty="0">
                  <a:latin typeface="+mj-lt"/>
                  <a:ea typeface="黑体" panose="02010609060101010101" pitchFamily="49" charset="-122"/>
                </a:rPr>
                <a:t> 将尾部向内折；</a:t>
              </a:r>
              <a:endParaRPr lang="zh-CN" altLang="en-US" sz="16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233282" y="4562050"/>
              <a:ext cx="14858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+mj-lt"/>
                  <a:ea typeface="黑体" panose="02010609060101010101" pitchFamily="49" charset="-122"/>
                </a:rPr>
                <a:t>(9)</a:t>
              </a:r>
              <a:r>
                <a:rPr lang="zh-CN" altLang="en-US" sz="1600" b="1" dirty="0">
                  <a:latin typeface="+mj-lt"/>
                  <a:ea typeface="黑体" panose="02010609060101010101" pitchFamily="49" charset="-122"/>
                </a:rPr>
                <a:t> 打开；</a:t>
              </a:r>
              <a:endParaRPr lang="zh-CN" altLang="en-US" sz="16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830054" y="4586601"/>
              <a:ext cx="18484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+mj-lt"/>
                  <a:ea typeface="黑体" panose="02010609060101010101" pitchFamily="49" charset="-122"/>
                </a:rPr>
                <a:t>(10)</a:t>
              </a:r>
              <a:r>
                <a:rPr lang="zh-CN" altLang="en-US" sz="1600" b="1" dirty="0">
                  <a:latin typeface="+mj-lt"/>
                  <a:ea typeface="黑体" panose="02010609060101010101" pitchFamily="49" charset="-122"/>
                </a:rPr>
                <a:t> 纸花做成了。</a:t>
              </a:r>
              <a:endParaRPr lang="zh-CN" altLang="en-US" sz="1600" b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9556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       将纸花铺平，观察折痕中是否有线段的垂直平分线和角的平分线。分别有几条呢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822405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）如果两个三角形关于某条直线对称，那么它们是否一定全等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）如果两个三角形全等，那么它们是否一定关于某条直线对称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1302" y="2739741"/>
            <a:ext cx="3007272" cy="1010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:(1)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一定全等。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(2)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不一定。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2113</Words>
  <Application>WPS 演示</Application>
  <PresentationFormat>全屏显示(16:9)</PresentationFormat>
  <Paragraphs>161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黑体</vt:lpstr>
      <vt:lpstr>Times New Roman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385</cp:revision>
  <dcterms:created xsi:type="dcterms:W3CDTF">2016-01-14T07:05:00Z</dcterms:created>
  <dcterms:modified xsi:type="dcterms:W3CDTF">2025-01-20T00:26:48Z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