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13"/>
  </p:notesMasterIdLst>
  <p:sldIdLst>
    <p:sldId id="256" r:id="rId5"/>
    <p:sldId id="375" r:id="rId6"/>
    <p:sldId id="362" r:id="rId7"/>
    <p:sldId id="351" r:id="rId8"/>
    <p:sldId id="346" r:id="rId9"/>
    <p:sldId id="373" r:id="rId10"/>
    <p:sldId id="374" r:id="rId11"/>
    <p:sldId id="343" r:id="rId12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679"/>
    <a:srgbClr val="0000FF"/>
    <a:srgbClr val="FF00FF"/>
    <a:srgbClr val="FFFFFF"/>
    <a:srgbClr val="C59EE2"/>
    <a:srgbClr val="F5B395"/>
    <a:srgbClr val="F29B76"/>
    <a:srgbClr val="4877C4"/>
    <a:srgbClr val="000000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8" d="100"/>
          <a:sy n="108" d="100"/>
        </p:scale>
        <p:origin x="108" y="732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73313" y="1600200"/>
            <a:ext cx="4397375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习题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3.1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681331" y="868813"/>
            <a:ext cx="8001030" cy="18209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一个袋中装有</a:t>
            </a:r>
            <a:r>
              <a:rPr lang="en-US" altLang="zh-CN" sz="2600" b="1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个红球、</a:t>
            </a:r>
            <a:r>
              <a:rPr lang="en-US" altLang="zh-CN" sz="2600" b="1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个白球，每个球除颜色外都相同。任意摸出一个球，摸到哪种颜色球的可能性大？说说你的理由。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知识技能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60118" y="2819184"/>
            <a:ext cx="72237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摸到红球的可能性更大，因为红球的数量更多。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681331" y="410748"/>
            <a:ext cx="5117138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右图是一个可以自由移动的转盘，转动转盘，当转盘停止时，指针落在哪个区域的可能性大？请说明你的理由。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60759" y="978581"/>
            <a:ext cx="2672861" cy="2671200"/>
            <a:chOff x="5860759" y="1091125"/>
            <a:chExt cx="2672861" cy="2671200"/>
          </a:xfrm>
        </p:grpSpPr>
        <p:sp>
          <p:nvSpPr>
            <p:cNvPr id="3" name="不完整圆 2"/>
            <p:cNvSpPr/>
            <p:nvPr/>
          </p:nvSpPr>
          <p:spPr>
            <a:xfrm>
              <a:off x="5862420" y="1091125"/>
              <a:ext cx="2671200" cy="2671200"/>
            </a:xfrm>
            <a:prstGeom prst="pie">
              <a:avLst>
                <a:gd name="adj1" fmla="val 14848133"/>
                <a:gd name="adj2" fmla="val 2157994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不完整圆 4"/>
            <p:cNvSpPr/>
            <p:nvPr/>
          </p:nvSpPr>
          <p:spPr>
            <a:xfrm>
              <a:off x="5860759" y="1091125"/>
              <a:ext cx="2671200" cy="2671200"/>
            </a:xfrm>
            <a:prstGeom prst="pie">
              <a:avLst>
                <a:gd name="adj1" fmla="val 21577887"/>
                <a:gd name="adj2" fmla="val 9941925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79836" y="2821320"/>
              <a:ext cx="633046" cy="520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白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02599" y="1506259"/>
              <a:ext cx="633046" cy="520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不完整圆 26"/>
            <p:cNvSpPr/>
            <p:nvPr/>
          </p:nvSpPr>
          <p:spPr>
            <a:xfrm>
              <a:off x="5860759" y="1091125"/>
              <a:ext cx="2671200" cy="2671200"/>
            </a:xfrm>
            <a:prstGeom prst="pie">
              <a:avLst>
                <a:gd name="adj1" fmla="val 9944615"/>
                <a:gd name="adj2" fmla="val 14839670"/>
              </a:avLst>
            </a:prstGeom>
            <a:solidFill>
              <a:srgbClr val="F6967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74839" y="1731828"/>
              <a:ext cx="633046" cy="520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63741" y="1686583"/>
            <a:ext cx="228600" cy="737185"/>
            <a:chOff x="6301740" y="2979420"/>
            <a:chExt cx="228600" cy="737185"/>
          </a:xfrm>
        </p:grpSpPr>
        <p:sp>
          <p:nvSpPr>
            <p:cNvPr id="24" name="箭头: 上 23"/>
            <p:cNvSpPr/>
            <p:nvPr/>
          </p:nvSpPr>
          <p:spPr>
            <a:xfrm>
              <a:off x="6301740" y="2979420"/>
              <a:ext cx="228600" cy="624840"/>
            </a:xfrm>
            <a:prstGeom prst="upArrow">
              <a:avLst>
                <a:gd name="adj1" fmla="val 50000"/>
                <a:gd name="adj2" fmla="val 273333"/>
              </a:avLst>
            </a:prstGeom>
            <a:solidFill>
              <a:srgbClr val="FF00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01740" y="3488005"/>
              <a:ext cx="228600" cy="2286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591448" y="3999318"/>
            <a:ext cx="1209822" cy="51077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lt"/>
                <a:ea typeface="+mn-ea"/>
              </a:rPr>
              <a:t>抽奖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0321" y="2925698"/>
            <a:ext cx="419780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落在白色区域的可能性大，因为白色区域的面积更大。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数学理解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文本框 8"/>
          <p:cNvSpPr txBox="1"/>
          <p:nvPr/>
        </p:nvSpPr>
        <p:spPr>
          <a:xfrm>
            <a:off x="688360" y="695149"/>
            <a:ext cx="8040643" cy="1596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下图表示各袋中球的情况，每个球除颜色外都相同。任意摸出一个球，请你按照摸到红球的可能性由大到小进行排列。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5093" y="2196781"/>
            <a:ext cx="1432580" cy="2207180"/>
            <a:chOff x="895093" y="2196781"/>
            <a:chExt cx="1432580" cy="22071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rcRect l="51558" t="16137" r="7700" b="10017"/>
            <a:stretch>
              <a:fillRect/>
            </a:stretch>
          </p:blipFill>
          <p:spPr>
            <a:xfrm>
              <a:off x="895093" y="2196781"/>
              <a:ext cx="1321068" cy="194911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021759" y="2856998"/>
              <a:ext cx="1305914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0 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个红球</a:t>
              </a:r>
              <a:endParaRPr lang="en-US" altLang="zh-CN" sz="2000" b="1" dirty="0">
                <a:latin typeface="+mn-lt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个白球</a:t>
              </a:r>
              <a:endParaRPr lang="zh-CN" altLang="en-US" sz="2000" b="1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75144" y="3942296"/>
              <a:ext cx="5395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>
                  <a:latin typeface="+mn-lt"/>
                  <a:ea typeface="黑体" panose="02010609060101010101" pitchFamily="49" charset="-122"/>
                </a:rPr>
                <a:t>(1)</a:t>
              </a:r>
              <a:endParaRPr lang="zh-CN" altLang="en-US" sz="24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14403" y="2196781"/>
            <a:ext cx="1432580" cy="2207180"/>
            <a:chOff x="2414403" y="2196781"/>
            <a:chExt cx="1432580" cy="22071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rcRect l="51558" t="16137" r="7700" b="10017"/>
            <a:stretch>
              <a:fillRect/>
            </a:stretch>
          </p:blipFill>
          <p:spPr>
            <a:xfrm>
              <a:off x="2414403" y="2196781"/>
              <a:ext cx="1321068" cy="194911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541069" y="2856998"/>
              <a:ext cx="1305914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2 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个红球</a:t>
              </a:r>
              <a:endParaRPr lang="en-US" altLang="zh-CN" sz="2000" b="1" dirty="0">
                <a:latin typeface="+mn-lt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个白球</a:t>
              </a:r>
              <a:endParaRPr lang="zh-CN" altLang="en-US" sz="2000" b="1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807170" y="3942296"/>
              <a:ext cx="5395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>
                  <a:latin typeface="+mn-lt"/>
                  <a:ea typeface="黑体" panose="02010609060101010101" pitchFamily="49" charset="-122"/>
                </a:rPr>
                <a:t>(2)</a:t>
              </a:r>
              <a:endParaRPr lang="zh-CN" altLang="en-US" sz="24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33713" y="2196781"/>
            <a:ext cx="1432580" cy="2207180"/>
            <a:chOff x="3933713" y="2196781"/>
            <a:chExt cx="1432580" cy="220718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rcRect l="51558" t="16137" r="7700" b="10017"/>
            <a:stretch>
              <a:fillRect/>
            </a:stretch>
          </p:blipFill>
          <p:spPr>
            <a:xfrm>
              <a:off x="3933713" y="2196781"/>
              <a:ext cx="1321068" cy="194911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060379" y="2856998"/>
              <a:ext cx="1305914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5 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个红球</a:t>
              </a:r>
              <a:endParaRPr lang="en-US" altLang="zh-CN" sz="2000" b="1" dirty="0">
                <a:latin typeface="+mn-lt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个白球</a:t>
              </a:r>
              <a:endParaRPr lang="zh-CN" altLang="en-US" sz="2000" b="1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39196" y="3942296"/>
              <a:ext cx="5395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>
                  <a:latin typeface="+mn-lt"/>
                  <a:ea typeface="黑体" panose="02010609060101010101" pitchFamily="49" charset="-122"/>
                </a:rPr>
                <a:t>(3)</a:t>
              </a:r>
              <a:endParaRPr lang="zh-CN" altLang="en-US" sz="24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53023" y="2196781"/>
            <a:ext cx="1432580" cy="2207180"/>
            <a:chOff x="5453023" y="2196781"/>
            <a:chExt cx="1432580" cy="22071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rcRect l="51558" t="16137" r="7700" b="10017"/>
            <a:stretch>
              <a:fillRect/>
            </a:stretch>
          </p:blipFill>
          <p:spPr>
            <a:xfrm>
              <a:off x="5453023" y="2196781"/>
              <a:ext cx="1321068" cy="194911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579689" y="2856998"/>
              <a:ext cx="1305914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9 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个红球</a:t>
              </a:r>
              <a:endParaRPr lang="en-US" altLang="zh-CN" sz="2000" b="1" dirty="0">
                <a:latin typeface="+mn-lt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个白球</a:t>
              </a:r>
              <a:endParaRPr lang="zh-CN" altLang="en-US" sz="2000" b="1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71222" y="3942296"/>
              <a:ext cx="5395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>
                  <a:latin typeface="+mn-lt"/>
                  <a:ea typeface="黑体" panose="02010609060101010101" pitchFamily="49" charset="-122"/>
                </a:rPr>
                <a:t>(4)</a:t>
              </a:r>
              <a:endParaRPr lang="zh-CN" altLang="en-US" sz="24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72333" y="2196781"/>
            <a:ext cx="1432580" cy="2207180"/>
            <a:chOff x="6972333" y="2196781"/>
            <a:chExt cx="1432580" cy="220718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51558" t="16137" r="7700" b="10017"/>
            <a:stretch>
              <a:fillRect/>
            </a:stretch>
          </p:blipFill>
          <p:spPr>
            <a:xfrm>
              <a:off x="6972333" y="2196781"/>
              <a:ext cx="1321068" cy="194911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098999" y="2856998"/>
              <a:ext cx="1305914" cy="849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10 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个红球</a:t>
              </a:r>
              <a:endParaRPr lang="en-US" altLang="zh-CN" sz="2000" b="1" dirty="0">
                <a:latin typeface="+mn-lt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个白球</a:t>
              </a:r>
              <a:endParaRPr lang="zh-CN" altLang="en-US" sz="2000" b="1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403248" y="3942296"/>
              <a:ext cx="5395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>
                  <a:latin typeface="+mn-lt"/>
                  <a:ea typeface="黑体" panose="02010609060101010101" pitchFamily="49" charset="-122"/>
                </a:rPr>
                <a:t>(5)</a:t>
              </a:r>
              <a:endParaRPr lang="zh-CN" altLang="en-US" sz="2400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8360" y="4456874"/>
            <a:ext cx="819204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红球的数量相比白球的越多，摸到红球的可能性越大。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66459 3.33333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6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-0.33229 3.33333E-6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0.33229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0.66458 3.33333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833033" y="672823"/>
            <a:ext cx="7477933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有的随机事件发生的可能性很小，有的随机事件发生的可能性很大，请举例说明，并用自己的语言描述随机事件发生的可能性大小。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360" y="2571750"/>
            <a:ext cx="819204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如掷骰子时，连续两次掷出</a:t>
            </a:r>
            <a:r>
              <a:rPr lang="en-US" altLang="zh-CN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的可能性很小，但掷两次骰子的点数加起来大于</a:t>
            </a:r>
            <a:r>
              <a:rPr lang="en-US" altLang="zh-CN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的可能性很大。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540646" y="870740"/>
            <a:ext cx="5417390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右图是一个可以自由转动的转盘，利用这个转盘与同伴做下面的游戏：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问题解决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760996" y="3911011"/>
            <a:ext cx="1209822" cy="51077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lt"/>
                <a:ea typeface="+mn-ea"/>
              </a:rPr>
              <a:t>转动</a:t>
            </a:r>
            <a:endParaRPr lang="zh-CN" altLang="en-US" sz="2400" b="1" dirty="0">
              <a:latin typeface="+mn-lt"/>
              <a:ea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122674" y="907721"/>
            <a:ext cx="2671200" cy="2671200"/>
            <a:chOff x="2992610" y="1139838"/>
            <a:chExt cx="2671200" cy="2671200"/>
          </a:xfrm>
        </p:grpSpPr>
        <p:grpSp>
          <p:nvGrpSpPr>
            <p:cNvPr id="41" name="组合 40"/>
            <p:cNvGrpSpPr/>
            <p:nvPr/>
          </p:nvGrpSpPr>
          <p:grpSpPr>
            <a:xfrm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69" name="不完整圆 68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9715133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67" name="不完整圆 66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7504177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65" name="不完整圆 64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5341816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63" name="不完整圆 62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13152633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61" name="不完整圆 60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0968735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59" name="不完整圆 58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rot="8773117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57" name="不完整圆 56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6580539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55" name="不完整圆 54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4392642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53" name="不完整圆 52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2194239">
              <a:off x="2992610" y="1139838"/>
              <a:ext cx="2671200" cy="2671200"/>
              <a:chOff x="2992610" y="633404"/>
              <a:chExt cx="2671200" cy="2671200"/>
            </a:xfrm>
          </p:grpSpPr>
          <p:sp>
            <p:nvSpPr>
              <p:cNvPr id="51" name="不完整圆 50"/>
              <p:cNvSpPr/>
              <p:nvPr/>
            </p:nvSpPr>
            <p:spPr>
              <a:xfrm>
                <a:off x="2992610" y="633404"/>
                <a:ext cx="2671200" cy="2671200"/>
              </a:xfrm>
              <a:prstGeom prst="pie">
                <a:avLst>
                  <a:gd name="adj1" fmla="val 19380193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998415" y="1434432"/>
                <a:ext cx="4246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365907" y="1627225"/>
            <a:ext cx="228600" cy="737185"/>
            <a:chOff x="6301740" y="2979420"/>
            <a:chExt cx="228600" cy="737185"/>
          </a:xfrm>
        </p:grpSpPr>
        <p:sp>
          <p:nvSpPr>
            <p:cNvPr id="72" name="箭头: 上 71"/>
            <p:cNvSpPr/>
            <p:nvPr/>
          </p:nvSpPr>
          <p:spPr>
            <a:xfrm>
              <a:off x="6301740" y="2979420"/>
              <a:ext cx="228600" cy="624840"/>
            </a:xfrm>
            <a:prstGeom prst="upArrow">
              <a:avLst>
                <a:gd name="adj1" fmla="val 50000"/>
                <a:gd name="adj2" fmla="val 273333"/>
              </a:avLst>
            </a:prstGeom>
            <a:solidFill>
              <a:srgbClr val="FF00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6301740" y="3488005"/>
              <a:ext cx="228600" cy="2286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8"/>
          <p:cNvSpPr txBox="1"/>
          <p:nvPr/>
        </p:nvSpPr>
        <p:spPr>
          <a:xfrm>
            <a:off x="540646" y="2186069"/>
            <a:ext cx="5318176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）自由转动转盘，每人分别将转出的数填入四个方格中的任意一个                   ；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32449" y="3618612"/>
            <a:ext cx="1294228" cy="323557"/>
            <a:chOff x="2665828" y="4272760"/>
            <a:chExt cx="1294228" cy="323557"/>
          </a:xfrm>
        </p:grpSpPr>
        <p:sp>
          <p:nvSpPr>
            <p:cNvPr id="7" name="矩形 6"/>
            <p:cNvSpPr/>
            <p:nvPr/>
          </p:nvSpPr>
          <p:spPr>
            <a:xfrm>
              <a:off x="2665828" y="4272760"/>
              <a:ext cx="323557" cy="32355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989385" y="4272760"/>
              <a:ext cx="323557" cy="32355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12942" y="4272760"/>
              <a:ext cx="323557" cy="32355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636499" y="4272760"/>
              <a:ext cx="323557" cy="32355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547679" y="715992"/>
            <a:ext cx="785776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）继续转动转盘，每人再将转出的数填入剩下的任意一个方格中；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47679" y="1989117"/>
            <a:ext cx="8364201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）转动四次转盘后，每人得到一个“四位数”；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47679" y="2755805"/>
            <a:ext cx="8364201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）比较两人得到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的“四位数”，谁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的大谁就获胜。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547680" y="3522493"/>
            <a:ext cx="8096918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多做几次上面的游戏。在做游戏的过程中，你的策略是什么？你积累了怎样的获胜经验？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全屏显示(16:9)</PresentationFormat>
  <Paragraphs>98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Times New Roman</vt:lpstr>
      <vt:lpstr>微软雅黑</vt:lpstr>
      <vt:lpstr>Arial Unicode MS</vt:lpstr>
      <vt:lpstr>1_Office 主题​​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395</cp:revision>
  <dcterms:created xsi:type="dcterms:W3CDTF">2016-01-14T05:53:00Z</dcterms:created>
  <dcterms:modified xsi:type="dcterms:W3CDTF">2025-01-20T00:19:55Z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