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29"/>
  </p:handoutMasterIdLst>
  <p:sldIdLst>
    <p:sldId id="1678" r:id="rId4"/>
    <p:sldId id="1867" r:id="rId6"/>
    <p:sldId id="1737" r:id="rId7"/>
    <p:sldId id="1740" r:id="rId8"/>
    <p:sldId id="1739" r:id="rId9"/>
    <p:sldId id="1873" r:id="rId10"/>
    <p:sldId id="1875" r:id="rId11"/>
    <p:sldId id="1874" r:id="rId12"/>
    <p:sldId id="1751" r:id="rId13"/>
    <p:sldId id="1871" r:id="rId14"/>
    <p:sldId id="1735" r:id="rId15"/>
    <p:sldId id="1869" r:id="rId16"/>
    <p:sldId id="1747" r:id="rId17"/>
    <p:sldId id="1752" r:id="rId18"/>
    <p:sldId id="1870" r:id="rId19"/>
    <p:sldId id="1724" r:id="rId20"/>
    <p:sldId id="1757" r:id="rId21"/>
    <p:sldId id="1758" r:id="rId22"/>
    <p:sldId id="1759" r:id="rId23"/>
    <p:sldId id="1760" r:id="rId24"/>
    <p:sldId id="1761" r:id="rId25"/>
    <p:sldId id="1762" r:id="rId26"/>
    <p:sldId id="1872" r:id="rId27"/>
    <p:sldId id="1732" r:id="rId28"/>
  </p:sldIdLst>
  <p:sldSz cx="9144000" cy="5143500" type="screen16x9"/>
  <p:notesSz cx="6858000" cy="9144000"/>
  <p:custDataLst>
    <p:tags r:id="rId3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0060FF"/>
    <a:srgbClr val="0358D9"/>
    <a:srgbClr val="AB5623"/>
    <a:srgbClr val="C5602A"/>
    <a:srgbClr val="F97229"/>
    <a:srgbClr val="FCA726"/>
    <a:srgbClr val="F4330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4" autoAdjust="0"/>
    <p:restoredTop sz="94467" autoAdjust="0"/>
  </p:normalViewPr>
  <p:slideViewPr>
    <p:cSldViewPr showGuides="1">
      <p:cViewPr varScale="1">
        <p:scale>
          <a:sx n="76" d="100"/>
          <a:sy n="76" d="100"/>
        </p:scale>
        <p:origin x="108" y="1254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4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4.xml"/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5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11.pn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b"/>
          <p:cNvPicPr>
            <a:picLocks noChangeAspect="1"/>
          </p:cNvPicPr>
          <p:nvPr/>
        </p:nvPicPr>
        <p:blipFill>
          <a:blip r:embed="rId1"/>
          <a:srcRect l="13389" t="29019" r="9424" b="46037"/>
          <a:stretch>
            <a:fillRect/>
          </a:stretch>
        </p:blipFill>
        <p:spPr>
          <a:xfrm>
            <a:off x="1808682" y="2747626"/>
            <a:ext cx="6435725" cy="806671"/>
          </a:xfrm>
          <a:prstGeom prst="rect">
            <a:avLst/>
          </a:prstGeom>
        </p:spPr>
      </p:pic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2054010" y="2944397"/>
            <a:ext cx="594507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课时 利用同位角判定两直线平行</a:t>
            </a:r>
            <a:endParaRPr lang="zh-CN" altLang="en-US" sz="28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2 </a:t>
            </a:r>
            <a:r>
              <a:rPr lang="zh-CN" altLang="en-US" sz="2800" b="1" dirty="0">
                <a:latin typeface="+mn-lt"/>
                <a:cs typeface="+mn-ea"/>
                <a:sym typeface="+mn-lt"/>
              </a:rPr>
              <a:t>探索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直线平行的条件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54982"/>
            <a:ext cx="7776864" cy="10767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0" eaLnBrk="1" latinLnBrk="0" hangingPunct="1">
              <a:lnSpc>
                <a:spcPct val="13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四条直线相交，∠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1+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2=180°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2+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3=180°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，试说明：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676" y="1845834"/>
            <a:ext cx="64807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5224" y="1870200"/>
            <a:ext cx="3722114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1+∠2=180°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2+∠3=180°(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993" y="3126960"/>
            <a:ext cx="5184576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= ∠3 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同角的补角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227" y="3741324"/>
            <a:ext cx="588883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同位角相等，两直线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41854" y="1433379"/>
            <a:ext cx="2928182" cy="1938036"/>
            <a:chOff x="3019921" y="1661386"/>
            <a:chExt cx="3185165" cy="2108122"/>
          </a:xfrm>
        </p:grpSpPr>
        <p:sp>
          <p:nvSpPr>
            <p:cNvPr id="8" name="Line 19"/>
            <p:cNvSpPr/>
            <p:nvPr/>
          </p:nvSpPr>
          <p:spPr>
            <a:xfrm>
              <a:off x="3019921" y="3272829"/>
              <a:ext cx="2271499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9" name="Line 21"/>
            <p:cNvSpPr/>
            <p:nvPr/>
          </p:nvSpPr>
          <p:spPr>
            <a:xfrm>
              <a:off x="3019921" y="2757492"/>
              <a:ext cx="227149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cxnSp>
          <p:nvCxnSpPr>
            <p:cNvPr id="10" name="直接连接符 9"/>
            <p:cNvCxnSpPr/>
            <p:nvPr/>
          </p:nvCxnSpPr>
          <p:spPr>
            <a:xfrm flipH="1">
              <a:off x="3258604" y="2128323"/>
              <a:ext cx="909301" cy="15595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5293569" y="2960681"/>
              <a:ext cx="341087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290686" y="2417328"/>
              <a:ext cx="914400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 rot="2001166">
              <a:off x="3791255" y="2715986"/>
              <a:ext cx="160429" cy="266700"/>
            </a:xfrm>
            <a:custGeom>
              <a:avLst/>
              <a:gdLst>
                <a:gd name="connsiteX0" fmla="*/ 146050 w 159052"/>
                <a:gd name="connsiteY0" fmla="*/ 0 h 266700"/>
                <a:gd name="connsiteX1" fmla="*/ 0 w 159052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52" h="266700">
                  <a:moveTo>
                    <a:pt x="146050" y="0"/>
                  </a:moveTo>
                  <a:cubicBezTo>
                    <a:pt x="166687" y="106891"/>
                    <a:pt x="187325" y="213783"/>
                    <a:pt x="0" y="26670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44817" y="2702631"/>
              <a:ext cx="216181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rot="18207974">
              <a:off x="4716020" y="2475038"/>
              <a:ext cx="159051" cy="266700"/>
            </a:xfrm>
            <a:custGeom>
              <a:avLst/>
              <a:gdLst>
                <a:gd name="connsiteX0" fmla="*/ 146050 w 159052"/>
                <a:gd name="connsiteY0" fmla="*/ 0 h 266700"/>
                <a:gd name="connsiteX1" fmla="*/ 0 w 159052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52" h="266700">
                  <a:moveTo>
                    <a:pt x="146050" y="0"/>
                  </a:moveTo>
                  <a:cubicBezTo>
                    <a:pt x="166687" y="106891"/>
                    <a:pt x="187325" y="213783"/>
                    <a:pt x="0" y="26670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59522" y="2179691"/>
              <a:ext cx="216181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99373" y="1661386"/>
              <a:ext cx="914400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3986802" y="2170313"/>
              <a:ext cx="909301" cy="15595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任意多边形: 形状 20"/>
            <p:cNvSpPr/>
            <p:nvPr/>
          </p:nvSpPr>
          <p:spPr>
            <a:xfrm rot="2001166">
              <a:off x="3486153" y="3222034"/>
              <a:ext cx="160429" cy="266700"/>
            </a:xfrm>
            <a:custGeom>
              <a:avLst/>
              <a:gdLst>
                <a:gd name="connsiteX0" fmla="*/ 146050 w 159052"/>
                <a:gd name="connsiteY0" fmla="*/ 0 h 266700"/>
                <a:gd name="connsiteX1" fmla="*/ 0 w 159052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52" h="266700">
                  <a:moveTo>
                    <a:pt x="146050" y="0"/>
                  </a:moveTo>
                  <a:cubicBezTo>
                    <a:pt x="166687" y="106891"/>
                    <a:pt x="187325" y="213783"/>
                    <a:pt x="0" y="26670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3060" y="3198904"/>
              <a:ext cx="216181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41944" y="1722954"/>
              <a:ext cx="914400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1" y="1010365"/>
            <a:ext cx="6192687" cy="59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你能借助三角尺画平行线吗？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9591" y="517922"/>
            <a:ext cx="7344816" cy="524060"/>
            <a:chOff x="899592" y="869703"/>
            <a:chExt cx="7344816" cy="524060"/>
          </a:xfrm>
        </p:grpSpPr>
        <p:sp>
          <p:nvSpPr>
            <p:cNvPr id="8" name="文本框 7"/>
            <p:cNvSpPr txBox="1"/>
            <p:nvPr/>
          </p:nvSpPr>
          <p:spPr>
            <a:xfrm>
              <a:off x="899592" y="869703"/>
              <a:ext cx="734481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</a:t>
              </a:r>
              <a:r>
                <a:rPr lang="en-US" altLang="zh-CN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平行线的两条性质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730179" y="1393763"/>
              <a:ext cx="5683641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326425" y="2725319"/>
            <a:ext cx="513204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19"/>
          <p:cNvSpPr/>
          <p:nvPr/>
        </p:nvSpPr>
        <p:spPr>
          <a:xfrm>
            <a:off x="3243957" y="3059199"/>
            <a:ext cx="3020848" cy="0"/>
          </a:xfrm>
          <a:prstGeom prst="line">
            <a:avLst/>
          </a:prstGeom>
          <a:ln w="28575" cap="sq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13" name="Picture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703619">
            <a:off x="4644597" y="1877170"/>
            <a:ext cx="2430118" cy="23952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ine 21"/>
          <p:cNvSpPr/>
          <p:nvPr/>
        </p:nvSpPr>
        <p:spPr>
          <a:xfrm>
            <a:off x="3243957" y="1946679"/>
            <a:ext cx="302084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5" name="Text Box 22"/>
          <p:cNvSpPr txBox="1"/>
          <p:nvPr/>
        </p:nvSpPr>
        <p:spPr>
          <a:xfrm>
            <a:off x="659924" y="1894171"/>
            <a:ext cx="99237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落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23"/>
          <p:cNvSpPr txBox="1"/>
          <p:nvPr/>
        </p:nvSpPr>
        <p:spPr>
          <a:xfrm>
            <a:off x="659924" y="2479557"/>
            <a:ext cx="10633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靠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24"/>
          <p:cNvSpPr txBox="1"/>
          <p:nvPr/>
        </p:nvSpPr>
        <p:spPr>
          <a:xfrm>
            <a:off x="659924" y="3086676"/>
            <a:ext cx="10633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推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25"/>
          <p:cNvSpPr txBox="1"/>
          <p:nvPr/>
        </p:nvSpPr>
        <p:spPr>
          <a:xfrm>
            <a:off x="659924" y="3677400"/>
            <a:ext cx="10633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343596" y="1911787"/>
            <a:ext cx="71469" cy="7146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167425" y="1417854"/>
            <a:ext cx="51320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54670" y="1631214"/>
            <a:ext cx="51320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" t="21132" r="1898" b="21797"/>
          <a:stretch>
            <a:fillRect/>
          </a:stretch>
        </p:blipFill>
        <p:spPr>
          <a:xfrm rot="15294248">
            <a:off x="2421240" y="1898931"/>
            <a:ext cx="3464837" cy="2077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8.64198E-7 L -0.12101 -0.21605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1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4" grpId="0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27534"/>
            <a:ext cx="7560840" cy="11523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小明按如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图所示的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方法画出已知直线的平行线， 请说明其中的道理．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686" y="2053101"/>
            <a:ext cx="4935537" cy="1220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9"/>
          <p:cNvSpPr/>
          <p:nvPr/>
        </p:nvSpPr>
        <p:spPr>
          <a:xfrm>
            <a:off x="2059023" y="3579862"/>
            <a:ext cx="4344865" cy="5598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0" eaLnBrk="1" latinLnBrk="0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同位角相等，两直线平行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96887"/>
            <a:ext cx="7569200" cy="1001556"/>
          </a:xfrm>
          <a:prstGeom prst="rect">
            <a:avLst/>
          </a:prstGeom>
          <a:noFill/>
          <a:ln w="12700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你能过直线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外一点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画直线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的平行线吗？ 能画出几条？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71600" y="2771007"/>
            <a:ext cx="3708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 bwMode="auto">
          <a:xfrm>
            <a:off x="631687" y="2650078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464040" y="2745930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93467" y="2134419"/>
            <a:ext cx="50800" cy="555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728392" y="165499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56817" y="1801044"/>
            <a:ext cx="2643188" cy="81438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04429" y="1956619"/>
            <a:ext cx="2695575" cy="46513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504429" y="2159819"/>
            <a:ext cx="2695575" cy="23813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504429" y="1712144"/>
            <a:ext cx="2501900" cy="88423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128697" y="1498443"/>
            <a:ext cx="3376364" cy="1301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过点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平行于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的直线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楷体" panose="02010609060101010101" pitchFamily="49" charset="-122"/>
              </a:rPr>
              <a:t>只有一条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504428" y="2157438"/>
            <a:ext cx="2695575" cy="23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39552" y="3164775"/>
            <a:ext cx="7918702" cy="1272565"/>
            <a:chOff x="376864" y="827259"/>
            <a:chExt cx="7918702" cy="1272565"/>
          </a:xfrm>
        </p:grpSpPr>
        <p:grpSp>
          <p:nvGrpSpPr>
            <p:cNvPr id="15" name="组合 14"/>
            <p:cNvGrpSpPr/>
            <p:nvPr/>
          </p:nvGrpSpPr>
          <p:grpSpPr>
            <a:xfrm>
              <a:off x="376864" y="827259"/>
              <a:ext cx="7795536" cy="1272565"/>
              <a:chOff x="502208" y="3774256"/>
              <a:chExt cx="7795536" cy="1272565"/>
            </a:xfrm>
          </p:grpSpPr>
          <p:sp>
            <p:nvSpPr>
              <p:cNvPr id="17" name="对角圆角矩形 25"/>
              <p:cNvSpPr/>
              <p:nvPr/>
            </p:nvSpPr>
            <p:spPr>
              <a:xfrm>
                <a:off x="578062" y="4132364"/>
                <a:ext cx="7719682" cy="914457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箭头: 五边形 17"/>
              <p:cNvSpPr/>
              <p:nvPr/>
            </p:nvSpPr>
            <p:spPr>
              <a:xfrm>
                <a:off x="502208" y="3791594"/>
                <a:ext cx="1310741" cy="527935"/>
              </a:xfrm>
              <a:prstGeom prst="homePlate">
                <a:avLst/>
              </a:prstGeom>
              <a:solidFill>
                <a:srgbClr val="258BF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84297" y="3774256"/>
                <a:ext cx="98582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800" b="1" dirty="0">
                    <a:solidFill>
                      <a:schemeClr val="bg1"/>
                    </a:solidFill>
                    <a:latin typeface="小单纯体" panose="02010601030101010101" pitchFamily="2" charset="-122"/>
                    <a:ea typeface="小单纯体" panose="02010601030101010101" pitchFamily="2" charset="-122"/>
                    <a:cs typeface="有爱魔兽圆体 CN Medium" panose="020B0602040504020204" pitchFamily="34" charset="-122"/>
                    <a:sym typeface="思源黑体" panose="020B0500000000000000" pitchFamily="34" charset="-122"/>
                  </a:rPr>
                  <a:t>总结</a:t>
                </a:r>
                <a:endParaRPr lang="zh-CN" altLang="en-US" sz="2800" b="1" dirty="0">
                  <a:solidFill>
                    <a:schemeClr val="bg1"/>
                  </a:solidFill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endParaRPr>
              </a:p>
            </p:txBody>
          </p:sp>
        </p:grpSp>
        <p:sp>
          <p:nvSpPr>
            <p:cNvPr id="16" name="Rectangle 4"/>
            <p:cNvSpPr/>
            <p:nvPr/>
          </p:nvSpPr>
          <p:spPr>
            <a:xfrm>
              <a:off x="411727" y="1303382"/>
              <a:ext cx="7883839" cy="605359"/>
            </a:xfrm>
            <a:prstGeom prst="rect">
              <a:avLst/>
            </a:prstGeom>
            <a:noFill/>
            <a:ln w="28575" cap="flat" cmpd="sng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pPr eaLnBrk="0" hangingPunct="1">
                <a:lnSpc>
                  <a:spcPct val="140000"/>
                </a:lnSpc>
                <a:spcBef>
                  <a:spcPct val="50000"/>
                </a:spcBef>
              </a:pPr>
              <a:r>
                <a:rPr lang="zh-CN" altLang="en-US" sz="2800" b="1">
                  <a:latin typeface="+mj-ea"/>
                  <a:ea typeface="+mj-ea"/>
                  <a:sym typeface="+mn-ea"/>
                </a:rPr>
                <a:t>过</a:t>
              </a:r>
              <a:r>
                <a:rPr lang="zh-CN" altLang="en-US" sz="2800" b="1" dirty="0">
                  <a:latin typeface="+mj-ea"/>
                  <a:ea typeface="+mj-ea"/>
                  <a:sym typeface="+mn-ea"/>
                </a:rPr>
                <a:t>直线</a:t>
              </a:r>
              <a:r>
                <a:rPr lang="zh-CN" altLang="en-US" sz="2800" b="1">
                  <a:latin typeface="+mj-ea"/>
                  <a:ea typeface="+mj-ea"/>
                  <a:sym typeface="+mn-ea"/>
                </a:rPr>
                <a:t>外一点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  <a:sym typeface="+mn-ea"/>
                </a:rPr>
                <a:t>有</a:t>
              </a:r>
              <a:r>
                <a:rPr lang="zh-CN" altLang="en-US" sz="2800" b="1" dirty="0">
                  <a:solidFill>
                    <a:srgbClr val="FF0000"/>
                  </a:solidFill>
                  <a:latin typeface="+mj-ea"/>
                  <a:ea typeface="+mj-ea"/>
                  <a:sym typeface="+mn-ea"/>
                </a:rPr>
                <a:t>且只有</a:t>
              </a:r>
              <a:r>
                <a:rPr lang="zh-CN" altLang="en-US" sz="2800" b="1" dirty="0">
                  <a:latin typeface="+mj-ea"/>
                  <a:ea typeface="+mj-ea"/>
                  <a:sym typeface="+mn-ea"/>
                </a:rPr>
                <a:t>一条</a:t>
              </a:r>
              <a:r>
                <a:rPr lang="zh-CN" altLang="en-US" sz="2800" b="1">
                  <a:latin typeface="+mj-ea"/>
                  <a:ea typeface="+mj-ea"/>
                  <a:sym typeface="+mn-ea"/>
                </a:rPr>
                <a:t>直线与这条直线</a:t>
              </a:r>
              <a:r>
                <a:rPr lang="zh-CN" altLang="en-US" sz="2800" b="1" dirty="0">
                  <a:latin typeface="+mj-ea"/>
                  <a:ea typeface="+mj-ea"/>
                  <a:sym typeface="+mn-ea"/>
                </a:rPr>
                <a:t>平行。</a:t>
              </a:r>
              <a:endParaRPr lang="en-US" altLang="zh-CN" sz="28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9702" y="469869"/>
            <a:ext cx="8424936" cy="1006686"/>
          </a:xfrm>
          <a:prstGeom prst="rect">
            <a:avLst/>
          </a:prstGeom>
          <a:noFill/>
          <a:ln w="12700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在图中，分别过点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D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画直线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             平行线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EF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GH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，那么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EF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GH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有怎样的位置关系？ 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475656" y="1949187"/>
            <a:ext cx="2722563" cy="95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49622" y="2420846"/>
            <a:ext cx="3708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 bwMode="auto">
          <a:xfrm>
            <a:off x="679794" y="2174863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810421" y="2174862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2221674" y="190851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674403" y="1919011"/>
            <a:ext cx="69877" cy="698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 bwMode="auto">
          <a:xfrm>
            <a:off x="3032770" y="2434073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538499" y="2852805"/>
            <a:ext cx="69877" cy="698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1177013" y="1663470"/>
            <a:ext cx="3889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4211100" y="1653260"/>
            <a:ext cx="38893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989007" y="2882809"/>
            <a:ext cx="3695859" cy="129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 bwMode="auto">
          <a:xfrm>
            <a:off x="537376" y="2664756"/>
            <a:ext cx="40798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4758022" y="2658291"/>
            <a:ext cx="42386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37403" y="2061740"/>
            <a:ext cx="2365172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GH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036756" y="3068684"/>
            <a:ext cx="3414602" cy="1815729"/>
            <a:chOff x="5036252" y="2911295"/>
            <a:chExt cx="3414602" cy="181572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6252" y="2911295"/>
              <a:ext cx="3414602" cy="1815729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5507600" y="3061769"/>
              <a:ext cx="2422735" cy="1481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几何语言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：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如果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400" b="1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，</a:t>
              </a: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en-US" altLang="zh-CN" sz="2400" b="1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，</a:t>
              </a:r>
              <a:b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</a:b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那么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400" b="1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。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4958" y="1476555"/>
            <a:ext cx="8069248" cy="1660311"/>
            <a:chOff x="469142" y="1585080"/>
            <a:chExt cx="8069248" cy="1660311"/>
          </a:xfrm>
        </p:grpSpPr>
        <p:sp>
          <p:nvSpPr>
            <p:cNvPr id="40" name="矩形: 圆角 39"/>
            <p:cNvSpPr/>
            <p:nvPr/>
          </p:nvSpPr>
          <p:spPr>
            <a:xfrm>
              <a:off x="469142" y="1585080"/>
              <a:ext cx="8069248" cy="1660311"/>
            </a:xfrm>
            <a:prstGeom prst="roundRect">
              <a:avLst>
                <a:gd name="adj" fmla="val 6667"/>
              </a:avLst>
            </a:prstGeom>
            <a:solidFill>
              <a:srgbClr val="FFFFFF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79734" y="1653260"/>
              <a:ext cx="7784472" cy="1523949"/>
              <a:chOff x="479813" y="3186456"/>
              <a:chExt cx="5619601" cy="1523949"/>
            </a:xfrm>
          </p:grpSpPr>
          <p:sp>
            <p:nvSpPr>
              <p:cNvPr id="31" name="对角圆角矩形 25"/>
              <p:cNvSpPr/>
              <p:nvPr/>
            </p:nvSpPr>
            <p:spPr>
              <a:xfrm>
                <a:off x="479813" y="3186456"/>
                <a:ext cx="5460339" cy="152394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Rectangle 4"/>
              <p:cNvSpPr/>
              <p:nvPr/>
            </p:nvSpPr>
            <p:spPr>
              <a:xfrm>
                <a:off x="545535" y="3220713"/>
                <a:ext cx="5553879" cy="1468928"/>
              </a:xfrm>
              <a:prstGeom prst="rect">
                <a:avLst/>
              </a:prstGeom>
              <a:noFill/>
              <a:ln w="28575" cap="flat" cmpd="sng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如果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两条直线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都</a:t>
                </a:r>
                <a:r>
                  <a:rPr lang="zh-CN" altLang="en-US" sz="2600" b="1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与第三条直线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平行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，那么这两条直线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互相平行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。</a:t>
                </a:r>
                <a:endParaRPr lang="en-US" altLang="zh-CN" sz="26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平行于同一直线的两条直线平行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。</a:t>
                </a:r>
                <a:endParaRPr lang="en-US" altLang="zh-CN" sz="26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087173" y="3262701"/>
            <a:ext cx="3480841" cy="1378111"/>
            <a:chOff x="1328406" y="3434839"/>
            <a:chExt cx="3480841" cy="1378111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360672" y="4632192"/>
              <a:ext cx="30243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4446033" y="4288383"/>
              <a:ext cx="34226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328406" y="4147732"/>
              <a:ext cx="3024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360672" y="3816957"/>
              <a:ext cx="30240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4352406" y="3825055"/>
              <a:ext cx="35323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456011" y="3434839"/>
              <a:ext cx="35323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278397"/>
            <a:ext cx="2120749" cy="702480"/>
            <a:chOff x="1048403" y="169333"/>
            <a:chExt cx="2346945" cy="7774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1424" y="1016979"/>
            <a:ext cx="8319047" cy="211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下列说法：① 在同一平面内，与一条直线平行的直线只有一条；② 过一点与已知直线平行的直线只有一条；③ 因为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，所以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；④过直线外一点有且只有一条直线与这条直线平行。其中正确的有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)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3569958"/>
            <a:ext cx="1440160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1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8293" y="3569958"/>
            <a:ext cx="1440160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5469" y="3569958"/>
            <a:ext cx="1440160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3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2123" y="3569958"/>
            <a:ext cx="1440160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4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32406" y="2534063"/>
            <a:ext cx="504056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267494"/>
            <a:ext cx="2120749" cy="702480"/>
            <a:chOff x="1048403" y="169333"/>
            <a:chExt cx="2346945" cy="7774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随堂练习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3661" y="748635"/>
            <a:ext cx="8568952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找出下面点阵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点阵中相邻的四个点构成正方形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中互相平行的线段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11560" y="2254070"/>
            <a:ext cx="3600400" cy="2299055"/>
            <a:chOff x="611560" y="2254070"/>
            <a:chExt cx="3600400" cy="2299055"/>
          </a:xfrm>
        </p:grpSpPr>
        <p:sp>
          <p:nvSpPr>
            <p:cNvPr id="7" name="椭圆 6"/>
            <p:cNvSpPr/>
            <p:nvPr/>
          </p:nvSpPr>
          <p:spPr>
            <a:xfrm>
              <a:off x="611560" y="226192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15616" y="226192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619672" y="226192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123728" y="226192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27784" y="225407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131840" y="225407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635896" y="225407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139952" y="2254070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11560" y="281287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15616" y="281287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619672" y="281287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123728" y="281287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27784" y="280502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131840" y="280502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635896" y="280502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139952" y="2805029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11560" y="336383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15616" y="336383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619672" y="336383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123728" y="336383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627784" y="335598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131840" y="335598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635896" y="335598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139952" y="3355988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611560" y="394280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115616" y="394280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619672" y="394280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123728" y="394280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627784" y="393495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131840" y="393495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635896" y="393495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139952" y="3934951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611560" y="448111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115616" y="448111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619672" y="448111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2123728" y="448111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2627784" y="447326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131840" y="447326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635896" y="447326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4139952" y="4473267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4" name="直接连接符 73"/>
          <p:cNvCxnSpPr>
            <a:stCxn id="36" idx="7"/>
            <a:endCxn id="64" idx="7"/>
          </p:cNvCxnSpPr>
          <p:nvPr/>
        </p:nvCxnSpPr>
        <p:spPr>
          <a:xfrm flipH="1">
            <a:off x="673023" y="2264615"/>
            <a:ext cx="2016224" cy="22270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1151620" y="2839735"/>
            <a:ext cx="3024336" cy="78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endCxn id="63" idx="2"/>
          </p:cNvCxnSpPr>
          <p:nvPr/>
        </p:nvCxnSpPr>
        <p:spPr>
          <a:xfrm flipV="1">
            <a:off x="673023" y="3970955"/>
            <a:ext cx="3466929" cy="39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2159732" y="2290074"/>
            <a:ext cx="2016224" cy="22270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745031" y="2526365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294513" y="2578572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40975" y="3688549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258509" y="3744707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627784" y="1750656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79512" y="4385925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4211960" y="1845428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742993" y="4400062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281577" y="2438855"/>
            <a:ext cx="936104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300192" y="2438855"/>
            <a:ext cx="2448272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310737" y="3256649"/>
            <a:ext cx="2448272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GH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560668" y="1442106"/>
            <a:ext cx="3240360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P43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431" y="619054"/>
            <a:ext cx="8182769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= 55°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，直线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平行吗？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3640" y="1158947"/>
            <a:ext cx="3240360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P43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665096" y="2369146"/>
            <a:ext cx="2651320" cy="3902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3" idx="0"/>
          </p:cNvCxnSpPr>
          <p:nvPr/>
        </p:nvCxnSpPr>
        <p:spPr>
          <a:xfrm>
            <a:off x="5665097" y="3112692"/>
            <a:ext cx="287261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796136" y="1759330"/>
            <a:ext cx="1872656" cy="20365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451194" y="2014045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8200" y="2197633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83691" y="2685602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98301" y="2886444"/>
            <a:ext cx="504056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0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7444015">
            <a:off x="5981566" y="3119918"/>
            <a:ext cx="159052" cy="266700"/>
          </a:xfrm>
          <a:custGeom>
            <a:avLst/>
            <a:gdLst>
              <a:gd name="connsiteX0" fmla="*/ 146050 w 159052"/>
              <a:gd name="connsiteY0" fmla="*/ 0 h 266700"/>
              <a:gd name="connsiteX1" fmla="*/ 0 w 159052"/>
              <a:gd name="connsiteY1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9052" h="266700">
                <a:moveTo>
                  <a:pt x="146050" y="0"/>
                </a:moveTo>
                <a:cubicBezTo>
                  <a:pt x="166687" y="106891"/>
                  <a:pt x="187325" y="213783"/>
                  <a:pt x="0" y="266700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57006" y="3112692"/>
            <a:ext cx="216181" cy="5245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18522871">
            <a:off x="7429564" y="2087902"/>
            <a:ext cx="159052" cy="266700"/>
          </a:xfrm>
          <a:custGeom>
            <a:avLst/>
            <a:gdLst>
              <a:gd name="connsiteX0" fmla="*/ 146050 w 159052"/>
              <a:gd name="connsiteY0" fmla="*/ 0 h 266700"/>
              <a:gd name="connsiteX1" fmla="*/ 0 w 159052"/>
              <a:gd name="connsiteY1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9052" h="266700">
                <a:moveTo>
                  <a:pt x="146050" y="0"/>
                </a:moveTo>
                <a:cubicBezTo>
                  <a:pt x="166687" y="106891"/>
                  <a:pt x="187325" y="213783"/>
                  <a:pt x="0" y="266700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16132" y="1842140"/>
            <a:ext cx="216181" cy="5245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583" y="1356375"/>
            <a:ext cx="936104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18522871">
            <a:off x="6733704" y="2802710"/>
            <a:ext cx="159052" cy="266700"/>
          </a:xfrm>
          <a:custGeom>
            <a:avLst/>
            <a:gdLst>
              <a:gd name="connsiteX0" fmla="*/ 146050 w 159052"/>
              <a:gd name="connsiteY0" fmla="*/ 0 h 266700"/>
              <a:gd name="connsiteX1" fmla="*/ 0 w 159052"/>
              <a:gd name="connsiteY1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9052" h="266700">
                <a:moveTo>
                  <a:pt x="146050" y="0"/>
                </a:moveTo>
                <a:cubicBezTo>
                  <a:pt x="166687" y="106891"/>
                  <a:pt x="187325" y="213783"/>
                  <a:pt x="0" y="26670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20272" y="2556948"/>
            <a:ext cx="216181" cy="5245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2607" y="1964735"/>
            <a:ext cx="5361745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（对顶角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相等），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1840" y="2523124"/>
            <a:ext cx="5361745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（已知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条件），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8453" y="3157063"/>
            <a:ext cx="469829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（等量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代换），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2927" y="3756372"/>
            <a:ext cx="7438813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（同位角相等，两直线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/>
      <p:bldP spid="20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413" y="698214"/>
            <a:ext cx="9145016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对于同一平面内的三条直线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，如果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相交，那么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的位置关系是相交还是平行？请画图说明。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0691" y="1997031"/>
            <a:ext cx="3096344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P43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3488" y="4087842"/>
            <a:ext cx="5112568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的位置关系是相交。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00563" y="2410733"/>
            <a:ext cx="3139589" cy="1069078"/>
            <a:chOff x="2800563" y="2410733"/>
            <a:chExt cx="3139589" cy="106907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275856" y="2732767"/>
              <a:ext cx="26642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800563" y="2410733"/>
              <a:ext cx="50405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239852" y="3291830"/>
              <a:ext cx="26642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2800563" y="2955244"/>
              <a:ext cx="50405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79912" y="2456714"/>
            <a:ext cx="2039234" cy="1543737"/>
            <a:chOff x="3779912" y="2456714"/>
            <a:chExt cx="2039234" cy="1543737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779912" y="2456714"/>
              <a:ext cx="1450177" cy="132404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315090" y="3475884"/>
              <a:ext cx="50405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103448" y="2403283"/>
            <a:ext cx="72008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894582" y="1948334"/>
            <a:ext cx="4848225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just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1=100°       B.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3=80° </a:t>
            </a:r>
            <a:endParaRPr kumimoji="0" lang="en-US" altLang="zh-CN" sz="2800" b="1" kern="1200" cap="none" spc="0" normalizeH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algn="just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C.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4=80°         D.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4=100°</a:t>
            </a:r>
            <a:endParaRPr kumimoji="0" lang="en-US" altLang="zh-CN" sz="2800" b="1" kern="1200" cap="none" spc="0" normalizeH="0" noProof="0" dirty="0"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2"/>
          <p:cNvSpPr/>
          <p:nvPr/>
        </p:nvSpPr>
        <p:spPr>
          <a:xfrm>
            <a:off x="467544" y="627534"/>
            <a:ext cx="7078663" cy="13031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如图，已知∠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2=100°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，要使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，则须具备另一个条件（     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6228582" y="2173759"/>
            <a:ext cx="396875" cy="158591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546207" y="2173759"/>
            <a:ext cx="396875" cy="158591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850757" y="2972272"/>
            <a:ext cx="227012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8"/>
          <p:cNvSpPr/>
          <p:nvPr/>
        </p:nvSpPr>
        <p:spPr>
          <a:xfrm>
            <a:off x="6427019" y="1724497"/>
            <a:ext cx="38985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矩形 19"/>
          <p:cNvSpPr/>
          <p:nvPr/>
        </p:nvSpPr>
        <p:spPr>
          <a:xfrm>
            <a:off x="5966644" y="3683472"/>
            <a:ext cx="38985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矩形 20"/>
          <p:cNvSpPr/>
          <p:nvPr/>
        </p:nvSpPr>
        <p:spPr>
          <a:xfrm>
            <a:off x="7276332" y="3702522"/>
            <a:ext cx="390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矩形 21"/>
          <p:cNvSpPr/>
          <p:nvPr/>
        </p:nvSpPr>
        <p:spPr>
          <a:xfrm>
            <a:off x="7747819" y="1800697"/>
            <a:ext cx="406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矩形 22"/>
          <p:cNvSpPr/>
          <p:nvPr/>
        </p:nvSpPr>
        <p:spPr>
          <a:xfrm>
            <a:off x="6023794" y="2475384"/>
            <a:ext cx="3397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矩形 23"/>
          <p:cNvSpPr/>
          <p:nvPr/>
        </p:nvSpPr>
        <p:spPr>
          <a:xfrm>
            <a:off x="6517507" y="2467447"/>
            <a:ext cx="3381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矩形 24"/>
          <p:cNvSpPr/>
          <p:nvPr/>
        </p:nvSpPr>
        <p:spPr>
          <a:xfrm>
            <a:off x="6484169" y="2997672"/>
            <a:ext cx="3381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矩形 25"/>
          <p:cNvSpPr/>
          <p:nvPr/>
        </p:nvSpPr>
        <p:spPr>
          <a:xfrm>
            <a:off x="7366819" y="2437284"/>
            <a:ext cx="3381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91769" y="1381597"/>
            <a:ext cx="4429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弧形 15"/>
          <p:cNvSpPr/>
          <p:nvPr/>
        </p:nvSpPr>
        <p:spPr>
          <a:xfrm rot="1644592">
            <a:off x="6334944" y="2800822"/>
            <a:ext cx="307975" cy="388938"/>
          </a:xfrm>
          <a:prstGeom prst="arc">
            <a:avLst>
              <a:gd name="adj1" fmla="val 14237158"/>
              <a:gd name="adj2" fmla="val 19314945"/>
            </a:avLst>
          </a:prstGeom>
          <a:ln w="19050">
            <a:solidFill>
              <a:srgbClr val="F50B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弧形 16"/>
          <p:cNvSpPr/>
          <p:nvPr/>
        </p:nvSpPr>
        <p:spPr>
          <a:xfrm rot="18773542">
            <a:off x="6273032" y="2799234"/>
            <a:ext cx="307975" cy="390525"/>
          </a:xfrm>
          <a:prstGeom prst="arc">
            <a:avLst>
              <a:gd name="adj1" fmla="val 14237158"/>
              <a:gd name="adj2" fmla="val 19314945"/>
            </a:avLst>
          </a:prstGeom>
          <a:ln w="19050">
            <a:solidFill>
              <a:srgbClr val="F50B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 rot="18773542">
            <a:off x="7604944" y="2786534"/>
            <a:ext cx="306388" cy="388938"/>
          </a:xfrm>
          <a:prstGeom prst="arc">
            <a:avLst>
              <a:gd name="adj1" fmla="val 14237158"/>
              <a:gd name="adj2" fmla="val 19314945"/>
            </a:avLst>
          </a:prstGeom>
          <a:ln w="19050">
            <a:solidFill>
              <a:srgbClr val="F50B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弧形 18"/>
          <p:cNvSpPr/>
          <p:nvPr/>
        </p:nvSpPr>
        <p:spPr>
          <a:xfrm rot="8178413">
            <a:off x="6266682" y="2753197"/>
            <a:ext cx="306388" cy="388938"/>
          </a:xfrm>
          <a:prstGeom prst="arc">
            <a:avLst>
              <a:gd name="adj1" fmla="val 14237158"/>
              <a:gd name="adj2" fmla="val 19314945"/>
            </a:avLst>
          </a:prstGeom>
          <a:ln w="19050">
            <a:solidFill>
              <a:srgbClr val="F50B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1432770" y="4133190"/>
            <a:ext cx="425175" cy="614984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118314" y="3721770"/>
            <a:ext cx="1722762" cy="252663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MainIdea"/>
          <p:cNvSpPr/>
          <p:nvPr/>
        </p:nvSpPr>
        <p:spPr>
          <a:xfrm>
            <a:off x="36292" y="2978301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44435" y="4125425"/>
            <a:ext cx="413511" cy="622749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49804" y="2066278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2630" y="1482710"/>
            <a:ext cx="676609" cy="794063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998111" y="919505"/>
            <a:ext cx="857457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2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4060808" y="861562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4078231" y="495925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977350" y="2636103"/>
            <a:ext cx="106919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4211637" y="2165071"/>
            <a:ext cx="593797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9469" y="2859782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位置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关系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874852" y="579961"/>
            <a:ext cx="158591" cy="94594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SubTopic"/>
          <p:cNvSpPr/>
          <p:nvPr/>
        </p:nvSpPr>
        <p:spPr>
          <a:xfrm>
            <a:off x="4069221" y="1334818"/>
            <a:ext cx="589470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802260" y="1026461"/>
            <a:ext cx="158591" cy="171204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930850" y="1577631"/>
            <a:ext cx="142235" cy="232192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226776" y="2276773"/>
            <a:ext cx="157209" cy="210818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4079412" y="2198537"/>
            <a:ext cx="109223" cy="13574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4221503" y="3404410"/>
            <a:ext cx="1601382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8534" y="3710674"/>
            <a:ext cx="172276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74305" y="3748730"/>
            <a:ext cx="1965847" cy="252662"/>
            <a:chOff x="3290604" y="2721103"/>
            <a:chExt cx="2377520" cy="310461"/>
          </a:xfrm>
        </p:grpSpPr>
        <p:sp>
          <p:nvSpPr>
            <p:cNvPr id="28" name="MMConnector"/>
            <p:cNvSpPr/>
            <p:nvPr/>
          </p:nvSpPr>
          <p:spPr>
            <a:xfrm>
              <a:off x="3290604" y="2853475"/>
              <a:ext cx="229586" cy="45719"/>
            </a:xfrm>
            <a:custGeom>
              <a:avLst/>
              <a:gdLst/>
              <a:ahLst/>
              <a:cxnLst/>
              <a:rect l="0" t="0" r="0" b="0"/>
              <a:pathLst>
                <a:path w="283500" h="10500" fill="none">
                  <a:moveTo>
                    <a:pt x="-141750" y="0"/>
                  </a:moveTo>
                  <a:lnTo>
                    <a:pt x="-18480" y="0"/>
                  </a:lnTo>
                  <a:cubicBezTo>
                    <a:pt x="-18480" y="0"/>
                    <a:pt x="9744" y="0"/>
                    <a:pt x="44520" y="0"/>
                  </a:cubicBezTo>
                  <a:lnTo>
                    <a:pt x="141750" y="0"/>
                  </a:lnTo>
                </a:path>
              </a:pathLst>
            </a:custGeom>
            <a:noFill/>
            <a:ln w="10500" cap="rnd">
              <a:solidFill>
                <a:srgbClr val="424F58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3431911" y="2721103"/>
              <a:ext cx="2236213" cy="310461"/>
            </a:xfrm>
            <a:custGeom>
              <a:avLst/>
              <a:gdLst>
                <a:gd name="rtl" fmla="*/ 87150 w 1858500"/>
                <a:gd name="rtt" fmla="*/ 40950 h 220500"/>
                <a:gd name="rtr" fmla="*/ 1767150 w 1858500"/>
                <a:gd name="rtb" fmla="*/ 198450 h 220500"/>
              </a:gdLst>
              <a:ahLst/>
              <a:cxnLst/>
              <a:rect l="rtl" t="rtt" r="rtr" b="rtb"/>
              <a:pathLst>
                <a:path w="1858500" h="220500">
                  <a:moveTo>
                    <a:pt x="0" y="0"/>
                  </a:moveTo>
                  <a:lnTo>
                    <a:pt x="1858500" y="0"/>
                  </a:lnTo>
                  <a:lnTo>
                    <a:pt x="1858500" y="220500"/>
                  </a:lnTo>
                  <a:lnTo>
                    <a:pt x="0" y="2205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500" cap="flat">
              <a:solidFill>
                <a:srgbClr val="424F58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同位角、内错角、同旁内角</a:t>
              </a:r>
              <a:endPara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左大括号 29"/>
          <p:cNvSpPr/>
          <p:nvPr/>
        </p:nvSpPr>
        <p:spPr>
          <a:xfrm>
            <a:off x="1882980" y="4083918"/>
            <a:ext cx="124209" cy="68580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SubTopic"/>
          <p:cNvSpPr/>
          <p:nvPr/>
        </p:nvSpPr>
        <p:spPr>
          <a:xfrm>
            <a:off x="2028609" y="4007506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007190" y="4291098"/>
            <a:ext cx="1465726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07190" y="4588830"/>
            <a:ext cx="1465726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741122" y="382659"/>
            <a:ext cx="68156" cy="326544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5" name="SubTopic"/>
          <p:cNvSpPr/>
          <p:nvPr/>
        </p:nvSpPr>
        <p:spPr>
          <a:xfrm>
            <a:off x="4685441" y="207985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687787" y="418555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719989" y="660788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" name="SubTopic"/>
          <p:cNvSpPr/>
          <p:nvPr/>
        </p:nvSpPr>
        <p:spPr>
          <a:xfrm>
            <a:off x="4710965" y="907790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" name="SubTopic"/>
          <p:cNvSpPr/>
          <p:nvPr/>
        </p:nvSpPr>
        <p:spPr>
          <a:xfrm>
            <a:off x="4716580" y="1111954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概念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0" name="SubTopic"/>
          <p:cNvSpPr/>
          <p:nvPr/>
        </p:nvSpPr>
        <p:spPr>
          <a:xfrm>
            <a:off x="4701484" y="1347614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727150" y="823301"/>
            <a:ext cx="93191" cy="39473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4727150" y="1253759"/>
            <a:ext cx="101744" cy="379165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92288" y="294154"/>
            <a:ext cx="3276413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83574" y="512876"/>
            <a:ext cx="1244832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135617" y="740046"/>
            <a:ext cx="2733400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135430" y="982183"/>
            <a:ext cx="2443721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139675" y="1205810"/>
            <a:ext cx="2616086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132229" y="1417854"/>
            <a:ext cx="2443721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831590" y="1782280"/>
            <a:ext cx="129133" cy="111118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52997" y="219046"/>
            <a:ext cx="2444204" cy="764991"/>
            <a:chOff x="251520" y="138345"/>
            <a:chExt cx="4377140" cy="764991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新知预览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1" name="SubTopic"/>
          <p:cNvSpPr/>
          <p:nvPr/>
        </p:nvSpPr>
        <p:spPr>
          <a:xfrm>
            <a:off x="4887286" y="1630076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3" name="SubTopic"/>
          <p:cNvSpPr/>
          <p:nvPr/>
        </p:nvSpPr>
        <p:spPr>
          <a:xfrm>
            <a:off x="4867418" y="2588444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495943" y="1640576"/>
            <a:ext cx="3693766" cy="584775"/>
            <a:chOff x="5503161" y="1632924"/>
            <a:chExt cx="3693766" cy="584775"/>
          </a:xfrm>
        </p:grpSpPr>
        <p:sp>
          <p:nvSpPr>
            <p:cNvPr id="67" name="文本框 66"/>
            <p:cNvSpPr txBox="1"/>
            <p:nvPr/>
          </p:nvSpPr>
          <p:spPr>
            <a:xfrm>
              <a:off x="5503161" y="1632924"/>
              <a:ext cx="36937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两条直线相交成四个角，如果有一个角是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直角</a:t>
              </a:r>
              <a:r>
                <a:rPr lang="zh-CN" altLang="en-US" sz="1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，那么称这两条直线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互相垂直</a:t>
              </a:r>
              <a:r>
                <a:rPr lang="zh-CN" altLang="en-US" sz="1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1600" dirty="0"/>
            </a:p>
          </p:txBody>
        </p:sp>
        <p:sp>
          <p:nvSpPr>
            <p:cNvPr id="68" name="矩形: 圆角 67"/>
            <p:cNvSpPr/>
            <p:nvPr/>
          </p:nvSpPr>
          <p:spPr>
            <a:xfrm>
              <a:off x="5550310" y="1684965"/>
              <a:ext cx="3586774" cy="486461"/>
            </a:xfrm>
            <a:prstGeom prst="round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544232" y="2165071"/>
            <a:ext cx="3418432" cy="584775"/>
            <a:chOff x="5544232" y="2165071"/>
            <a:chExt cx="3418432" cy="584775"/>
          </a:xfrm>
        </p:grpSpPr>
        <p:sp>
          <p:nvSpPr>
            <p:cNvPr id="70" name="文本框 69"/>
            <p:cNvSpPr txBox="1"/>
            <p:nvPr/>
          </p:nvSpPr>
          <p:spPr>
            <a:xfrm>
              <a:off x="5544232" y="2165071"/>
              <a:ext cx="341843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同</a:t>
              </a:r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一平面内，</a:t>
              </a:r>
              <a:r>
                <a:rPr lang="zh-CN" altLang="en-US" sz="16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过一点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有且只有一条</a:t>
              </a:r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直线与已知直线垂直。</a:t>
              </a:r>
              <a:endPara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" name="矩形: 圆角 70"/>
            <p:cNvSpPr/>
            <p:nvPr/>
          </p:nvSpPr>
          <p:spPr>
            <a:xfrm>
              <a:off x="5557336" y="2211710"/>
              <a:ext cx="3405328" cy="486461"/>
            </a:xfrm>
            <a:prstGeom prst="round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44232" y="2690707"/>
            <a:ext cx="3108446" cy="584775"/>
            <a:chOff x="5544232" y="2690707"/>
            <a:chExt cx="3108446" cy="584775"/>
          </a:xfrm>
        </p:grpSpPr>
        <p:sp>
          <p:nvSpPr>
            <p:cNvPr id="73" name="Rectangle 4"/>
            <p:cNvSpPr/>
            <p:nvPr/>
          </p:nvSpPr>
          <p:spPr>
            <a:xfrm>
              <a:off x="5544232" y="2690707"/>
              <a:ext cx="3108446" cy="584775"/>
            </a:xfrm>
            <a:prstGeom prst="rect">
              <a:avLst/>
            </a:prstGeom>
            <a:noFill/>
            <a:ln w="28575" cap="flat" cmpd="sng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直线外一点与直线上各点连接的所有线段中，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垂线段最短</a:t>
              </a:r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4" name="矩形: 圆角 73"/>
            <p:cNvSpPr/>
            <p:nvPr/>
          </p:nvSpPr>
          <p:spPr>
            <a:xfrm>
              <a:off x="5557336" y="2735545"/>
              <a:ext cx="3095342" cy="486461"/>
            </a:xfrm>
            <a:prstGeom prst="round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左大括号 74"/>
          <p:cNvSpPr/>
          <p:nvPr/>
        </p:nvSpPr>
        <p:spPr>
          <a:xfrm>
            <a:off x="5421158" y="2324745"/>
            <a:ext cx="94045" cy="806681"/>
          </a:xfrm>
          <a:prstGeom prst="leftBrace">
            <a:avLst>
              <a:gd name="adj1" fmla="val 58449"/>
              <a:gd name="adj2" fmla="val 5000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grpSp>
        <p:nvGrpSpPr>
          <p:cNvPr id="76" name="组合 75"/>
          <p:cNvGrpSpPr/>
          <p:nvPr/>
        </p:nvGrpSpPr>
        <p:grpSpPr>
          <a:xfrm>
            <a:off x="5862738" y="3236294"/>
            <a:ext cx="3310376" cy="584775"/>
            <a:chOff x="5862738" y="3236294"/>
            <a:chExt cx="3310376" cy="584775"/>
          </a:xfrm>
        </p:grpSpPr>
        <p:grpSp>
          <p:nvGrpSpPr>
            <p:cNvPr id="77" name="组合 76"/>
            <p:cNvGrpSpPr/>
            <p:nvPr/>
          </p:nvGrpSpPr>
          <p:grpSpPr>
            <a:xfrm>
              <a:off x="6064668" y="3236294"/>
              <a:ext cx="3108446" cy="584775"/>
              <a:chOff x="6120261" y="2890948"/>
              <a:chExt cx="3108446" cy="584775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6120261" y="2890948"/>
                <a:ext cx="310844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l" eaLnBrk="1" hangingPunct="1"/>
                <a:r>
                  <a:rPr lang="zh-CN" altLang="en-US" sz="16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直线外一点到这条直线的</a:t>
                </a:r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垂线段的长度</a:t>
                </a:r>
                <a:r>
                  <a:rPr lang="zh-CN" altLang="en-US" sz="16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，叫作点到直线的距离</a:t>
                </a:r>
                <a:endPara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矩形: 圆角 79"/>
              <p:cNvSpPr/>
              <p:nvPr/>
            </p:nvSpPr>
            <p:spPr>
              <a:xfrm>
                <a:off x="6149726" y="2929052"/>
                <a:ext cx="2963634" cy="512685"/>
              </a:xfrm>
              <a:prstGeom prst="roundRect">
                <a:avLst>
                  <a:gd name="adj" fmla="val 14333"/>
                </a:avLst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>
              <a:off x="5862738" y="3536579"/>
              <a:ext cx="225743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1212055" y="848461"/>
            <a:ext cx="6105525" cy="19495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如图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，判定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的条件是（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339752" y="2931790"/>
            <a:ext cx="3634700" cy="1871662"/>
            <a:chOff x="2486025" y="2974975"/>
            <a:chExt cx="3634700" cy="1871662"/>
          </a:xfrm>
        </p:grpSpPr>
        <p:sp>
          <p:nvSpPr>
            <p:cNvPr id="3" name="等腰三角形 2"/>
            <p:cNvSpPr/>
            <p:nvPr/>
          </p:nvSpPr>
          <p:spPr bwMode="auto">
            <a:xfrm>
              <a:off x="2836862" y="3328987"/>
              <a:ext cx="1735138" cy="1119188"/>
            </a:xfrm>
            <a:prstGeom prst="triangle">
              <a:avLst>
                <a:gd name="adj" fmla="val 73077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500562" y="4448175"/>
              <a:ext cx="12858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4557712" y="3590925"/>
              <a:ext cx="968375" cy="8509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11"/>
            <p:cNvSpPr/>
            <p:nvPr/>
          </p:nvSpPr>
          <p:spPr>
            <a:xfrm>
              <a:off x="2486025" y="4211637"/>
              <a:ext cx="466725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" name="矩形 13"/>
            <p:cNvSpPr/>
            <p:nvPr/>
          </p:nvSpPr>
          <p:spPr>
            <a:xfrm>
              <a:off x="3736975" y="2974975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" name="矩形 14"/>
            <p:cNvSpPr/>
            <p:nvPr/>
          </p:nvSpPr>
          <p:spPr>
            <a:xfrm>
              <a:off x="5395912" y="3205162"/>
              <a:ext cx="407988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" name="矩形 15"/>
            <p:cNvSpPr/>
            <p:nvPr/>
          </p:nvSpPr>
          <p:spPr>
            <a:xfrm>
              <a:off x="4371975" y="4384675"/>
              <a:ext cx="390525" cy="461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C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" name="矩形 16"/>
            <p:cNvSpPr/>
            <p:nvPr/>
          </p:nvSpPr>
          <p:spPr>
            <a:xfrm>
              <a:off x="5730875" y="4217987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E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" name="矩形 17"/>
            <p:cNvSpPr/>
            <p:nvPr/>
          </p:nvSpPr>
          <p:spPr>
            <a:xfrm>
              <a:off x="4095750" y="4022725"/>
              <a:ext cx="338137" cy="461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7972037">
              <a:off x="4392612" y="4224337"/>
              <a:ext cx="307975" cy="390525"/>
            </a:xfrm>
            <a:prstGeom prst="arc">
              <a:avLst>
                <a:gd name="adj1" fmla="val 14237158"/>
                <a:gd name="adj2" fmla="val 1852054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257049">
              <a:off x="4443412" y="4222750"/>
              <a:ext cx="306388" cy="388938"/>
            </a:xfrm>
            <a:prstGeom prst="arc">
              <a:avLst>
                <a:gd name="adj1" fmla="val 14237158"/>
                <a:gd name="adj2" fmla="val 1852054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17792">
              <a:off x="4556918" y="4226718"/>
              <a:ext cx="263525" cy="388938"/>
            </a:xfrm>
            <a:prstGeom prst="arc">
              <a:avLst>
                <a:gd name="adj1" fmla="val 14237158"/>
                <a:gd name="adj2" fmla="val 1852054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5" name="矩形 21"/>
            <p:cNvSpPr/>
            <p:nvPr/>
          </p:nvSpPr>
          <p:spPr>
            <a:xfrm>
              <a:off x="4479925" y="3790950"/>
              <a:ext cx="339725" cy="461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矩形 22"/>
            <p:cNvSpPr/>
            <p:nvPr/>
          </p:nvSpPr>
          <p:spPr>
            <a:xfrm>
              <a:off x="4889500" y="4054475"/>
              <a:ext cx="339725" cy="461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588224" y="987574"/>
            <a:ext cx="44435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1115616" y="284956"/>
            <a:ext cx="7189788" cy="4573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下列说法中，不正确的是（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如果两条直线都和第三条直线平行，那么这两条直线也互相平行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过直线外一点，有且只有一条直线和这条直线相交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同一平面内的两条不相交直线平行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过直线外一点，有且只有一条直线与已知直线平行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152" y="339502"/>
            <a:ext cx="4238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326835"/>
            <a:ext cx="823669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7. 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如图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已知∠</a:t>
            </a:r>
            <a:r>
              <a:rPr kumimoji="0" lang="en-US" altLang="zh-CN" sz="28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=30°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kumimoji="0" lang="en-US" altLang="zh-CN" sz="28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ADC=</a:t>
            </a:r>
            <a:r>
              <a:rPr kumimoji="0" lang="en-US" altLang="zh-CN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kumimoji="0" lang="en-US" altLang="zh-CN" sz="28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是∠</a:t>
            </a:r>
            <a:r>
              <a:rPr kumimoji="0" lang="en-US" altLang="zh-CN" sz="28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ADC </a:t>
            </a:r>
            <a:r>
              <a:rPr kumimoji="0" lang="zh-CN" altLang="en-US" sz="28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</a:rPr>
              <a:t>的平分线，你能推断出哪两条直线平行，并</a:t>
            </a:r>
            <a:r>
              <a:rPr kumimoji="0" lang="zh-CN" altLang="en-US" sz="2800" b="1" kern="1200" cap="none" spc="0" normalizeH="0" noProof="0">
                <a:latin typeface="Times New Roman" panose="02020603050405020304" pitchFamily="18" charset="0"/>
                <a:ea typeface="黑体" panose="02010609060101010101" pitchFamily="49" charset="-122"/>
              </a:rPr>
              <a:t>说明理由。</a:t>
            </a:r>
            <a:endParaRPr kumimoji="0" lang="zh-CN" altLang="en-US" sz="2800" b="1" kern="1200" cap="none" spc="0" normalizeH="0" noProof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6084168" y="1945333"/>
            <a:ext cx="2794000" cy="1939665"/>
            <a:chOff x="4521051" y="2650887"/>
            <a:chExt cx="2793937" cy="1940928"/>
          </a:xfrm>
        </p:grpSpPr>
        <p:sp>
          <p:nvSpPr>
            <p:cNvPr id="4" name="等腰三角形 3"/>
            <p:cNvSpPr/>
            <p:nvPr/>
          </p:nvSpPr>
          <p:spPr bwMode="auto">
            <a:xfrm>
              <a:off x="4911567" y="3100132"/>
              <a:ext cx="1993855" cy="1121604"/>
            </a:xfrm>
            <a:prstGeom prst="triangle">
              <a:avLst>
                <a:gd name="adj" fmla="val 82372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902145" y="3529086"/>
              <a:ext cx="803257" cy="301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endCxn id="4" idx="4"/>
            </p:cNvCxnSpPr>
            <p:nvPr/>
          </p:nvCxnSpPr>
          <p:spPr>
            <a:xfrm>
              <a:off x="5902145" y="3535441"/>
              <a:ext cx="1003277" cy="6862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6403784" y="2650887"/>
              <a:ext cx="390516" cy="462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21051" y="4129552"/>
              <a:ext cx="390516" cy="462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924472" y="4129552"/>
              <a:ext cx="390516" cy="462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11629" y="3224088"/>
              <a:ext cx="407979" cy="462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702227" y="3320988"/>
              <a:ext cx="390516" cy="4606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E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86630" y="1591263"/>
            <a:ext cx="6834188" cy="3269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解：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DE</a:t>
            </a:r>
            <a:r>
              <a:rPr kumimoji="0" lang="en-US" altLang="zh-CN" sz="2800" b="1" kern="1200" cap="none" spc="0" normalizeH="0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//</a:t>
            </a:r>
            <a:r>
              <a:rPr kumimoji="0" lang="en-US" altLang="zh-CN" sz="2800" b="1" i="1" kern="1200" cap="none" spc="0" normalizeH="0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BC</a:t>
            </a:r>
            <a:r>
              <a:rPr kumimoji="0" lang="zh-CN" altLang="en-US" sz="2800" b="1" kern="1200" cap="none" spc="0" normalizeH="0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noProof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∵∠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ADC</a:t>
            </a: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=60°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DE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是∠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ADC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的平分线，</a:t>
            </a:r>
            <a:endParaRPr kumimoji="0" lang="en-US" altLang="zh-CN" sz="28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∴∠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ADE</a:t>
            </a: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=30°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又∵∠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ABC</a:t>
            </a: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=30°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∴∠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ADE</a:t>
            </a: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ABC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4572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∴</a:t>
            </a:r>
            <a:r>
              <a:rPr kumimoji="0" lang="en-US" altLang="zh-CN" sz="28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DE</a:t>
            </a:r>
            <a:r>
              <a:rPr kumimoji="0" lang="en-US" altLang="zh-CN" sz="2800" b="1" kern="1200" cap="none" spc="0" normalizeH="0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//</a:t>
            </a:r>
            <a:r>
              <a:rPr kumimoji="0" lang="en-US" altLang="zh-CN" sz="2800" b="1" i="1" kern="1200" cap="none" spc="0" normalizeH="0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BC</a:t>
            </a:r>
            <a:r>
              <a:rPr kumimoji="0" lang="zh-CN" altLang="en-US" sz="2800" b="1" kern="1200" cap="none" spc="0" normalizeH="0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同位角相等，两直线平行）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inIdea"/>
          <p:cNvSpPr/>
          <p:nvPr/>
        </p:nvSpPr>
        <p:spPr>
          <a:xfrm>
            <a:off x="30543" y="2742010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34886" y="3377074"/>
            <a:ext cx="413511" cy="837624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13654" y="1860552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7262" y="888824"/>
            <a:ext cx="427778" cy="591404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751039" y="629500"/>
            <a:ext cx="712515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0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3667784" y="634551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3678214" y="334297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760784" y="1368930"/>
            <a:ext cx="68928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3637101" y="1255427"/>
            <a:ext cx="461721" cy="161214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3720" y="262349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位置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关系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503793" y="378317"/>
            <a:ext cx="113395" cy="72357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SubTopic"/>
          <p:cNvSpPr/>
          <p:nvPr/>
        </p:nvSpPr>
        <p:spPr>
          <a:xfrm>
            <a:off x="3646355" y="975156"/>
            <a:ext cx="485924" cy="16121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594451" y="647370"/>
            <a:ext cx="122035" cy="117094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906707" y="1034230"/>
            <a:ext cx="149288" cy="141681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234607" y="2001975"/>
            <a:ext cx="155078" cy="207961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511998" y="1206492"/>
            <a:ext cx="89690" cy="47289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3601688" y="1633558"/>
            <a:ext cx="1026567" cy="166770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0322" y="2118180"/>
            <a:ext cx="197189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1914412" y="2768895"/>
            <a:ext cx="155910" cy="191344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SubTopic"/>
          <p:cNvSpPr/>
          <p:nvPr/>
        </p:nvSpPr>
        <p:spPr>
          <a:xfrm>
            <a:off x="2154929" y="2675307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130896" y="3191235"/>
            <a:ext cx="1722762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90726" y="4130177"/>
            <a:ext cx="1673035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191107" y="320564"/>
            <a:ext cx="55535" cy="24701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255909" y="416335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265379" y="537038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205910" y="609044"/>
            <a:ext cx="45719" cy="24701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17511" y="256882"/>
            <a:ext cx="2790793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520070" y="403731"/>
            <a:ext cx="856578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13814" y="542747"/>
            <a:ext cx="2733400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22322" y="680369"/>
            <a:ext cx="2443721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28234" y="834211"/>
            <a:ext cx="2616086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22351" y="976849"/>
            <a:ext cx="1708549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187093" y="1223262"/>
            <a:ext cx="55535" cy="2815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533079" y="1128209"/>
            <a:ext cx="4542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两条直线相交成四个角，如果有一个角是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直角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，那么称这两条直线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互相垂直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29071" y="1250311"/>
            <a:ext cx="35122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在同一平面内，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过一点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有且只有一条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直线与已知直线垂直。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5" name="Rectangle 4"/>
          <p:cNvSpPr/>
          <p:nvPr/>
        </p:nvSpPr>
        <p:spPr>
          <a:xfrm>
            <a:off x="4542513" y="1395136"/>
            <a:ext cx="3523523" cy="246221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直线外一点与直线上各点连接的所有线段中，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垂线段最短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" name="左大括号 97"/>
          <p:cNvSpPr/>
          <p:nvPr/>
        </p:nvSpPr>
        <p:spPr>
          <a:xfrm>
            <a:off x="4564886" y="1360830"/>
            <a:ext cx="45719" cy="20466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62363" y="1627093"/>
            <a:ext cx="366080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直线外一点到这条直线的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，叫作点到直线的距离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28255" y="1724749"/>
            <a:ext cx="2257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-47664" y="91067"/>
            <a:ext cx="2120749" cy="702480"/>
            <a:chOff x="1048403" y="169333"/>
            <a:chExt cx="2346945" cy="77740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课堂小结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8" name="SubTopic"/>
          <p:cNvSpPr/>
          <p:nvPr/>
        </p:nvSpPr>
        <p:spPr>
          <a:xfrm>
            <a:off x="4262907" y="700592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9" name="左大括号 68"/>
          <p:cNvSpPr/>
          <p:nvPr/>
        </p:nvSpPr>
        <p:spPr>
          <a:xfrm>
            <a:off x="4202122" y="913730"/>
            <a:ext cx="48481" cy="23802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0" name="SubTopic"/>
          <p:cNvSpPr/>
          <p:nvPr/>
        </p:nvSpPr>
        <p:spPr>
          <a:xfrm>
            <a:off x="4246636" y="1122515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" name="SubTopic"/>
          <p:cNvSpPr/>
          <p:nvPr/>
        </p:nvSpPr>
        <p:spPr>
          <a:xfrm>
            <a:off x="4246642" y="99572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2" name="SubTopic"/>
          <p:cNvSpPr/>
          <p:nvPr/>
        </p:nvSpPr>
        <p:spPr>
          <a:xfrm>
            <a:off x="4246025" y="135388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3" name="SubTopic"/>
          <p:cNvSpPr/>
          <p:nvPr/>
        </p:nvSpPr>
        <p:spPr>
          <a:xfrm>
            <a:off x="4262907" y="85010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4090000" y="1937354"/>
            <a:ext cx="111201" cy="66946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7" name="SubTopic"/>
          <p:cNvSpPr/>
          <p:nvPr/>
        </p:nvSpPr>
        <p:spPr>
          <a:xfrm>
            <a:off x="4141986" y="1897914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346" y="2007917"/>
            <a:ext cx="991529" cy="726617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789124" y="2589602"/>
            <a:ext cx="3799102" cy="342338"/>
            <a:chOff x="5412255" y="2085210"/>
            <a:chExt cx="1983288" cy="342338"/>
          </a:xfrm>
        </p:grpSpPr>
        <p:sp>
          <p:nvSpPr>
            <p:cNvPr id="3" name="文本框 2"/>
            <p:cNvSpPr txBox="1"/>
            <p:nvPr/>
          </p:nvSpPr>
          <p:spPr>
            <a:xfrm>
              <a:off x="5412255" y="2085210"/>
              <a:ext cx="1983288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同一平面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内，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不相交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的两条直线叫作</a:t>
              </a:r>
              <a:r>
                <a:rPr lang="zh-CN" altLang="en-US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平行线</a:t>
              </a:r>
              <a:endPara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5426608" y="2150914"/>
              <a:ext cx="1931343" cy="255840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97134" y="1869629"/>
            <a:ext cx="2849407" cy="342338"/>
            <a:chOff x="5383134" y="2066449"/>
            <a:chExt cx="2849407" cy="342338"/>
          </a:xfrm>
        </p:grpSpPr>
        <p:sp>
          <p:nvSpPr>
            <p:cNvPr id="87" name="文本框 86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矩形: 圆角 87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89" name="左大括号 88"/>
          <p:cNvSpPr/>
          <p:nvPr/>
        </p:nvSpPr>
        <p:spPr>
          <a:xfrm>
            <a:off x="3911615" y="2984629"/>
            <a:ext cx="99960" cy="56203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左大括号 89"/>
          <p:cNvSpPr/>
          <p:nvPr/>
        </p:nvSpPr>
        <p:spPr>
          <a:xfrm>
            <a:off x="3833207" y="3668142"/>
            <a:ext cx="155078" cy="11322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11575" y="28430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SubTopic"/>
          <p:cNvSpPr/>
          <p:nvPr/>
        </p:nvSpPr>
        <p:spPr>
          <a:xfrm>
            <a:off x="4246594" y="25037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957522" y="3505047"/>
            <a:ext cx="4135088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过直线外一点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有且只有一条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直线与这条直线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57522" y="3788453"/>
            <a:ext cx="5019239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平行于同一条直线的两条直线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7" grpId="0"/>
      <p:bldP spid="89" grpId="0" animBg="1"/>
      <p:bldP spid="90" grpId="0" animBg="1"/>
      <p:bldP spid="100" grpId="0"/>
      <p:bldP spid="119" grpId="0"/>
      <p:bldP spid="1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完成练习册本课时</a:t>
            </a:r>
            <a:r>
              <a:rPr lang="zh-CN" altLang="en-US" sz="2800" b="1">
                <a:latin typeface="+mn-lt"/>
                <a:ea typeface="+mn-ea"/>
                <a:cs typeface="+mn-ea"/>
                <a:sym typeface="+mn-lt"/>
              </a:rPr>
              <a:t>的习题。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9634" y="1387521"/>
            <a:ext cx="6149754" cy="1968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2-13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装修工人要在墙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钉木条，如果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木条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与竖直木条垂直， 那么木条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与竖直木条所成的角为多少度时，才能使木条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与木条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平行？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622062" y="674328"/>
            <a:ext cx="1560512" cy="2627071"/>
            <a:chOff x="6732240" y="820986"/>
            <a:chExt cx="1560512" cy="2627071"/>
          </a:xfrm>
        </p:grpSpPr>
        <p:grpSp>
          <p:nvGrpSpPr>
            <p:cNvPr id="7" name="组合 6"/>
            <p:cNvGrpSpPr/>
            <p:nvPr/>
          </p:nvGrpSpPr>
          <p:grpSpPr>
            <a:xfrm>
              <a:off x="6732240" y="820986"/>
              <a:ext cx="1560512" cy="2376487"/>
              <a:chOff x="6745090" y="1376636"/>
              <a:chExt cx="1560512" cy="237648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745090" y="1376636"/>
                <a:ext cx="1560512" cy="23764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矩形 5"/>
              <p:cNvSpPr/>
              <p:nvPr/>
            </p:nvSpPr>
            <p:spPr>
              <a:xfrm rot="5400000">
                <a:off x="6336196" y="2024819"/>
                <a:ext cx="1008112" cy="72008"/>
              </a:xfrm>
              <a:prstGeom prst="rect">
                <a:avLst/>
              </a:prstGeom>
              <a:solidFill>
                <a:srgbClr val="AB5623"/>
              </a:solidFill>
              <a:ln>
                <a:solidFill>
                  <a:srgbClr val="C5602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7308304" y="3070068"/>
              <a:ext cx="792088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2-13</a:t>
              </a:r>
              <a:endPara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30125" y="3417403"/>
            <a:ext cx="5209394" cy="100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2-14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，如果木条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不与竖直木条垂直呢？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53228" y="3232424"/>
            <a:ext cx="1311514" cy="1614737"/>
            <a:chOff x="6471478" y="3507855"/>
            <a:chExt cx="1311514" cy="1614737"/>
          </a:xfrm>
        </p:grpSpPr>
        <p:sp>
          <p:nvSpPr>
            <p:cNvPr id="13" name="矩形 12"/>
            <p:cNvSpPr/>
            <p:nvPr/>
          </p:nvSpPr>
          <p:spPr>
            <a:xfrm rot="11919029">
              <a:off x="6477774" y="3980871"/>
              <a:ext cx="1296144" cy="61113"/>
            </a:xfrm>
            <a:prstGeom prst="rect">
              <a:avLst/>
            </a:prstGeom>
            <a:solidFill>
              <a:srgbClr val="AB5623"/>
            </a:solidFill>
            <a:ln>
              <a:solidFill>
                <a:srgbClr val="C5602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 rot="10290739">
              <a:off x="6486848" y="4544242"/>
              <a:ext cx="1296144" cy="61113"/>
            </a:xfrm>
            <a:prstGeom prst="rect">
              <a:avLst/>
            </a:prstGeom>
            <a:solidFill>
              <a:srgbClr val="AB5623"/>
            </a:solidFill>
            <a:ln>
              <a:solidFill>
                <a:srgbClr val="C5602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 rot="5400000">
              <a:off x="5853963" y="4125370"/>
              <a:ext cx="1296144" cy="61113"/>
            </a:xfrm>
            <a:prstGeom prst="rect">
              <a:avLst/>
            </a:prstGeom>
            <a:solidFill>
              <a:srgbClr val="AB5623"/>
            </a:solidFill>
            <a:ln>
              <a:solidFill>
                <a:srgbClr val="C5602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76256" y="4744603"/>
              <a:ext cx="792088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2-14</a:t>
              </a:r>
              <a:endPara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76256" y="3529386"/>
              <a:ext cx="321870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16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76256" y="4196810"/>
              <a:ext cx="321870" cy="3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16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5536" y="176764"/>
            <a:ext cx="4377140" cy="764991"/>
            <a:chOff x="251520" y="138345"/>
            <a:chExt cx="4377140" cy="76499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创设情境，新课导入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3" name="矩形 20"/>
          <p:cNvSpPr/>
          <p:nvPr/>
        </p:nvSpPr>
        <p:spPr>
          <a:xfrm>
            <a:off x="430125" y="881960"/>
            <a:ext cx="6624638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在日常生活中， 人们经常用到平行线。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7544" y="1535638"/>
            <a:ext cx="5184576" cy="31523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</a:t>
            </a:r>
            <a:r>
              <a:rPr lang="zh-CN" altLang="en-US" sz="2400" b="1" dirty="0">
                <a:solidFill>
                  <a:srgbClr val="0060FF"/>
                </a:solidFill>
                <a:latin typeface="Times New Roman" panose="02020603050405020304" pitchFamily="18" charset="0"/>
              </a:rPr>
              <a:t>问题</a:t>
            </a:r>
            <a:r>
              <a:rPr lang="en-US" altLang="zh-CN" sz="2400" b="1" dirty="0">
                <a:solidFill>
                  <a:srgbClr val="006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60FF"/>
                </a:solidFill>
                <a:latin typeface="Times New Roman" panose="02020603050405020304" pitchFamily="18" charset="0"/>
              </a:rPr>
              <a:t>：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如图，三根木条相交成∠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， 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，固定木条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，转动木条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a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。在转动木条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a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的过程中，观察∠</a:t>
            </a:r>
            <a:r>
              <a:rPr kumimoji="0" lang="en-US" altLang="zh-CN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2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的变化以及它与∠</a:t>
            </a:r>
            <a:r>
              <a:rPr kumimoji="0" lang="en-US" altLang="zh-CN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1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的大小关系， 你发现木条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a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与木条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b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的位置关系发生了什么变化？木条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a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何时与木条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b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平行？与同伴进行交流。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+mn-cs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5778157" y="2067694"/>
            <a:ext cx="2898299" cy="1944215"/>
            <a:chOff x="3385333" y="2583015"/>
            <a:chExt cx="2170298" cy="1455688"/>
          </a:xfrm>
        </p:grpSpPr>
        <p:pic>
          <p:nvPicPr>
            <p:cNvPr id="4" name="Picture 4" descr="直线平行的条件p530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8000"/>
            </a:blip>
            <a:srcRect l="2583" t="3123" r="4364" b="3635"/>
            <a:stretch>
              <a:fillRect/>
            </a:stretch>
          </p:blipFill>
          <p:spPr>
            <a:xfrm>
              <a:off x="3385333" y="2583015"/>
              <a:ext cx="2170298" cy="14556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5" descr="一根木条p530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3271740">
              <a:off x="4163688" y="3252518"/>
              <a:ext cx="1430563" cy="11668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67544" y="278397"/>
            <a:ext cx="2120749" cy="702480"/>
            <a:chOff x="1048403" y="169333"/>
            <a:chExt cx="2346945" cy="7774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新课探究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9592" y="869703"/>
            <a:ext cx="7344816" cy="524060"/>
            <a:chOff x="899592" y="869703"/>
            <a:chExt cx="7344816" cy="524060"/>
          </a:xfrm>
        </p:grpSpPr>
        <p:sp>
          <p:nvSpPr>
            <p:cNvPr id="9" name="文本框 8"/>
            <p:cNvSpPr txBox="1"/>
            <p:nvPr/>
          </p:nvSpPr>
          <p:spPr>
            <a:xfrm>
              <a:off x="899592" y="869703"/>
              <a:ext cx="734481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</a:t>
              </a:r>
              <a:r>
                <a:rPr lang="en-US" altLang="zh-CN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同位角及“同位角相等，两直线平行”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99592" y="1393763"/>
              <a:ext cx="7267818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3"/>
          <p:cNvGraphicFramePr>
            <a:graphicFrameLocks noGrp="1"/>
          </p:cNvGraphicFramePr>
          <p:nvPr/>
        </p:nvGraphicFramePr>
        <p:xfrm>
          <a:off x="412593" y="771550"/>
          <a:ext cx="8318814" cy="3375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9276"/>
                <a:gridCol w="2474267"/>
                <a:gridCol w="2935271"/>
              </a:tblGrid>
              <a:tr h="54090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625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1851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88513" y="771550"/>
            <a:ext cx="2606675" cy="49244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当∠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＞∠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时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3491707" y="771550"/>
            <a:ext cx="2808287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当∠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6228557" y="771550"/>
            <a:ext cx="2808287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当∠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＜∠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412593" y="3373085"/>
            <a:ext cx="311450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①直线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3"/>
          <p:cNvSpPr txBox="1"/>
          <p:nvPr/>
        </p:nvSpPr>
        <p:spPr>
          <a:xfrm>
            <a:off x="3414500" y="3344360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②直线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5809115" y="3340430"/>
            <a:ext cx="3167063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③直线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" name="Picture 6" descr="直线平行的条件p53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</a:blip>
          <a:stretch>
            <a:fillRect/>
          </a:stretch>
        </p:blipFill>
        <p:spPr>
          <a:xfrm>
            <a:off x="729581" y="1347614"/>
            <a:ext cx="2013267" cy="16969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7" descr="直线平行的条件p53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</a:blip>
          <a:stretch>
            <a:fillRect/>
          </a:stretch>
        </p:blipFill>
        <p:spPr>
          <a:xfrm>
            <a:off x="3609901" y="1386526"/>
            <a:ext cx="1906013" cy="16087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8" descr="直线平行的条件p530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</a:blip>
          <a:stretch>
            <a:fillRect/>
          </a:stretch>
        </p:blipFill>
        <p:spPr>
          <a:xfrm>
            <a:off x="6490221" y="1474770"/>
            <a:ext cx="1804853" cy="15205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64201" y="4191965"/>
            <a:ext cx="8197412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木条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a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与木条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b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的位置</a:t>
            </a:r>
            <a:r>
              <a:rPr kumimoji="0" lang="zh-CN" altLang="en-US" sz="2400" b="1" u="none" strike="noStrike" kern="1200" cap="none" spc="0" normalizeH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关系</a:t>
            </a:r>
            <a:r>
              <a:rPr kumimoji="0" lang="zh-CN" altLang="en-US" sz="2400" b="1" u="none" strike="noStrike" kern="1200" cap="none" spc="0" normalizeH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由</a:t>
            </a:r>
            <a:r>
              <a:rPr kumimoji="0" lang="zh-CN" altLang="en-US" sz="2400" b="1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不平行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变成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平行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又变成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不平行</a:t>
            </a:r>
            <a:r>
              <a:rPr lang="zh-CN" altLang="en-US" sz="2400" b="1">
                <a:latin typeface="Times New Roman" panose="02020603050405020304" pitchFamily="18" charset="0"/>
              </a:rPr>
              <a:t>。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8227"/>
            <a:ext cx="7947240" cy="8717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观察右图中的∠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，你能发现它们有什么样的位置关系吗？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268" y="1809865"/>
            <a:ext cx="6135268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都在被截直线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_____________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5" y="2387927"/>
            <a:ext cx="4176464" cy="4691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都在截线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 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__________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88600" y="947809"/>
            <a:ext cx="2615815" cy="2028990"/>
            <a:chOff x="6051130" y="2688286"/>
            <a:chExt cx="2615815" cy="202899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389519" y="4224696"/>
              <a:ext cx="19442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352719" y="3241072"/>
              <a:ext cx="1981016" cy="41079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7127018" y="2987128"/>
              <a:ext cx="650134" cy="17301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081788" y="2867003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33735" y="3470603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51130" y="399844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319341" y="4058602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81641" y="2688286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9169931">
              <a:off x="7247923" y="3335024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20762546" flipV="1">
              <a:off x="7315944" y="338977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9684220" flipV="1">
              <a:off x="7092561" y="403836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/>
            <p:cNvSpPr/>
            <p:nvPr/>
          </p:nvSpPr>
          <p:spPr>
            <a:xfrm rot="20078569" flipV="1">
              <a:off x="7017630" y="411064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rot="16477488" flipV="1">
              <a:off x="7516176" y="3341604"/>
              <a:ext cx="383177" cy="243475"/>
            </a:xfrm>
            <a:prstGeom prst="arc">
              <a:avLst>
                <a:gd name="adj1" fmla="val 14471748"/>
                <a:gd name="adj2" fmla="val 93742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rot="3635448" flipV="1">
              <a:off x="7344897" y="3259744"/>
              <a:ext cx="415766" cy="520655"/>
            </a:xfrm>
            <a:prstGeom prst="arc">
              <a:avLst>
                <a:gd name="adj1" fmla="val 12968636"/>
                <a:gd name="adj2" fmla="val 1887314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/>
            <p:cNvSpPr/>
            <p:nvPr/>
          </p:nvSpPr>
          <p:spPr>
            <a:xfrm rot="3635448" flipV="1">
              <a:off x="7098215" y="3964368"/>
              <a:ext cx="415766" cy="520655"/>
            </a:xfrm>
            <a:prstGeom prst="arc">
              <a:avLst>
                <a:gd name="adj1" fmla="val 14322420"/>
                <a:gd name="adj2" fmla="val 1887314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 rot="13459615" flipV="1">
              <a:off x="7135344" y="3950071"/>
              <a:ext cx="415766" cy="520655"/>
            </a:xfrm>
            <a:prstGeom prst="arc">
              <a:avLst>
                <a:gd name="adj1" fmla="val 12968636"/>
                <a:gd name="adj2" fmla="val 17644907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144989" y="2943039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815002" y="3083984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11494" y="34272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01269" y="3580085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84276" y="3747827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74236" y="38289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26675" y="42103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356322" y="424861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弧形 29"/>
          <p:cNvSpPr/>
          <p:nvPr/>
        </p:nvSpPr>
        <p:spPr>
          <a:xfrm rot="16477488" flipV="1">
            <a:off x="7353780" y="1513721"/>
            <a:ext cx="532640" cy="497494"/>
          </a:xfrm>
          <a:prstGeom prst="arc">
            <a:avLst>
              <a:gd name="adj1" fmla="val 16293124"/>
              <a:gd name="adj2" fmla="val 20559326"/>
            </a:avLst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/>
          <p:cNvSpPr/>
          <p:nvPr/>
        </p:nvSpPr>
        <p:spPr>
          <a:xfrm rot="16477488" flipV="1">
            <a:off x="7103244" y="2219342"/>
            <a:ext cx="525879" cy="520342"/>
          </a:xfrm>
          <a:prstGeom prst="arc">
            <a:avLst>
              <a:gd name="adj1" fmla="val 16293124"/>
              <a:gd name="adj2" fmla="val 20559326"/>
            </a:avLst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6388518" y="2495160"/>
            <a:ext cx="1944216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383424" y="1506389"/>
            <a:ext cx="1981016" cy="41079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047631" y="1732898"/>
            <a:ext cx="194421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同一方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上方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7178664" y="1223447"/>
            <a:ext cx="650134" cy="173014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555777" y="2270902"/>
            <a:ext cx="194421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右侧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1310" y="3219824"/>
            <a:ext cx="8221145" cy="1080118"/>
            <a:chOff x="602050" y="1097380"/>
            <a:chExt cx="5594236" cy="1352965"/>
          </a:xfrm>
        </p:grpSpPr>
        <p:grpSp>
          <p:nvGrpSpPr>
            <p:cNvPr id="38" name="组合 37"/>
            <p:cNvGrpSpPr/>
            <p:nvPr/>
          </p:nvGrpSpPr>
          <p:grpSpPr>
            <a:xfrm>
              <a:off x="602050" y="1097380"/>
              <a:ext cx="5594236" cy="1352965"/>
              <a:chOff x="660401" y="2313469"/>
              <a:chExt cx="3349035" cy="108000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Freeform 50"/>
              <p:cNvSpPr>
                <a:spLocks noChangeAspect="1"/>
              </p:cNvSpPr>
              <p:nvPr/>
            </p:nvSpPr>
            <p:spPr>
              <a:xfrm>
                <a:off x="660401" y="2313469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921904" y="1353290"/>
              <a:ext cx="4981906" cy="741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具有∠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与∠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这样位置关系的角称为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同位角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kumimoji="0" lang="zh-CN" altLang="en-US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4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3598" y="456150"/>
            <a:ext cx="7347790" cy="10066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尝试找出图中其他同位角并观察同位角的图形有什么特征。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6993" y="1419622"/>
            <a:ext cx="2627075" cy="2028990"/>
            <a:chOff x="6051130" y="2688286"/>
            <a:chExt cx="2627075" cy="202899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389519" y="4224696"/>
              <a:ext cx="19442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352719" y="3241072"/>
              <a:ext cx="1981016" cy="41079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7127018" y="2987128"/>
              <a:ext cx="650134" cy="17301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6081788" y="2867003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333735" y="3470603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51130" y="399844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44995" y="4139413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881641" y="2688286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9169931">
              <a:off x="7247923" y="3335024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 rot="20762546" flipV="1">
              <a:off x="7315944" y="338977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 rot="9684220" flipV="1">
              <a:off x="7092561" y="403836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20078569" flipV="1">
              <a:off x="7017630" y="411064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16477488" flipV="1">
              <a:off x="7516176" y="3341604"/>
              <a:ext cx="383177" cy="243475"/>
            </a:xfrm>
            <a:prstGeom prst="arc">
              <a:avLst>
                <a:gd name="adj1" fmla="val 14471748"/>
                <a:gd name="adj2" fmla="val 93742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/>
            <p:cNvSpPr/>
            <p:nvPr/>
          </p:nvSpPr>
          <p:spPr>
            <a:xfrm rot="3635448" flipV="1">
              <a:off x="7344897" y="3259744"/>
              <a:ext cx="415766" cy="520655"/>
            </a:xfrm>
            <a:prstGeom prst="arc">
              <a:avLst>
                <a:gd name="adj1" fmla="val 12968636"/>
                <a:gd name="adj2" fmla="val 1887314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rot="3635448" flipV="1">
              <a:off x="7098215" y="3964368"/>
              <a:ext cx="415766" cy="520655"/>
            </a:xfrm>
            <a:prstGeom prst="arc">
              <a:avLst>
                <a:gd name="adj1" fmla="val 14322420"/>
                <a:gd name="adj2" fmla="val 1887314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rot="13459615" flipV="1">
              <a:off x="7135344" y="3950071"/>
              <a:ext cx="415766" cy="520655"/>
            </a:xfrm>
            <a:prstGeom prst="arc">
              <a:avLst>
                <a:gd name="adj1" fmla="val 12968636"/>
                <a:gd name="adj2" fmla="val 17644907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144989" y="2943039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815002" y="3083984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011494" y="34272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701269" y="3580085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84276" y="3747827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74236" y="38289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26675" y="42103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56322" y="424861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Text Box 25"/>
          <p:cNvSpPr txBox="1"/>
          <p:nvPr/>
        </p:nvSpPr>
        <p:spPr>
          <a:xfrm>
            <a:off x="2881427" y="3958954"/>
            <a:ext cx="265810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是同位角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Text Box 26"/>
          <p:cNvSpPr txBox="1"/>
          <p:nvPr/>
        </p:nvSpPr>
        <p:spPr>
          <a:xfrm>
            <a:off x="286698" y="3964739"/>
            <a:ext cx="265810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是同位角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Text Box 27"/>
          <p:cNvSpPr txBox="1"/>
          <p:nvPr/>
        </p:nvSpPr>
        <p:spPr>
          <a:xfrm>
            <a:off x="301955" y="4391828"/>
            <a:ext cx="264284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是同位角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82881" y="2201766"/>
            <a:ext cx="1290485" cy="1227571"/>
            <a:chOff x="1582881" y="2201766"/>
            <a:chExt cx="1290485" cy="1227571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047942" y="2218507"/>
              <a:ext cx="825424" cy="1828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779595" y="2955250"/>
              <a:ext cx="101000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582881" y="2201766"/>
              <a:ext cx="458401" cy="122757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1758537" y="1740422"/>
            <a:ext cx="1109367" cy="1227571"/>
            <a:chOff x="1763999" y="1754722"/>
            <a:chExt cx="1109367" cy="1227571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2047942" y="2218507"/>
              <a:ext cx="825424" cy="1828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779595" y="2955250"/>
              <a:ext cx="101000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763999" y="1754722"/>
              <a:ext cx="458401" cy="122757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740816" y="1730977"/>
            <a:ext cx="1468404" cy="1227571"/>
            <a:chOff x="753996" y="1754722"/>
            <a:chExt cx="1468404" cy="1227571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821777" y="1983901"/>
              <a:ext cx="1208078" cy="26755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753996" y="2975428"/>
              <a:ext cx="101000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1763999" y="1754722"/>
              <a:ext cx="458401" cy="122757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730192" y="1973800"/>
            <a:ext cx="1291360" cy="1506787"/>
            <a:chOff x="753996" y="1983901"/>
            <a:chExt cx="1291360" cy="1506787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821777" y="1983901"/>
              <a:ext cx="1208078" cy="26755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753996" y="2975428"/>
              <a:ext cx="101000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1580123" y="2248316"/>
              <a:ext cx="465233" cy="124237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6205399" y="1018817"/>
            <a:ext cx="1290485" cy="1291093"/>
            <a:chOff x="4293385" y="1083551"/>
            <a:chExt cx="1290485" cy="1291093"/>
          </a:xfrm>
        </p:grpSpPr>
        <p:grpSp>
          <p:nvGrpSpPr>
            <p:cNvPr id="46" name="组合 45"/>
            <p:cNvGrpSpPr/>
            <p:nvPr/>
          </p:nvGrpSpPr>
          <p:grpSpPr>
            <a:xfrm>
              <a:off x="4293385" y="1083551"/>
              <a:ext cx="1290485" cy="1227571"/>
              <a:chOff x="1582881" y="2201766"/>
              <a:chExt cx="1290485" cy="1227571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2047942" y="2218507"/>
                <a:ext cx="825424" cy="18280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779595" y="2955250"/>
                <a:ext cx="1010003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1582881" y="2201766"/>
                <a:ext cx="458401" cy="122757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任意多边形: 形状 75"/>
            <p:cNvSpPr/>
            <p:nvPr/>
          </p:nvSpPr>
          <p:spPr>
            <a:xfrm rot="6915618">
              <a:off x="4742411" y="1145797"/>
              <a:ext cx="175420" cy="158681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806405" y="1114511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 rot="6915618">
              <a:off x="4483673" y="1846247"/>
              <a:ext cx="175420" cy="158681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495201" y="1850077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222546" y="985940"/>
            <a:ext cx="1109367" cy="1249063"/>
            <a:chOff x="6154832" y="1006481"/>
            <a:chExt cx="1109367" cy="1249063"/>
          </a:xfrm>
        </p:grpSpPr>
        <p:grpSp>
          <p:nvGrpSpPr>
            <p:cNvPr id="54" name="组合 53"/>
            <p:cNvGrpSpPr/>
            <p:nvPr/>
          </p:nvGrpSpPr>
          <p:grpSpPr>
            <a:xfrm>
              <a:off x="6154832" y="1006481"/>
              <a:ext cx="1109367" cy="1227571"/>
              <a:chOff x="1763999" y="1754722"/>
              <a:chExt cx="1109367" cy="1227571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2047942" y="2218507"/>
                <a:ext cx="825424" cy="18280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779595" y="2955250"/>
                <a:ext cx="1010003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763999" y="1754722"/>
                <a:ext cx="458401" cy="122757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任意多边形: 形状 80"/>
            <p:cNvSpPr/>
            <p:nvPr/>
          </p:nvSpPr>
          <p:spPr>
            <a:xfrm rot="1745259">
              <a:off x="6480429" y="1298235"/>
              <a:ext cx="175420" cy="158681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603155" y="1030961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 rot="1745259">
              <a:off x="6235846" y="1998251"/>
              <a:ext cx="175420" cy="158681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358572" y="1730977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112380" y="2275385"/>
            <a:ext cx="1468404" cy="1370005"/>
            <a:chOff x="4112380" y="2275385"/>
            <a:chExt cx="1468404" cy="1370005"/>
          </a:xfrm>
        </p:grpSpPr>
        <p:grpSp>
          <p:nvGrpSpPr>
            <p:cNvPr id="68" name="组合 67"/>
            <p:cNvGrpSpPr/>
            <p:nvPr/>
          </p:nvGrpSpPr>
          <p:grpSpPr>
            <a:xfrm>
              <a:off x="4112380" y="2417819"/>
              <a:ext cx="1468404" cy="1227571"/>
              <a:chOff x="753996" y="1754722"/>
              <a:chExt cx="1468404" cy="1227571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821777" y="1983901"/>
                <a:ext cx="1208078" cy="26755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753996" y="2975428"/>
                <a:ext cx="1010003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1763999" y="1754722"/>
                <a:ext cx="458401" cy="122757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" name="任意多边形: 形状 84"/>
            <p:cNvSpPr/>
            <p:nvPr/>
          </p:nvSpPr>
          <p:spPr>
            <a:xfrm rot="16200000">
              <a:off x="5223893" y="2649604"/>
              <a:ext cx="191504" cy="250995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047999" y="2275385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任意多边形: 形状 86"/>
            <p:cNvSpPr/>
            <p:nvPr/>
          </p:nvSpPr>
          <p:spPr>
            <a:xfrm rot="16200000">
              <a:off x="4953124" y="3376893"/>
              <a:ext cx="191504" cy="250995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777230" y="3002674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064605" y="2419436"/>
            <a:ext cx="1291360" cy="1506787"/>
            <a:chOff x="6064605" y="2419436"/>
            <a:chExt cx="1291360" cy="1506787"/>
          </a:xfrm>
        </p:grpSpPr>
        <p:grpSp>
          <p:nvGrpSpPr>
            <p:cNvPr id="72" name="组合 71"/>
            <p:cNvGrpSpPr/>
            <p:nvPr/>
          </p:nvGrpSpPr>
          <p:grpSpPr>
            <a:xfrm>
              <a:off x="6064605" y="2419436"/>
              <a:ext cx="1291360" cy="1506787"/>
              <a:chOff x="753996" y="1983901"/>
              <a:chExt cx="1291360" cy="1506787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821777" y="1983901"/>
                <a:ext cx="1208078" cy="26755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753996" y="2975428"/>
                <a:ext cx="1010003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1580123" y="2248316"/>
                <a:ext cx="465233" cy="124237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任意多边形: 形状 88"/>
            <p:cNvSpPr/>
            <p:nvPr/>
          </p:nvSpPr>
          <p:spPr>
            <a:xfrm rot="12143362">
              <a:off x="7106146" y="2686263"/>
              <a:ext cx="175420" cy="158681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820472" y="2571750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任意多边形: 形状 90"/>
            <p:cNvSpPr/>
            <p:nvPr/>
          </p:nvSpPr>
          <p:spPr>
            <a:xfrm rot="12143362">
              <a:off x="6840290" y="3450372"/>
              <a:ext cx="175420" cy="158681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6554616" y="3335859"/>
              <a:ext cx="188695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83162" y="3695045"/>
            <a:ext cx="8377676" cy="1058954"/>
            <a:chOff x="558640" y="3443453"/>
            <a:chExt cx="8377676" cy="1058954"/>
          </a:xfrm>
        </p:grpSpPr>
        <p:grpSp>
          <p:nvGrpSpPr>
            <p:cNvPr id="98" name="组合 97"/>
            <p:cNvGrpSpPr/>
            <p:nvPr/>
          </p:nvGrpSpPr>
          <p:grpSpPr>
            <a:xfrm>
              <a:off x="558640" y="3443453"/>
              <a:ext cx="8137167" cy="1058954"/>
              <a:chOff x="502208" y="3774256"/>
              <a:chExt cx="8137167" cy="1058954"/>
            </a:xfrm>
          </p:grpSpPr>
          <p:sp>
            <p:nvSpPr>
              <p:cNvPr id="100" name="对角圆角矩形 25"/>
              <p:cNvSpPr/>
              <p:nvPr/>
            </p:nvSpPr>
            <p:spPr>
              <a:xfrm>
                <a:off x="578062" y="4132364"/>
                <a:ext cx="8061313" cy="700846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254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箭头: 五边形 100"/>
              <p:cNvSpPr/>
              <p:nvPr/>
            </p:nvSpPr>
            <p:spPr>
              <a:xfrm>
                <a:off x="502208" y="3791594"/>
                <a:ext cx="1310741" cy="527935"/>
              </a:xfrm>
              <a:prstGeom prst="homePlate">
                <a:avLst/>
              </a:prstGeom>
              <a:solidFill>
                <a:srgbClr val="FF53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584297" y="3774256"/>
                <a:ext cx="98582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800" b="1" dirty="0">
                    <a:solidFill>
                      <a:schemeClr val="bg1"/>
                    </a:solidFill>
                    <a:latin typeface="小单纯体" panose="02010601030101010101" pitchFamily="2" charset="-122"/>
                    <a:ea typeface="小单纯体" panose="02010601030101010101" pitchFamily="2" charset="-122"/>
                    <a:cs typeface="有爱魔兽圆体 CN Medium" panose="020B0602040504020204" pitchFamily="34" charset="-122"/>
                    <a:sym typeface="思源黑体" panose="020B0500000000000000" pitchFamily="34" charset="-122"/>
                  </a:rPr>
                  <a:t>总结</a:t>
                </a:r>
                <a:endParaRPr lang="zh-CN" altLang="en-US" sz="2800" b="1" dirty="0">
                  <a:solidFill>
                    <a:schemeClr val="bg1"/>
                  </a:solidFill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endParaRPr>
              </a:p>
            </p:txBody>
          </p:sp>
        </p:grpSp>
        <p:sp>
          <p:nvSpPr>
            <p:cNvPr id="99" name="Text Box 18"/>
            <p:cNvSpPr txBox="1"/>
            <p:nvPr/>
          </p:nvSpPr>
          <p:spPr>
            <a:xfrm>
              <a:off x="656500" y="3831793"/>
              <a:ext cx="827981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图形特征：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在形如字母“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altLang="zh-CN" sz="3600" b="1" i="1" dirty="0">
                  <a:solidFill>
                    <a:srgbClr val="F8081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en-US" altLang="zh-CN" sz="2800" b="1" i="1" dirty="0">
                  <a:solidFill>
                    <a:srgbClr val="F8081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”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的图形中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有同位角。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69467 -0.144597 E" pathEditMode="relative" ptsTypes="">
                                      <p:cBhvr>
                                        <p:cTn id="1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9467 0.144597 L 0 0 E" pathEditMode="relative" ptsTypes="">
                                      <p:cBhvr>
                                        <p:cTn id="19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1751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  <p:from x="100000" y="982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05525 -0.223814 E" pathEditMode="relative" ptsTypes="">
                                      <p:cBhvr>
                                        <p:cTn id="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5525 0.223814 L 0 0 E" pathEditMode="relative" ptsTypes="">
                                      <p:cBhvr>
                                        <p:cTn id="4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5175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95"/>
                                        </p:tgtEl>
                                      </p:cBhvr>
                                      <p:by x="150000" y="150000"/>
                                      <p:from x="100000" y="9508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68719 0.11969 E" pathEditMode="relative" ptsTypes="">
                                      <p:cBhvr>
                                        <p:cTn id="6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8719 -0.11969 L 0 0 E" pathEditMode="relative" ptsTypes="">
                                      <p:cBhvr>
                                        <p:cTn id="66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11603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150000" y="150000"/>
                                      <p:from x="100000" y="896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83379 0.086641 E" pathEditMode="relative" ptsTypes="">
                                      <p:cBhvr>
                                        <p:cTn id="9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3379 -0.086641 L 0 0 E" pathEditMode="relative" ptsTypes="">
                                      <p:cBhvr>
                                        <p:cTn id="9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46908"/>
            <a:ext cx="7465106" cy="12779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改变问题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中∠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的大小，按照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中的方式再做一做。∠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的大小满足什么关系时，木条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与木条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平行？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6121342" y="1593048"/>
            <a:ext cx="1728192" cy="1159292"/>
            <a:chOff x="3385333" y="2583015"/>
            <a:chExt cx="2170298" cy="1455688"/>
          </a:xfrm>
        </p:grpSpPr>
        <p:pic>
          <p:nvPicPr>
            <p:cNvPr id="4" name="Picture 4" descr="直线平行的条件p530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8000"/>
            </a:blip>
            <a:srcRect l="2583" t="3123" r="4364" b="3635"/>
            <a:stretch>
              <a:fillRect/>
            </a:stretch>
          </p:blipFill>
          <p:spPr>
            <a:xfrm>
              <a:off x="3385333" y="2583015"/>
              <a:ext cx="2170298" cy="14556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5" descr="一根木条p530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3271740">
              <a:off x="4163688" y="3252518"/>
              <a:ext cx="1430563" cy="1166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1070020" y="1905040"/>
            <a:ext cx="1944216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5496" y="331526"/>
            <a:ext cx="8320784" cy="2584916"/>
            <a:chOff x="459393" y="286486"/>
            <a:chExt cx="8320784" cy="2584916"/>
          </a:xfrm>
        </p:grpSpPr>
        <p:sp>
          <p:nvSpPr>
            <p:cNvPr id="14" name="矩形 13"/>
            <p:cNvSpPr/>
            <p:nvPr/>
          </p:nvSpPr>
          <p:spPr>
            <a:xfrm>
              <a:off x="459393" y="686883"/>
              <a:ext cx="8320784" cy="2184519"/>
            </a:xfrm>
            <a:prstGeom prst="rect">
              <a:avLst/>
            </a:prstGeom>
            <a:solidFill>
              <a:srgbClr val="FFFFFF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3568" y="286486"/>
              <a:ext cx="8091985" cy="2018951"/>
              <a:chOff x="457463" y="2777049"/>
              <a:chExt cx="8091985" cy="2018951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95152" y="2777049"/>
                <a:ext cx="1310741" cy="633220"/>
                <a:chOff x="502208" y="3774256"/>
                <a:chExt cx="1310741" cy="545273"/>
              </a:xfrm>
            </p:grpSpPr>
            <p:sp>
              <p:nvSpPr>
                <p:cNvPr id="8" name="箭头: 五边形 7"/>
                <p:cNvSpPr/>
                <p:nvPr/>
              </p:nvSpPr>
              <p:spPr>
                <a:xfrm>
                  <a:off x="502208" y="3791594"/>
                  <a:ext cx="1310741" cy="527935"/>
                </a:xfrm>
                <a:prstGeom prst="homePlate">
                  <a:avLst/>
                </a:prstGeom>
                <a:solidFill>
                  <a:srgbClr val="258BFD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584297" y="3774256"/>
                  <a:ext cx="985828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2800" b="1" dirty="0">
                      <a:solidFill>
                        <a:schemeClr val="bg1"/>
                      </a:solidFill>
                      <a:latin typeface="小单纯体" panose="02010601030101010101" pitchFamily="2" charset="-122"/>
                      <a:ea typeface="小单纯体" panose="02010601030101010101" pitchFamily="2" charset="-122"/>
                      <a:cs typeface="有爱魔兽圆体 CN Medium" panose="020B0602040504020204" pitchFamily="34" charset="-122"/>
                      <a:sym typeface="思源黑体" panose="020B0500000000000000" pitchFamily="34" charset="-122"/>
                    </a:rPr>
                    <a:t>总结</a:t>
                  </a:r>
                  <a:endParaRPr lang="zh-CN" altLang="en-US" sz="2800" b="1" dirty="0">
                    <a:solidFill>
                      <a:schemeClr val="bg1"/>
                    </a:solidFill>
                    <a:latin typeface="小单纯体" panose="02010601030101010101" pitchFamily="2" charset="-122"/>
                    <a:ea typeface="小单纯体" panose="02010601030101010101" pitchFamily="2" charset="-122"/>
                    <a:cs typeface="有爱魔兽圆体 CN Medium" panose="020B0602040504020204" pitchFamily="34" charset="-122"/>
                    <a:sym typeface="思源黑体" panose="020B0500000000000000" pitchFamily="34" charset="-122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457463" y="3219822"/>
                <a:ext cx="8091985" cy="1576178"/>
                <a:chOff x="517898" y="978699"/>
                <a:chExt cx="8091985" cy="1576178"/>
              </a:xfrm>
            </p:grpSpPr>
            <p:sp>
              <p:nvSpPr>
                <p:cNvPr id="11" name="矩形: 圆角 10"/>
                <p:cNvSpPr/>
                <p:nvPr/>
              </p:nvSpPr>
              <p:spPr>
                <a:xfrm>
                  <a:off x="517898" y="978699"/>
                  <a:ext cx="8000097" cy="1576178"/>
                </a:xfrm>
                <a:prstGeom prst="roundRect">
                  <a:avLst>
                    <a:gd name="adj" fmla="val 7507"/>
                  </a:avLst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Rectangle 4"/>
                <p:cNvSpPr/>
                <p:nvPr/>
              </p:nvSpPr>
              <p:spPr>
                <a:xfrm>
                  <a:off x="534117" y="1011365"/>
                  <a:ext cx="8075766" cy="1468928"/>
                </a:xfrm>
                <a:prstGeom prst="rect">
                  <a:avLst/>
                </a:prstGeom>
                <a:noFill/>
                <a:ln w="28575" cap="flat" cmpd="sng">
                  <a:noFill/>
                  <a:prstDash val="sysDash"/>
                  <a:round/>
                  <a:headEnd type="none" w="med" len="med"/>
                  <a:tailEnd type="none" w="med" len="med"/>
                </a:ln>
              </p:spPr>
              <p:txBody>
                <a:bodyPr wrap="square" anchor="t" anchorCtr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6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两条直线被第三条直线所</a:t>
                  </a:r>
                  <a:r>
                    <a:rPr lang="zh-CN" altLang="en-US" sz="2600" b="1"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截，如果</a:t>
                  </a:r>
                  <a:r>
                    <a:rPr lang="zh-CN" altLang="en-US" sz="2600" b="1" dirty="0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同位角</a:t>
                  </a:r>
                  <a:r>
                    <a:rPr lang="zh-CN" altLang="en-US" sz="2600" b="1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相等</a:t>
                  </a:r>
                  <a:r>
                    <a:rPr lang="zh-CN" altLang="en-US" sz="2600" b="1"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，那么</a:t>
                  </a:r>
                  <a:r>
                    <a:rPr lang="zh-CN" altLang="en-US" sz="26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这</a:t>
                  </a:r>
                  <a:r>
                    <a:rPr lang="zh-CN" altLang="en-US" sz="2600" b="1" dirty="0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两条</a:t>
                  </a:r>
                  <a:r>
                    <a:rPr lang="zh-CN" altLang="en-US" sz="2600" b="1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直线平行</a:t>
                  </a:r>
                  <a:r>
                    <a:rPr lang="zh-CN" altLang="en-US" sz="2600" b="1"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。</a:t>
                  </a:r>
                  <a:endParaRPr lang="en-US" altLang="zh-CN" sz="2600" b="1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2600" b="1"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简述为</a:t>
                  </a:r>
                  <a:r>
                    <a:rPr lang="zh-CN" altLang="en-US" sz="2600" b="1" dirty="0"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： </a:t>
                  </a:r>
                  <a:r>
                    <a:rPr lang="zh-CN" altLang="en-US" sz="2600" b="1" dirty="0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同位角相等， 两</a:t>
                  </a:r>
                  <a:r>
                    <a:rPr lang="zh-CN" altLang="en-US" sz="2600" b="1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sym typeface="+mn-ea"/>
                    </a:rPr>
                    <a:t>直线平行。</a:t>
                  </a:r>
                  <a:endPara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endParaRPr>
                </a:p>
              </p:txBody>
            </p:sp>
          </p:grpSp>
        </p:grpSp>
      </p:grpSp>
      <p:grpSp>
        <p:nvGrpSpPr>
          <p:cNvPr id="16" name="组合 15"/>
          <p:cNvGrpSpPr/>
          <p:nvPr/>
        </p:nvGrpSpPr>
        <p:grpSpPr>
          <a:xfrm>
            <a:off x="6061391" y="2331706"/>
            <a:ext cx="2536914" cy="1524363"/>
            <a:chOff x="2531862" y="2047340"/>
            <a:chExt cx="2759558" cy="1658144"/>
          </a:xfrm>
        </p:grpSpPr>
        <p:sp>
          <p:nvSpPr>
            <p:cNvPr id="17" name="Line 19"/>
            <p:cNvSpPr/>
            <p:nvPr/>
          </p:nvSpPr>
          <p:spPr>
            <a:xfrm>
              <a:off x="3019921" y="3272829"/>
              <a:ext cx="2271499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" name="Line 21"/>
            <p:cNvSpPr/>
            <p:nvPr/>
          </p:nvSpPr>
          <p:spPr>
            <a:xfrm>
              <a:off x="3019921" y="2757492"/>
              <a:ext cx="2271499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cxnSp>
          <p:nvCxnSpPr>
            <p:cNvPr id="19" name="直接连接符 18"/>
            <p:cNvCxnSpPr/>
            <p:nvPr/>
          </p:nvCxnSpPr>
          <p:spPr>
            <a:xfrm>
              <a:off x="3676444" y="2224092"/>
              <a:ext cx="841413" cy="1481392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2586187" y="2963530"/>
              <a:ext cx="341087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31862" y="2402482"/>
              <a:ext cx="914400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4133655" y="2755900"/>
              <a:ext cx="159052" cy="266700"/>
            </a:xfrm>
            <a:custGeom>
              <a:avLst/>
              <a:gdLst>
                <a:gd name="connsiteX0" fmla="*/ 146050 w 159052"/>
                <a:gd name="connsiteY0" fmla="*/ 0 h 266700"/>
                <a:gd name="connsiteX1" fmla="*/ 0 w 159052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52" h="266700">
                  <a:moveTo>
                    <a:pt x="146050" y="0"/>
                  </a:moveTo>
                  <a:cubicBezTo>
                    <a:pt x="166687" y="106891"/>
                    <a:pt x="187325" y="213783"/>
                    <a:pt x="0" y="266700"/>
                  </a:cubicBezTo>
                </a:path>
              </a:pathLst>
            </a:custGeom>
            <a:noFill/>
            <a:ln w="28575">
              <a:solidFill>
                <a:srgbClr val="0080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87179" y="2687785"/>
              <a:ext cx="21618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dirty="0">
                  <a:solidFill>
                    <a:srgbClr val="00808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436499" y="3281614"/>
              <a:ext cx="159051" cy="266700"/>
            </a:xfrm>
            <a:custGeom>
              <a:avLst/>
              <a:gdLst>
                <a:gd name="connsiteX0" fmla="*/ 146050 w 159052"/>
                <a:gd name="connsiteY0" fmla="*/ 0 h 266700"/>
                <a:gd name="connsiteX1" fmla="*/ 0 w 159052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52" h="266700">
                  <a:moveTo>
                    <a:pt x="146050" y="0"/>
                  </a:moveTo>
                  <a:cubicBezTo>
                    <a:pt x="166687" y="106891"/>
                    <a:pt x="187325" y="213783"/>
                    <a:pt x="0" y="266700"/>
                  </a:cubicBezTo>
                </a:path>
              </a:pathLst>
            </a:custGeom>
            <a:noFill/>
            <a:ln w="28575">
              <a:solidFill>
                <a:srgbClr val="0080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533629" y="3180917"/>
              <a:ext cx="21618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dirty="0">
                  <a:solidFill>
                    <a:srgbClr val="00808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dirty="0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07276" y="2047340"/>
              <a:ext cx="914400" cy="57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2226" y="2485382"/>
            <a:ext cx="4912491" cy="1317237"/>
            <a:chOff x="550918" y="2571750"/>
            <a:chExt cx="4912491" cy="1317237"/>
          </a:xfrm>
        </p:grpSpPr>
        <p:sp>
          <p:nvSpPr>
            <p:cNvPr id="28" name="矩形 27"/>
            <p:cNvSpPr/>
            <p:nvPr/>
          </p:nvSpPr>
          <p:spPr>
            <a:xfrm>
              <a:off x="550919" y="2571750"/>
              <a:ext cx="4758390" cy="12779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1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表示方法：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两直线平行， 用符号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“∥” 表示。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直线 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与直线 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平行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， 记作 </a:t>
              </a:r>
              <a:r>
                <a:rPr kumimoji="0" lang="en-US" altLang="zh-CN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kumimoji="0" lang="en-US" altLang="zh-CN" sz="2400" b="1" i="0" u="none" strike="noStrike" kern="1200" cap="none" spc="0" normalizeH="0" baseline="0" noProof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∥</a:t>
              </a:r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550918" y="2579167"/>
              <a:ext cx="4912491" cy="1309820"/>
            </a:xfrm>
            <a:prstGeom prst="roundRect">
              <a:avLst>
                <a:gd name="adj" fmla="val 12950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96339" y="3948777"/>
            <a:ext cx="8269385" cy="871713"/>
            <a:chOff x="532343" y="3941039"/>
            <a:chExt cx="7894156" cy="871713"/>
          </a:xfrm>
        </p:grpSpPr>
        <p:sp>
          <p:nvSpPr>
            <p:cNvPr id="31" name="矩形 30"/>
            <p:cNvSpPr/>
            <p:nvPr/>
          </p:nvSpPr>
          <p:spPr>
            <a:xfrm>
              <a:off x="532343" y="3941039"/>
              <a:ext cx="7848872" cy="8717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1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几何语言：</a:t>
              </a:r>
              <a:endPara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marL="0" marR="0" lvl="0" indent="0" algn="l" defTabSz="457200" rtl="0" eaLnBrk="1" fontAlgn="base" latinLnBrk="0" hangingPunct="1">
                <a:lnSpc>
                  <a:spcPct val="11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因为∠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=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 (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已知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所以 </a:t>
              </a:r>
              <a:r>
                <a:rPr kumimoji="0" lang="en-US" altLang="zh-CN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∥</a:t>
              </a:r>
              <a:r>
                <a:rPr kumimoji="0" lang="en-US" altLang="zh-CN" sz="24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同位角相等，两直线平行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577627" y="3992727"/>
              <a:ext cx="7848872" cy="799124"/>
            </a:xfrm>
            <a:prstGeom prst="roundRect">
              <a:avLst>
                <a:gd name="adj" fmla="val 12950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1" y="762074"/>
            <a:ext cx="8424936" cy="5565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0" eaLnBrk="1" latinLnBrk="0" hangingPunct="1">
              <a:lnSpc>
                <a:spcPct val="13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zh-CN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你能说出木工用图中的角尺画平行线的道理吗？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11"/>
          <p:cNvGrpSpPr/>
          <p:nvPr/>
        </p:nvGrpSpPr>
        <p:grpSpPr>
          <a:xfrm>
            <a:off x="5389206" y="1347614"/>
            <a:ext cx="3578477" cy="3187345"/>
            <a:chOff x="4296774" y="1295399"/>
            <a:chExt cx="3704226" cy="3298923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877" r="10471"/>
            <a:stretch>
              <a:fillRect/>
            </a:stretch>
          </p:blipFill>
          <p:spPr>
            <a:xfrm>
              <a:off x="4476750" y="1295399"/>
              <a:ext cx="3524250" cy="32989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296774" y="1539359"/>
              <a:ext cx="484776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6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600" b="1" i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7"/>
            <p:cNvSpPr/>
            <p:nvPr/>
          </p:nvSpPr>
          <p:spPr>
            <a:xfrm>
              <a:off x="6725648" y="3634859"/>
              <a:ext cx="494301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6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600" b="1" i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8"/>
            <p:cNvSpPr/>
            <p:nvPr/>
          </p:nvSpPr>
          <p:spPr>
            <a:xfrm rot="-1548456">
              <a:off x="4808046" y="1611899"/>
              <a:ext cx="1148071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6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      D</a:t>
              </a:r>
              <a:endParaRPr lang="zh-CN" altLang="en-US" sz="2600" b="1" i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10"/>
            <p:cNvSpPr/>
            <p:nvPr/>
          </p:nvSpPr>
          <p:spPr>
            <a:xfrm rot="20051544">
              <a:off x="5235872" y="1964318"/>
              <a:ext cx="1130618" cy="4924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6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E      F</a:t>
              </a:r>
              <a:endParaRPr lang="zh-CN" altLang="en-US" sz="2600" b="1" i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19"/>
          <p:cNvSpPr/>
          <p:nvPr/>
        </p:nvSpPr>
        <p:spPr>
          <a:xfrm>
            <a:off x="377925" y="3930616"/>
            <a:ext cx="6662551" cy="93634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0" eaLnBrk="1" latinLnBrk="0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FEB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0" eaLnBrk="1" latinLnBrk="0" hangingPunct="1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（同位角相等，两直线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平行）。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573" y="1441416"/>
            <a:ext cx="4952423" cy="2489200"/>
          </a:xfrm>
          <a:prstGeom prst="rect">
            <a:avLst/>
          </a:prstGeom>
          <a:solidFill>
            <a:srgbClr val="E6FBFE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分析：因为∠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DCB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是直线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被直线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所截而成的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，且∠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DCB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，即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，所以根据两直线平行的判定方法可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0240" y="1866145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endParaRPr lang="zh-CN" altLang="en-US" sz="2400" b="1" i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25793" y="1866145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EF</a:t>
            </a:r>
            <a:endParaRPr lang="zh-CN" altLang="en-US" sz="2400" b="1" i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7349" y="1866145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endParaRPr lang="zh-CN" altLang="en-US" sz="2400" b="1" i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3846" y="2337069"/>
            <a:ext cx="1568259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lang="zh-CN" altLang="en-US" sz="24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3846" y="2811231"/>
            <a:ext cx="202065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同位角相等</a:t>
            </a:r>
            <a:endParaRPr lang="zh-CN" altLang="en-US" sz="24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71068" y="3331180"/>
            <a:ext cx="1598091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EF</a:t>
            </a:r>
            <a:endParaRPr lang="zh-CN" altLang="en-US" sz="2400" b="1" i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7544" y="278397"/>
            <a:ext cx="2120749" cy="702480"/>
            <a:chOff x="1048403" y="169333"/>
            <a:chExt cx="2346945" cy="77740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3122</Words>
  <Application>WPS 演示</Application>
  <PresentationFormat>全屏显示(16:9)</PresentationFormat>
  <Paragraphs>612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Arial</vt:lpstr>
      <vt:lpstr>微软雅黑</vt:lpstr>
      <vt:lpstr>楷体</vt:lpstr>
      <vt:lpstr>小单纯体</vt:lpstr>
      <vt:lpstr>有爱魔兽圆体 CN Medium</vt:lpstr>
      <vt:lpstr>思源黑体</vt:lpstr>
      <vt:lpstr>Arial Unicode MS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700</cp:revision>
  <dcterms:created xsi:type="dcterms:W3CDTF">2015-07-09T08:14:00Z</dcterms:created>
  <dcterms:modified xsi:type="dcterms:W3CDTF">2025-01-20T00:14:05Z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