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367" r:id="rId7"/>
    <p:sldId id="271" r:id="rId8"/>
    <p:sldId id="263" r:id="rId9"/>
    <p:sldId id="369" r:id="rId10"/>
    <p:sldId id="270" r:id="rId11"/>
    <p:sldId id="275" r:id="rId12"/>
    <p:sldId id="272" r:id="rId13"/>
    <p:sldId id="273" r:id="rId14"/>
    <p:sldId id="372" r:id="rId15"/>
    <p:sldId id="276" r:id="rId16"/>
    <p:sldId id="371" r:id="rId17"/>
    <p:sldId id="268" r:id="rId18"/>
    <p:sldId id="365" r:id="rId19"/>
  </p:sldIdLst>
  <p:sldSz cx="9144000" cy="5143500" type="screen16x9"/>
  <p:notesSz cx="6858000" cy="9144000"/>
  <p:defaultTextStyle>
    <a:defPPr>
      <a:defRPr lang="en-US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/>
        </p:nvSpPr>
        <p:spPr>
          <a:xfrm>
            <a:off x="1810940" y="1974516"/>
            <a:ext cx="5522120" cy="597234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课时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完全平方公式的应用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/>
        </p:nvSpPr>
        <p:spPr>
          <a:xfrm>
            <a:off x="1374775" y="2595563"/>
            <a:ext cx="6400800" cy="666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 sz="24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北师版七年级数学下册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35944" y="2592388"/>
            <a:ext cx="552211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8054" y="1007010"/>
            <a:ext cx="7267892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已知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=2002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2003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=2002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+2004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=2002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+2005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，则多项式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的值为（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A.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黑体" panose="02010609060101010101" pitchFamily="49" charset="-122"/>
                <a:cs typeface="+mn-cs"/>
              </a:rPr>
              <a:t>0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B.2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C.4         D.6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03466" y="2411630"/>
            <a:ext cx="4429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2310" y="807403"/>
            <a:ext cx="5029200" cy="6568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计算：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848" y="1545590"/>
            <a:ext cx="3690938" cy="6598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(1)(2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 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1)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848" y="2199640"/>
            <a:ext cx="3690938" cy="19538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x+y+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1) 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x+y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-1)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-1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      =4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+4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xy+y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-1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3773" y="1523365"/>
            <a:ext cx="4187825" cy="6598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(2)(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1)(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-3)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3773" y="2123440"/>
            <a:ext cx="4206875" cy="19538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-2)(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+2)-(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+1)(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-3)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-4-(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-3)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8792" y="1126490"/>
            <a:ext cx="3690938" cy="660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(3)(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-(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1)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8792" y="1780540"/>
            <a:ext cx="5595048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+1)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-1)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     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+1-(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-2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+1)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      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+1-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-1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      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ab</a:t>
            </a:r>
            <a:endParaRPr kumimoji="0" lang="en-US" altLang="zh-CN" sz="28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68359" y="1140841"/>
            <a:ext cx="4187825" cy="6598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(4)(2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x-y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)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6921" y="1740916"/>
            <a:ext cx="6018023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-4(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=4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-4(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      =4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-4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-4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-4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+8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+mj-lt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=9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xy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536" y="621632"/>
            <a:ext cx="7431951" cy="3900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eaLnBrk="1">
              <a:lnSpc>
                <a:spcPct val="15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对于依次排列的多项式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latin typeface="+mj-lt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latin typeface="+mj-lt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latin typeface="+mj-lt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是常数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，当它们满足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 </a:t>
            </a:r>
            <a:r>
              <a:rPr lang="en-US" altLang="zh-CN" sz="2400" b="1" dirty="0">
                <a:latin typeface="+mn-ea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latin typeface="+mj-lt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)(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)=</a:t>
            </a:r>
            <a:r>
              <a:rPr lang="en-US" altLang="zh-CN" sz="2400" b="1" i="1" dirty="0">
                <a:latin typeface="+mj-lt"/>
              </a:rPr>
              <a:t>M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，且</a:t>
            </a:r>
            <a:r>
              <a:rPr lang="en-US" altLang="zh-CN" sz="2400" b="1" i="1" dirty="0">
                <a:latin typeface="+mj-lt"/>
              </a:rPr>
              <a:t>M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为常数时，则称</a:t>
            </a:r>
            <a:r>
              <a:rPr lang="en-US" altLang="zh-CN" sz="2400" b="1" i="1" dirty="0">
                <a:latin typeface="+mj-lt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</a:rPr>
              <a:t>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是一组完美数，</a:t>
            </a:r>
            <a:r>
              <a:rPr lang="en-US" altLang="zh-CN" sz="2400" b="1" i="1" dirty="0">
                <a:latin typeface="+mj-lt"/>
              </a:rPr>
              <a:t>M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是该组完美数的完美因子。例如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对于多项式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，因为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+3)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+1)(</a:t>
            </a:r>
            <a:r>
              <a:rPr lang="en-US" altLang="zh-CN" sz="2400" b="1" i="1" dirty="0"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+5)=4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，所以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是一组完美数，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是该组完美数的完美因子。试问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当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之间满足什么数量关系时，它们是一组完美数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并说明理由。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0695" y="898631"/>
            <a:ext cx="6331586" cy="3346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时，它们是一组完美数。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理由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假设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是完美数，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则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的结果为常数。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[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]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                   =(2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x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因为结果为常数，所以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</a:rPr>
              <a:t>-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3" name="矩形 1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909888" y="1377102"/>
            <a:ext cx="200493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简便运算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09888" y="2525261"/>
            <a:ext cx="200493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混合运算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4268" y="1377102"/>
            <a:ext cx="2263018" cy="2796363"/>
            <a:chOff x="666381" y="1550722"/>
            <a:chExt cx="2263018" cy="2796363"/>
          </a:xfrm>
        </p:grpSpPr>
        <p:sp>
          <p:nvSpPr>
            <p:cNvPr id="17" name="文本框 16"/>
            <p:cNvSpPr txBox="1"/>
            <p:nvPr/>
          </p:nvSpPr>
          <p:spPr>
            <a:xfrm>
              <a:off x="666381" y="2570421"/>
              <a:ext cx="2137144" cy="107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平方差公式的应用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>
              <a:off x="2674605" y="1550722"/>
              <a:ext cx="254794" cy="2796363"/>
            </a:xfrm>
            <a:prstGeom prst="leftBrace">
              <a:avLst>
                <a:gd name="adj1" fmla="val 135089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909888" y="3694591"/>
            <a:ext cx="59070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实际应用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运用完全平方公式进行推理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11400" y="1929963"/>
            <a:ext cx="3633787" cy="1706563"/>
            <a:chOff x="804285" y="1267349"/>
            <a:chExt cx="3632172" cy="1706780"/>
          </a:xfrm>
        </p:grpSpPr>
        <p:sp>
          <p:nvSpPr>
            <p:cNvPr id="7" name="矩形: 圆角 21"/>
            <p:cNvSpPr/>
            <p:nvPr/>
          </p:nvSpPr>
          <p:spPr>
            <a:xfrm>
              <a:off x="804285" y="1267349"/>
              <a:ext cx="3632172" cy="1706780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4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10"/>
              <a:ext cx="274136" cy="474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251761" y="1362611"/>
              <a:ext cx="2867337" cy="5966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latin typeface="+mj-lt"/>
                  <a:ea typeface="+mn-ea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 err="1">
                  <a:latin typeface="+mj-lt"/>
                  <a:ea typeface="+mn-ea"/>
                  <a:cs typeface="+mn-cs"/>
                </a:rPr>
                <a:t>+</a:t>
              </a:r>
              <a:r>
                <a:rPr kumimoji="0" lang="en-US" altLang="zh-CN" sz="2800" b="1" i="1" kern="1200" cap="none" spc="0" normalizeH="0" baseline="0" noProof="0" dirty="0" err="1">
                  <a:latin typeface="+mj-lt"/>
                  <a:ea typeface="+mn-ea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+mn-ea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=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+mn-ea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+2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ab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+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+mn-ea"/>
                  <a:cs typeface="+mn-cs"/>
                </a:rPr>
                <a:t>2</a:t>
              </a:r>
              <a:endParaRPr kumimoji="0" lang="zh-CN" altLang="en-US" sz="2800" b="1" kern="1200" cap="none" spc="0" normalizeH="0" baseline="30000" noProof="0" dirty="0"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86671" y="2119945"/>
              <a:ext cx="2832428" cy="59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latin typeface="+mn-ea"/>
                  <a:cs typeface="+mn-cs"/>
                </a:rPr>
                <a:t>-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+mn-ea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=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+mn-ea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n-ea"/>
                  <a:cs typeface="+mn-cs"/>
                </a:rPr>
                <a:t>-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2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ab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+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+mn-ea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30000" noProof="0" dirty="0">
                  <a:latin typeface="+mj-lt"/>
                  <a:ea typeface="+mn-ea"/>
                  <a:cs typeface="+mn-cs"/>
                </a:rPr>
                <a:t>2</a:t>
              </a:r>
              <a:endParaRPr kumimoji="0" lang="zh-CN" altLang="en-US" sz="2800" b="1" kern="1200" cap="none" spc="0" normalizeH="0" baseline="30000" noProof="0" dirty="0"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562100" y="1173163"/>
            <a:ext cx="548640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前面我们学习了完全平方公式：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grpSp>
        <p:nvGrpSpPr>
          <p:cNvPr id="1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7" name="矩形 16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复习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 bwMode="auto">
          <a:xfrm>
            <a:off x="1122262" y="3865614"/>
            <a:ext cx="7188361" cy="5565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口诀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: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首平方，尾平方，首尾乘积的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倍放中间。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"/>
          <p:cNvGrpSpPr/>
          <p:nvPr/>
        </p:nvGrpSpPr>
        <p:grpSpPr>
          <a:xfrm>
            <a:off x="135339" y="1905814"/>
            <a:ext cx="4290357" cy="2212433"/>
            <a:chOff x="1112884" y="1536560"/>
            <a:chExt cx="6407725" cy="2150506"/>
          </a:xfrm>
        </p:grpSpPr>
        <p:sp>
          <p:nvSpPr>
            <p:cNvPr id="5123" name="矩形 1"/>
            <p:cNvSpPr/>
            <p:nvPr/>
          </p:nvSpPr>
          <p:spPr>
            <a:xfrm>
              <a:off x="1206019" y="1536700"/>
              <a:ext cx="6126579" cy="21503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(1) 102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=(100+2)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=100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+2×100×2+2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=10000+400+4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=10404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112884" y="1536560"/>
              <a:ext cx="6407725" cy="2150506"/>
            </a:xfrm>
            <a:prstGeom prst="rect">
              <a:avLst/>
            </a:prstGeom>
            <a:noFill/>
            <a:ln w="1905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 bwMode="auto">
          <a:xfrm>
            <a:off x="522288" y="1094157"/>
            <a:ext cx="5228431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怎样计算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102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n-ea"/>
                <a:cs typeface="+mn-cs"/>
              </a:rPr>
              <a:t>，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197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更简单呢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55945" y="1909676"/>
            <a:ext cx="4290357" cy="2242099"/>
            <a:chOff x="1112884" y="1536561"/>
            <a:chExt cx="5248503" cy="2241834"/>
          </a:xfrm>
        </p:grpSpPr>
        <p:sp>
          <p:nvSpPr>
            <p:cNvPr id="3" name="矩形 2"/>
            <p:cNvSpPr/>
            <p:nvPr/>
          </p:nvSpPr>
          <p:spPr>
            <a:xfrm>
              <a:off x="1206018" y="1536700"/>
              <a:ext cx="5001370" cy="224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(2)197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=(200</a:t>
              </a:r>
              <a:r>
                <a:rPr lang="en-US" altLang="zh-CN" sz="2400" b="1" dirty="0">
                  <a:solidFill>
                    <a:srgbClr val="000000"/>
                  </a:solidFill>
                  <a:latin typeface="Symbol" panose="05050102010706020507" pitchFamily="18" charset="2"/>
                  <a:ea typeface="黑体" panose="02010609060101010101" pitchFamily="49" charset="-122"/>
                </a:rPr>
                <a:t>-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3)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=200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Symbol" panose="05050102010706020507" pitchFamily="18" charset="2"/>
                  <a:ea typeface="黑体" panose="02010609060101010101" pitchFamily="49" charset="-122"/>
                </a:rPr>
                <a:t>-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2×200×3+3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=40000</a:t>
              </a:r>
              <a:r>
                <a:rPr lang="en-US" altLang="zh-CN" sz="2400" b="1" dirty="0">
                  <a:solidFill>
                    <a:srgbClr val="000000"/>
                  </a:solidFill>
                  <a:latin typeface="Symbol" panose="05050102010706020507" pitchFamily="18" charset="2"/>
                  <a:ea typeface="黑体" panose="02010609060101010101" pitchFamily="49" charset="-122"/>
                </a:rPr>
                <a:t>-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1200+9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      =38809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12884" y="1536561"/>
              <a:ext cx="5248503" cy="2208310"/>
            </a:xfrm>
            <a:prstGeom prst="rect">
              <a:avLst/>
            </a:prstGeom>
            <a:noFill/>
            <a:ln w="19050"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2896" y="4315968"/>
            <a:ext cx="4677823" cy="491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你是怎样做的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与同伴进行交流。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368142" y="496437"/>
            <a:ext cx="2933700" cy="592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3333FF"/>
                </a:solidFill>
                <a:latin typeface="+mj-lt"/>
                <a:ea typeface="+mn-ea"/>
                <a:cs typeface="+mn-cs"/>
              </a:rPr>
              <a:t>例</a:t>
            </a:r>
            <a:r>
              <a:rPr kumimoji="0" lang="en-US" altLang="zh-CN" sz="2800" b="1" kern="1200" cap="none" spc="0" normalizeH="0" baseline="0" noProof="0" dirty="0">
                <a:solidFill>
                  <a:srgbClr val="3333FF"/>
                </a:solidFill>
                <a:latin typeface="+mj-lt"/>
                <a:ea typeface="+mn-ea"/>
                <a:cs typeface="+mn-cs"/>
              </a:rPr>
              <a:t>6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368142" y="1160012"/>
            <a:ext cx="3223419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+3)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4455455" y="1151138"/>
            <a:ext cx="389890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lt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+3) 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3)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312707" y="1835381"/>
            <a:ext cx="4142748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（</a:t>
            </a:r>
            <a:r>
              <a:rPr lang="en-US" altLang="zh-CN" sz="2800" b="1" dirty="0">
                <a:latin typeface="+mj-lt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+5)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2)(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-3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4455455" y="1908107"/>
            <a:ext cx="4560234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[(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 err="1"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+mn-ea"/>
                <a:cs typeface="+mn-cs"/>
              </a:rPr>
              <a:t>b</a:t>
            </a:r>
            <a:r>
              <a:rPr lang="en-US" altLang="zh-CN" sz="2800" b="1" dirty="0">
                <a:latin typeface="+mj-lt"/>
              </a:rPr>
              <a:t>)(</a:t>
            </a:r>
            <a:r>
              <a:rPr lang="en-US" altLang="zh-CN" sz="2800" b="1" i="1" dirty="0">
                <a:latin typeface="+mj-lt"/>
              </a:rPr>
              <a:t>a</a:t>
            </a:r>
            <a:r>
              <a:rPr lang="en-US" altLang="zh-CN" sz="2800" b="1" dirty="0">
                <a:latin typeface="Symbol" panose="05050102010706020507" pitchFamily="18" charset="2"/>
              </a:rPr>
              <a:t>-</a:t>
            </a:r>
            <a:r>
              <a:rPr lang="en-US" altLang="zh-CN" sz="2800" b="1" i="1" dirty="0">
                <a:latin typeface="+mj-lt"/>
              </a:rPr>
              <a:t>b</a:t>
            </a:r>
            <a:r>
              <a:rPr lang="en-US" altLang="zh-CN" sz="2800" b="1" dirty="0">
                <a:latin typeface="+mj-lt"/>
              </a:rPr>
              <a:t>)]</a:t>
            </a:r>
            <a:r>
              <a:rPr lang="en-US" altLang="zh-CN" sz="2800" b="1" baseline="30000" dirty="0">
                <a:latin typeface="+mj-lt"/>
              </a:rPr>
              <a:t>2</a:t>
            </a:r>
            <a:r>
              <a:rPr lang="zh-CN" altLang="en-US" sz="2800" b="1" dirty="0">
                <a:latin typeface="+mj-lt"/>
              </a:rPr>
              <a:t>。</a:t>
            </a:r>
            <a:endParaRPr kumimoji="0" lang="zh-CN" altLang="en-US" sz="2800" b="1" kern="1200" cap="none" spc="0" normalizeH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368142" y="2579214"/>
            <a:ext cx="936973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解：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878682" y="2558649"/>
            <a:ext cx="3032473" cy="171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+3)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       =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+6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+9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      =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/>
                <a:ea typeface="+mn-ea"/>
                <a:cs typeface="+mn-cs"/>
              </a:rPr>
              <a:t>6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Times New Roman" panose="02020603050405020304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/>
                <a:ea typeface="+mn-ea"/>
                <a:cs typeface="+mn-cs"/>
              </a:rPr>
              <a:t>+9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/>
                <a:ea typeface="+mn-ea"/>
                <a:cs typeface="+mn-cs"/>
              </a:rPr>
              <a:t>；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/>
                <a:ea typeface="+mn-ea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4455455" y="2592315"/>
            <a:ext cx="5043170" cy="22756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+3)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Symbol" panose="05050102010706020507" pitchFamily="18" charset="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= [(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)+3][(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Symbol" panose="05050102010706020507" pitchFamily="18" charset="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3]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Symbol" panose="05050102010706020507" pitchFamily="18" charset="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ab+b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Symbol" panose="05050102010706020507" pitchFamily="18" charset="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368142" y="496437"/>
            <a:ext cx="2933700" cy="592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3333FF"/>
                </a:solidFill>
                <a:latin typeface="+mj-lt"/>
                <a:ea typeface="+mn-ea"/>
                <a:cs typeface="+mn-cs"/>
              </a:rPr>
              <a:t>例</a:t>
            </a:r>
            <a:r>
              <a:rPr kumimoji="0" lang="en-US" altLang="zh-CN" sz="2800" b="1" kern="1200" cap="none" spc="0" normalizeH="0" baseline="0" noProof="0" dirty="0">
                <a:solidFill>
                  <a:srgbClr val="3333FF"/>
                </a:solidFill>
                <a:latin typeface="+mj-lt"/>
                <a:ea typeface="+mn-ea"/>
                <a:cs typeface="+mn-cs"/>
              </a:rPr>
              <a:t>6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368142" y="1160012"/>
            <a:ext cx="3223419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+3)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4455455" y="1151138"/>
            <a:ext cx="389890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lt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+3) 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3)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312707" y="1835381"/>
            <a:ext cx="4142748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（</a:t>
            </a:r>
            <a:r>
              <a:rPr lang="en-US" altLang="zh-CN" sz="2800" b="1" dirty="0">
                <a:latin typeface="+mj-lt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+5)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2)(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Symbol" panose="05050102010706020507" pitchFamily="18" charset="2"/>
                <a:ea typeface="+mn-ea"/>
                <a:cs typeface="+mn-cs"/>
              </a:rPr>
              <a:t>-3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4455455" y="1908107"/>
            <a:ext cx="4560234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[(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 err="1"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+mn-ea"/>
                <a:cs typeface="+mn-cs"/>
              </a:rPr>
              <a:t>b</a:t>
            </a:r>
            <a:r>
              <a:rPr lang="en-US" altLang="zh-CN" sz="2800" b="1" dirty="0">
                <a:latin typeface="+mj-lt"/>
              </a:rPr>
              <a:t>)(</a:t>
            </a:r>
            <a:r>
              <a:rPr lang="en-US" altLang="zh-CN" sz="2800" b="1" i="1" dirty="0">
                <a:latin typeface="+mj-lt"/>
              </a:rPr>
              <a:t>a</a:t>
            </a:r>
            <a:r>
              <a:rPr lang="en-US" altLang="zh-CN" sz="2800" b="1" dirty="0">
                <a:latin typeface="Symbol" panose="05050102010706020507" pitchFamily="18" charset="2"/>
              </a:rPr>
              <a:t>-</a:t>
            </a:r>
            <a:r>
              <a:rPr lang="en-US" altLang="zh-CN" sz="2800" b="1" i="1" dirty="0">
                <a:latin typeface="+mj-lt"/>
              </a:rPr>
              <a:t>b</a:t>
            </a:r>
            <a:r>
              <a:rPr lang="en-US" altLang="zh-CN" sz="2800" b="1" dirty="0">
                <a:latin typeface="+mj-lt"/>
              </a:rPr>
              <a:t>)]</a:t>
            </a:r>
            <a:r>
              <a:rPr lang="en-US" altLang="zh-CN" sz="2800" b="1" baseline="30000" dirty="0">
                <a:latin typeface="+mj-lt"/>
              </a:rPr>
              <a:t>2</a:t>
            </a:r>
            <a:r>
              <a:rPr lang="zh-CN" altLang="en-US" sz="2800" b="1" dirty="0">
                <a:latin typeface="+mj-lt"/>
              </a:rPr>
              <a:t>。</a:t>
            </a:r>
            <a:endParaRPr kumimoji="0" lang="zh-CN" altLang="en-US" sz="2800" b="1" kern="1200" cap="none" spc="0" normalizeH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4559270" y="2427594"/>
            <a:ext cx="5043170" cy="17155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 [(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Symbol" panose="05050102010706020507" pitchFamily="18" charset="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)]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Symbol" panose="05050102010706020507" pitchFamily="18" charset="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Symbol" panose="05050102010706020507" pitchFamily="18" charset="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190788" y="2427594"/>
            <a:ext cx="4560234" cy="227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+5)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2)(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-3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)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        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+10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+25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5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+6)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        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+10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+25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+5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        = 15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+19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293" y="860743"/>
            <a:ext cx="5029200" cy="6568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利用整式乘法公式计算：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3730" y="1419450"/>
            <a:ext cx="1964690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(1) 96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08843" y="1419450"/>
            <a:ext cx="3690938" cy="6598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(2)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3)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293" y="2079850"/>
            <a:ext cx="4060825" cy="2837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96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=(100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=100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2×100×4+4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=10000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800+16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=9216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08843" y="2079850"/>
            <a:ext cx="3690938" cy="17125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3)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+3)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      =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ab+b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t>9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31685" y="1111876"/>
            <a:ext cx="8435975" cy="16933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观察下图，你认为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</a:t>
            </a:r>
            <a:r>
              <a:rPr lang="en-US" altLang="zh-CN" sz="2800" b="1" dirty="0">
                <a:latin typeface="+mj-lt"/>
              </a:rPr>
              <a:t>)×(</a:t>
            </a:r>
            <a:r>
              <a:rPr lang="en-US" altLang="zh-CN" sz="2800" b="1" i="1" dirty="0" err="1">
                <a:latin typeface="+mj-lt"/>
              </a:rPr>
              <a:t>m</a:t>
            </a:r>
            <a:r>
              <a:rPr lang="en-US" altLang="zh-CN" sz="2800" b="1" dirty="0" err="1">
                <a:latin typeface="+mj-lt"/>
              </a:rPr>
              <a:t>+</a:t>
            </a:r>
            <a:r>
              <a:rPr lang="en-US" altLang="zh-CN" sz="2800" b="1" i="1" dirty="0" err="1">
                <a:latin typeface="+mj-lt"/>
              </a:rPr>
              <a:t>n</a:t>
            </a:r>
            <a:r>
              <a:rPr lang="en-US" altLang="zh-CN" sz="2800" b="1" dirty="0">
                <a:latin typeface="+mj-lt"/>
              </a:rPr>
              <a:t>)</a:t>
            </a:r>
            <a:r>
              <a:rPr lang="zh-CN" altLang="en-US" sz="2800" b="1" dirty="0">
                <a:latin typeface="+mj-lt"/>
              </a:rPr>
              <a:t>点阵中的点数与</a:t>
            </a:r>
            <a:r>
              <a:rPr lang="en-US" altLang="zh-CN" sz="2800" b="1" i="1" dirty="0" err="1">
                <a:latin typeface="+mj-lt"/>
              </a:rPr>
              <a:t>m</a:t>
            </a:r>
            <a:r>
              <a:rPr lang="en-US" altLang="zh-CN" sz="2800" b="1" dirty="0" err="1">
                <a:latin typeface="+mj-lt"/>
              </a:rPr>
              <a:t>×</a:t>
            </a:r>
            <a:r>
              <a:rPr lang="en-US" altLang="zh-CN" sz="2800" b="1" i="1" dirty="0" err="1">
                <a:latin typeface="+mj-lt"/>
              </a:rPr>
              <a:t>m</a:t>
            </a:r>
            <a:r>
              <a:rPr lang="zh-CN" altLang="en-US" sz="2800" b="1" dirty="0">
                <a:latin typeface="+mj-lt"/>
              </a:rPr>
              <a:t>点阵、</a:t>
            </a:r>
            <a:r>
              <a:rPr lang="en-US" altLang="zh-CN" sz="2800" b="1" i="1" dirty="0" err="1">
                <a:latin typeface="+mj-lt"/>
              </a:rPr>
              <a:t>n</a:t>
            </a:r>
            <a:r>
              <a:rPr lang="en-US" altLang="zh-CN" sz="2800" b="1" dirty="0" err="1">
                <a:latin typeface="+mj-lt"/>
              </a:rPr>
              <a:t>×</a:t>
            </a:r>
            <a:r>
              <a:rPr lang="en-US" altLang="zh-CN" sz="2800" b="1" i="1" dirty="0" err="1">
                <a:latin typeface="+mj-lt"/>
              </a:rPr>
              <a:t>n</a:t>
            </a:r>
            <a:r>
              <a:rPr lang="zh-CN" altLang="en-US" sz="2800" b="1" dirty="0">
                <a:latin typeface="+mj-lt"/>
              </a:rPr>
              <a:t>点阵的点数之和一样多吗</a:t>
            </a:r>
            <a:r>
              <a:rPr lang="en-US" altLang="zh-CN" sz="2800" b="1" dirty="0">
                <a:latin typeface="+mj-lt"/>
              </a:rPr>
              <a:t>?</a:t>
            </a:r>
            <a:r>
              <a:rPr lang="zh-CN" altLang="en-US" sz="2800" b="1" dirty="0">
                <a:latin typeface="+mj-lt"/>
              </a:rPr>
              <a:t>请用所学的公式解释自己的结论。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1685" y="529525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22" name="矩形: 圆角 21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1358905" y="3968759"/>
            <a:ext cx="125730" cy="12573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864490" y="3472409"/>
            <a:ext cx="659766" cy="622080"/>
            <a:chOff x="2864490" y="2959338"/>
            <a:chExt cx="659766" cy="622080"/>
          </a:xfrm>
        </p:grpSpPr>
        <p:sp>
          <p:nvSpPr>
            <p:cNvPr id="25" name="椭圆 24"/>
            <p:cNvSpPr/>
            <p:nvPr/>
          </p:nvSpPr>
          <p:spPr>
            <a:xfrm>
              <a:off x="2864490" y="295933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398526" y="295933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864490" y="34556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398526" y="34556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5709" y="2976059"/>
            <a:ext cx="1193802" cy="1118430"/>
            <a:chOff x="5085709" y="2462988"/>
            <a:chExt cx="1193802" cy="1118430"/>
          </a:xfrm>
        </p:grpSpPr>
        <p:sp>
          <p:nvSpPr>
            <p:cNvPr id="27" name="椭圆 26"/>
            <p:cNvSpPr/>
            <p:nvPr/>
          </p:nvSpPr>
          <p:spPr>
            <a:xfrm>
              <a:off x="5085709" y="24629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619745" y="24629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153781" y="24629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85709" y="295933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619745" y="295933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153781" y="295933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085709" y="34556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619745" y="34556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153781" y="3455688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034532" y="3149243"/>
            <a:ext cx="944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4672" y="4150310"/>
            <a:ext cx="994195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1×1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07752" y="4169002"/>
            <a:ext cx="994195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2×2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85512" y="4169002"/>
            <a:ext cx="994195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3×3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80347" y="2026157"/>
            <a:ext cx="7583306" cy="290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点阵中的点数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    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点阵中的点数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     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点阵、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点阵中的点数之和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    (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)×(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点阵中的点数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:(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    (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     所以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)×(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点阵中的点数与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点阵、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 err="1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点阵中的点数之和不一样多。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0639" y="545921"/>
            <a:ext cx="5878471" cy="1578116"/>
            <a:chOff x="715460" y="487869"/>
            <a:chExt cx="7112950" cy="1909521"/>
          </a:xfrm>
        </p:grpSpPr>
        <p:sp>
          <p:nvSpPr>
            <p:cNvPr id="58" name="椭圆 57"/>
            <p:cNvSpPr/>
            <p:nvPr/>
          </p:nvSpPr>
          <p:spPr>
            <a:xfrm>
              <a:off x="1207903" y="1480569"/>
              <a:ext cx="125730" cy="12573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2713488" y="984219"/>
              <a:ext cx="659766" cy="622080"/>
              <a:chOff x="2864490" y="2959338"/>
              <a:chExt cx="659766" cy="62208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2864490" y="295933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398526" y="295933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864490" y="34556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398526" y="34556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4934707" y="487869"/>
              <a:ext cx="1193802" cy="1118430"/>
              <a:chOff x="5085709" y="2462988"/>
              <a:chExt cx="1193802" cy="111843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5085709" y="24629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619745" y="24629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6153781" y="24629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5085709" y="295933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5619745" y="295933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6153781" y="295933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085709" y="34556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619745" y="34556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6153781" y="3455688"/>
                <a:ext cx="125730" cy="125730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6883530" y="661053"/>
              <a:ext cx="9448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715460" y="1664656"/>
              <a:ext cx="1178892" cy="716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1×1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556750" y="1680812"/>
              <a:ext cx="1178892" cy="716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2×2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5060437" y="1678166"/>
              <a:ext cx="1178892" cy="7165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3×3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28174" y="975360"/>
            <a:ext cx="8934926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若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，则代数式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的值为（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A.12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B.3          C.4             D.0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71326" y="1069162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9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28174" y="2379184"/>
            <a:ext cx="7048500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=49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，则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的值为（ 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A.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anose="05050102010706020507" pitchFamily="18" charset="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5           B.±5      C.5             D.±4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3849" y="2466497"/>
            <a:ext cx="4238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2358</Words>
  <Application>WPS 演示</Application>
  <PresentationFormat>全屏显示(16:9)</PresentationFormat>
  <Paragraphs>184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楷体_GB2312</vt:lpstr>
      <vt:lpstr>Symbol</vt:lpstr>
      <vt:lpstr>Times New Roman</vt:lpstr>
      <vt:lpstr>楷体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慢慢来</cp:lastModifiedBy>
  <cp:revision>91</cp:revision>
  <dcterms:created xsi:type="dcterms:W3CDTF">2018-09-21T05:25:00Z</dcterms:created>
  <dcterms:modified xsi:type="dcterms:W3CDTF">2025-01-18T09:26:16Z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FE62C1734E504D3FAD94A4DC421C982B</vt:lpwstr>
  </property>
  <property fmtid="{D5CDD505-2E9C-101B-9397-08002B2CF9AE}" pid="3" name="KSOProductBuildVer">
    <vt:lpwstr>2052-12.1.0.19770</vt:lpwstr>
  </property>
</Properties>
</file>