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3"/>
    <p:sldId id="384" r:id="rId4"/>
    <p:sldId id="406" r:id="rId5"/>
    <p:sldId id="407" r:id="rId6"/>
    <p:sldId id="408" r:id="rId7"/>
    <p:sldId id="409" r:id="rId8"/>
    <p:sldId id="410" r:id="rId9"/>
    <p:sldId id="381" r:id="rId10"/>
    <p:sldId id="411" r:id="rId11"/>
    <p:sldId id="385" r:id="rId12"/>
    <p:sldId id="386" r:id="rId13"/>
    <p:sldId id="388" r:id="rId14"/>
    <p:sldId id="387" r:id="rId15"/>
    <p:sldId id="423" r:id="rId16"/>
    <p:sldId id="424" r:id="rId17"/>
    <p:sldId id="389" r:id="rId18"/>
    <p:sldId id="425" r:id="rId19"/>
    <p:sldId id="390" r:id="rId20"/>
    <p:sldId id="391" r:id="rId21"/>
    <p:sldId id="382" r:id="rId22"/>
    <p:sldId id="413" r:id="rId23"/>
    <p:sldId id="414" r:id="rId24"/>
    <p:sldId id="412" r:id="rId25"/>
    <p:sldId id="393" r:id="rId26"/>
    <p:sldId id="422" r:id="rId27"/>
    <p:sldId id="383" r:id="rId28"/>
    <p:sldId id="416" r:id="rId29"/>
    <p:sldId id="418" r:id="rId30"/>
    <p:sldId id="421" r:id="rId31"/>
    <p:sldId id="426" r:id="rId32"/>
    <p:sldId id="395" r:id="rId33"/>
    <p:sldId id="283" r:id="rId34"/>
  </p:sldIdLst>
  <p:sldSz cx="9144000" cy="5143500" type="screen16x9"/>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2395"/>
    <a:srgbClr val="0066FF"/>
    <a:srgbClr val="FFFFD5"/>
    <a:srgbClr val="ADFF93"/>
    <a:srgbClr val="66FF33"/>
    <a:srgbClr val="FF9999"/>
    <a:srgbClr val="0000FF"/>
    <a:srgbClr val="DA4F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98" y="1008"/>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B261A9-4E5E-4270-A4A9-02AF15C0494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6F9F2A-9041-4A4A-A427-254FC70D09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em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em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96703" y="1818944"/>
            <a:ext cx="4750594" cy="1505611"/>
            <a:chOff x="2193131" y="2074202"/>
            <a:chExt cx="4750594" cy="1505611"/>
          </a:xfrm>
        </p:grpSpPr>
        <p:cxnSp>
          <p:nvCxnSpPr>
            <p:cNvPr id="6" name="直接连接符 5"/>
            <p:cNvCxnSpPr/>
            <p:nvPr/>
          </p:nvCxnSpPr>
          <p:spPr>
            <a:xfrm>
              <a:off x="2193131" y="2960688"/>
              <a:ext cx="47505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932113" y="3117850"/>
              <a:ext cx="3278188" cy="461963"/>
            </a:xfrm>
            <a:prstGeom prst="rect">
              <a:avLst/>
            </a:prstGeom>
            <a:noFill/>
          </p:spPr>
          <p:txBody>
            <a:bodyPr wrap="none">
              <a:spAutoFit/>
            </a:bodyPr>
            <a:lstStyle/>
            <a:p>
              <a:pPr marR="0" defTabSz="914400">
                <a:buClrTx/>
                <a:buSzTx/>
                <a:buFontTx/>
                <a:buNone/>
                <a:defRPr/>
              </a:pPr>
              <a:r>
                <a:rPr kumimoji="0" lang="zh-CN" altLang="en-US" sz="2400" b="1" kern="1200" cap="none" spc="0" normalizeH="0" baseline="0" noProof="0" dirty="0">
                  <a:latin typeface="+mj-lt"/>
                  <a:ea typeface="黑体" panose="02010609060101010101" pitchFamily="49" charset="-122"/>
                  <a:cs typeface="+mn-cs"/>
                </a:rPr>
                <a:t>北师版七年级数学下册</a:t>
              </a:r>
              <a:endParaRPr kumimoji="0" lang="zh-CN" altLang="en-US" sz="2400" b="1" kern="1200" cap="none" spc="0" normalizeH="0" baseline="0" noProof="0" dirty="0">
                <a:latin typeface="+mj-lt"/>
                <a:ea typeface="黑体" panose="02010609060101010101" pitchFamily="49" charset="-122"/>
                <a:cs typeface="+mn-cs"/>
              </a:endParaRPr>
            </a:p>
          </p:txBody>
        </p:sp>
        <p:grpSp>
          <p:nvGrpSpPr>
            <p:cNvPr id="15" name="组合 14"/>
            <p:cNvGrpSpPr/>
            <p:nvPr/>
          </p:nvGrpSpPr>
          <p:grpSpPr>
            <a:xfrm>
              <a:off x="2989295" y="2074202"/>
              <a:ext cx="3158265" cy="807905"/>
              <a:chOff x="2628173" y="2074202"/>
              <a:chExt cx="3158265" cy="807905"/>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28173" y="2074202"/>
                <a:ext cx="807905" cy="807905"/>
              </a:xfrm>
              <a:prstGeom prst="rect">
                <a:avLst/>
              </a:prstGeom>
            </p:spPr>
          </p:pic>
          <p:sp>
            <p:nvSpPr>
              <p:cNvPr id="14" name="文本框 13"/>
              <p:cNvSpPr txBox="1"/>
              <p:nvPr/>
            </p:nvSpPr>
            <p:spPr>
              <a:xfrm>
                <a:off x="3436078" y="2131392"/>
                <a:ext cx="2350360" cy="693523"/>
              </a:xfrm>
              <a:prstGeom prst="rect">
                <a:avLst/>
              </a:prstGeom>
              <a:noFill/>
            </p:spPr>
            <p:txBody>
              <a:bodyPr wrap="square" rtlCol="0">
                <a:spAutoFit/>
              </a:bodyPr>
              <a:lstStyle/>
              <a:p>
                <a:pPr algn="l">
                  <a:lnSpc>
                    <a:spcPct val="120000"/>
                  </a:lnSpc>
                </a:pPr>
                <a:r>
                  <a:rPr lang="zh-CN" altLang="en-US" sz="3600" b="1" dirty="0">
                    <a:latin typeface="+mj-lt"/>
                    <a:ea typeface="黑体" panose="02010609060101010101" pitchFamily="49" charset="-122"/>
                  </a:rPr>
                  <a:t>复习题</a:t>
                </a:r>
                <a:endParaRPr lang="zh-CN" altLang="en-US" sz="3600" b="1" dirty="0">
                  <a:latin typeface="+mj-lt"/>
                  <a:ea typeface="黑体" panose="02010609060101010101" pitchFamily="49"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079581"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3.</a:t>
            </a:r>
            <a:r>
              <a:rPr lang="zh-CN" altLang="en-US" sz="2800" b="1" dirty="0">
                <a:latin typeface="+mj-lt"/>
                <a:ea typeface="黑体" panose="02010609060101010101" pitchFamily="49" charset="-122"/>
              </a:rPr>
              <a:t>某快递公司同城快递的收费标准见下表</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质量不足</a:t>
            </a:r>
            <a:r>
              <a:rPr lang="en-US" altLang="zh-CN" sz="2800" b="1" dirty="0">
                <a:latin typeface="+mj-lt"/>
                <a:ea typeface="黑体" panose="02010609060101010101" pitchFamily="49" charset="-122"/>
              </a:rPr>
              <a:t>1kg</a:t>
            </a:r>
            <a:r>
              <a:rPr lang="zh-CN" altLang="en-US" sz="2800" b="1" dirty="0">
                <a:latin typeface="+mj-lt"/>
                <a:ea typeface="黑体" panose="02010609060101010101" pitchFamily="49" charset="-122"/>
              </a:rPr>
              <a:t>按</a:t>
            </a:r>
            <a:r>
              <a:rPr lang="en-US" altLang="zh-CN" sz="2800" b="1" dirty="0">
                <a:latin typeface="+mj-lt"/>
                <a:ea typeface="黑体" panose="02010609060101010101" pitchFamily="49" charset="-122"/>
              </a:rPr>
              <a:t>1kg</a:t>
            </a:r>
            <a:r>
              <a:rPr lang="zh-CN" altLang="en-US" sz="2800" b="1" dirty="0">
                <a:latin typeface="+mj-lt"/>
                <a:ea typeface="黑体" panose="02010609060101010101" pitchFamily="49" charset="-122"/>
              </a:rPr>
              <a:t>计</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graphicFrame>
        <p:nvGraphicFramePr>
          <p:cNvPr id="3" name="表格 3"/>
          <p:cNvGraphicFramePr>
            <a:graphicFrameLocks noGrp="1"/>
          </p:cNvGraphicFramePr>
          <p:nvPr/>
        </p:nvGraphicFramePr>
        <p:xfrm>
          <a:off x="1481138" y="1832769"/>
          <a:ext cx="5760000" cy="914400"/>
        </p:xfrm>
        <a:graphic>
          <a:graphicData uri="http://schemas.openxmlformats.org/drawingml/2006/table">
            <a:tbl>
              <a:tblPr firstRow="1" bandRow="1">
                <a:tableStyleId>{5C22544A-7EE6-4342-B048-85BDC9FD1C3A}</a:tableStyleId>
              </a:tblPr>
              <a:tblGrid>
                <a:gridCol w="1260000"/>
                <a:gridCol w="900000"/>
                <a:gridCol w="900000"/>
                <a:gridCol w="900000"/>
                <a:gridCol w="900000"/>
                <a:gridCol w="900000"/>
              </a:tblGrid>
              <a:tr h="370840">
                <a:tc>
                  <a:txBody>
                    <a:bodyPr/>
                    <a:lstStyle/>
                    <a:p>
                      <a:pPr algn="ctr"/>
                      <a:r>
                        <a:rPr lang="zh-CN" altLang="en-US" sz="2400" b="1" dirty="0"/>
                        <a:t>质量</a:t>
                      </a:r>
                      <a:r>
                        <a:rPr lang="en-US" altLang="zh-CN" sz="2400" b="1" dirty="0"/>
                        <a:t>/kg</a:t>
                      </a:r>
                      <a:endParaRPr lang="zh-CN" altLang="en-US" sz="2400" b="1"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2</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3</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4</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zh-CN" altLang="en-US" sz="2400" b="1" dirty="0"/>
                        <a:t>费用</a:t>
                      </a:r>
                      <a:r>
                        <a:rPr lang="en-US" altLang="zh-CN" sz="2400" b="1" dirty="0"/>
                        <a:t>/</a:t>
                      </a:r>
                      <a:r>
                        <a:rPr lang="zh-CN" altLang="en-US" sz="2400" b="1" dirty="0"/>
                        <a:t>元</a:t>
                      </a:r>
                      <a:endParaRPr lang="zh-CN" altLang="en-US" sz="2400" b="1"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6.5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8.5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10.5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12.5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14.5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532210" y="2747169"/>
            <a:ext cx="7797404" cy="559897"/>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(2) </a:t>
            </a:r>
            <a:r>
              <a:rPr lang="zh-CN" altLang="en-US" sz="2800" b="1" dirty="0">
                <a:latin typeface="+mj-lt"/>
                <a:ea typeface="黑体" panose="02010609060101010101" pitchFamily="49" charset="-122"/>
              </a:rPr>
              <a:t>随着质量的增加，快递的费用是怎样变化的</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5" name="文本框 4"/>
          <p:cNvSpPr txBox="1"/>
          <p:nvPr/>
        </p:nvSpPr>
        <p:spPr>
          <a:xfrm>
            <a:off x="250309" y="3413753"/>
            <a:ext cx="8643382"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2</a:t>
            </a:r>
            <a:r>
              <a:rPr lang="zh-CN" altLang="en-US" sz="2600" b="1" dirty="0">
                <a:solidFill>
                  <a:srgbClr val="FF0000"/>
                </a:solidFill>
                <a:latin typeface="+mj-lt"/>
                <a:ea typeface="黑体" panose="02010609060101010101" pitchFamily="49" charset="-122"/>
              </a:rPr>
              <a:t>）随着交寄物品质量的增加，快递的费用也逐渐增加。</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418829" cy="2628155"/>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4.</a:t>
            </a:r>
            <a:r>
              <a:rPr lang="zh-CN" altLang="en-US" sz="2800" b="1" dirty="0">
                <a:latin typeface="+mj-lt"/>
                <a:ea typeface="黑体" panose="02010609060101010101" pitchFamily="49" charset="-122"/>
              </a:rPr>
              <a:t>下列情境分别可以用下面哪幅图来近似地刻画</a:t>
            </a:r>
            <a:r>
              <a:rPr lang="en-US" altLang="zh-CN" sz="2800" b="1" dirty="0">
                <a:latin typeface="+mj-lt"/>
                <a:ea typeface="黑体" panose="02010609060101010101" pitchFamily="49" charset="-122"/>
              </a:rPr>
              <a:t>?</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(1)</a:t>
            </a:r>
            <a:r>
              <a:rPr lang="zh-CN" altLang="en-US" sz="2800" b="1" dirty="0">
                <a:latin typeface="+mj-lt"/>
                <a:ea typeface="黑体" panose="02010609060101010101" pitchFamily="49" charset="-122"/>
              </a:rPr>
              <a:t>一杯越来越凉的水</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水温与时间的关系</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(2)</a:t>
            </a:r>
            <a:r>
              <a:rPr lang="zh-CN" altLang="en-US" sz="2800" b="1" dirty="0">
                <a:latin typeface="+mj-lt"/>
                <a:ea typeface="黑体" panose="02010609060101010101" pitchFamily="49" charset="-122"/>
              </a:rPr>
              <a:t>一面冉冉上升的旗子</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高度与时间的关系</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(3)</a:t>
            </a:r>
            <a:r>
              <a:rPr lang="zh-CN" altLang="en-US" sz="2800" b="1" dirty="0">
                <a:latin typeface="+mj-lt"/>
                <a:ea typeface="黑体" panose="02010609060101010101" pitchFamily="49" charset="-122"/>
              </a:rPr>
              <a:t>足球守门员大脚开出去的球</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高度与时间的关系</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 (4)</a:t>
            </a:r>
            <a:r>
              <a:rPr lang="zh-CN" altLang="en-US" sz="2800" b="1" dirty="0">
                <a:latin typeface="+mj-lt"/>
                <a:ea typeface="黑体" panose="02010609060101010101" pitchFamily="49" charset="-122"/>
              </a:rPr>
              <a:t>匀速行驶的汽车</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速度与时间的关系</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grpSp>
        <p:nvGrpSpPr>
          <p:cNvPr id="7" name="组合 6"/>
          <p:cNvGrpSpPr/>
          <p:nvPr/>
        </p:nvGrpSpPr>
        <p:grpSpPr>
          <a:xfrm>
            <a:off x="804151" y="3256805"/>
            <a:ext cx="7181391" cy="1581536"/>
            <a:chOff x="804151" y="3256805"/>
            <a:chExt cx="7181391" cy="1581536"/>
          </a:xfrm>
        </p:grpSpPr>
        <p:pic>
          <p:nvPicPr>
            <p:cNvPr id="3" name="图片 2"/>
            <p:cNvPicPr>
              <a:picLocks noChangeAspect="1"/>
            </p:cNvPicPr>
            <p:nvPr/>
          </p:nvPicPr>
          <p:blipFill>
            <a:blip r:embed="rId1"/>
            <a:stretch>
              <a:fillRect/>
            </a:stretch>
          </p:blipFill>
          <p:spPr>
            <a:xfrm>
              <a:off x="804151" y="3256805"/>
              <a:ext cx="3535199" cy="1581536"/>
            </a:xfrm>
            <a:prstGeom prst="rect">
              <a:avLst/>
            </a:prstGeom>
          </p:spPr>
        </p:pic>
        <p:pic>
          <p:nvPicPr>
            <p:cNvPr id="6" name="图片 5"/>
            <p:cNvPicPr>
              <a:picLocks noChangeAspect="1"/>
            </p:cNvPicPr>
            <p:nvPr/>
          </p:nvPicPr>
          <p:blipFill>
            <a:blip r:embed="rId2"/>
            <a:stretch>
              <a:fillRect/>
            </a:stretch>
          </p:blipFill>
          <p:spPr>
            <a:xfrm>
              <a:off x="4572000" y="3256805"/>
              <a:ext cx="3413542" cy="1524286"/>
            </a:xfrm>
            <a:prstGeom prst="rect">
              <a:avLst/>
            </a:prstGeom>
          </p:spPr>
        </p:pic>
      </p:grpSp>
      <p:sp>
        <p:nvSpPr>
          <p:cNvPr id="4" name="文本框 3"/>
          <p:cNvSpPr txBox="1"/>
          <p:nvPr/>
        </p:nvSpPr>
        <p:spPr>
          <a:xfrm>
            <a:off x="7233920" y="1178560"/>
            <a:ext cx="619760" cy="564257"/>
          </a:xfrm>
          <a:prstGeom prst="rect">
            <a:avLst/>
          </a:prstGeom>
          <a:noFill/>
        </p:spPr>
        <p:txBody>
          <a:bodyPr wrap="square" rtlCol="0">
            <a:spAutoFit/>
          </a:bodyPr>
          <a:lstStyle/>
          <a:p>
            <a:pPr algn="l">
              <a:lnSpc>
                <a:spcPct val="120000"/>
              </a:lnSpc>
            </a:pPr>
            <a:r>
              <a:rPr lang="en-US" altLang="zh-CN" sz="2800" b="1" dirty="0">
                <a:solidFill>
                  <a:srgbClr val="FF0000"/>
                </a:solidFill>
                <a:latin typeface="+mj-lt"/>
                <a:ea typeface="黑体" panose="02010609060101010101" pitchFamily="49" charset="-122"/>
              </a:rPr>
              <a:t>C</a:t>
            </a:r>
            <a:endParaRPr lang="zh-CN" altLang="en-US" sz="2800" b="1" dirty="0">
              <a:solidFill>
                <a:srgbClr val="FF0000"/>
              </a:solidFill>
              <a:latin typeface="+mj-lt"/>
              <a:ea typeface="黑体" panose="02010609060101010101" pitchFamily="49" charset="-122"/>
            </a:endParaRPr>
          </a:p>
        </p:txBody>
      </p:sp>
      <p:sp>
        <p:nvSpPr>
          <p:cNvPr id="8" name="文本框 7"/>
          <p:cNvSpPr txBox="1"/>
          <p:nvPr/>
        </p:nvSpPr>
        <p:spPr>
          <a:xfrm>
            <a:off x="7365782" y="1687199"/>
            <a:ext cx="619760" cy="564257"/>
          </a:xfrm>
          <a:prstGeom prst="rect">
            <a:avLst/>
          </a:prstGeom>
          <a:noFill/>
        </p:spPr>
        <p:txBody>
          <a:bodyPr wrap="square" rtlCol="0">
            <a:spAutoFit/>
          </a:bodyPr>
          <a:lstStyle/>
          <a:p>
            <a:pPr algn="l">
              <a:lnSpc>
                <a:spcPct val="120000"/>
              </a:lnSpc>
            </a:pPr>
            <a:r>
              <a:rPr lang="en-US" altLang="zh-CN" sz="2800" b="1" dirty="0">
                <a:solidFill>
                  <a:srgbClr val="FF0000"/>
                </a:solidFill>
                <a:latin typeface="+mj-lt"/>
                <a:ea typeface="黑体" panose="02010609060101010101" pitchFamily="49" charset="-122"/>
              </a:rPr>
              <a:t>D</a:t>
            </a:r>
            <a:endParaRPr lang="zh-CN" altLang="en-US" sz="2800" b="1" dirty="0">
              <a:solidFill>
                <a:srgbClr val="FF0000"/>
              </a:solidFill>
              <a:latin typeface="+mj-lt"/>
              <a:ea typeface="黑体" panose="02010609060101010101" pitchFamily="49" charset="-122"/>
            </a:endParaRPr>
          </a:p>
        </p:txBody>
      </p:sp>
      <p:sp>
        <p:nvSpPr>
          <p:cNvPr id="9" name="文本框 8"/>
          <p:cNvSpPr txBox="1"/>
          <p:nvPr/>
        </p:nvSpPr>
        <p:spPr>
          <a:xfrm>
            <a:off x="8434069" y="2144399"/>
            <a:ext cx="619760" cy="564257"/>
          </a:xfrm>
          <a:prstGeom prst="rect">
            <a:avLst/>
          </a:prstGeom>
          <a:noFill/>
        </p:spPr>
        <p:txBody>
          <a:bodyPr wrap="square" rtlCol="0">
            <a:spAutoFit/>
          </a:bodyPr>
          <a:lstStyle/>
          <a:p>
            <a:pPr algn="l">
              <a:lnSpc>
                <a:spcPct val="120000"/>
              </a:lnSpc>
            </a:pPr>
            <a:r>
              <a:rPr lang="en-US" altLang="zh-CN" sz="2800" b="1" dirty="0">
                <a:solidFill>
                  <a:srgbClr val="FF0000"/>
                </a:solidFill>
                <a:latin typeface="+mj-lt"/>
                <a:ea typeface="黑体" panose="02010609060101010101" pitchFamily="49" charset="-122"/>
              </a:rPr>
              <a:t>A</a:t>
            </a:r>
            <a:endParaRPr lang="zh-CN" altLang="en-US" sz="2800" b="1" dirty="0">
              <a:solidFill>
                <a:srgbClr val="FF0000"/>
              </a:solidFill>
              <a:latin typeface="+mj-lt"/>
              <a:ea typeface="黑体" panose="02010609060101010101" pitchFamily="49" charset="-122"/>
            </a:endParaRPr>
          </a:p>
        </p:txBody>
      </p:sp>
      <p:sp>
        <p:nvSpPr>
          <p:cNvPr id="10" name="文本框 9"/>
          <p:cNvSpPr txBox="1"/>
          <p:nvPr/>
        </p:nvSpPr>
        <p:spPr>
          <a:xfrm>
            <a:off x="6656963" y="2660675"/>
            <a:ext cx="619760" cy="564257"/>
          </a:xfrm>
          <a:prstGeom prst="rect">
            <a:avLst/>
          </a:prstGeom>
          <a:noFill/>
        </p:spPr>
        <p:txBody>
          <a:bodyPr wrap="square" rtlCol="0">
            <a:spAutoFit/>
          </a:bodyPr>
          <a:lstStyle/>
          <a:p>
            <a:pPr algn="l">
              <a:lnSpc>
                <a:spcPct val="120000"/>
              </a:lnSpc>
            </a:pPr>
            <a:r>
              <a:rPr lang="en-US" altLang="zh-CN" sz="2800" b="1" dirty="0">
                <a:solidFill>
                  <a:srgbClr val="FF0000"/>
                </a:solidFill>
                <a:latin typeface="+mj-lt"/>
                <a:ea typeface="黑体" panose="02010609060101010101" pitchFamily="49" charset="-122"/>
              </a:rPr>
              <a:t>B</a:t>
            </a:r>
            <a:endParaRPr lang="zh-CN" altLang="en-US" sz="2800" b="1" dirty="0">
              <a:solidFill>
                <a:srgbClr val="FF0000"/>
              </a:solidFill>
              <a:latin typeface="+mj-lt"/>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14338" y="707231"/>
            <a:ext cx="8079582" cy="1076961"/>
          </a:xfrm>
          <a:prstGeom prst="rect">
            <a:avLst/>
          </a:prstGeom>
          <a:noFill/>
        </p:spPr>
        <p:txBody>
          <a:bodyPr wrap="square" rtlCol="0">
            <a:spAutoFit/>
          </a:bodyPr>
          <a:lstStyle/>
          <a:p>
            <a:pPr algn="l">
              <a:lnSpc>
                <a:spcPct val="120000"/>
              </a:lnSpc>
            </a:pPr>
            <a:r>
              <a:rPr lang="en-US" altLang="zh-CN" sz="2800" b="1" dirty="0">
                <a:latin typeface="+mj-lt"/>
                <a:ea typeface="黑体" panose="02010609060101010101" pitchFamily="49" charset="-122"/>
              </a:rPr>
              <a:t>5.</a:t>
            </a:r>
            <a:r>
              <a:rPr lang="zh-CN" altLang="en-US" sz="2800" b="1" dirty="0">
                <a:latin typeface="+mj-lt"/>
                <a:ea typeface="黑体" panose="02010609060101010101" pitchFamily="49" charset="-122"/>
              </a:rPr>
              <a:t>观察图象，请你大致描述图中所示的男女生平均身高的变化情况。</a:t>
            </a:r>
            <a:endParaRPr lang="zh-CN" altLang="en-US" sz="2800" b="1" dirty="0">
              <a:latin typeface="+mj-lt"/>
              <a:ea typeface="黑体" panose="02010609060101010101" pitchFamily="49" charset="-122"/>
            </a:endParaRPr>
          </a:p>
        </p:txBody>
      </p:sp>
      <p:pic>
        <p:nvPicPr>
          <p:cNvPr id="4" name="图片 3"/>
          <p:cNvPicPr>
            <a:picLocks noChangeAspect="1"/>
          </p:cNvPicPr>
          <p:nvPr/>
        </p:nvPicPr>
        <p:blipFill>
          <a:blip r:embed="rId1">
            <a:clrChange>
              <a:clrFrom>
                <a:srgbClr val="FFFFFF"/>
              </a:clrFrom>
              <a:clrTo>
                <a:srgbClr val="FFFFFF">
                  <a:alpha val="0"/>
                </a:srgbClr>
              </a:clrTo>
            </a:clrChange>
          </a:blip>
          <a:stretch>
            <a:fillRect/>
          </a:stretch>
        </p:blipFill>
        <p:spPr>
          <a:xfrm>
            <a:off x="627266" y="1683569"/>
            <a:ext cx="4151823" cy="3075423"/>
          </a:xfrm>
          <a:prstGeom prst="rect">
            <a:avLst/>
          </a:prstGeom>
        </p:spPr>
      </p:pic>
      <p:sp>
        <p:nvSpPr>
          <p:cNvPr id="5" name="文本框 4"/>
          <p:cNvSpPr txBox="1"/>
          <p:nvPr/>
        </p:nvSpPr>
        <p:spPr>
          <a:xfrm>
            <a:off x="4454129" y="1446574"/>
            <a:ext cx="4649391" cy="3135474"/>
          </a:xfrm>
          <a:prstGeom prst="rect">
            <a:avLst/>
          </a:prstGeom>
          <a:noFill/>
        </p:spPr>
        <p:txBody>
          <a:bodyPr wrap="square">
            <a:spAutoFit/>
          </a:bodyPr>
          <a:lstStyle/>
          <a:p>
            <a:pPr algn="just">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:10</a:t>
            </a:r>
            <a:r>
              <a:rPr lang="zh-CN" altLang="en-US" sz="2600" b="1" dirty="0">
                <a:solidFill>
                  <a:srgbClr val="FF0000"/>
                </a:solidFill>
                <a:latin typeface="+mj-lt"/>
                <a:ea typeface="黑体" panose="02010609060101010101" pitchFamily="49" charset="-122"/>
              </a:rPr>
              <a:t> 岁前男女生的平均身高都在 </a:t>
            </a:r>
            <a:r>
              <a:rPr lang="en-US" altLang="zh-CN" sz="2600" b="1" dirty="0">
                <a:solidFill>
                  <a:srgbClr val="FF0000"/>
                </a:solidFill>
                <a:latin typeface="+mj-lt"/>
                <a:ea typeface="黑体" panose="02010609060101010101" pitchFamily="49" charset="-122"/>
              </a:rPr>
              <a:t>125 cm</a:t>
            </a:r>
            <a:r>
              <a:rPr lang="zh-CN" altLang="en-US" sz="2600" b="1" dirty="0">
                <a:solidFill>
                  <a:srgbClr val="FF0000"/>
                </a:solidFill>
                <a:latin typeface="+mj-lt"/>
                <a:ea typeface="黑体" panose="02010609060101010101" pitchFamily="49" charset="-122"/>
              </a:rPr>
              <a:t> 到 </a:t>
            </a:r>
            <a:r>
              <a:rPr lang="en-US" altLang="zh-CN" sz="2600" b="1" dirty="0">
                <a:solidFill>
                  <a:srgbClr val="FF0000"/>
                </a:solidFill>
                <a:latin typeface="+mj-lt"/>
                <a:ea typeface="黑体" panose="02010609060101010101" pitchFamily="49" charset="-122"/>
              </a:rPr>
              <a:t>140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cm</a:t>
            </a:r>
            <a:r>
              <a:rPr lang="zh-CN" altLang="en-US" sz="2600" b="1" dirty="0">
                <a:solidFill>
                  <a:srgbClr val="FF0000"/>
                </a:solidFill>
                <a:latin typeface="+mj-lt"/>
                <a:ea typeface="黑体" panose="02010609060101010101" pitchFamily="49" charset="-122"/>
              </a:rPr>
              <a:t> 之间，</a:t>
            </a:r>
            <a:endParaRPr lang="zh-CN" altLang="en-US" sz="2600" b="1" dirty="0">
              <a:solidFill>
                <a:srgbClr val="FF0000"/>
              </a:solidFill>
              <a:latin typeface="+mj-lt"/>
              <a:ea typeface="黑体" panose="02010609060101010101" pitchFamily="49" charset="-122"/>
            </a:endParaRPr>
          </a:p>
          <a:p>
            <a:pPr algn="just">
              <a:lnSpc>
                <a:spcPct val="110000"/>
              </a:lnSpc>
            </a:pPr>
            <a:r>
              <a:rPr lang="zh-CN" altLang="en-US" sz="2600" b="1" dirty="0">
                <a:solidFill>
                  <a:srgbClr val="FF0000"/>
                </a:solidFill>
                <a:latin typeface="+mj-lt"/>
                <a:ea typeface="黑体" panose="02010609060101010101" pitchFamily="49" charset="-122"/>
              </a:rPr>
              <a:t>同龄的男生的平均身高高于女生；大约在 </a:t>
            </a:r>
            <a:r>
              <a:rPr lang="en-US" altLang="zh-CN" sz="2600" b="1" dirty="0">
                <a:solidFill>
                  <a:srgbClr val="FF0000"/>
                </a:solidFill>
                <a:latin typeface="+mj-lt"/>
                <a:ea typeface="黑体" panose="02010609060101010101" pitchFamily="49" charset="-122"/>
              </a:rPr>
              <a:t>10</a:t>
            </a:r>
            <a:r>
              <a:rPr lang="zh-CN" altLang="en-US" sz="2600" b="1" dirty="0">
                <a:solidFill>
                  <a:srgbClr val="FF0000"/>
                </a:solidFill>
                <a:latin typeface="+mj-lt"/>
                <a:ea typeface="黑体" panose="02010609060101010101" pitchFamily="49" charset="-122"/>
              </a:rPr>
              <a:t> 岁到 </a:t>
            </a:r>
            <a:r>
              <a:rPr lang="en-US" altLang="zh-CN" sz="2600" b="1" dirty="0">
                <a:solidFill>
                  <a:srgbClr val="FF0000"/>
                </a:solidFill>
                <a:latin typeface="+mj-lt"/>
                <a:ea typeface="黑体" panose="02010609060101010101" pitchFamily="49" charset="-122"/>
              </a:rPr>
              <a:t>12</a:t>
            </a:r>
            <a:r>
              <a:rPr lang="zh-CN" altLang="en-US" sz="2600" b="1" dirty="0">
                <a:solidFill>
                  <a:srgbClr val="FF0000"/>
                </a:solidFill>
                <a:latin typeface="+mj-lt"/>
                <a:ea typeface="黑体" panose="02010609060101010101" pitchFamily="49" charset="-122"/>
              </a:rPr>
              <a:t> 岁，同龄的女生的平均身高与男生差</a:t>
            </a:r>
            <a:endParaRPr lang="zh-CN" altLang="en-US" sz="2600" b="1" dirty="0">
              <a:solidFill>
                <a:srgbClr val="FF0000"/>
              </a:solidFill>
              <a:latin typeface="+mj-lt"/>
              <a:ea typeface="黑体" panose="02010609060101010101" pitchFamily="49" charset="-122"/>
            </a:endParaRPr>
          </a:p>
          <a:p>
            <a:pPr algn="just">
              <a:lnSpc>
                <a:spcPct val="110000"/>
              </a:lnSpc>
            </a:pPr>
            <a:r>
              <a:rPr lang="zh-CN" altLang="en-US" sz="2600" b="1" dirty="0">
                <a:solidFill>
                  <a:srgbClr val="FF0000"/>
                </a:solidFill>
                <a:latin typeface="+mj-lt"/>
                <a:ea typeface="黑体" panose="02010609060101010101" pitchFamily="49" charset="-122"/>
              </a:rPr>
              <a:t>不多；</a:t>
            </a:r>
            <a:r>
              <a:rPr lang="en-US" altLang="zh-CN" sz="2600" b="1" dirty="0">
                <a:solidFill>
                  <a:srgbClr val="FF0000"/>
                </a:solidFill>
                <a:latin typeface="+mj-lt"/>
                <a:ea typeface="黑体" panose="02010609060101010101" pitchFamily="49" charset="-122"/>
              </a:rPr>
              <a:t>12</a:t>
            </a:r>
            <a:r>
              <a:rPr lang="zh-CN" altLang="en-US" sz="2600" b="1" dirty="0">
                <a:solidFill>
                  <a:srgbClr val="FF0000"/>
                </a:solidFill>
                <a:latin typeface="+mj-lt"/>
                <a:ea typeface="黑体" panose="02010609060101010101" pitchFamily="49" charset="-122"/>
              </a:rPr>
              <a:t> 岁后，同龄的男生的平均身高明显高于女生。</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6550819" cy="1594026"/>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6.</a:t>
            </a:r>
            <a:r>
              <a:rPr lang="zh-CN" altLang="en-US" sz="2800" b="1" dirty="0">
                <a:latin typeface="+mj-lt"/>
                <a:ea typeface="黑体" panose="02010609060101010101" pitchFamily="49" charset="-122"/>
              </a:rPr>
              <a:t>根据图象回答下列问题：</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(1) </a:t>
            </a:r>
            <a:r>
              <a:rPr lang="zh-CN" altLang="en-US" sz="2800" b="1" dirty="0">
                <a:latin typeface="+mj-lt"/>
                <a:ea typeface="黑体" panose="02010609060101010101" pitchFamily="49" charset="-122"/>
              </a:rPr>
              <a:t>图象反映了哪两个变量之间的关系</a:t>
            </a:r>
            <a:r>
              <a:rPr lang="en-US" altLang="zh-CN" sz="2800" b="1" dirty="0">
                <a:latin typeface="+mj-lt"/>
                <a:ea typeface="黑体" panose="02010609060101010101" pitchFamily="49" charset="-122"/>
              </a:rPr>
              <a:t>?</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(2)</a:t>
            </a:r>
            <a:r>
              <a:rPr lang="zh-CN" altLang="en-US" sz="2800" b="1" dirty="0">
                <a:latin typeface="+mj-lt"/>
                <a:ea typeface="黑体" panose="02010609060101010101" pitchFamily="49" charset="-122"/>
              </a:rPr>
              <a:t>  </a:t>
            </a:r>
            <a:r>
              <a:rPr lang="en-US" altLang="zh-CN" sz="2800" b="1" i="1" dirty="0">
                <a:latin typeface="+mj-lt"/>
                <a:ea typeface="黑体" panose="02010609060101010101" pitchFamily="49" charset="-122"/>
              </a:rPr>
              <a:t>A</a:t>
            </a:r>
            <a:r>
              <a:rPr lang="zh-CN" altLang="en-US" sz="2800" b="1" dirty="0">
                <a:latin typeface="+mj-lt"/>
                <a:ea typeface="黑体" panose="02010609060101010101" pitchFamily="49" charset="-122"/>
              </a:rPr>
              <a:t>，</a:t>
            </a:r>
            <a:r>
              <a:rPr lang="en-US" altLang="zh-CN" sz="2800" b="1" i="1" dirty="0">
                <a:latin typeface="+mj-lt"/>
                <a:ea typeface="黑体" panose="02010609060101010101" pitchFamily="49" charset="-122"/>
              </a:rPr>
              <a:t>B</a:t>
            </a:r>
            <a:r>
              <a:rPr lang="zh-CN" altLang="en-US" sz="2800" b="1" dirty="0">
                <a:latin typeface="+mj-lt"/>
                <a:ea typeface="黑体" panose="02010609060101010101" pitchFamily="49" charset="-122"/>
              </a:rPr>
              <a:t>两点分别表示什么</a:t>
            </a:r>
            <a:r>
              <a:rPr lang="en-US" altLang="zh-CN" sz="2800" b="1" dirty="0">
                <a:latin typeface="+mj-lt"/>
                <a:ea typeface="黑体" panose="02010609060101010101" pitchFamily="49" charset="-122"/>
              </a:rPr>
              <a:t>?</a:t>
            </a:r>
            <a:endParaRPr lang="en-US" altLang="zh-CN" sz="2800" b="1" dirty="0">
              <a:latin typeface="+mj-lt"/>
              <a:ea typeface="黑体" panose="02010609060101010101" pitchFamily="49" charset="-122"/>
            </a:endParaRPr>
          </a:p>
        </p:txBody>
      </p:sp>
      <p:pic>
        <p:nvPicPr>
          <p:cNvPr id="5" name="图片 4"/>
          <p:cNvPicPr>
            <a:picLocks noChangeAspect="1"/>
          </p:cNvPicPr>
          <p:nvPr/>
        </p:nvPicPr>
        <p:blipFill>
          <a:blip r:embed="rId1">
            <a:clrChange>
              <a:clrFrom>
                <a:srgbClr val="FFFFFF"/>
              </a:clrFrom>
              <a:clrTo>
                <a:srgbClr val="FFFFFF">
                  <a:alpha val="0"/>
                </a:srgbClr>
              </a:clrTo>
            </a:clrChange>
          </a:blip>
          <a:stretch>
            <a:fillRect/>
          </a:stretch>
        </p:blipFill>
        <p:spPr>
          <a:xfrm>
            <a:off x="5678750" y="1718201"/>
            <a:ext cx="3323679" cy="2600361"/>
          </a:xfrm>
          <a:prstGeom prst="rect">
            <a:avLst/>
          </a:prstGeom>
        </p:spPr>
      </p:pic>
      <p:sp>
        <p:nvSpPr>
          <p:cNvPr id="4" name="文本框 3"/>
          <p:cNvSpPr txBox="1"/>
          <p:nvPr/>
        </p:nvSpPr>
        <p:spPr>
          <a:xfrm>
            <a:off x="400050" y="2298025"/>
            <a:ext cx="4893310" cy="934871"/>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）图象反映了速度与时间</a:t>
            </a:r>
            <a:endParaRPr lang="en-US" altLang="zh-CN" sz="2600" b="1" dirty="0">
              <a:solidFill>
                <a:srgbClr val="FF0000"/>
              </a:solidFill>
              <a:latin typeface="+mj-lt"/>
              <a:ea typeface="黑体" panose="02010609060101010101" pitchFamily="49" charset="-122"/>
            </a:endParaRPr>
          </a:p>
          <a:p>
            <a:pPr>
              <a:lnSpc>
                <a:spcPct val="110000"/>
              </a:lnSpc>
            </a:pPr>
            <a:r>
              <a:rPr lang="en-US" altLang="zh-CN" sz="2600" b="1" dirty="0">
                <a:solidFill>
                  <a:srgbClr val="FF0000"/>
                </a:solidFill>
                <a:latin typeface="+mj-lt"/>
                <a:ea typeface="黑体" panose="02010609060101010101" pitchFamily="49" charset="-122"/>
              </a:rPr>
              <a:t>         </a:t>
            </a:r>
            <a:r>
              <a:rPr lang="zh-CN" altLang="en-US" sz="2600" b="1" dirty="0">
                <a:solidFill>
                  <a:srgbClr val="FF0000"/>
                </a:solidFill>
                <a:latin typeface="+mj-lt"/>
                <a:ea typeface="黑体" panose="02010609060101010101" pitchFamily="49" charset="-122"/>
              </a:rPr>
              <a:t>之间的关系。</a:t>
            </a:r>
            <a:endParaRPr lang="zh-CN" altLang="en-US" sz="2600" dirty="0"/>
          </a:p>
        </p:txBody>
      </p:sp>
      <p:sp>
        <p:nvSpPr>
          <p:cNvPr id="6" name="文本框 5"/>
          <p:cNvSpPr txBox="1"/>
          <p:nvPr/>
        </p:nvSpPr>
        <p:spPr>
          <a:xfrm>
            <a:off x="260592" y="3228981"/>
            <a:ext cx="6041390" cy="1076705"/>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2</a:t>
            </a:r>
            <a:r>
              <a:rPr lang="zh-CN" altLang="en-US" sz="2600" b="1" dirty="0">
                <a:solidFill>
                  <a:srgbClr val="FF0000"/>
                </a:solidFill>
                <a:latin typeface="+mj-lt"/>
                <a:ea typeface="黑体" panose="02010609060101010101" pitchFamily="49" charset="-122"/>
              </a:rPr>
              <a:t>）</a:t>
            </a:r>
            <a:r>
              <a:rPr lang="en-US" altLang="zh-CN" sz="2600" b="1" i="1" dirty="0">
                <a:solidFill>
                  <a:srgbClr val="FF0000"/>
                </a:solidFill>
                <a:latin typeface="+mj-lt"/>
                <a:ea typeface="黑体" panose="02010609060101010101" pitchFamily="49" charset="-122"/>
              </a:rPr>
              <a:t>A</a:t>
            </a:r>
            <a:r>
              <a:rPr lang="zh-CN" altLang="en-US" sz="2600" b="1" dirty="0">
                <a:solidFill>
                  <a:srgbClr val="FF0000"/>
                </a:solidFill>
                <a:latin typeface="+mj-lt"/>
                <a:ea typeface="黑体" panose="02010609060101010101" pitchFamily="49" charset="-122"/>
              </a:rPr>
              <a:t> 点表示的是时间为 </a:t>
            </a:r>
            <a:r>
              <a:rPr lang="en-US" altLang="zh-CN" sz="2600" b="1" dirty="0">
                <a:solidFill>
                  <a:srgbClr val="FF0000"/>
                </a:solidFill>
                <a:latin typeface="+mj-lt"/>
                <a:ea typeface="黑体" panose="02010609060101010101" pitchFamily="49" charset="-122"/>
              </a:rPr>
              <a:t>3 min</a:t>
            </a:r>
            <a:r>
              <a:rPr lang="zh-CN" altLang="en-US" sz="2600" b="1" dirty="0">
                <a:solidFill>
                  <a:srgbClr val="FF0000"/>
                </a:solidFill>
                <a:latin typeface="+mj-lt"/>
                <a:ea typeface="黑体" panose="02010609060101010101" pitchFamily="49" charset="-122"/>
              </a:rPr>
              <a:t> 时，</a:t>
            </a:r>
            <a:endParaRPr lang="en-US" altLang="zh-CN" sz="2600" b="1" dirty="0">
              <a:solidFill>
                <a:srgbClr val="FF0000"/>
              </a:solidFill>
              <a:latin typeface="+mj-lt"/>
              <a:ea typeface="黑体" panose="02010609060101010101" pitchFamily="49" charset="-122"/>
            </a:endParaRPr>
          </a:p>
          <a:p>
            <a:pPr>
              <a:lnSpc>
                <a:spcPct val="130000"/>
              </a:lnSpc>
            </a:pPr>
            <a:r>
              <a:rPr lang="en-US" altLang="zh-CN" sz="2600" b="1" dirty="0">
                <a:solidFill>
                  <a:srgbClr val="FF0000"/>
                </a:solidFill>
                <a:latin typeface="+mj-lt"/>
                <a:ea typeface="黑体" panose="02010609060101010101" pitchFamily="49" charset="-122"/>
              </a:rPr>
              <a:t>          </a:t>
            </a:r>
            <a:r>
              <a:rPr lang="zh-CN" altLang="en-US" sz="2600" b="1" dirty="0">
                <a:solidFill>
                  <a:srgbClr val="FF0000"/>
                </a:solidFill>
                <a:latin typeface="+mj-lt"/>
                <a:ea typeface="黑体" panose="02010609060101010101" pitchFamily="49" charset="-122"/>
              </a:rPr>
              <a:t>速度是 </a:t>
            </a:r>
            <a:r>
              <a:rPr lang="en-US" altLang="zh-CN" sz="2600" b="1" dirty="0">
                <a:solidFill>
                  <a:srgbClr val="FF0000"/>
                </a:solidFill>
                <a:latin typeface="+mj-lt"/>
                <a:ea typeface="黑体" panose="02010609060101010101" pitchFamily="49" charset="-122"/>
              </a:rPr>
              <a:t>40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km/h</a:t>
            </a:r>
            <a:r>
              <a:rPr lang="zh-CN" altLang="en-US" sz="2600" b="1" dirty="0">
                <a:solidFill>
                  <a:srgbClr val="FF0000"/>
                </a:solidFill>
                <a:latin typeface="+mj-lt"/>
                <a:ea typeface="黑体" panose="02010609060101010101" pitchFamily="49" charset="-122"/>
              </a:rPr>
              <a:t>；</a:t>
            </a:r>
            <a:endParaRPr lang="zh-CN" altLang="en-US" sz="2600" dirty="0"/>
          </a:p>
        </p:txBody>
      </p:sp>
      <p:sp>
        <p:nvSpPr>
          <p:cNvPr id="7" name="文本框 6"/>
          <p:cNvSpPr txBox="1"/>
          <p:nvPr/>
        </p:nvSpPr>
        <p:spPr>
          <a:xfrm>
            <a:off x="1109345" y="4305686"/>
            <a:ext cx="7636510" cy="496546"/>
          </a:xfrm>
          <a:prstGeom prst="rect">
            <a:avLst/>
          </a:prstGeom>
          <a:noFill/>
        </p:spPr>
        <p:txBody>
          <a:bodyPr wrap="square">
            <a:spAutoFit/>
          </a:bodyPr>
          <a:lstStyle/>
          <a:p>
            <a:pPr>
              <a:lnSpc>
                <a:spcPct val="110000"/>
              </a:lnSpc>
            </a:pPr>
            <a:r>
              <a:rPr lang="en-US" altLang="zh-CN" sz="2600" b="1" i="1" dirty="0">
                <a:solidFill>
                  <a:srgbClr val="FF0000"/>
                </a:solidFill>
                <a:latin typeface="+mj-lt"/>
                <a:ea typeface="黑体" panose="02010609060101010101" pitchFamily="49" charset="-122"/>
              </a:rPr>
              <a:t>B</a:t>
            </a:r>
            <a:r>
              <a:rPr lang="zh-CN" altLang="en-US" sz="2600" b="1" dirty="0">
                <a:solidFill>
                  <a:srgbClr val="FF0000"/>
                </a:solidFill>
                <a:latin typeface="+mj-lt"/>
                <a:ea typeface="黑体" panose="02010609060101010101" pitchFamily="49" charset="-122"/>
              </a:rPr>
              <a:t> 点表示的是时间为 </a:t>
            </a:r>
            <a:r>
              <a:rPr lang="en-US" altLang="zh-CN" sz="2600" b="1" dirty="0">
                <a:solidFill>
                  <a:srgbClr val="FF0000"/>
                </a:solidFill>
                <a:latin typeface="+mj-lt"/>
                <a:ea typeface="黑体" panose="02010609060101010101" pitchFamily="49" charset="-122"/>
              </a:rPr>
              <a:t>15min</a:t>
            </a:r>
            <a:r>
              <a:rPr lang="zh-CN" altLang="en-US" sz="2600" b="1" dirty="0">
                <a:solidFill>
                  <a:srgbClr val="FF0000"/>
                </a:solidFill>
                <a:latin typeface="+mj-lt"/>
                <a:ea typeface="黑体" panose="02010609060101010101" pitchFamily="49" charset="-122"/>
              </a:rPr>
              <a:t> 时，速度是 </a:t>
            </a:r>
            <a:r>
              <a:rPr lang="en-US" altLang="zh-CN" sz="2600" b="1" dirty="0">
                <a:solidFill>
                  <a:srgbClr val="FF0000"/>
                </a:solidFill>
                <a:latin typeface="+mj-lt"/>
                <a:ea typeface="黑体" panose="02010609060101010101" pitchFamily="49" charset="-122"/>
              </a:rPr>
              <a:t>0</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km/h</a:t>
            </a:r>
            <a:r>
              <a:rPr lang="zh-CN" altLang="en-US" sz="2600" b="1" dirty="0">
                <a:solidFill>
                  <a:srgbClr val="FF0000"/>
                </a:solidFill>
                <a:latin typeface="+mj-lt"/>
                <a:ea typeface="黑体" panose="02010609060101010101" pitchFamily="49" charset="-122"/>
              </a:rPr>
              <a:t>。</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743950"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6.</a:t>
            </a:r>
            <a:r>
              <a:rPr lang="zh-CN" altLang="en-US" sz="2800" b="1" dirty="0">
                <a:latin typeface="+mj-lt"/>
                <a:ea typeface="黑体" panose="02010609060101010101" pitchFamily="49" charset="-122"/>
              </a:rPr>
              <a:t>根据图象回答下列问题：</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(3) </a:t>
            </a:r>
            <a:r>
              <a:rPr lang="zh-CN" altLang="en-US" sz="2800" b="1" dirty="0">
                <a:latin typeface="+mj-lt"/>
                <a:ea typeface="黑体" panose="02010609060101010101" pitchFamily="49" charset="-122"/>
              </a:rPr>
              <a:t>速度是怎样随着时间变化而变化的</a:t>
            </a:r>
            <a:r>
              <a:rPr lang="en-US" altLang="zh-CN" sz="2800" b="1" dirty="0">
                <a:latin typeface="+mj-lt"/>
                <a:ea typeface="黑体" panose="02010609060101010101" pitchFamily="49" charset="-122"/>
              </a:rPr>
              <a:t>?</a:t>
            </a:r>
            <a:endParaRPr lang="en-US" altLang="zh-CN" sz="2800" b="1" dirty="0">
              <a:latin typeface="+mj-lt"/>
              <a:ea typeface="黑体" panose="02010609060101010101" pitchFamily="49" charset="-122"/>
            </a:endParaRPr>
          </a:p>
        </p:txBody>
      </p:sp>
      <p:sp>
        <p:nvSpPr>
          <p:cNvPr id="4" name="文本框 3"/>
          <p:cNvSpPr txBox="1"/>
          <p:nvPr/>
        </p:nvSpPr>
        <p:spPr>
          <a:xfrm>
            <a:off x="532130" y="1572262"/>
            <a:ext cx="8317230" cy="3309304"/>
          </a:xfrm>
          <a:prstGeom prst="rect">
            <a:avLst/>
          </a:prstGeom>
          <a:noFill/>
        </p:spPr>
        <p:txBody>
          <a:bodyPr wrap="square">
            <a:spAutoFit/>
          </a:bodyPr>
          <a:lstStyle/>
          <a:p>
            <a:pPr>
              <a:lnSpc>
                <a:spcPct val="110000"/>
              </a:lnSpc>
            </a:pPr>
            <a:r>
              <a:rPr lang="zh-CN" altLang="en-US" sz="2400" b="1" dirty="0">
                <a:solidFill>
                  <a:srgbClr val="FF0000"/>
                </a:solidFill>
                <a:latin typeface="+mj-lt"/>
                <a:ea typeface="黑体" panose="02010609060101010101" pitchFamily="49" charset="-122"/>
              </a:rPr>
              <a:t>（</a:t>
            </a:r>
            <a:r>
              <a:rPr lang="en-US" altLang="zh-CN" sz="2400" b="1" dirty="0">
                <a:solidFill>
                  <a:srgbClr val="FF0000"/>
                </a:solidFill>
                <a:latin typeface="+mj-lt"/>
                <a:ea typeface="黑体" panose="02010609060101010101" pitchFamily="49" charset="-122"/>
              </a:rPr>
              <a:t>3</a:t>
            </a:r>
            <a:r>
              <a:rPr lang="zh-CN" altLang="en-US" sz="2400" b="1" dirty="0">
                <a:solidFill>
                  <a:srgbClr val="FF0000"/>
                </a:solidFill>
                <a:latin typeface="+mj-lt"/>
                <a:ea typeface="黑体" panose="02010609060101010101" pitchFamily="49" charset="-122"/>
              </a:rPr>
              <a:t>）从开始到 </a:t>
            </a:r>
            <a:r>
              <a:rPr lang="en-US" altLang="zh-CN" sz="2400" b="1" dirty="0">
                <a:solidFill>
                  <a:srgbClr val="FF0000"/>
                </a:solidFill>
                <a:latin typeface="+mj-lt"/>
                <a:ea typeface="黑体" panose="02010609060101010101" pitchFamily="49" charset="-122"/>
              </a:rPr>
              <a:t>3 min</a:t>
            </a:r>
            <a:r>
              <a:rPr lang="zh-CN" altLang="en-US" sz="2400" b="1" dirty="0">
                <a:solidFill>
                  <a:srgbClr val="FF0000"/>
                </a:solidFill>
                <a:latin typeface="+mj-lt"/>
                <a:ea typeface="黑体" panose="02010609060101010101" pitchFamily="49" charset="-122"/>
              </a:rPr>
              <a:t>，</a:t>
            </a:r>
            <a:endParaRPr lang="en-US" altLang="zh-CN" sz="2400" b="1" dirty="0">
              <a:solidFill>
                <a:srgbClr val="FF0000"/>
              </a:solidFill>
              <a:latin typeface="+mj-lt"/>
              <a:ea typeface="黑体" panose="02010609060101010101" pitchFamily="49" charset="-122"/>
            </a:endParaRPr>
          </a:p>
          <a:p>
            <a:pPr>
              <a:lnSpc>
                <a:spcPct val="110000"/>
              </a:lnSpc>
            </a:pPr>
            <a:r>
              <a:rPr lang="zh-CN" altLang="en-US" sz="2400" b="1" dirty="0">
                <a:solidFill>
                  <a:srgbClr val="FF0000"/>
                </a:solidFill>
                <a:latin typeface="+mj-lt"/>
                <a:ea typeface="黑体" panose="02010609060101010101" pitchFamily="49" charset="-122"/>
              </a:rPr>
              <a:t>速度从 </a:t>
            </a:r>
            <a:r>
              <a:rPr lang="en-US" altLang="zh-CN" sz="2400" b="1" dirty="0">
                <a:solidFill>
                  <a:srgbClr val="FF0000"/>
                </a:solidFill>
                <a:latin typeface="+mj-lt"/>
                <a:ea typeface="黑体" panose="02010609060101010101" pitchFamily="49" charset="-122"/>
              </a:rPr>
              <a:t>0 km/h</a:t>
            </a:r>
            <a:r>
              <a:rPr lang="zh-CN" altLang="en-US" sz="2400" b="1" dirty="0">
                <a:solidFill>
                  <a:srgbClr val="FF0000"/>
                </a:solidFill>
                <a:latin typeface="+mj-lt"/>
                <a:ea typeface="黑体" panose="02010609060101010101" pitchFamily="49" charset="-122"/>
              </a:rPr>
              <a:t> 增加到</a:t>
            </a:r>
            <a:r>
              <a:rPr lang="en-US" altLang="zh-CN" sz="2400" b="1" dirty="0">
                <a:solidFill>
                  <a:srgbClr val="FF0000"/>
                </a:solidFill>
                <a:latin typeface="+mj-lt"/>
                <a:ea typeface="黑体" panose="02010609060101010101" pitchFamily="49" charset="-122"/>
              </a:rPr>
              <a:t>40 km/h</a:t>
            </a:r>
            <a:r>
              <a:rPr lang="zh-CN" altLang="en-US" sz="2400" b="1" dirty="0">
                <a:solidFill>
                  <a:srgbClr val="FF0000"/>
                </a:solidFill>
                <a:latin typeface="+mj-lt"/>
                <a:ea typeface="黑体" panose="02010609060101010101" pitchFamily="49" charset="-122"/>
              </a:rPr>
              <a:t> ；</a:t>
            </a:r>
            <a:endParaRPr lang="zh-CN" altLang="en-US" sz="2400" b="1" dirty="0">
              <a:solidFill>
                <a:srgbClr val="FF0000"/>
              </a:solidFill>
              <a:latin typeface="+mj-lt"/>
              <a:ea typeface="黑体" panose="02010609060101010101" pitchFamily="49" charset="-122"/>
            </a:endParaRPr>
          </a:p>
          <a:p>
            <a:pPr>
              <a:lnSpc>
                <a:spcPct val="110000"/>
              </a:lnSpc>
            </a:pPr>
            <a:r>
              <a:rPr lang="en-US" altLang="zh-CN" sz="2400" b="1" dirty="0">
                <a:solidFill>
                  <a:srgbClr val="FF0000"/>
                </a:solidFill>
                <a:latin typeface="+mj-lt"/>
                <a:ea typeface="黑体" panose="02010609060101010101" pitchFamily="49" charset="-122"/>
              </a:rPr>
              <a:t>3 min</a:t>
            </a:r>
            <a:r>
              <a:rPr lang="zh-CN" altLang="en-US" sz="2400" b="1" dirty="0">
                <a:solidFill>
                  <a:srgbClr val="FF0000"/>
                </a:solidFill>
                <a:latin typeface="+mj-lt"/>
                <a:ea typeface="黑体" panose="02010609060101010101" pitchFamily="49" charset="-122"/>
              </a:rPr>
              <a:t> 到 </a:t>
            </a:r>
            <a:r>
              <a:rPr lang="en-US" altLang="zh-CN" sz="2400" b="1" dirty="0">
                <a:solidFill>
                  <a:srgbClr val="FF0000"/>
                </a:solidFill>
                <a:latin typeface="+mj-lt"/>
                <a:ea typeface="黑体" panose="02010609060101010101" pitchFamily="49" charset="-122"/>
              </a:rPr>
              <a:t>6 min</a:t>
            </a:r>
            <a:r>
              <a:rPr lang="zh-CN" altLang="en-US" sz="2400" b="1" dirty="0">
                <a:solidFill>
                  <a:srgbClr val="FF0000"/>
                </a:solidFill>
                <a:latin typeface="+mj-lt"/>
                <a:ea typeface="黑体" panose="02010609060101010101" pitchFamily="49" charset="-122"/>
              </a:rPr>
              <a:t> ，速度保持 </a:t>
            </a:r>
            <a:r>
              <a:rPr lang="en-US" altLang="zh-CN" sz="2400" b="1" dirty="0">
                <a:solidFill>
                  <a:srgbClr val="FF0000"/>
                </a:solidFill>
                <a:latin typeface="+mj-lt"/>
                <a:ea typeface="黑体" panose="02010609060101010101" pitchFamily="49" charset="-122"/>
              </a:rPr>
              <a:t>40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b="1" dirty="0">
              <a:solidFill>
                <a:srgbClr val="FF0000"/>
              </a:solidFill>
              <a:latin typeface="+mj-lt"/>
              <a:ea typeface="黑体" panose="02010609060101010101" pitchFamily="49" charset="-122"/>
            </a:endParaRPr>
          </a:p>
          <a:p>
            <a:pPr>
              <a:lnSpc>
                <a:spcPct val="110000"/>
              </a:lnSpc>
            </a:pPr>
            <a:r>
              <a:rPr lang="en-US" altLang="zh-CN" sz="2400" b="1" dirty="0">
                <a:solidFill>
                  <a:srgbClr val="FF0000"/>
                </a:solidFill>
                <a:latin typeface="+mj-lt"/>
                <a:ea typeface="黑体" panose="02010609060101010101" pitchFamily="49" charset="-122"/>
              </a:rPr>
              <a:t>6 min</a:t>
            </a:r>
            <a:r>
              <a:rPr lang="zh-CN" altLang="en-US" sz="2400" b="1" dirty="0">
                <a:solidFill>
                  <a:srgbClr val="FF0000"/>
                </a:solidFill>
                <a:latin typeface="+mj-lt"/>
                <a:ea typeface="黑体" panose="02010609060101010101" pitchFamily="49" charset="-122"/>
              </a:rPr>
              <a:t> 到 </a:t>
            </a:r>
            <a:r>
              <a:rPr lang="en-US" altLang="zh-CN" sz="2400" b="1" dirty="0">
                <a:solidFill>
                  <a:srgbClr val="FF0000"/>
                </a:solidFill>
                <a:latin typeface="+mj-lt"/>
                <a:ea typeface="黑体" panose="02010609060101010101" pitchFamily="49" charset="-122"/>
              </a:rPr>
              <a:t>7.5 min</a:t>
            </a:r>
            <a:r>
              <a:rPr lang="zh-CN" altLang="en-US" sz="2400" b="1" dirty="0">
                <a:solidFill>
                  <a:srgbClr val="FF0000"/>
                </a:solidFill>
                <a:latin typeface="+mj-lt"/>
                <a:ea typeface="黑体" panose="02010609060101010101" pitchFamily="49" charset="-122"/>
              </a:rPr>
              <a:t> ，速度从 </a:t>
            </a:r>
            <a:r>
              <a:rPr lang="en-US" altLang="zh-CN" sz="2400" b="1" dirty="0">
                <a:solidFill>
                  <a:srgbClr val="FF0000"/>
                </a:solidFill>
                <a:latin typeface="+mj-lt"/>
                <a:ea typeface="黑体" panose="02010609060101010101" pitchFamily="49" charset="-122"/>
              </a:rPr>
              <a:t>40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 </a:t>
            </a:r>
            <a:r>
              <a:rPr lang="zh-CN" altLang="en-US" sz="2400" b="1" dirty="0">
                <a:solidFill>
                  <a:srgbClr val="FF0000"/>
                </a:solidFill>
                <a:latin typeface="+mj-lt"/>
                <a:ea typeface="黑体" panose="02010609060101010101" pitchFamily="49" charset="-122"/>
              </a:rPr>
              <a:t>增加到 </a:t>
            </a:r>
            <a:r>
              <a:rPr lang="en-US" altLang="zh-CN" sz="2400" b="1" dirty="0">
                <a:solidFill>
                  <a:srgbClr val="FF0000"/>
                </a:solidFill>
                <a:latin typeface="+mj-lt"/>
                <a:ea typeface="黑体" panose="02010609060101010101" pitchFamily="49" charset="-122"/>
              </a:rPr>
              <a:t>60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b="1" dirty="0">
              <a:solidFill>
                <a:srgbClr val="FF0000"/>
              </a:solidFill>
              <a:latin typeface="+mj-lt"/>
              <a:ea typeface="黑体" panose="02010609060101010101" pitchFamily="49" charset="-122"/>
            </a:endParaRPr>
          </a:p>
          <a:p>
            <a:pPr>
              <a:lnSpc>
                <a:spcPct val="110000"/>
              </a:lnSpc>
            </a:pPr>
            <a:r>
              <a:rPr lang="en-US" altLang="zh-CN" sz="2400" b="1" dirty="0">
                <a:solidFill>
                  <a:srgbClr val="FF0000"/>
                </a:solidFill>
                <a:latin typeface="+mj-lt"/>
                <a:ea typeface="黑体" panose="02010609060101010101" pitchFamily="49" charset="-122"/>
              </a:rPr>
              <a:t>7.5 min</a:t>
            </a:r>
            <a:r>
              <a:rPr lang="zh-CN" altLang="en-US" sz="2400" b="1" dirty="0">
                <a:solidFill>
                  <a:srgbClr val="FF0000"/>
                </a:solidFill>
                <a:latin typeface="+mj-lt"/>
                <a:ea typeface="黑体" panose="02010609060101010101" pitchFamily="49" charset="-122"/>
              </a:rPr>
              <a:t> 到 </a:t>
            </a:r>
            <a:r>
              <a:rPr lang="en-US" altLang="zh-CN" sz="2400" b="1" dirty="0">
                <a:solidFill>
                  <a:srgbClr val="FF0000"/>
                </a:solidFill>
                <a:latin typeface="+mj-lt"/>
                <a:ea typeface="黑体" panose="02010609060101010101" pitchFamily="49" charset="-122"/>
              </a:rPr>
              <a:t>9 min</a:t>
            </a:r>
            <a:r>
              <a:rPr lang="zh-CN" altLang="en-US" sz="2400" b="1" dirty="0">
                <a:solidFill>
                  <a:srgbClr val="FF0000"/>
                </a:solidFill>
                <a:latin typeface="+mj-lt"/>
                <a:ea typeface="黑体" panose="02010609060101010101" pitchFamily="49" charset="-122"/>
              </a:rPr>
              <a:t> ，速度保持 </a:t>
            </a:r>
            <a:r>
              <a:rPr lang="en-US" altLang="zh-CN" sz="2400" b="1" dirty="0">
                <a:solidFill>
                  <a:srgbClr val="FF0000"/>
                </a:solidFill>
                <a:latin typeface="+mj-lt"/>
                <a:ea typeface="黑体" panose="02010609060101010101" pitchFamily="49" charset="-122"/>
              </a:rPr>
              <a:t>60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b="1" dirty="0">
              <a:solidFill>
                <a:srgbClr val="FF0000"/>
              </a:solidFill>
              <a:latin typeface="+mj-lt"/>
              <a:ea typeface="黑体" panose="02010609060101010101" pitchFamily="49" charset="-122"/>
            </a:endParaRPr>
          </a:p>
          <a:p>
            <a:pPr>
              <a:lnSpc>
                <a:spcPct val="110000"/>
              </a:lnSpc>
            </a:pPr>
            <a:r>
              <a:rPr lang="en-US" altLang="zh-CN" sz="2400" b="1" dirty="0">
                <a:solidFill>
                  <a:srgbClr val="FF0000"/>
                </a:solidFill>
                <a:latin typeface="+mj-lt"/>
                <a:ea typeface="黑体" panose="02010609060101010101" pitchFamily="49" charset="-122"/>
              </a:rPr>
              <a:t>9 min</a:t>
            </a:r>
            <a:r>
              <a:rPr lang="zh-CN" altLang="en-US" sz="2400" b="1" dirty="0">
                <a:solidFill>
                  <a:srgbClr val="FF0000"/>
                </a:solidFill>
                <a:latin typeface="+mj-lt"/>
                <a:ea typeface="黑体" panose="02010609060101010101" pitchFamily="49" charset="-122"/>
              </a:rPr>
              <a:t> 到 </a:t>
            </a:r>
            <a:r>
              <a:rPr lang="en-US" altLang="zh-CN" sz="2400" b="1" dirty="0">
                <a:solidFill>
                  <a:srgbClr val="FF0000"/>
                </a:solidFill>
                <a:latin typeface="+mj-lt"/>
                <a:ea typeface="黑体" panose="02010609060101010101" pitchFamily="49" charset="-122"/>
              </a:rPr>
              <a:t>10.5 min</a:t>
            </a:r>
            <a:r>
              <a:rPr lang="zh-CN" altLang="en-US" sz="2400" b="1" dirty="0">
                <a:solidFill>
                  <a:srgbClr val="FF0000"/>
                </a:solidFill>
                <a:latin typeface="+mj-lt"/>
                <a:ea typeface="黑体" panose="02010609060101010101" pitchFamily="49" charset="-122"/>
              </a:rPr>
              <a:t> ，速度从 </a:t>
            </a:r>
            <a:r>
              <a:rPr lang="en-US" altLang="zh-CN" sz="2400" b="1" dirty="0">
                <a:solidFill>
                  <a:srgbClr val="FF0000"/>
                </a:solidFill>
                <a:latin typeface="+mj-lt"/>
                <a:ea typeface="黑体" panose="02010609060101010101" pitchFamily="49" charset="-122"/>
              </a:rPr>
              <a:t>60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 </a:t>
            </a:r>
            <a:r>
              <a:rPr lang="zh-CN" altLang="en-US" sz="2400" b="1" dirty="0">
                <a:solidFill>
                  <a:srgbClr val="FF0000"/>
                </a:solidFill>
                <a:latin typeface="+mj-lt"/>
                <a:ea typeface="黑体" panose="02010609060101010101" pitchFamily="49" charset="-122"/>
              </a:rPr>
              <a:t>下降到 </a:t>
            </a:r>
            <a:r>
              <a:rPr lang="en-US" altLang="zh-CN" sz="2400" b="1" dirty="0">
                <a:solidFill>
                  <a:srgbClr val="FF0000"/>
                </a:solidFill>
                <a:latin typeface="+mj-lt"/>
                <a:ea typeface="黑体" panose="02010609060101010101" pitchFamily="49" charset="-122"/>
              </a:rPr>
              <a:t>40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r>
              <a:rPr lang="en-US" altLang="zh-CN" sz="2400" b="1" dirty="0">
                <a:solidFill>
                  <a:srgbClr val="FF0000"/>
                </a:solidFill>
                <a:latin typeface="+mj-lt"/>
                <a:ea typeface="黑体" panose="02010609060101010101" pitchFamily="49" charset="-122"/>
              </a:rPr>
              <a:t>10.5 min</a:t>
            </a:r>
            <a:r>
              <a:rPr lang="zh-CN" altLang="en-US" sz="2400" b="1" dirty="0">
                <a:solidFill>
                  <a:srgbClr val="FF0000"/>
                </a:solidFill>
                <a:latin typeface="+mj-lt"/>
                <a:ea typeface="黑体" panose="02010609060101010101" pitchFamily="49" charset="-122"/>
              </a:rPr>
              <a:t> 到 </a:t>
            </a:r>
            <a:r>
              <a:rPr lang="en-US" altLang="zh-CN" sz="2400" b="1" dirty="0">
                <a:solidFill>
                  <a:srgbClr val="FF0000"/>
                </a:solidFill>
                <a:latin typeface="+mj-lt"/>
                <a:ea typeface="黑体" panose="02010609060101010101" pitchFamily="49" charset="-122"/>
              </a:rPr>
              <a:t>12 min</a:t>
            </a:r>
            <a:r>
              <a:rPr lang="zh-CN" altLang="en-US" sz="2400" b="1" dirty="0">
                <a:solidFill>
                  <a:srgbClr val="FF0000"/>
                </a:solidFill>
                <a:latin typeface="+mj-lt"/>
                <a:ea typeface="黑体" panose="02010609060101010101" pitchFamily="49" charset="-122"/>
              </a:rPr>
              <a:t> ，速度保持 </a:t>
            </a:r>
            <a:r>
              <a:rPr lang="en-US" altLang="zh-CN" sz="2400" b="1" dirty="0">
                <a:solidFill>
                  <a:srgbClr val="FF0000"/>
                </a:solidFill>
                <a:latin typeface="+mj-lt"/>
                <a:ea typeface="黑体" panose="02010609060101010101" pitchFamily="49" charset="-122"/>
              </a:rPr>
              <a:t>40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b="1" dirty="0">
              <a:solidFill>
                <a:srgbClr val="FF0000"/>
              </a:solidFill>
              <a:latin typeface="+mj-lt"/>
              <a:ea typeface="黑体" panose="02010609060101010101" pitchFamily="49" charset="-122"/>
            </a:endParaRPr>
          </a:p>
          <a:p>
            <a:pPr>
              <a:lnSpc>
                <a:spcPct val="110000"/>
              </a:lnSpc>
            </a:pPr>
            <a:r>
              <a:rPr lang="en-US" altLang="zh-CN" sz="2400" b="1" dirty="0">
                <a:solidFill>
                  <a:srgbClr val="FF0000"/>
                </a:solidFill>
                <a:latin typeface="+mj-lt"/>
                <a:ea typeface="黑体" panose="02010609060101010101" pitchFamily="49" charset="-122"/>
              </a:rPr>
              <a:t>12 min</a:t>
            </a:r>
            <a:r>
              <a:rPr lang="zh-CN" altLang="en-US" sz="2400" b="1" dirty="0">
                <a:solidFill>
                  <a:srgbClr val="FF0000"/>
                </a:solidFill>
                <a:latin typeface="+mj-lt"/>
                <a:ea typeface="黑体" panose="02010609060101010101" pitchFamily="49" charset="-122"/>
              </a:rPr>
              <a:t> 到 </a:t>
            </a:r>
            <a:r>
              <a:rPr lang="en-US" altLang="zh-CN" sz="2400" b="1" dirty="0">
                <a:solidFill>
                  <a:srgbClr val="FF0000"/>
                </a:solidFill>
                <a:latin typeface="+mj-lt"/>
                <a:ea typeface="黑体" panose="02010609060101010101" pitchFamily="49" charset="-122"/>
              </a:rPr>
              <a:t>15 min</a:t>
            </a:r>
            <a:r>
              <a:rPr lang="zh-CN" altLang="en-US" sz="2400" b="1" dirty="0">
                <a:solidFill>
                  <a:srgbClr val="FF0000"/>
                </a:solidFill>
                <a:latin typeface="+mj-lt"/>
                <a:ea typeface="黑体" panose="02010609060101010101" pitchFamily="49" charset="-122"/>
              </a:rPr>
              <a:t> ，速度从 </a:t>
            </a:r>
            <a:r>
              <a:rPr lang="en-US" altLang="zh-CN" sz="2400" b="1" dirty="0">
                <a:solidFill>
                  <a:srgbClr val="FF0000"/>
                </a:solidFill>
                <a:latin typeface="+mj-lt"/>
                <a:ea typeface="黑体" panose="02010609060101010101" pitchFamily="49" charset="-122"/>
              </a:rPr>
              <a:t>40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 </a:t>
            </a:r>
            <a:r>
              <a:rPr lang="zh-CN" altLang="en-US" sz="2400" b="1" dirty="0">
                <a:solidFill>
                  <a:srgbClr val="FF0000"/>
                </a:solidFill>
                <a:latin typeface="+mj-lt"/>
                <a:ea typeface="黑体" panose="02010609060101010101" pitchFamily="49" charset="-122"/>
              </a:rPr>
              <a:t>下降到 </a:t>
            </a:r>
            <a:r>
              <a:rPr lang="en-US" altLang="zh-CN" sz="2400" b="1" dirty="0">
                <a:solidFill>
                  <a:srgbClr val="FF0000"/>
                </a:solidFill>
                <a:latin typeface="+mj-lt"/>
                <a:ea typeface="黑体" panose="02010609060101010101" pitchFamily="49" charset="-122"/>
              </a:rPr>
              <a:t>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dirty="0"/>
          </a:p>
        </p:txBody>
      </p:sp>
      <p:pic>
        <p:nvPicPr>
          <p:cNvPr id="6" name="图片 5"/>
          <p:cNvPicPr>
            <a:picLocks noChangeAspect="1"/>
          </p:cNvPicPr>
          <p:nvPr/>
        </p:nvPicPr>
        <p:blipFill>
          <a:blip r:embed="rId1">
            <a:clrChange>
              <a:clrFrom>
                <a:srgbClr val="FFFFFF"/>
              </a:clrFrom>
              <a:clrTo>
                <a:srgbClr val="FFFFFF">
                  <a:alpha val="0"/>
                </a:srgbClr>
              </a:clrTo>
            </a:clrChange>
          </a:blip>
          <a:stretch>
            <a:fillRect/>
          </a:stretch>
        </p:blipFill>
        <p:spPr>
          <a:xfrm>
            <a:off x="6526104" y="832546"/>
            <a:ext cx="2470576" cy="1932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743950" cy="1594026"/>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6.</a:t>
            </a:r>
            <a:r>
              <a:rPr lang="zh-CN" altLang="en-US" sz="2800" b="1" dirty="0">
                <a:latin typeface="+mj-lt"/>
                <a:ea typeface="黑体" panose="02010609060101010101" pitchFamily="49" charset="-122"/>
              </a:rPr>
              <a:t>根据图象回答下列问题：</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(4) </a:t>
            </a:r>
            <a:r>
              <a:rPr lang="zh-CN" altLang="en-US" sz="2800" b="1" dirty="0">
                <a:latin typeface="+mj-lt"/>
                <a:ea typeface="黑体" panose="02010609060101010101" pitchFamily="49" charset="-122"/>
              </a:rPr>
              <a:t>请描述一个实际情境，大致符合这个图象所刻画</a:t>
            </a:r>
            <a:endParaRPr lang="en-US" altLang="zh-CN" sz="2800" b="1" dirty="0">
              <a:latin typeface="+mj-lt"/>
              <a:ea typeface="黑体" panose="02010609060101010101" pitchFamily="49" charset="-122"/>
            </a:endParaRPr>
          </a:p>
          <a:p>
            <a:pPr>
              <a:lnSpc>
                <a:spcPct val="120000"/>
              </a:lnSpc>
            </a:pPr>
            <a:r>
              <a:rPr lang="en-US" altLang="zh-CN" sz="2800" b="1" dirty="0">
                <a:latin typeface="+mj-lt"/>
                <a:ea typeface="黑体" panose="02010609060101010101" pitchFamily="49" charset="-122"/>
              </a:rPr>
              <a:t>      </a:t>
            </a:r>
            <a:r>
              <a:rPr lang="zh-CN" altLang="en-US" sz="2800" b="1" dirty="0">
                <a:latin typeface="+mj-lt"/>
                <a:ea typeface="黑体" panose="02010609060101010101" pitchFamily="49" charset="-122"/>
              </a:rPr>
              <a:t>的关系。</a:t>
            </a:r>
            <a:endParaRPr lang="zh-CN" altLang="en-US" sz="2800" b="1" dirty="0">
              <a:latin typeface="+mj-lt"/>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3142538" y="1816275"/>
            <a:ext cx="3944061" cy="3085731"/>
          </a:xfrm>
          <a:prstGeom prst="rect">
            <a:avLst/>
          </a:prstGeom>
        </p:spPr>
      </p:pic>
      <p:sp>
        <p:nvSpPr>
          <p:cNvPr id="3" name="文本框 2"/>
          <p:cNvSpPr txBox="1"/>
          <p:nvPr/>
        </p:nvSpPr>
        <p:spPr>
          <a:xfrm>
            <a:off x="704850" y="2323477"/>
            <a:ext cx="1657351"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4</a:t>
            </a:r>
            <a:r>
              <a:rPr lang="zh-CN" altLang="en-US" sz="2600" b="1" dirty="0">
                <a:solidFill>
                  <a:srgbClr val="FF0000"/>
                </a:solidFill>
                <a:latin typeface="+mj-lt"/>
                <a:ea typeface="黑体" panose="02010609060101010101" pitchFamily="49" charset="-122"/>
              </a:rPr>
              <a:t>）略</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276589" cy="2628155"/>
          </a:xfrm>
          <a:prstGeom prst="rect">
            <a:avLst/>
          </a:prstGeom>
          <a:noFill/>
        </p:spPr>
        <p:txBody>
          <a:bodyPr wrap="square" rtlCol="0">
            <a:spAutoFit/>
          </a:bodyPr>
          <a:lstStyle/>
          <a:p>
            <a:pPr algn="just">
              <a:lnSpc>
                <a:spcPct val="120000"/>
              </a:lnSpc>
            </a:pPr>
            <a:r>
              <a:rPr lang="en-US" altLang="zh-CN" sz="2800" b="1" dirty="0">
                <a:latin typeface="+mj-lt"/>
                <a:ea typeface="黑体" panose="02010609060101010101" pitchFamily="49" charset="-122"/>
              </a:rPr>
              <a:t>7.</a:t>
            </a:r>
            <a:r>
              <a:rPr lang="zh-CN" altLang="en-US" sz="2800" b="1" dirty="0">
                <a:latin typeface="+mj-lt"/>
                <a:ea typeface="黑体" panose="02010609060101010101" pitchFamily="49" charset="-122"/>
              </a:rPr>
              <a:t>将一支温度计从一杯热水中取出后，立即放入</a:t>
            </a:r>
            <a:endParaRPr lang="en-US" altLang="zh-CN" sz="2800" b="1" dirty="0">
              <a:latin typeface="+mj-lt"/>
              <a:ea typeface="黑体" panose="02010609060101010101" pitchFamily="49" charset="-122"/>
            </a:endParaRPr>
          </a:p>
          <a:p>
            <a:pPr algn="just">
              <a:lnSpc>
                <a:spcPct val="120000"/>
              </a:lnSpc>
            </a:pPr>
            <a:r>
              <a:rPr lang="zh-CN" altLang="en-US" sz="2800" b="1" dirty="0">
                <a:latin typeface="+mj-lt"/>
                <a:ea typeface="黑体" panose="02010609060101010101" pitchFamily="49" charset="-122"/>
              </a:rPr>
              <a:t>一杯凉水中。经过</a:t>
            </a:r>
            <a:r>
              <a:rPr lang="en-US" altLang="zh-CN" sz="2800" b="1" dirty="0">
                <a:latin typeface="+mj-lt"/>
                <a:ea typeface="黑体" panose="02010609060101010101" pitchFamily="49" charset="-122"/>
              </a:rPr>
              <a:t>5s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10s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15s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20s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25s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30s</a:t>
            </a:r>
            <a:r>
              <a:rPr lang="zh-CN" altLang="en-US" sz="2800" b="1" dirty="0">
                <a:latin typeface="+mj-lt"/>
                <a:ea typeface="黑体" panose="02010609060101010101" pitchFamily="49" charset="-122"/>
              </a:rPr>
              <a:t>，温度计的读数分别是</a:t>
            </a:r>
            <a:r>
              <a:rPr lang="en-US" altLang="zh-CN" sz="2800" b="1" dirty="0">
                <a:latin typeface="+mj-lt"/>
                <a:ea typeface="黑体" panose="02010609060101010101" pitchFamily="49" charset="-122"/>
              </a:rPr>
              <a:t>49.0℃</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31.4℃</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22.0℃</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16.5℃</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14.2℃</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12.0℃</a:t>
            </a:r>
            <a:r>
              <a:rPr lang="zh-CN" altLang="en-US" sz="2800" b="1" dirty="0">
                <a:latin typeface="+mj-lt"/>
                <a:ea typeface="黑体" panose="02010609060101010101" pitchFamily="49" charset="-122"/>
              </a:rPr>
              <a:t>。</a:t>
            </a:r>
            <a:endParaRPr lang="en-US" altLang="zh-CN" sz="2800" b="1" dirty="0">
              <a:latin typeface="+mj-lt"/>
              <a:ea typeface="黑体" panose="02010609060101010101" pitchFamily="49" charset="-122"/>
            </a:endParaRPr>
          </a:p>
          <a:p>
            <a:pPr algn="just">
              <a:lnSpc>
                <a:spcPct val="120000"/>
              </a:lnSpc>
            </a:pP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a:t>
            </a:r>
            <a:r>
              <a:rPr lang="zh-CN" altLang="en-US" sz="2800" b="1" dirty="0">
                <a:latin typeface="+mj-lt"/>
                <a:ea typeface="黑体" panose="02010609060101010101" pitchFamily="49" charset="-122"/>
              </a:rPr>
              <a:t>）用表格表示温度计的读数与时间之间的关系；</a:t>
            </a:r>
            <a:endParaRPr lang="en-US" altLang="zh-CN" sz="2800" b="1" dirty="0">
              <a:latin typeface="+mj-lt"/>
              <a:ea typeface="黑体" panose="02010609060101010101" pitchFamily="49" charset="-122"/>
            </a:endParaRPr>
          </a:p>
        </p:txBody>
      </p:sp>
      <p:sp>
        <p:nvSpPr>
          <p:cNvPr id="3" name="文本框 2"/>
          <p:cNvSpPr txBox="1"/>
          <p:nvPr/>
        </p:nvSpPr>
        <p:spPr>
          <a:xfrm>
            <a:off x="745490" y="3256805"/>
            <a:ext cx="3653790"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）列表格如下</a:t>
            </a:r>
            <a:r>
              <a:rPr lang="en-US" altLang="zh-CN" sz="2600" b="1" dirty="0">
                <a:solidFill>
                  <a:srgbClr val="FF0000"/>
                </a:solidFill>
                <a:latin typeface="+mj-lt"/>
                <a:ea typeface="黑体" panose="02010609060101010101" pitchFamily="49" charset="-122"/>
              </a:rPr>
              <a:t>:</a:t>
            </a:r>
            <a:endParaRPr lang="zh-CN" altLang="en-US" sz="2600" dirty="0"/>
          </a:p>
        </p:txBody>
      </p:sp>
      <p:graphicFrame>
        <p:nvGraphicFramePr>
          <p:cNvPr id="4" name="表格 4"/>
          <p:cNvGraphicFramePr>
            <a:graphicFrameLocks noGrp="1"/>
          </p:cNvGraphicFramePr>
          <p:nvPr/>
        </p:nvGraphicFramePr>
        <p:xfrm>
          <a:off x="894080" y="3812540"/>
          <a:ext cx="6624000" cy="914400"/>
        </p:xfrm>
        <a:graphic>
          <a:graphicData uri="http://schemas.openxmlformats.org/drawingml/2006/table">
            <a:tbl>
              <a:tblPr firstRow="1" bandRow="1">
                <a:tableStyleId>{5C22544A-7EE6-4342-B048-85BDC9FD1C3A}</a:tableStyleId>
              </a:tblPr>
              <a:tblGrid>
                <a:gridCol w="1224000"/>
                <a:gridCol w="900000"/>
                <a:gridCol w="900000"/>
                <a:gridCol w="900000"/>
                <a:gridCol w="900000"/>
                <a:gridCol w="900000"/>
                <a:gridCol w="900000"/>
              </a:tblGrid>
              <a:tr h="370840">
                <a:tc>
                  <a:txBody>
                    <a:bodyPr/>
                    <a:lstStyle/>
                    <a:p>
                      <a:pPr algn="ctr"/>
                      <a:r>
                        <a:rPr lang="zh-CN" altLang="en-US" sz="2400" b="1" dirty="0">
                          <a:solidFill>
                            <a:srgbClr val="FF0000"/>
                          </a:solidFill>
                        </a:rPr>
                        <a:t>时间</a:t>
                      </a:r>
                      <a:r>
                        <a:rPr lang="en-US" altLang="zh-CN" sz="2400" b="1" dirty="0">
                          <a:solidFill>
                            <a:srgbClr val="FF0000"/>
                          </a:solidFill>
                        </a:rPr>
                        <a:t>/s</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5</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15</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25</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30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r>
              <a:tr h="370840">
                <a:tc>
                  <a:txBody>
                    <a:bodyPr/>
                    <a:lstStyle/>
                    <a:p>
                      <a:pPr algn="ctr"/>
                      <a:r>
                        <a:rPr lang="zh-CN" altLang="en-US" sz="2400" b="1" dirty="0">
                          <a:solidFill>
                            <a:srgbClr val="FF0000"/>
                          </a:solidFill>
                        </a:rPr>
                        <a:t>温度</a:t>
                      </a:r>
                      <a:r>
                        <a:rPr lang="en-US" altLang="zh-CN" sz="2400" b="1" dirty="0">
                          <a:solidFill>
                            <a:srgbClr val="FF0000"/>
                          </a:solidFill>
                        </a:rPr>
                        <a:t>/</a:t>
                      </a:r>
                      <a:r>
                        <a:rPr lang="zh-CN" altLang="en-US" sz="2400" b="1" dirty="0">
                          <a:solidFill>
                            <a:srgbClr val="FF0000"/>
                          </a:solidFill>
                        </a:rPr>
                        <a:t>℃</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49.0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31.4</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22.0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16.5</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14.2</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12.0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1" y="628650"/>
            <a:ext cx="8043862" cy="2628155"/>
          </a:xfrm>
          <a:prstGeom prst="rect">
            <a:avLst/>
          </a:prstGeom>
          <a:noFill/>
        </p:spPr>
        <p:txBody>
          <a:bodyPr wrap="square" rtlCol="0">
            <a:spAutoFit/>
          </a:bodyPr>
          <a:lstStyle/>
          <a:p>
            <a:pPr algn="just">
              <a:lnSpc>
                <a:spcPct val="120000"/>
              </a:lnSpc>
            </a:pPr>
            <a:r>
              <a:rPr lang="en-US" altLang="zh-CN" sz="2800" b="1" dirty="0">
                <a:latin typeface="+mj-lt"/>
                <a:ea typeface="黑体" panose="02010609060101010101" pitchFamily="49" charset="-122"/>
              </a:rPr>
              <a:t>7.</a:t>
            </a:r>
            <a:r>
              <a:rPr lang="zh-CN" altLang="en-US" sz="2800" b="1">
                <a:latin typeface="+mj-lt"/>
                <a:ea typeface="黑体" panose="02010609060101010101" pitchFamily="49" charset="-122"/>
              </a:rPr>
              <a:t>将一支温度计</a:t>
            </a:r>
            <a:r>
              <a:rPr lang="zh-CN" altLang="en-US" sz="2800" b="1" dirty="0">
                <a:latin typeface="+mj-lt"/>
                <a:ea typeface="黑体" panose="02010609060101010101" pitchFamily="49" charset="-122"/>
              </a:rPr>
              <a:t>从一杯热水中取出后，立即放入</a:t>
            </a:r>
            <a:endParaRPr lang="en-US" altLang="zh-CN" sz="2800" b="1" dirty="0">
              <a:latin typeface="+mj-lt"/>
              <a:ea typeface="黑体" panose="02010609060101010101" pitchFamily="49" charset="-122"/>
            </a:endParaRPr>
          </a:p>
          <a:p>
            <a:pPr algn="just">
              <a:lnSpc>
                <a:spcPct val="120000"/>
              </a:lnSpc>
            </a:pPr>
            <a:r>
              <a:rPr lang="zh-CN" altLang="en-US" sz="2800" b="1" dirty="0">
                <a:latin typeface="+mj-lt"/>
                <a:ea typeface="黑体" panose="02010609060101010101" pitchFamily="49" charset="-122"/>
              </a:rPr>
              <a:t>一杯凉水中。经过</a:t>
            </a:r>
            <a:r>
              <a:rPr lang="en-US" altLang="zh-CN" sz="2800" b="1" dirty="0">
                <a:latin typeface="+mj-lt"/>
                <a:ea typeface="黑体" panose="02010609060101010101" pitchFamily="49" charset="-122"/>
              </a:rPr>
              <a:t>5s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10s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15s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20s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25s</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30s</a:t>
            </a:r>
            <a:r>
              <a:rPr lang="zh-CN" altLang="en-US" sz="2800" b="1" dirty="0">
                <a:latin typeface="+mj-lt"/>
                <a:ea typeface="黑体" panose="02010609060101010101" pitchFamily="49" charset="-122"/>
              </a:rPr>
              <a:t>，温度计的读数分别是</a:t>
            </a:r>
            <a:r>
              <a:rPr lang="en-US" altLang="zh-CN" sz="2800" b="1" dirty="0">
                <a:latin typeface="+mj-lt"/>
                <a:ea typeface="黑体" panose="02010609060101010101" pitchFamily="49" charset="-122"/>
              </a:rPr>
              <a:t>49.0℃</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31.4℃</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22.0℃</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16.5℃</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14.2℃</a:t>
            </a: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12.0℃</a:t>
            </a:r>
            <a:r>
              <a:rPr lang="zh-CN" altLang="en-US" sz="2800" b="1" dirty="0">
                <a:latin typeface="+mj-lt"/>
                <a:ea typeface="黑体" panose="02010609060101010101" pitchFamily="49" charset="-122"/>
              </a:rPr>
              <a:t>。</a:t>
            </a:r>
            <a:endParaRPr lang="en-US" altLang="zh-CN" sz="2800" b="1" dirty="0">
              <a:latin typeface="+mj-lt"/>
              <a:ea typeface="黑体" panose="02010609060101010101" pitchFamily="49" charset="-122"/>
            </a:endParaRPr>
          </a:p>
          <a:p>
            <a:pPr algn="just">
              <a:lnSpc>
                <a:spcPct val="120000"/>
              </a:lnSpc>
            </a:pPr>
            <a:r>
              <a:rPr lang="zh-CN" altLang="en-US" sz="2800" b="1" dirty="0">
                <a:latin typeface="+mj-lt"/>
                <a:ea typeface="黑体" panose="02010609060101010101" pitchFamily="49" charset="-122"/>
              </a:rPr>
              <a:t>（</a:t>
            </a:r>
            <a:r>
              <a:rPr lang="en-US" altLang="zh-CN" sz="2800" b="1" dirty="0">
                <a:latin typeface="+mj-lt"/>
                <a:ea typeface="黑体" panose="02010609060101010101" pitchFamily="49" charset="-122"/>
              </a:rPr>
              <a:t>2</a:t>
            </a:r>
            <a:r>
              <a:rPr lang="zh-CN" altLang="en-US" sz="2800" b="1" dirty="0">
                <a:latin typeface="+mj-lt"/>
                <a:ea typeface="黑体" panose="02010609060101010101" pitchFamily="49" charset="-122"/>
              </a:rPr>
              <a:t>）根据表格，估计经过 </a:t>
            </a:r>
            <a:r>
              <a:rPr lang="en-US" altLang="zh-CN" sz="2800" b="1" dirty="0">
                <a:latin typeface="+mj-lt"/>
                <a:ea typeface="黑体" panose="02010609060101010101" pitchFamily="49" charset="-122"/>
              </a:rPr>
              <a:t>35s </a:t>
            </a:r>
            <a:r>
              <a:rPr lang="zh-CN" altLang="en-US" sz="2800" b="1" dirty="0">
                <a:latin typeface="+mj-lt"/>
                <a:ea typeface="黑体" panose="02010609060101010101" pitchFamily="49" charset="-122"/>
              </a:rPr>
              <a:t>温度计的读数。</a:t>
            </a:r>
            <a:endParaRPr lang="zh-CN" altLang="en-US" sz="2800" b="1" dirty="0">
              <a:latin typeface="+mj-lt"/>
              <a:ea typeface="黑体" panose="02010609060101010101" pitchFamily="49" charset="-122"/>
            </a:endParaRPr>
          </a:p>
        </p:txBody>
      </p:sp>
      <p:sp>
        <p:nvSpPr>
          <p:cNvPr id="3" name="文本框 2"/>
          <p:cNvSpPr txBox="1"/>
          <p:nvPr/>
        </p:nvSpPr>
        <p:spPr>
          <a:xfrm>
            <a:off x="745489" y="3256805"/>
            <a:ext cx="7698423" cy="1076705"/>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2</a:t>
            </a:r>
            <a:r>
              <a:rPr lang="zh-CN" altLang="en-US" sz="2600" b="1" dirty="0">
                <a:solidFill>
                  <a:srgbClr val="FF0000"/>
                </a:solidFill>
                <a:latin typeface="+mj-lt"/>
                <a:ea typeface="黑体" panose="02010609060101010101" pitchFamily="49" charset="-122"/>
              </a:rPr>
              <a:t>）观察表格可发现，温度下降的速度越来越慢。故 </a:t>
            </a:r>
            <a:r>
              <a:rPr lang="en-US" altLang="zh-CN" sz="2600" b="1" dirty="0">
                <a:solidFill>
                  <a:srgbClr val="FF0000"/>
                </a:solidFill>
                <a:latin typeface="+mj-lt"/>
                <a:ea typeface="黑体" panose="02010609060101010101" pitchFamily="49" charset="-122"/>
              </a:rPr>
              <a:t>35 s</a:t>
            </a:r>
            <a:r>
              <a:rPr lang="zh-CN" altLang="en-US" sz="2600" b="1" dirty="0">
                <a:solidFill>
                  <a:srgbClr val="FF0000"/>
                </a:solidFill>
                <a:latin typeface="+mj-lt"/>
                <a:ea typeface="黑体" panose="02010609060101010101" pitchFamily="49" charset="-122"/>
              </a:rPr>
              <a:t> 后温度计的读数大约是 </a:t>
            </a:r>
            <a:r>
              <a:rPr lang="en-US" altLang="zh-CN" sz="2600" b="1" dirty="0">
                <a:solidFill>
                  <a:srgbClr val="FF0000"/>
                </a:solidFill>
                <a:latin typeface="+mj-lt"/>
                <a:ea typeface="黑体" panose="02010609060101010101" pitchFamily="49" charset="-122"/>
              </a:rPr>
              <a:t>9.9 </a:t>
            </a:r>
            <a:r>
              <a:rPr lang="zh-CN" altLang="en-US" sz="2600" b="1" dirty="0">
                <a:solidFill>
                  <a:srgbClr val="FF0000"/>
                </a:solidFill>
                <a:latin typeface="+mj-lt"/>
                <a:ea typeface="黑体" panose="02010609060101010101" pitchFamily="49" charset="-122"/>
              </a:rPr>
              <a:t>℃。</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093869"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※8.</a:t>
            </a:r>
            <a:r>
              <a:rPr lang="zh-CN" altLang="en-US" sz="2800" b="1" dirty="0">
                <a:latin typeface="+mj-lt"/>
                <a:ea typeface="黑体" panose="02010609060101010101" pitchFamily="49" charset="-122"/>
              </a:rPr>
              <a:t>分析右面反映变量之间关系的图，赋予它一个的实际情境。</a:t>
            </a:r>
            <a:endParaRPr lang="zh-CN" altLang="en-US" sz="2800" b="1" dirty="0">
              <a:latin typeface="+mj-lt"/>
              <a:ea typeface="黑体" panose="02010609060101010101" pitchFamily="49" charset="-122"/>
            </a:endParaRPr>
          </a:p>
        </p:txBody>
      </p:sp>
      <p:pic>
        <p:nvPicPr>
          <p:cNvPr id="4" name="图片 3"/>
          <p:cNvPicPr>
            <a:picLocks noChangeAspect="1"/>
          </p:cNvPicPr>
          <p:nvPr/>
        </p:nvPicPr>
        <p:blipFill>
          <a:blip r:embed="rId1"/>
          <a:stretch>
            <a:fillRect/>
          </a:stretch>
        </p:blipFill>
        <p:spPr>
          <a:xfrm>
            <a:off x="5386386" y="1369219"/>
            <a:ext cx="2943225" cy="2876550"/>
          </a:xfrm>
          <a:prstGeom prst="rect">
            <a:avLst/>
          </a:prstGeom>
        </p:spPr>
      </p:pic>
      <p:sp>
        <p:nvSpPr>
          <p:cNvPr id="5" name="文本框 4"/>
          <p:cNvSpPr txBox="1"/>
          <p:nvPr/>
        </p:nvSpPr>
        <p:spPr>
          <a:xfrm>
            <a:off x="481330" y="1834405"/>
            <a:ext cx="4598670" cy="1595052"/>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给 </a:t>
            </a:r>
            <a:r>
              <a:rPr lang="en-US" altLang="zh-CN" sz="2600" b="1" dirty="0">
                <a:solidFill>
                  <a:srgbClr val="FF0000"/>
                </a:solidFill>
                <a:latin typeface="+mj-lt"/>
                <a:ea typeface="黑体" panose="02010609060101010101" pitchFamily="49" charset="-122"/>
              </a:rPr>
              <a:t>0</a:t>
            </a:r>
            <a:r>
              <a:rPr lang="zh-CN" altLang="en-US" sz="2600" b="1" dirty="0">
                <a:solidFill>
                  <a:srgbClr val="FF0000"/>
                </a:solidFill>
                <a:latin typeface="+mj-lt"/>
                <a:ea typeface="黑体" panose="02010609060101010101" pitchFamily="49" charset="-122"/>
              </a:rPr>
              <a:t> ℃的水先用电热水器低功率挡加热一会儿后，再改用高功率挡加热。</a:t>
            </a:r>
            <a:endParaRPr lang="zh-CN" altLang="en-US" sz="2600" dirty="0"/>
          </a:p>
        </p:txBody>
      </p:sp>
      <p:sp>
        <p:nvSpPr>
          <p:cNvPr id="6" name="文本框 5"/>
          <p:cNvSpPr txBox="1"/>
          <p:nvPr/>
        </p:nvSpPr>
        <p:spPr>
          <a:xfrm>
            <a:off x="562610" y="3558251"/>
            <a:ext cx="4090670" cy="496546"/>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答案不唯一，合理即可</a:t>
            </a:r>
            <a:r>
              <a:rPr lang="en-US" altLang="zh-CN" sz="2600" b="1" dirty="0">
                <a:solidFill>
                  <a:srgbClr val="FF0000"/>
                </a:solidFill>
                <a:latin typeface="+mj-lt"/>
                <a:ea typeface="黑体" panose="02010609060101010101" pitchFamily="49" charset="-122"/>
              </a:rPr>
              <a:t>)</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015288"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9. </a:t>
            </a:r>
            <a:r>
              <a:rPr lang="zh-CN" altLang="en-US" sz="2800" b="1" dirty="0">
                <a:latin typeface="+mj-lt"/>
                <a:ea typeface="黑体" panose="02010609060101010101" pitchFamily="49" charset="-122"/>
              </a:rPr>
              <a:t>请列举一些生活中用表格、关系式或图象表示的变量之间的关系。</a:t>
            </a:r>
            <a:endParaRPr lang="zh-CN" altLang="en-US" sz="2800" b="1" dirty="0">
              <a:latin typeface="+mj-lt"/>
              <a:ea typeface="黑体" panose="02010609060101010101" pitchFamily="49" charset="-122"/>
            </a:endParaRPr>
          </a:p>
        </p:txBody>
      </p:sp>
      <p:sp>
        <p:nvSpPr>
          <p:cNvPr id="3" name="文本框 2"/>
          <p:cNvSpPr txBox="1"/>
          <p:nvPr/>
        </p:nvSpPr>
        <p:spPr>
          <a:xfrm>
            <a:off x="511810" y="1860399"/>
            <a:ext cx="8347710"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温度和时间的变化关系，河流水位与时间的关系等。</a:t>
            </a:r>
            <a:endParaRPr lang="zh-CN" altLang="en-US" sz="2600" dirty="0"/>
          </a:p>
        </p:txBody>
      </p:sp>
      <p:sp>
        <p:nvSpPr>
          <p:cNvPr id="4" name="文本框 3"/>
          <p:cNvSpPr txBox="1"/>
          <p:nvPr/>
        </p:nvSpPr>
        <p:spPr>
          <a:xfrm>
            <a:off x="4685665" y="2726539"/>
            <a:ext cx="4090670" cy="496546"/>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答案不唯一，合理即可</a:t>
            </a:r>
            <a:r>
              <a:rPr lang="en-US" altLang="zh-CN" sz="2600" b="1" dirty="0">
                <a:solidFill>
                  <a:srgbClr val="FF0000"/>
                </a:solidFill>
                <a:latin typeface="+mj-lt"/>
                <a:ea typeface="黑体" panose="02010609060101010101" pitchFamily="49" charset="-122"/>
              </a:rPr>
              <a:t>)</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2" y="628650"/>
            <a:ext cx="7858124" cy="1001556"/>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1.</a:t>
            </a:r>
            <a:r>
              <a:rPr lang="zh-CN" altLang="en-US" sz="2800" b="1" dirty="0">
                <a:latin typeface="+mj-lt"/>
                <a:ea typeface="黑体" panose="02010609060101010101" pitchFamily="49" charset="-122"/>
              </a:rPr>
              <a:t>某地电视台用下面的图象向观众描绘了该地某一周的日平均气温变化情况。</a:t>
            </a:r>
            <a:endParaRPr lang="zh-CN" altLang="en-US" sz="2800" b="1" dirty="0">
              <a:latin typeface="+mj-lt"/>
              <a:ea typeface="黑体" panose="02010609060101010101" pitchFamily="49" charset="-122"/>
            </a:endParaRPr>
          </a:p>
        </p:txBody>
      </p:sp>
      <p:pic>
        <p:nvPicPr>
          <p:cNvPr id="4" name="图片 3"/>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85900" y="1562736"/>
            <a:ext cx="5257800" cy="2628900"/>
          </a:xfrm>
          <a:prstGeom prst="rect">
            <a:avLst/>
          </a:prstGeom>
        </p:spPr>
      </p:pic>
      <p:sp>
        <p:nvSpPr>
          <p:cNvPr id="6" name="文本框 5"/>
          <p:cNvSpPr txBox="1"/>
          <p:nvPr/>
        </p:nvSpPr>
        <p:spPr>
          <a:xfrm>
            <a:off x="492921" y="4332766"/>
            <a:ext cx="4307679" cy="523220"/>
          </a:xfrm>
          <a:prstGeom prst="rect">
            <a:avLst/>
          </a:prstGeom>
          <a:noFill/>
        </p:spPr>
        <p:txBody>
          <a:bodyPr wrap="square" rtlCol="0">
            <a:spAutoFit/>
          </a:bodyPr>
          <a:lstStyle/>
          <a:p>
            <a:r>
              <a:rPr lang="zh-CN" altLang="en-US" sz="2800" b="1" dirty="0">
                <a:latin typeface="+mj-lt"/>
                <a:ea typeface="黑体" panose="02010609060101010101" pitchFamily="49" charset="-122"/>
              </a:rPr>
              <a:t>观察图象，回答下列问题</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438150"/>
            <a:ext cx="8122444" cy="1949508"/>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10.</a:t>
            </a:r>
            <a:r>
              <a:rPr lang="zh-CN" altLang="en-US" sz="2800" b="1" dirty="0">
                <a:latin typeface="+mj-lt"/>
                <a:ea typeface="黑体" panose="02010609060101010101" pitchFamily="49" charset="-122"/>
              </a:rPr>
              <a:t>为了检测甲、乙两个容器的保温性能，检测员在两个容器中装满相同温度的水，每隔</a:t>
            </a:r>
            <a:r>
              <a:rPr lang="en-US" altLang="zh-CN" sz="2800" b="1" dirty="0">
                <a:latin typeface="+mj-lt"/>
                <a:ea typeface="黑体" panose="02010609060101010101" pitchFamily="49" charset="-122"/>
              </a:rPr>
              <a:t>5min</a:t>
            </a:r>
            <a:r>
              <a:rPr lang="zh-CN" altLang="en-US" sz="2800" b="1" dirty="0">
                <a:latin typeface="+mj-lt"/>
                <a:ea typeface="黑体" panose="02010609060101010101" pitchFamily="49" charset="-122"/>
              </a:rPr>
              <a:t>测量一次两个容器中的水温</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实验过程中室温保持不变 </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，最后根据记录的温度画成了如图所示的图象。</a:t>
            </a:r>
            <a:endParaRPr lang="zh-CN" altLang="en-US" sz="2800" b="1" dirty="0">
              <a:latin typeface="+mj-lt"/>
              <a:ea typeface="黑体" panose="02010609060101010101" pitchFamily="49" charset="-122"/>
            </a:endParaRPr>
          </a:p>
        </p:txBody>
      </p:sp>
      <p:pic>
        <p:nvPicPr>
          <p:cNvPr id="6" name="图片 5"/>
          <p:cNvPicPr>
            <a:picLocks noChangeAspect="1"/>
          </p:cNvPicPr>
          <p:nvPr/>
        </p:nvPicPr>
        <p:blipFill>
          <a:blip r:embed="rId1">
            <a:clrChange>
              <a:clrFrom>
                <a:srgbClr val="FFFFFF"/>
              </a:clrFrom>
              <a:clrTo>
                <a:srgbClr val="FFFFFF">
                  <a:alpha val="0"/>
                </a:srgbClr>
              </a:clrTo>
            </a:clrChange>
          </a:blip>
          <a:stretch>
            <a:fillRect/>
          </a:stretch>
        </p:blipFill>
        <p:spPr>
          <a:xfrm>
            <a:off x="2118976" y="2387658"/>
            <a:ext cx="4906047" cy="258594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2225841" y="285750"/>
            <a:ext cx="4692318" cy="2473291"/>
          </a:xfrm>
          <a:prstGeom prst="rect">
            <a:avLst/>
          </a:prstGeom>
        </p:spPr>
      </p:pic>
      <p:sp>
        <p:nvSpPr>
          <p:cNvPr id="3" name="文本框 2"/>
          <p:cNvSpPr txBox="1"/>
          <p:nvPr/>
        </p:nvSpPr>
        <p:spPr>
          <a:xfrm>
            <a:off x="735806" y="2707482"/>
            <a:ext cx="4572000" cy="527580"/>
          </a:xfrm>
          <a:prstGeom prst="rect">
            <a:avLst/>
          </a:prstGeom>
          <a:noFill/>
        </p:spPr>
        <p:txBody>
          <a:bodyPr wrap="square" rtlCol="0">
            <a:spAutoFit/>
          </a:bodyPr>
          <a:lstStyle/>
          <a:p>
            <a:pPr>
              <a:lnSpc>
                <a:spcPct val="110000"/>
              </a:lnSpc>
            </a:pPr>
            <a:r>
              <a:rPr lang="zh-CN" altLang="en-US" sz="2800" b="1" dirty="0">
                <a:latin typeface="+mj-lt"/>
                <a:ea typeface="黑体" panose="02010609060101010101" pitchFamily="49" charset="-122"/>
              </a:rPr>
              <a:t>观察图象，回答下列问题</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4" name="文本框 3"/>
          <p:cNvSpPr txBox="1"/>
          <p:nvPr/>
        </p:nvSpPr>
        <p:spPr>
          <a:xfrm>
            <a:off x="735806" y="3235062"/>
            <a:ext cx="6979444" cy="527580"/>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(1) </a:t>
            </a:r>
            <a:r>
              <a:rPr lang="zh-CN" altLang="en-US" sz="2800" b="1" dirty="0">
                <a:latin typeface="+mj-lt"/>
                <a:ea typeface="黑体" panose="02010609060101010101" pitchFamily="49" charset="-122"/>
              </a:rPr>
              <a:t>经过</a:t>
            </a:r>
            <a:r>
              <a:rPr lang="en-US" altLang="zh-CN" sz="2800" b="1" dirty="0">
                <a:latin typeface="+mj-lt"/>
                <a:ea typeface="黑体" panose="02010609060101010101" pitchFamily="49" charset="-122"/>
              </a:rPr>
              <a:t>1h</a:t>
            </a:r>
            <a:r>
              <a:rPr lang="zh-CN" altLang="en-US" sz="2800" b="1" dirty="0">
                <a:latin typeface="+mj-lt"/>
                <a:ea typeface="黑体" panose="02010609060101010101" pitchFamily="49" charset="-122"/>
              </a:rPr>
              <a:t>，哪个容器中的水温比较高</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5" name="文本框 4"/>
          <p:cNvSpPr txBox="1"/>
          <p:nvPr/>
        </p:nvSpPr>
        <p:spPr>
          <a:xfrm>
            <a:off x="735806" y="3888790"/>
            <a:ext cx="6670834"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）经过 </a:t>
            </a:r>
            <a:r>
              <a:rPr lang="en-US" altLang="zh-CN" sz="2600" b="1" dirty="0">
                <a:solidFill>
                  <a:srgbClr val="FF0000"/>
                </a:solidFill>
                <a:latin typeface="+mj-lt"/>
                <a:ea typeface="黑体" panose="02010609060101010101" pitchFamily="49" charset="-122"/>
              </a:rPr>
              <a:t>1 h</a:t>
            </a:r>
            <a:r>
              <a:rPr lang="zh-CN" altLang="en-US" sz="2600" b="1" dirty="0">
                <a:solidFill>
                  <a:srgbClr val="FF0000"/>
                </a:solidFill>
                <a:latin typeface="+mj-lt"/>
                <a:ea typeface="黑体" panose="02010609060101010101" pitchFamily="49" charset="-122"/>
              </a:rPr>
              <a:t>，甲容器中的水温较高。</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2225841" y="285750"/>
            <a:ext cx="4692318" cy="2473291"/>
          </a:xfrm>
          <a:prstGeom prst="rect">
            <a:avLst/>
          </a:prstGeom>
        </p:spPr>
      </p:pic>
      <p:sp>
        <p:nvSpPr>
          <p:cNvPr id="3" name="文本框 2"/>
          <p:cNvSpPr txBox="1"/>
          <p:nvPr/>
        </p:nvSpPr>
        <p:spPr>
          <a:xfrm>
            <a:off x="735806" y="2707482"/>
            <a:ext cx="4572000" cy="527580"/>
          </a:xfrm>
          <a:prstGeom prst="rect">
            <a:avLst/>
          </a:prstGeom>
          <a:noFill/>
        </p:spPr>
        <p:txBody>
          <a:bodyPr wrap="square" rtlCol="0">
            <a:spAutoFit/>
          </a:bodyPr>
          <a:lstStyle/>
          <a:p>
            <a:pPr>
              <a:lnSpc>
                <a:spcPct val="110000"/>
              </a:lnSpc>
            </a:pPr>
            <a:r>
              <a:rPr lang="zh-CN" altLang="en-US" sz="2800" b="1" dirty="0">
                <a:latin typeface="+mj-lt"/>
                <a:ea typeface="黑体" panose="02010609060101010101" pitchFamily="49" charset="-122"/>
              </a:rPr>
              <a:t>观察图象，回答下列问题</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4" name="文本框 3"/>
          <p:cNvSpPr txBox="1"/>
          <p:nvPr/>
        </p:nvSpPr>
        <p:spPr>
          <a:xfrm>
            <a:off x="735806" y="3235062"/>
            <a:ext cx="6979444" cy="527580"/>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(2) </a:t>
            </a:r>
            <a:r>
              <a:rPr lang="zh-CN" altLang="en-US" sz="2800" b="1" dirty="0">
                <a:latin typeface="+mj-lt"/>
                <a:ea typeface="黑体" panose="02010609060101010101" pitchFamily="49" charset="-122"/>
              </a:rPr>
              <a:t>你估计检测员实验时的室温可能是多少</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5" name="文本框 4"/>
          <p:cNvSpPr txBox="1"/>
          <p:nvPr/>
        </p:nvSpPr>
        <p:spPr>
          <a:xfrm>
            <a:off x="512286" y="3793676"/>
            <a:ext cx="6670834"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2</a:t>
            </a:r>
            <a:r>
              <a:rPr lang="zh-CN" altLang="en-US" sz="2600" b="1" dirty="0">
                <a:solidFill>
                  <a:srgbClr val="FF0000"/>
                </a:solidFill>
                <a:latin typeface="+mj-lt"/>
                <a:ea typeface="黑体" panose="02010609060101010101" pitchFamily="49" charset="-122"/>
              </a:rPr>
              <a:t>）检测员实验时的室温可能是</a:t>
            </a:r>
            <a:r>
              <a:rPr lang="en-US" altLang="zh-CN" sz="2600" b="1" dirty="0">
                <a:solidFill>
                  <a:srgbClr val="FF0000"/>
                </a:solidFill>
                <a:latin typeface="+mj-lt"/>
                <a:ea typeface="黑体" panose="02010609060101010101" pitchFamily="49" charset="-122"/>
              </a:rPr>
              <a:t>20</a:t>
            </a:r>
            <a:r>
              <a:rPr lang="zh-CN" altLang="en-US" sz="2600" b="1" dirty="0">
                <a:solidFill>
                  <a:srgbClr val="FF0000"/>
                </a:solidFill>
                <a:latin typeface="+mj-lt"/>
                <a:ea typeface="黑体" panose="02010609060101010101" pitchFamily="49" charset="-122"/>
              </a:rPr>
              <a:t> ℃。</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2225841" y="285750"/>
            <a:ext cx="4692318" cy="2473291"/>
          </a:xfrm>
          <a:prstGeom prst="rect">
            <a:avLst/>
          </a:prstGeom>
        </p:spPr>
      </p:pic>
      <p:sp>
        <p:nvSpPr>
          <p:cNvPr id="3" name="文本框 2"/>
          <p:cNvSpPr txBox="1"/>
          <p:nvPr/>
        </p:nvSpPr>
        <p:spPr>
          <a:xfrm>
            <a:off x="735806" y="2707482"/>
            <a:ext cx="4572000" cy="527580"/>
          </a:xfrm>
          <a:prstGeom prst="rect">
            <a:avLst/>
          </a:prstGeom>
          <a:noFill/>
        </p:spPr>
        <p:txBody>
          <a:bodyPr wrap="square" rtlCol="0">
            <a:spAutoFit/>
          </a:bodyPr>
          <a:lstStyle/>
          <a:p>
            <a:pPr>
              <a:lnSpc>
                <a:spcPct val="110000"/>
              </a:lnSpc>
            </a:pPr>
            <a:r>
              <a:rPr lang="zh-CN" altLang="en-US" sz="2800" b="1" dirty="0">
                <a:latin typeface="+mj-lt"/>
                <a:ea typeface="黑体" panose="02010609060101010101" pitchFamily="49" charset="-122"/>
              </a:rPr>
              <a:t>观察图象，回答下列问题</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4" name="文本框 3"/>
          <p:cNvSpPr txBox="1"/>
          <p:nvPr/>
        </p:nvSpPr>
        <p:spPr>
          <a:xfrm>
            <a:off x="735806" y="3235062"/>
            <a:ext cx="6529388" cy="1001556"/>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(3) </a:t>
            </a:r>
            <a:r>
              <a:rPr lang="zh-CN" altLang="en-US" sz="2800" b="1" dirty="0">
                <a:latin typeface="+mj-lt"/>
                <a:ea typeface="黑体" panose="02010609060101010101" pitchFamily="49" charset="-122"/>
              </a:rPr>
              <a:t>你认为哪个容器的保温性能更好些</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说说你的理由。</a:t>
            </a:r>
            <a:endParaRPr lang="zh-CN" altLang="en-US" sz="2800" b="1" dirty="0">
              <a:latin typeface="+mj-lt"/>
              <a:ea typeface="黑体" panose="02010609060101010101" pitchFamily="49" charset="-122"/>
            </a:endParaRPr>
          </a:p>
        </p:txBody>
      </p:sp>
      <p:sp>
        <p:nvSpPr>
          <p:cNvPr id="5" name="文本框 4"/>
          <p:cNvSpPr txBox="1"/>
          <p:nvPr/>
        </p:nvSpPr>
        <p:spPr>
          <a:xfrm>
            <a:off x="583802" y="4102150"/>
            <a:ext cx="8661797" cy="934871"/>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3</a:t>
            </a:r>
            <a:r>
              <a:rPr lang="zh-CN" altLang="en-US" sz="2600" b="1" dirty="0">
                <a:solidFill>
                  <a:srgbClr val="FF0000"/>
                </a:solidFill>
                <a:latin typeface="+mj-lt"/>
                <a:ea typeface="黑体" panose="02010609060101010101" pitchFamily="49" charset="-122"/>
              </a:rPr>
              <a:t>）甲容器的保温性能更好些。理由</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在相同时刻甲容器的水温高于乙容器的水温，所以甲容器的保温性能更好。</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143875" cy="1594026"/>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※11.</a:t>
            </a:r>
            <a:r>
              <a:rPr lang="zh-CN" altLang="en-US" sz="2800" b="1" dirty="0">
                <a:latin typeface="+mj-lt"/>
                <a:ea typeface="黑体" panose="02010609060101010101" pitchFamily="49" charset="-122"/>
              </a:rPr>
              <a:t>下图是某自行车行驶路程与时间之间的关系，分别计算自出发起</a:t>
            </a:r>
            <a:r>
              <a:rPr lang="en-US" altLang="zh-CN" sz="2800" b="1" dirty="0">
                <a:latin typeface="+mj-lt"/>
                <a:ea typeface="黑体" panose="02010609060101010101" pitchFamily="49" charset="-122"/>
              </a:rPr>
              <a:t>2h</a:t>
            </a:r>
            <a:r>
              <a:rPr lang="zh-CN" altLang="en-US" sz="2800" b="1" dirty="0">
                <a:latin typeface="+mj-lt"/>
                <a:ea typeface="黑体" panose="02010609060101010101" pitchFamily="49" charset="-122"/>
              </a:rPr>
              <a:t>内、</a:t>
            </a:r>
            <a:r>
              <a:rPr lang="en-US" altLang="zh-CN" sz="2800" b="1" dirty="0">
                <a:latin typeface="+mj-lt"/>
                <a:ea typeface="黑体" panose="02010609060101010101" pitchFamily="49" charset="-122"/>
              </a:rPr>
              <a:t>3h</a:t>
            </a:r>
            <a:r>
              <a:rPr lang="zh-CN" altLang="en-US" sz="2800" b="1" dirty="0">
                <a:latin typeface="+mj-lt"/>
                <a:ea typeface="黑体" panose="02010609060101010101" pitchFamily="49" charset="-122"/>
              </a:rPr>
              <a:t>内、</a:t>
            </a:r>
            <a:r>
              <a:rPr lang="en-US" altLang="zh-CN" sz="2800" b="1" dirty="0">
                <a:latin typeface="+mj-lt"/>
                <a:ea typeface="黑体" panose="02010609060101010101" pitchFamily="49" charset="-122"/>
              </a:rPr>
              <a:t>6h</a:t>
            </a:r>
            <a:r>
              <a:rPr lang="zh-CN" altLang="en-US" sz="2800" b="1" dirty="0">
                <a:latin typeface="+mj-lt"/>
                <a:ea typeface="黑体" panose="02010609060101010101" pitchFamily="49" charset="-122"/>
              </a:rPr>
              <a:t>内该自行车的平均速度。</a:t>
            </a:r>
            <a:endParaRPr lang="zh-CN" altLang="en-US" sz="2800" b="1" dirty="0">
              <a:latin typeface="+mj-lt"/>
              <a:ea typeface="黑体" panose="02010609060101010101" pitchFamily="49" charset="-122"/>
            </a:endParaRPr>
          </a:p>
        </p:txBody>
      </p:sp>
      <p:pic>
        <p:nvPicPr>
          <p:cNvPr id="4" name="图片 3"/>
          <p:cNvPicPr>
            <a:picLocks noChangeAspect="1"/>
          </p:cNvPicPr>
          <p:nvPr/>
        </p:nvPicPr>
        <p:blipFill>
          <a:blip r:embed="rId1">
            <a:clrChange>
              <a:clrFrom>
                <a:srgbClr val="FFFFFF"/>
              </a:clrFrom>
              <a:clrTo>
                <a:srgbClr val="FFFFFF">
                  <a:alpha val="0"/>
                </a:srgbClr>
              </a:clrTo>
            </a:clrChange>
          </a:blip>
          <a:stretch>
            <a:fillRect/>
          </a:stretch>
        </p:blipFill>
        <p:spPr>
          <a:xfrm>
            <a:off x="0" y="2196215"/>
            <a:ext cx="3494798" cy="2580775"/>
          </a:xfrm>
          <a:prstGeom prst="rect">
            <a:avLst/>
          </a:prstGeom>
        </p:spPr>
      </p:pic>
      <p:sp>
        <p:nvSpPr>
          <p:cNvPr id="5" name="文本框 4"/>
          <p:cNvSpPr txBox="1"/>
          <p:nvPr/>
        </p:nvSpPr>
        <p:spPr>
          <a:xfrm>
            <a:off x="3325494" y="1892577"/>
            <a:ext cx="5899786" cy="2441374"/>
          </a:xfrm>
          <a:prstGeom prst="rect">
            <a:avLst/>
          </a:prstGeom>
          <a:noFill/>
        </p:spPr>
        <p:txBody>
          <a:bodyPr wrap="square">
            <a:spAutoFit/>
          </a:bodyPr>
          <a:lstStyle/>
          <a:p>
            <a:pPr>
              <a:lnSpc>
                <a:spcPct val="130000"/>
              </a:lnSpc>
            </a:pPr>
            <a:r>
              <a:rPr lang="zh-CN" altLang="en-US" sz="2400" b="1" dirty="0">
                <a:solidFill>
                  <a:srgbClr val="FF0000"/>
                </a:solidFill>
                <a:latin typeface="+mj-lt"/>
                <a:ea typeface="黑体" panose="02010609060101010101" pitchFamily="49" charset="-122"/>
              </a:rPr>
              <a:t>解</a:t>
            </a:r>
            <a:r>
              <a:rPr lang="en-US" altLang="zh-CN" sz="2400" b="1" dirty="0">
                <a:solidFill>
                  <a:srgbClr val="FF0000"/>
                </a:solidFill>
                <a:latin typeface="+mj-lt"/>
                <a:ea typeface="黑体" panose="02010609060101010101" pitchFamily="49" charset="-122"/>
              </a:rPr>
              <a:t>:</a:t>
            </a:r>
            <a:r>
              <a:rPr lang="zh-CN" altLang="en-US" sz="2400" b="1" dirty="0">
                <a:solidFill>
                  <a:srgbClr val="FF0000"/>
                </a:solidFill>
                <a:latin typeface="+mj-lt"/>
                <a:ea typeface="黑体" panose="02010609060101010101" pitchFamily="49" charset="-122"/>
              </a:rPr>
              <a:t>观察图象可知</a:t>
            </a:r>
            <a:r>
              <a:rPr lang="en-US" altLang="zh-CN" sz="2400" b="1" dirty="0">
                <a:solidFill>
                  <a:srgbClr val="FF0000"/>
                </a:solidFill>
                <a:latin typeface="+mj-lt"/>
                <a:ea typeface="黑体" panose="02010609060101010101" pitchFamily="49" charset="-122"/>
              </a:rPr>
              <a:t>:</a:t>
            </a:r>
            <a:endParaRPr lang="en-US" altLang="zh-CN" sz="2400" b="1" dirty="0">
              <a:solidFill>
                <a:srgbClr val="FF0000"/>
              </a:solidFill>
              <a:latin typeface="+mj-lt"/>
              <a:ea typeface="黑体" panose="02010609060101010101" pitchFamily="49" charset="-122"/>
            </a:endParaRPr>
          </a:p>
          <a:p>
            <a:pPr>
              <a:lnSpc>
                <a:spcPct val="130000"/>
              </a:lnSpc>
            </a:pPr>
            <a:r>
              <a:rPr lang="en-US" altLang="zh-CN" sz="2400" b="1" dirty="0">
                <a:solidFill>
                  <a:srgbClr val="FF0000"/>
                </a:solidFill>
                <a:latin typeface="+mj-lt"/>
                <a:ea typeface="黑体" panose="02010609060101010101" pitchFamily="49" charset="-122"/>
              </a:rPr>
              <a:t>2 h </a:t>
            </a:r>
            <a:r>
              <a:rPr lang="zh-CN" altLang="en-US" sz="2400" b="1" dirty="0">
                <a:solidFill>
                  <a:srgbClr val="FF0000"/>
                </a:solidFill>
                <a:latin typeface="+mj-lt"/>
                <a:ea typeface="黑体" panose="02010609060101010101" pitchFamily="49" charset="-122"/>
              </a:rPr>
              <a:t>内，该自行车的平均速度为 </a:t>
            </a:r>
            <a:r>
              <a:rPr lang="en-US" altLang="zh-CN" sz="2400" b="1" dirty="0">
                <a:solidFill>
                  <a:srgbClr val="FF0000"/>
                </a:solidFill>
                <a:latin typeface="+mj-lt"/>
                <a:ea typeface="黑体" panose="02010609060101010101" pitchFamily="49" charset="-122"/>
              </a:rPr>
              <a:t>15</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b="1" dirty="0">
              <a:solidFill>
                <a:srgbClr val="FF0000"/>
              </a:solidFill>
              <a:latin typeface="+mj-lt"/>
              <a:ea typeface="黑体" panose="02010609060101010101" pitchFamily="49" charset="-122"/>
            </a:endParaRPr>
          </a:p>
          <a:p>
            <a:pPr>
              <a:lnSpc>
                <a:spcPct val="130000"/>
              </a:lnSpc>
            </a:pPr>
            <a:r>
              <a:rPr lang="en-US" altLang="zh-CN" sz="2400" b="1" dirty="0">
                <a:solidFill>
                  <a:srgbClr val="FF0000"/>
                </a:solidFill>
                <a:latin typeface="+mj-lt"/>
                <a:ea typeface="黑体" panose="02010609060101010101" pitchFamily="49" charset="-122"/>
              </a:rPr>
              <a:t>3 h</a:t>
            </a:r>
            <a:r>
              <a:rPr lang="zh-CN" altLang="en-US" sz="2400" b="1" dirty="0">
                <a:solidFill>
                  <a:srgbClr val="FF0000"/>
                </a:solidFill>
                <a:latin typeface="+mj-lt"/>
                <a:ea typeface="黑体" panose="02010609060101010101" pitchFamily="49" charset="-122"/>
              </a:rPr>
              <a:t>内，该自行车的平均速度为 </a:t>
            </a:r>
            <a:r>
              <a:rPr lang="en-US" altLang="zh-CN" sz="2400" b="1" dirty="0">
                <a:solidFill>
                  <a:srgbClr val="FF0000"/>
                </a:solidFill>
                <a:latin typeface="+mj-lt"/>
                <a:ea typeface="黑体" panose="02010609060101010101" pitchFamily="49" charset="-122"/>
              </a:rPr>
              <a:t>10</a:t>
            </a:r>
            <a:r>
              <a:rPr lang="zh-CN" altLang="en-US" sz="2400" b="1" dirty="0">
                <a:solidFill>
                  <a:srgbClr val="FF0000"/>
                </a:solidFill>
                <a:latin typeface="+mj-lt"/>
                <a:ea typeface="黑体" panose="02010609060101010101" pitchFamily="49" charset="-122"/>
              </a:rPr>
              <a:t> </a:t>
            </a:r>
            <a:r>
              <a:rPr lang="en-US" altLang="zh-CN" sz="2400" b="1" dirty="0">
                <a:solidFill>
                  <a:srgbClr val="FF0000"/>
                </a:solidFill>
                <a:latin typeface="+mj-lt"/>
                <a:ea typeface="黑体" panose="02010609060101010101" pitchFamily="49" charset="-122"/>
              </a:rPr>
              <a:t>km/h</a:t>
            </a:r>
            <a:r>
              <a:rPr lang="zh-CN" altLang="en-US" sz="2400" b="1" dirty="0">
                <a:solidFill>
                  <a:srgbClr val="FF0000"/>
                </a:solidFill>
                <a:latin typeface="+mj-lt"/>
                <a:ea typeface="黑体" panose="02010609060101010101" pitchFamily="49" charset="-122"/>
              </a:rPr>
              <a:t>；</a:t>
            </a:r>
            <a:endParaRPr lang="zh-CN" altLang="en-US" sz="2400" b="1" dirty="0">
              <a:solidFill>
                <a:srgbClr val="FF0000"/>
              </a:solidFill>
              <a:latin typeface="+mj-lt"/>
              <a:ea typeface="黑体" panose="02010609060101010101" pitchFamily="49" charset="-122"/>
            </a:endParaRPr>
          </a:p>
          <a:p>
            <a:pPr>
              <a:lnSpc>
                <a:spcPct val="130000"/>
              </a:lnSpc>
            </a:pPr>
            <a:r>
              <a:rPr lang="en-US" altLang="zh-CN" sz="2400" b="1" dirty="0">
                <a:solidFill>
                  <a:srgbClr val="FF0000"/>
                </a:solidFill>
                <a:latin typeface="+mj-lt"/>
                <a:ea typeface="黑体" panose="02010609060101010101" pitchFamily="49" charset="-122"/>
              </a:rPr>
              <a:t>6 h </a:t>
            </a:r>
            <a:r>
              <a:rPr lang="zh-CN" altLang="en-US" sz="2400" b="1" dirty="0">
                <a:solidFill>
                  <a:srgbClr val="FF0000"/>
                </a:solidFill>
                <a:latin typeface="+mj-lt"/>
                <a:ea typeface="黑体" panose="02010609060101010101" pitchFamily="49" charset="-122"/>
              </a:rPr>
              <a:t>内，该自行车的平均速度约为 </a:t>
            </a:r>
            <a:r>
              <a:rPr lang="en-US" altLang="zh-CN" sz="2400" b="1" dirty="0">
                <a:solidFill>
                  <a:srgbClr val="FF0000"/>
                </a:solidFill>
                <a:latin typeface="+mj-lt"/>
                <a:ea typeface="黑体" panose="02010609060101010101" pitchFamily="49" charset="-122"/>
              </a:rPr>
              <a:t>13.3  km/h</a:t>
            </a:r>
            <a:r>
              <a:rPr lang="zh-CN" altLang="en-US" sz="2400" b="1" dirty="0">
                <a:solidFill>
                  <a:srgbClr val="FF0000"/>
                </a:solidFill>
                <a:latin typeface="+mj-lt"/>
                <a:ea typeface="黑体" panose="02010609060101010101" pitchFamily="49" charset="-122"/>
              </a:rPr>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2892" y="707231"/>
            <a:ext cx="8672513" cy="559897"/>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12.</a:t>
            </a:r>
            <a:r>
              <a:rPr lang="zh-CN" altLang="en-US" sz="2800" b="1" dirty="0">
                <a:latin typeface="+mj-lt"/>
                <a:ea typeface="黑体" panose="02010609060101010101" pitchFamily="49" charset="-122"/>
              </a:rPr>
              <a:t>下图呈现了大气压强与海拔之间的关系。</a:t>
            </a:r>
            <a:endParaRPr lang="zh-CN" altLang="en-US" sz="2800" b="1" dirty="0">
              <a:latin typeface="+mj-lt"/>
              <a:ea typeface="黑体" panose="02010609060101010101" pitchFamily="49"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56893" y="2657108"/>
            <a:ext cx="2294174" cy="2181345"/>
          </a:xfrm>
          <a:prstGeom prst="rect">
            <a:avLst/>
          </a:prstGeom>
        </p:spPr>
      </p:pic>
      <p:sp>
        <p:nvSpPr>
          <p:cNvPr id="7" name="文本框 6"/>
          <p:cNvSpPr txBox="1"/>
          <p:nvPr/>
        </p:nvSpPr>
        <p:spPr>
          <a:xfrm>
            <a:off x="292892" y="1234122"/>
            <a:ext cx="5086350" cy="559897"/>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(1) </a:t>
            </a:r>
            <a:r>
              <a:rPr lang="zh-CN" altLang="en-US" sz="2800" b="1" dirty="0">
                <a:latin typeface="+mj-lt"/>
                <a:ea typeface="黑体" panose="02010609060101010101" pitchFamily="49" charset="-122"/>
              </a:rPr>
              <a:t>根据图中的数据填写下表。</a:t>
            </a:r>
            <a:endParaRPr lang="zh-CN" altLang="en-US" sz="2800" b="1" dirty="0">
              <a:latin typeface="+mj-lt"/>
              <a:ea typeface="黑体" panose="02010609060101010101" pitchFamily="49" charset="-122"/>
            </a:endParaRPr>
          </a:p>
        </p:txBody>
      </p:sp>
      <p:graphicFrame>
        <p:nvGraphicFramePr>
          <p:cNvPr id="8" name="表格 8"/>
          <p:cNvGraphicFramePr>
            <a:graphicFrameLocks noGrp="1"/>
          </p:cNvGraphicFramePr>
          <p:nvPr/>
        </p:nvGraphicFramePr>
        <p:xfrm>
          <a:off x="481011" y="1802433"/>
          <a:ext cx="7668000" cy="741680"/>
        </p:xfrm>
        <a:graphic>
          <a:graphicData uri="http://schemas.openxmlformats.org/drawingml/2006/table">
            <a:tbl>
              <a:tblPr firstRow="1" bandRow="1">
                <a:tableStyleId>{5C22544A-7EE6-4342-B048-85BDC9FD1C3A}</a:tableStyleId>
              </a:tblPr>
              <a:tblGrid>
                <a:gridCol w="1512000"/>
                <a:gridCol w="684000"/>
                <a:gridCol w="684000"/>
                <a:gridCol w="684000"/>
                <a:gridCol w="684000"/>
                <a:gridCol w="684000"/>
                <a:gridCol w="684000"/>
                <a:gridCol w="684000"/>
                <a:gridCol w="684000"/>
                <a:gridCol w="684000"/>
              </a:tblGrid>
              <a:tr h="370840">
                <a:tc>
                  <a:txBody>
                    <a:bodyPr/>
                    <a:lstStyle/>
                    <a:p>
                      <a:pPr algn="ctr"/>
                      <a:r>
                        <a:rPr lang="zh-CN" altLang="en-US" dirty="0"/>
                        <a:t>海拔</a:t>
                      </a:r>
                      <a:r>
                        <a:rPr lang="en-US" altLang="zh-CN" dirty="0"/>
                        <a:t>/m</a:t>
                      </a:r>
                      <a:endParaRPr lang="en-US" altLang="zh-CN"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1000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2000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3000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4000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5000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6000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7000</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8000</a:t>
                      </a:r>
                      <a:endParaRPr lang="zh-CN"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dirty="0"/>
                        <a:t>大气压强</a:t>
                      </a:r>
                      <a:r>
                        <a:rPr lang="en-US" altLang="zh-CN" dirty="0"/>
                        <a:t>/kPa</a:t>
                      </a:r>
                      <a:endParaRPr lang="zh-CN" alt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文本框 8"/>
          <p:cNvSpPr txBox="1"/>
          <p:nvPr/>
        </p:nvSpPr>
        <p:spPr>
          <a:xfrm>
            <a:off x="350042" y="2657108"/>
            <a:ext cx="5086350"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(2) </a:t>
            </a:r>
            <a:r>
              <a:rPr lang="zh-CN" altLang="en-US" sz="2800" b="1" dirty="0">
                <a:latin typeface="+mj-lt"/>
                <a:ea typeface="黑体" panose="02010609060101010101" pitchFamily="49" charset="-122"/>
              </a:rPr>
              <a:t>随着海拔的变化，大气压强的变化趋势是怎样的</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10" name="文本框 9"/>
          <p:cNvSpPr txBox="1"/>
          <p:nvPr/>
        </p:nvSpPr>
        <p:spPr>
          <a:xfrm>
            <a:off x="1936589"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101.2</a:t>
            </a:r>
            <a:endParaRPr lang="zh-CN" altLang="en-US" sz="2000" dirty="0"/>
          </a:p>
        </p:txBody>
      </p:sp>
      <p:sp>
        <p:nvSpPr>
          <p:cNvPr id="12" name="文本框 11"/>
          <p:cNvSpPr txBox="1"/>
          <p:nvPr/>
        </p:nvSpPr>
        <p:spPr>
          <a:xfrm>
            <a:off x="2621357"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90.7</a:t>
            </a:r>
            <a:endParaRPr lang="zh-CN" altLang="en-US" sz="2000" dirty="0"/>
          </a:p>
        </p:txBody>
      </p:sp>
      <p:sp>
        <p:nvSpPr>
          <p:cNvPr id="13" name="文本框 12"/>
          <p:cNvSpPr txBox="1"/>
          <p:nvPr/>
        </p:nvSpPr>
        <p:spPr>
          <a:xfrm>
            <a:off x="3306125"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80.0</a:t>
            </a:r>
            <a:endParaRPr lang="zh-CN" altLang="en-US" sz="2000" dirty="0"/>
          </a:p>
        </p:txBody>
      </p:sp>
      <p:sp>
        <p:nvSpPr>
          <p:cNvPr id="14" name="文本框 13"/>
          <p:cNvSpPr txBox="1"/>
          <p:nvPr/>
        </p:nvSpPr>
        <p:spPr>
          <a:xfrm>
            <a:off x="3990893"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70.7</a:t>
            </a:r>
            <a:endParaRPr lang="zh-CN" altLang="en-US" sz="2000" dirty="0"/>
          </a:p>
        </p:txBody>
      </p:sp>
      <p:sp>
        <p:nvSpPr>
          <p:cNvPr id="15" name="文本框 14"/>
          <p:cNvSpPr txBox="1"/>
          <p:nvPr/>
        </p:nvSpPr>
        <p:spPr>
          <a:xfrm>
            <a:off x="4675661"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61.3</a:t>
            </a:r>
            <a:endParaRPr lang="zh-CN" altLang="en-US" sz="2000" dirty="0"/>
          </a:p>
        </p:txBody>
      </p:sp>
      <p:sp>
        <p:nvSpPr>
          <p:cNvPr id="16" name="文本框 15"/>
          <p:cNvSpPr txBox="1"/>
          <p:nvPr/>
        </p:nvSpPr>
        <p:spPr>
          <a:xfrm>
            <a:off x="5360429"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53.9</a:t>
            </a:r>
            <a:endParaRPr lang="zh-CN" altLang="en-US" sz="2000" dirty="0"/>
          </a:p>
        </p:txBody>
      </p:sp>
      <p:sp>
        <p:nvSpPr>
          <p:cNvPr id="17" name="文本框 16"/>
          <p:cNvSpPr txBox="1"/>
          <p:nvPr/>
        </p:nvSpPr>
        <p:spPr>
          <a:xfrm>
            <a:off x="6045197"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47.2</a:t>
            </a:r>
            <a:endParaRPr lang="zh-CN" altLang="en-US" sz="2000" dirty="0"/>
          </a:p>
        </p:txBody>
      </p:sp>
      <p:sp>
        <p:nvSpPr>
          <p:cNvPr id="18" name="文本框 17"/>
          <p:cNvSpPr txBox="1"/>
          <p:nvPr/>
        </p:nvSpPr>
        <p:spPr>
          <a:xfrm>
            <a:off x="6729965"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41.3</a:t>
            </a:r>
            <a:endParaRPr lang="zh-CN" altLang="en-US" sz="2000" dirty="0"/>
          </a:p>
        </p:txBody>
      </p:sp>
      <p:sp>
        <p:nvSpPr>
          <p:cNvPr id="19" name="文本框 18"/>
          <p:cNvSpPr txBox="1"/>
          <p:nvPr/>
        </p:nvSpPr>
        <p:spPr>
          <a:xfrm>
            <a:off x="7414734" y="2140912"/>
            <a:ext cx="786291" cy="406009"/>
          </a:xfrm>
          <a:prstGeom prst="rect">
            <a:avLst/>
          </a:prstGeom>
          <a:noFill/>
        </p:spPr>
        <p:txBody>
          <a:bodyPr wrap="square">
            <a:spAutoFit/>
          </a:bodyPr>
          <a:lstStyle/>
          <a:p>
            <a:pPr algn="ctr">
              <a:lnSpc>
                <a:spcPct val="110000"/>
              </a:lnSpc>
            </a:pPr>
            <a:r>
              <a:rPr lang="en-US" altLang="zh-CN" sz="2000" b="1" dirty="0">
                <a:solidFill>
                  <a:srgbClr val="FF0000"/>
                </a:solidFill>
                <a:latin typeface="+mj-lt"/>
                <a:ea typeface="黑体" panose="02010609060101010101" pitchFamily="49" charset="-122"/>
              </a:rPr>
              <a:t>36.0</a:t>
            </a:r>
            <a:endParaRPr lang="zh-CN" altLang="en-US" sz="2000" dirty="0"/>
          </a:p>
        </p:txBody>
      </p:sp>
      <p:sp>
        <p:nvSpPr>
          <p:cNvPr id="20" name="文本框 19"/>
          <p:cNvSpPr txBox="1"/>
          <p:nvPr/>
        </p:nvSpPr>
        <p:spPr>
          <a:xfrm>
            <a:off x="123505" y="3747780"/>
            <a:ext cx="6256975" cy="465448"/>
          </a:xfrm>
          <a:prstGeom prst="rect">
            <a:avLst/>
          </a:prstGeom>
          <a:noFill/>
        </p:spPr>
        <p:txBody>
          <a:bodyPr wrap="square">
            <a:spAutoFit/>
          </a:bodyPr>
          <a:lstStyle/>
          <a:p>
            <a:pPr>
              <a:lnSpc>
                <a:spcPct val="110000"/>
              </a:lnSpc>
            </a:pPr>
            <a:r>
              <a:rPr lang="zh-CN" altLang="en-US" sz="2400" b="1" dirty="0">
                <a:solidFill>
                  <a:srgbClr val="FF0000"/>
                </a:solidFill>
                <a:latin typeface="+mj-lt"/>
                <a:ea typeface="黑体" panose="02010609060101010101" pitchFamily="49" charset="-122"/>
              </a:rPr>
              <a:t>（</a:t>
            </a:r>
            <a:r>
              <a:rPr lang="en-US" altLang="zh-CN" sz="2400" b="1" dirty="0">
                <a:solidFill>
                  <a:srgbClr val="FF0000"/>
                </a:solidFill>
                <a:latin typeface="+mj-lt"/>
                <a:ea typeface="黑体" panose="02010609060101010101" pitchFamily="49" charset="-122"/>
              </a:rPr>
              <a:t>2</a:t>
            </a:r>
            <a:r>
              <a:rPr lang="zh-CN" altLang="en-US" sz="2400" b="1" dirty="0">
                <a:solidFill>
                  <a:srgbClr val="FF0000"/>
                </a:solidFill>
                <a:latin typeface="+mj-lt"/>
                <a:ea typeface="黑体" panose="02010609060101010101" pitchFamily="49" charset="-122"/>
              </a:rPr>
              <a:t>）随着海拔的增加，大气压强逐渐减小。</a:t>
            </a:r>
            <a:endParaRPr lang="en-US" altLang="zh-CN" sz="2400" b="1" dirty="0">
              <a:solidFill>
                <a:srgbClr val="FF0000"/>
              </a:solidFill>
              <a:latin typeface="+mj-lt"/>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6"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78631" y="791369"/>
            <a:ext cx="8186738" cy="2628155"/>
          </a:xfrm>
          <a:prstGeom prst="rect">
            <a:avLst/>
          </a:prstGeom>
          <a:noFill/>
        </p:spPr>
        <p:txBody>
          <a:bodyPr wrap="square" rtlCol="0">
            <a:spAutoFit/>
          </a:bodyPr>
          <a:lstStyle/>
          <a:p>
            <a:pPr algn="just" eaLnBrk="1" hangingPunct="1">
              <a:lnSpc>
                <a:spcPct val="120000"/>
              </a:lnSpc>
            </a:pPr>
            <a:r>
              <a:rPr lang="en-US" altLang="zh-CN" sz="2800" b="1" dirty="0">
                <a:latin typeface="+mj-lt"/>
                <a:ea typeface="黑体" panose="02010609060101010101" pitchFamily="49" charset="-122"/>
              </a:rPr>
              <a:t>※13.</a:t>
            </a:r>
            <a:r>
              <a:rPr lang="zh-CN" altLang="en-US" sz="2800" b="1" dirty="0">
                <a:latin typeface="+mj-lt"/>
                <a:ea typeface="黑体" panose="02010609060101010101" pitchFamily="49" charset="-122"/>
              </a:rPr>
              <a:t>学校组织郊外活动，两个课外兴趣小组匀速步行前进，第一组比第二组早出发 </a:t>
            </a:r>
            <a:r>
              <a:rPr lang="en-US" altLang="zh-CN" sz="2800" b="1" dirty="0">
                <a:latin typeface="+mj-lt"/>
                <a:ea typeface="黑体" panose="02010609060101010101" pitchFamily="49" charset="-122"/>
              </a:rPr>
              <a:t>10 min</a:t>
            </a:r>
            <a:r>
              <a:rPr lang="zh-CN" altLang="en-US" sz="2800" b="1" dirty="0">
                <a:latin typeface="+mj-lt"/>
                <a:ea typeface="黑体" panose="02010609060101010101" pitchFamily="49" charset="-122"/>
              </a:rPr>
              <a:t>，第一组经过</a:t>
            </a:r>
            <a:r>
              <a:rPr lang="en-US" altLang="zh-CN" sz="2800" b="1" dirty="0">
                <a:latin typeface="+mj-lt"/>
                <a:ea typeface="黑体" panose="02010609060101010101" pitchFamily="49" charset="-122"/>
              </a:rPr>
              <a:t>20min</a:t>
            </a:r>
            <a:r>
              <a:rPr lang="zh-CN" altLang="en-US" sz="2800" b="1" dirty="0">
                <a:latin typeface="+mj-lt"/>
                <a:ea typeface="黑体" panose="02010609060101010101" pitchFamily="49" charset="-122"/>
              </a:rPr>
              <a:t>抵达目的地。两组之间的距离</a:t>
            </a:r>
            <a:r>
              <a:rPr lang="en-US" altLang="zh-CN" sz="2800" b="1" i="1" dirty="0">
                <a:latin typeface="+mj-lt"/>
                <a:ea typeface="黑体" panose="02010609060101010101" pitchFamily="49" charset="-122"/>
              </a:rPr>
              <a:t>y</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单位</a:t>
            </a:r>
            <a:r>
              <a:rPr lang="en-US" altLang="zh-CN" sz="2800" b="1" dirty="0">
                <a:latin typeface="+mj-lt"/>
                <a:ea typeface="黑体" panose="02010609060101010101" pitchFamily="49" charset="-122"/>
              </a:rPr>
              <a:t>:m)</a:t>
            </a:r>
            <a:r>
              <a:rPr lang="zh-CN" altLang="en-US" sz="2800" b="1" dirty="0">
                <a:latin typeface="+mj-lt"/>
                <a:ea typeface="黑体" panose="02010609060101010101" pitchFamily="49" charset="-122"/>
              </a:rPr>
              <a:t> 和第一组出发后的时间</a:t>
            </a:r>
            <a:r>
              <a:rPr lang="en-US" altLang="zh-CN" sz="2800" b="1" i="1" dirty="0">
                <a:latin typeface="+mj-lt"/>
                <a:ea typeface="黑体" panose="02010609060101010101" pitchFamily="49" charset="-122"/>
              </a:rPr>
              <a:t>x</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单位：</a:t>
            </a:r>
            <a:r>
              <a:rPr lang="en-US" altLang="zh-CN" sz="2800" b="1" dirty="0">
                <a:latin typeface="+mj-lt"/>
                <a:ea typeface="黑体" panose="02010609060101010101" pitchFamily="49" charset="-122"/>
              </a:rPr>
              <a:t>min)</a:t>
            </a:r>
            <a:r>
              <a:rPr lang="zh-CN" altLang="en-US" sz="2800" b="1" dirty="0">
                <a:latin typeface="+mj-lt"/>
                <a:ea typeface="黑体" panose="02010609060101010101" pitchFamily="49" charset="-122"/>
              </a:rPr>
              <a:t>之间的关系图所示。</a:t>
            </a:r>
            <a:endParaRPr lang="zh-CN" altLang="en-US" sz="2800" b="1" dirty="0">
              <a:latin typeface="+mj-lt"/>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2656332" y="2769108"/>
            <a:ext cx="3602736" cy="237439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92931" y="2602676"/>
            <a:ext cx="8186738" cy="559897"/>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(1) </a:t>
            </a:r>
            <a:r>
              <a:rPr lang="zh-CN" altLang="en-US" sz="2800" b="1" dirty="0">
                <a:latin typeface="+mj-lt"/>
                <a:ea typeface="黑体" panose="02010609060101010101" pitchFamily="49" charset="-122"/>
              </a:rPr>
              <a:t>请大致描述两组之间的距离的变化情况</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2534888" y="228284"/>
            <a:ext cx="3602736" cy="2374392"/>
          </a:xfrm>
          <a:prstGeom prst="rect">
            <a:avLst/>
          </a:prstGeom>
        </p:spPr>
      </p:pic>
      <p:sp>
        <p:nvSpPr>
          <p:cNvPr id="4" name="文本框 3"/>
          <p:cNvSpPr txBox="1"/>
          <p:nvPr/>
        </p:nvSpPr>
        <p:spPr>
          <a:xfrm>
            <a:off x="512445" y="3272639"/>
            <a:ext cx="8347710"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）两组之间的距离先逐渐增加，再逐渐减少。</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92931" y="2602676"/>
            <a:ext cx="8186738" cy="559897"/>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(2) </a:t>
            </a:r>
            <a:r>
              <a:rPr lang="zh-CN" altLang="en-US" sz="2800" b="1" dirty="0">
                <a:latin typeface="+mj-lt"/>
                <a:ea typeface="黑体" panose="02010609060101010101" pitchFamily="49" charset="-122"/>
              </a:rPr>
              <a:t>第二组从出发到抵达目的地共用了多长时间</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2534888" y="228284"/>
            <a:ext cx="3602736" cy="2374392"/>
          </a:xfrm>
          <a:prstGeom prst="rect">
            <a:avLst/>
          </a:prstGeom>
        </p:spPr>
      </p:pic>
      <p:sp>
        <p:nvSpPr>
          <p:cNvPr id="4" name="文本框 3"/>
          <p:cNvSpPr txBox="1"/>
          <p:nvPr/>
        </p:nvSpPr>
        <p:spPr>
          <a:xfrm>
            <a:off x="512445" y="3272639"/>
            <a:ext cx="8347710"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2</a:t>
            </a:r>
            <a:r>
              <a:rPr lang="zh-CN" altLang="en-US" sz="2600" b="1" dirty="0">
                <a:solidFill>
                  <a:srgbClr val="FF0000"/>
                </a:solidFill>
                <a:latin typeface="+mj-lt"/>
                <a:ea typeface="黑体" panose="02010609060101010101" pitchFamily="49" charset="-122"/>
              </a:rPr>
              <a:t>）共用了 </a:t>
            </a:r>
            <a:r>
              <a:rPr lang="en-US" altLang="zh-CN" sz="2600" b="1" dirty="0">
                <a:solidFill>
                  <a:srgbClr val="FF0000"/>
                </a:solidFill>
                <a:latin typeface="+mj-lt"/>
                <a:ea typeface="黑体" panose="02010609060101010101" pitchFamily="49" charset="-122"/>
              </a:rPr>
              <a:t>15</a:t>
            </a:r>
            <a:r>
              <a:rPr lang="zh-CN" altLang="en-US" sz="2600" b="1" dirty="0">
                <a:solidFill>
                  <a:srgbClr val="FF0000"/>
                </a:solidFill>
                <a:latin typeface="+mj-lt"/>
                <a:ea typeface="黑体" panose="02010609060101010101" pitchFamily="49" charset="-122"/>
              </a:rPr>
              <a:t>  </a:t>
            </a:r>
            <a:r>
              <a:rPr lang="en-US" altLang="zh-CN" sz="2600" b="1" dirty="0">
                <a:solidFill>
                  <a:srgbClr val="FF0000"/>
                </a:solidFill>
                <a:latin typeface="+mj-lt"/>
                <a:ea typeface="黑体" panose="02010609060101010101" pitchFamily="49" charset="-122"/>
              </a:rPr>
              <a:t>min </a:t>
            </a:r>
            <a:r>
              <a:rPr lang="zh-CN" altLang="en-US" sz="2600" b="1" dirty="0">
                <a:solidFill>
                  <a:srgbClr val="FF0000"/>
                </a:solidFill>
                <a:latin typeface="+mj-lt"/>
                <a:ea typeface="黑体" panose="02010609060101010101" pitchFamily="49" charset="-122"/>
              </a:rPr>
              <a:t>。</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64264" y="844389"/>
            <a:ext cx="8425736" cy="4017510"/>
          </a:xfrm>
          <a:prstGeom prst="rect">
            <a:avLst/>
          </a:prstGeom>
          <a:noFill/>
        </p:spPr>
        <p:txBody>
          <a:bodyPr wrap="square" rtlCol="0">
            <a:spAutoFit/>
          </a:bodyPr>
          <a:lstStyle/>
          <a:p>
            <a:pPr>
              <a:lnSpc>
                <a:spcPct val="110000"/>
              </a:lnSpc>
            </a:pPr>
            <a:r>
              <a:rPr lang="en-US" altLang="zh-CN" sz="2600" b="1" dirty="0">
                <a:latin typeface="+mj-lt"/>
                <a:ea typeface="黑体" panose="02010609060101010101" pitchFamily="49" charset="-122"/>
              </a:rPr>
              <a:t>14.</a:t>
            </a:r>
            <a:r>
              <a:rPr lang="zh-CN" altLang="en-US" sz="2600" b="1" dirty="0">
                <a:latin typeface="+mj-lt"/>
                <a:ea typeface="黑体" panose="02010609060101010101" pitchFamily="49" charset="-122"/>
              </a:rPr>
              <a:t>某航空公司规定</a:t>
            </a:r>
            <a:r>
              <a:rPr lang="en-US" altLang="zh-CN" sz="2600" b="1" dirty="0">
                <a:latin typeface="+mj-lt"/>
                <a:ea typeface="黑体" panose="02010609060101010101" pitchFamily="49" charset="-122"/>
              </a:rPr>
              <a:t>:</a:t>
            </a:r>
            <a:r>
              <a:rPr lang="zh-CN" altLang="en-US" sz="2600" b="1" dirty="0">
                <a:latin typeface="+mj-lt"/>
                <a:ea typeface="黑体" panose="02010609060101010101" pitchFamily="49" charset="-122"/>
              </a:rPr>
              <a:t>乘坐飞机经济舱的旅客每人最多可免费托运</a:t>
            </a:r>
            <a:r>
              <a:rPr lang="en-US" altLang="zh-CN" sz="2600" b="1" dirty="0">
                <a:latin typeface="+mj-lt"/>
                <a:ea typeface="黑体" panose="02010609060101010101" pitchFamily="49" charset="-122"/>
              </a:rPr>
              <a:t>20kg</a:t>
            </a:r>
            <a:r>
              <a:rPr lang="zh-CN" altLang="en-US" sz="2600" b="1" dirty="0">
                <a:latin typeface="+mj-lt"/>
                <a:ea typeface="黑体" panose="02010609060101010101" pitchFamily="49" charset="-122"/>
              </a:rPr>
              <a:t>行李，超出部分每千克按经济舱全票价的</a:t>
            </a:r>
            <a:r>
              <a:rPr lang="en-US" altLang="zh-CN" sz="2600" b="1" dirty="0">
                <a:latin typeface="+mj-lt"/>
                <a:ea typeface="黑体" panose="02010609060101010101" pitchFamily="49" charset="-122"/>
              </a:rPr>
              <a:t>1.5%</a:t>
            </a:r>
            <a:r>
              <a:rPr lang="zh-CN" altLang="en-US" sz="2600" b="1" dirty="0">
                <a:latin typeface="+mj-lt"/>
                <a:ea typeface="黑体" panose="02010609060101010101" pitchFamily="49" charset="-122"/>
              </a:rPr>
              <a:t>计费。张叔叔出差携带的行李超过 </a:t>
            </a:r>
            <a:r>
              <a:rPr lang="en-US" altLang="zh-CN" sz="2600" b="1" dirty="0">
                <a:latin typeface="+mj-lt"/>
                <a:ea typeface="黑体" panose="02010609060101010101" pitchFamily="49" charset="-122"/>
              </a:rPr>
              <a:t>20 kg</a:t>
            </a:r>
            <a:r>
              <a:rPr lang="zh-CN" altLang="en-US" sz="2600" b="1" dirty="0">
                <a:latin typeface="+mj-lt"/>
                <a:ea typeface="黑体" panose="02010609060101010101" pitchFamily="49" charset="-122"/>
              </a:rPr>
              <a:t>，他这次乘坐经济舱的全票价为</a:t>
            </a:r>
            <a:r>
              <a:rPr lang="en-US" altLang="zh-CN" sz="2600" b="1" dirty="0">
                <a:latin typeface="+mj-lt"/>
                <a:ea typeface="黑体" panose="02010609060101010101" pitchFamily="49" charset="-122"/>
              </a:rPr>
              <a:t>2 000</a:t>
            </a:r>
            <a:r>
              <a:rPr lang="zh-CN" altLang="en-US" sz="2600" b="1" dirty="0">
                <a:latin typeface="+mj-lt"/>
                <a:ea typeface="黑体" panose="02010609060101010101" pitchFamily="49" charset="-122"/>
              </a:rPr>
              <a:t>元。设他携带的行李为</a:t>
            </a:r>
            <a:r>
              <a:rPr lang="en-US" altLang="zh-CN" sz="2600" b="1" i="1" dirty="0">
                <a:latin typeface="+mj-lt"/>
                <a:ea typeface="黑体" panose="02010609060101010101" pitchFamily="49" charset="-122"/>
              </a:rPr>
              <a:t>x </a:t>
            </a:r>
            <a:r>
              <a:rPr lang="en-US" altLang="zh-CN" sz="2600" b="1" dirty="0">
                <a:latin typeface="+mj-lt"/>
                <a:ea typeface="黑体" panose="02010609060101010101" pitchFamily="49" charset="-122"/>
              </a:rPr>
              <a:t>kg</a:t>
            </a:r>
            <a:r>
              <a:rPr lang="zh-CN" altLang="en-US" sz="2600" b="1" dirty="0">
                <a:latin typeface="+mj-lt"/>
                <a:ea typeface="黑体" panose="02010609060101010101" pitchFamily="49" charset="-122"/>
              </a:rPr>
              <a:t>，需交的行李费用为</a:t>
            </a:r>
            <a:r>
              <a:rPr lang="en-US" altLang="zh-CN" sz="2600" b="1" i="1" dirty="0">
                <a:latin typeface="+mj-lt"/>
                <a:ea typeface="黑体" panose="02010609060101010101" pitchFamily="49" charset="-122"/>
              </a:rPr>
              <a:t>y </a:t>
            </a:r>
            <a:r>
              <a:rPr lang="zh-CN" altLang="en-US" sz="2600" b="1" dirty="0">
                <a:latin typeface="+mj-lt"/>
                <a:ea typeface="黑体" panose="02010609060101010101" pitchFamily="49" charset="-122"/>
              </a:rPr>
              <a:t>元。</a:t>
            </a:r>
            <a:endParaRPr lang="en-US" altLang="zh-CN" sz="2600" b="1" dirty="0">
              <a:latin typeface="+mj-lt"/>
              <a:ea typeface="黑体" panose="02010609060101010101" pitchFamily="49" charset="-122"/>
            </a:endParaRPr>
          </a:p>
          <a:p>
            <a:pPr>
              <a:lnSpc>
                <a:spcPct val="110000"/>
              </a:lnSpc>
            </a:pPr>
            <a:r>
              <a:rPr lang="en-US" altLang="zh-CN" sz="2600" b="1" dirty="0">
                <a:latin typeface="+mj-lt"/>
                <a:ea typeface="黑体" panose="02010609060101010101" pitchFamily="49" charset="-122"/>
              </a:rPr>
              <a:t>(1)</a:t>
            </a:r>
            <a:r>
              <a:rPr lang="zh-CN" altLang="en-US" sz="2600" b="1" dirty="0">
                <a:latin typeface="+mj-lt"/>
                <a:ea typeface="黑体" panose="02010609060101010101" pitchFamily="49" charset="-122"/>
              </a:rPr>
              <a:t>请写出</a:t>
            </a:r>
            <a:r>
              <a:rPr lang="en-US" altLang="zh-CN" sz="2600" b="1" i="1" dirty="0">
                <a:latin typeface="+mj-lt"/>
                <a:ea typeface="黑体" panose="02010609060101010101" pitchFamily="49" charset="-122"/>
              </a:rPr>
              <a:t>y </a:t>
            </a:r>
            <a:r>
              <a:rPr lang="zh-CN" altLang="en-US" sz="2600" b="1" dirty="0">
                <a:latin typeface="+mj-lt"/>
                <a:ea typeface="黑体" panose="02010609060101010101" pitchFamily="49" charset="-122"/>
              </a:rPr>
              <a:t>与</a:t>
            </a:r>
            <a:r>
              <a:rPr lang="en-US" altLang="zh-CN" sz="2600" b="1" i="1" dirty="0">
                <a:latin typeface="+mj-lt"/>
                <a:ea typeface="黑体" panose="02010609060101010101" pitchFamily="49" charset="-122"/>
              </a:rPr>
              <a:t>x </a:t>
            </a:r>
            <a:r>
              <a:rPr lang="zh-CN" altLang="en-US" sz="2600" b="1" dirty="0">
                <a:latin typeface="+mj-lt"/>
                <a:ea typeface="黑体" panose="02010609060101010101" pitchFamily="49" charset="-122"/>
              </a:rPr>
              <a:t>之间的关系式，并列表表示当</a:t>
            </a:r>
            <a:r>
              <a:rPr lang="en-US" altLang="zh-CN" sz="2600" b="1" i="1" dirty="0">
                <a:latin typeface="+mj-lt"/>
                <a:ea typeface="黑体" panose="02010609060101010101" pitchFamily="49" charset="-122"/>
              </a:rPr>
              <a:t>x </a:t>
            </a:r>
            <a:r>
              <a:rPr lang="zh-CN" altLang="en-US" sz="2600" b="1" dirty="0">
                <a:latin typeface="+mj-lt"/>
                <a:ea typeface="黑体" panose="02010609060101010101" pitchFamily="49" charset="-122"/>
              </a:rPr>
              <a:t>的值分别是 </a:t>
            </a:r>
            <a:r>
              <a:rPr lang="en-US" altLang="zh-CN" sz="2600" b="1" dirty="0">
                <a:latin typeface="+mj-lt"/>
                <a:ea typeface="黑体" panose="02010609060101010101" pitchFamily="49" charset="-122"/>
              </a:rPr>
              <a:t>21</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22</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23</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24</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25</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26</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27</a:t>
            </a:r>
            <a:r>
              <a:rPr lang="zh-CN" altLang="en-US" sz="2600" b="1" dirty="0">
                <a:latin typeface="+mj-lt"/>
                <a:ea typeface="黑体" panose="02010609060101010101" pitchFamily="49" charset="-122"/>
              </a:rPr>
              <a:t>，</a:t>
            </a:r>
            <a:r>
              <a:rPr lang="en-US" altLang="zh-CN" sz="2600" b="1" dirty="0">
                <a:latin typeface="+mj-lt"/>
                <a:ea typeface="黑体" panose="02010609060101010101" pitchFamily="49" charset="-122"/>
              </a:rPr>
              <a:t>28</a:t>
            </a:r>
            <a:r>
              <a:rPr lang="zh-CN" altLang="en-US" sz="2600" b="1" dirty="0">
                <a:latin typeface="+mj-lt"/>
                <a:ea typeface="黑体" panose="02010609060101010101" pitchFamily="49" charset="-122"/>
              </a:rPr>
              <a:t>时</a:t>
            </a:r>
            <a:r>
              <a:rPr lang="en-US" altLang="zh-CN" sz="2600" b="1" i="1" dirty="0">
                <a:latin typeface="+mj-lt"/>
                <a:ea typeface="黑体" panose="02010609060101010101" pitchFamily="49" charset="-122"/>
              </a:rPr>
              <a:t>y </a:t>
            </a:r>
            <a:r>
              <a:rPr lang="zh-CN" altLang="en-US" sz="2600" b="1" dirty="0">
                <a:latin typeface="+mj-lt"/>
                <a:ea typeface="黑体" panose="02010609060101010101" pitchFamily="49" charset="-122"/>
              </a:rPr>
              <a:t>的值；</a:t>
            </a:r>
            <a:endParaRPr lang="en-US" altLang="zh-CN" sz="2600" b="1" dirty="0">
              <a:latin typeface="+mj-lt"/>
              <a:ea typeface="黑体" panose="02010609060101010101" pitchFamily="49" charset="-122"/>
            </a:endParaRPr>
          </a:p>
          <a:p>
            <a:pPr>
              <a:lnSpc>
                <a:spcPct val="110000"/>
              </a:lnSpc>
            </a:pPr>
            <a:r>
              <a:rPr lang="en-US" altLang="zh-CN" sz="2600" b="1" dirty="0">
                <a:latin typeface="+mj-lt"/>
                <a:ea typeface="黑体" panose="02010609060101010101" pitchFamily="49" charset="-122"/>
              </a:rPr>
              <a:t>(2) </a:t>
            </a:r>
            <a:r>
              <a:rPr lang="zh-CN" altLang="en-US" sz="2600" b="1" dirty="0">
                <a:latin typeface="+mj-lt"/>
                <a:ea typeface="黑体" panose="02010609060101010101" pitchFamily="49" charset="-122"/>
              </a:rPr>
              <a:t>若张叔叔希望托运行李的费用不超过</a:t>
            </a:r>
            <a:r>
              <a:rPr lang="en-US" altLang="zh-CN" sz="2600" b="1" dirty="0">
                <a:latin typeface="+mj-lt"/>
                <a:ea typeface="黑体" panose="02010609060101010101" pitchFamily="49" charset="-122"/>
              </a:rPr>
              <a:t>150</a:t>
            </a:r>
            <a:r>
              <a:rPr lang="zh-CN" altLang="en-US" sz="2600" b="1" dirty="0">
                <a:latin typeface="+mj-lt"/>
                <a:ea typeface="黑体" panose="02010609060101010101" pitchFamily="49" charset="-122"/>
              </a:rPr>
              <a:t>元，则他最多可携带的行李为多少千克</a:t>
            </a:r>
            <a:r>
              <a:rPr lang="en-US" altLang="zh-CN" sz="2600" b="1" dirty="0">
                <a:latin typeface="+mj-lt"/>
                <a:ea typeface="黑体" panose="02010609060101010101" pitchFamily="49" charset="-122"/>
              </a:rPr>
              <a:t>?</a:t>
            </a:r>
            <a:endParaRPr lang="en-US" altLang="zh-CN" sz="2600" b="1" dirty="0">
              <a:latin typeface="+mj-lt"/>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21631" y="269718"/>
            <a:ext cx="5257800" cy="2628900"/>
          </a:xfrm>
          <a:prstGeom prst="rect">
            <a:avLst/>
          </a:prstGeom>
        </p:spPr>
      </p:pic>
      <p:sp>
        <p:nvSpPr>
          <p:cNvPr id="5" name="文本框 4"/>
          <p:cNvSpPr txBox="1"/>
          <p:nvPr/>
        </p:nvSpPr>
        <p:spPr>
          <a:xfrm>
            <a:off x="642938" y="2993231"/>
            <a:ext cx="7858124" cy="1001556"/>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(1) </a:t>
            </a:r>
            <a:r>
              <a:rPr lang="zh-CN" altLang="en-US" sz="2800" b="1" dirty="0">
                <a:latin typeface="+mj-lt"/>
                <a:ea typeface="黑体" panose="02010609060101010101" pitchFamily="49" charset="-122"/>
              </a:rPr>
              <a:t>图象表示的是哪两个变量之间的关系</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其中，哪个是自变量，哪个是因变量</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6" name="文本框 5"/>
          <p:cNvSpPr txBox="1"/>
          <p:nvPr/>
        </p:nvSpPr>
        <p:spPr>
          <a:xfrm>
            <a:off x="642938" y="3977924"/>
            <a:ext cx="8228532" cy="934871"/>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）图象表示的是日平均温度与日期之间的关系。 其中日期是自变量，日平均温度是因变量。</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98145" y="803759"/>
            <a:ext cx="8347710"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a:t>
            </a:r>
            <a:r>
              <a:rPr lang="en-US" altLang="zh-CN" sz="2600" b="1" i="1" dirty="0">
                <a:solidFill>
                  <a:srgbClr val="FF0000"/>
                </a:solidFill>
                <a:latin typeface="+mj-lt"/>
                <a:ea typeface="黑体" panose="02010609060101010101" pitchFamily="49" charset="-122"/>
              </a:rPr>
              <a:t>y</a:t>
            </a:r>
            <a:r>
              <a:rPr lang="en-US" altLang="zh-CN" sz="2600" b="1" dirty="0">
                <a:solidFill>
                  <a:srgbClr val="FF0000"/>
                </a:solidFill>
                <a:latin typeface="+mj-lt"/>
                <a:ea typeface="黑体" panose="02010609060101010101" pitchFamily="49" charset="-122"/>
              </a:rPr>
              <a:t>=30</a:t>
            </a:r>
            <a:r>
              <a:rPr lang="en-US" altLang="zh-CN" sz="2600" b="1" i="1" dirty="0">
                <a:solidFill>
                  <a:srgbClr val="FF0000"/>
                </a:solidFill>
                <a:latin typeface="+mj-lt"/>
                <a:ea typeface="黑体" panose="02010609060101010101" pitchFamily="49" charset="-122"/>
              </a:rPr>
              <a:t>x</a:t>
            </a:r>
            <a:r>
              <a:rPr lang="en-US" altLang="zh-CN" sz="2600" b="1" dirty="0">
                <a:solidFill>
                  <a:srgbClr val="FF0000"/>
                </a:solidFill>
                <a:latin typeface="+mj-ea"/>
                <a:ea typeface="+mj-ea"/>
              </a:rPr>
              <a:t>-</a:t>
            </a:r>
            <a:r>
              <a:rPr lang="en-US" altLang="zh-CN" sz="2600" b="1" dirty="0">
                <a:solidFill>
                  <a:srgbClr val="FF0000"/>
                </a:solidFill>
                <a:latin typeface="+mj-lt"/>
                <a:ea typeface="黑体" panose="02010609060101010101" pitchFamily="49" charset="-122"/>
              </a:rPr>
              <a:t>600</a:t>
            </a:r>
            <a:r>
              <a:rPr lang="zh-CN" altLang="en-US" sz="2600" b="1" dirty="0">
                <a:solidFill>
                  <a:srgbClr val="FF0000"/>
                </a:solidFill>
                <a:latin typeface="+mj-lt"/>
                <a:ea typeface="黑体" panose="02010609060101010101" pitchFamily="49" charset="-122"/>
              </a:rPr>
              <a:t>。列表如下：</a:t>
            </a:r>
            <a:endParaRPr lang="zh-CN" altLang="en-US" sz="2600" dirty="0"/>
          </a:p>
        </p:txBody>
      </p:sp>
      <p:graphicFrame>
        <p:nvGraphicFramePr>
          <p:cNvPr id="3" name="表格 4"/>
          <p:cNvGraphicFramePr>
            <a:graphicFrameLocks noGrp="1"/>
          </p:cNvGraphicFramePr>
          <p:nvPr/>
        </p:nvGraphicFramePr>
        <p:xfrm>
          <a:off x="934720" y="1557020"/>
          <a:ext cx="7091680" cy="914400"/>
        </p:xfrm>
        <a:graphic>
          <a:graphicData uri="http://schemas.openxmlformats.org/drawingml/2006/table">
            <a:tbl>
              <a:tblPr firstRow="1" bandRow="1">
                <a:tableStyleId>{5C22544A-7EE6-4342-B048-85BDC9FD1C3A}</a:tableStyleId>
              </a:tblPr>
              <a:tblGrid>
                <a:gridCol w="1030416"/>
                <a:gridCol w="757658"/>
                <a:gridCol w="757658"/>
                <a:gridCol w="757658"/>
                <a:gridCol w="757658"/>
                <a:gridCol w="757658"/>
                <a:gridCol w="757658"/>
                <a:gridCol w="757658"/>
                <a:gridCol w="757658"/>
              </a:tblGrid>
              <a:tr h="370840">
                <a:tc>
                  <a:txBody>
                    <a:bodyPr/>
                    <a:lstStyle/>
                    <a:p>
                      <a:pPr algn="ctr"/>
                      <a:r>
                        <a:rPr lang="en-US" altLang="zh-CN" sz="2400" b="1" i="1" dirty="0">
                          <a:solidFill>
                            <a:srgbClr val="FF0000"/>
                          </a:solidFill>
                        </a:rPr>
                        <a:t>x</a:t>
                      </a:r>
                      <a:endParaRPr lang="zh-CN" altLang="en-US" sz="2400" b="1" i="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21</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22</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23</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24</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25</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26</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27</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28</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r>
              <a:tr h="370840">
                <a:tc>
                  <a:txBody>
                    <a:bodyPr/>
                    <a:lstStyle/>
                    <a:p>
                      <a:pPr algn="ctr"/>
                      <a:r>
                        <a:rPr lang="en-US" altLang="zh-CN" sz="2400" b="1" i="1" dirty="0">
                          <a:solidFill>
                            <a:srgbClr val="FF0000"/>
                          </a:solidFill>
                        </a:rPr>
                        <a:t>y</a:t>
                      </a:r>
                      <a:endParaRPr lang="zh-CN" altLang="en-US" sz="2400" b="1" i="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30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60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90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120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150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180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210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pPr algn="ctr"/>
                      <a:r>
                        <a:rPr lang="en-US" altLang="zh-CN" sz="2400" b="1" dirty="0">
                          <a:solidFill>
                            <a:srgbClr val="FF0000"/>
                          </a:solidFill>
                        </a:rPr>
                        <a:t>240</a:t>
                      </a:r>
                      <a:endParaRPr lang="zh-CN" altLang="en-US" sz="2400" b="1" dirty="0">
                        <a:solidFill>
                          <a:srgbClr val="FF0000"/>
                        </a:solidFill>
                      </a:endParaRP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r>
            </a:tbl>
          </a:graphicData>
        </a:graphic>
      </p:graphicFrame>
      <p:sp>
        <p:nvSpPr>
          <p:cNvPr id="4" name="文本框 3"/>
          <p:cNvSpPr txBox="1"/>
          <p:nvPr/>
        </p:nvSpPr>
        <p:spPr>
          <a:xfrm>
            <a:off x="398145" y="2793999"/>
            <a:ext cx="5982335"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2</a:t>
            </a:r>
            <a:r>
              <a:rPr lang="zh-CN" altLang="en-US" sz="2600" b="1" dirty="0">
                <a:solidFill>
                  <a:srgbClr val="FF0000"/>
                </a:solidFill>
                <a:latin typeface="+mj-lt"/>
                <a:ea typeface="黑体" panose="02010609060101010101" pitchFamily="49" charset="-122"/>
              </a:rPr>
              <a:t>）他最多可携带的行李为 </a:t>
            </a:r>
            <a:r>
              <a:rPr lang="en-US" altLang="zh-CN" sz="2600" b="1" dirty="0">
                <a:solidFill>
                  <a:srgbClr val="FF0000"/>
                </a:solidFill>
                <a:latin typeface="+mj-lt"/>
                <a:ea typeface="黑体" panose="02010609060101010101" pitchFamily="49" charset="-122"/>
              </a:rPr>
              <a:t>25 kg </a:t>
            </a:r>
            <a:r>
              <a:rPr lang="zh-CN" altLang="en-US" sz="2600" b="1" dirty="0">
                <a:solidFill>
                  <a:srgbClr val="FF0000"/>
                </a:solidFill>
                <a:latin typeface="+mj-lt"/>
                <a:ea typeface="黑体" panose="02010609060101010101" pitchFamily="49" charset="-122"/>
              </a:rPr>
              <a:t>。</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7958138"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15.</a:t>
            </a:r>
            <a:r>
              <a:rPr lang="zh-CN" altLang="en-US" sz="2800" b="1" dirty="0">
                <a:latin typeface="+mj-lt"/>
                <a:ea typeface="黑体" panose="02010609060101010101" pitchFamily="49" charset="-122"/>
              </a:rPr>
              <a:t> 通过本章的学习，你对变量之间的关系有什么感悟</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请以此为主题写一篇的小短文。</a:t>
            </a:r>
            <a:endParaRPr lang="zh-CN" altLang="en-US" sz="2800" b="1" dirty="0">
              <a:latin typeface="+mj-lt"/>
              <a:ea typeface="黑体" panose="02010609060101010101" pitchFamily="49" charset="-122"/>
            </a:endParaRPr>
          </a:p>
        </p:txBody>
      </p:sp>
      <p:sp>
        <p:nvSpPr>
          <p:cNvPr id="3" name="文本框 2"/>
          <p:cNvSpPr txBox="1"/>
          <p:nvPr/>
        </p:nvSpPr>
        <p:spPr>
          <a:xfrm>
            <a:off x="1288733" y="1803399"/>
            <a:ext cx="1276668" cy="556563"/>
          </a:xfrm>
          <a:prstGeom prst="rect">
            <a:avLst/>
          </a:prstGeom>
          <a:noFill/>
        </p:spPr>
        <p:txBody>
          <a:bodyPr wrap="square">
            <a:spAutoFit/>
          </a:bodyPr>
          <a:lstStyle/>
          <a:p>
            <a:pPr>
              <a:lnSpc>
                <a:spcPct val="130000"/>
              </a:lnSpc>
            </a:pPr>
            <a:r>
              <a:rPr lang="zh-CN" altLang="en-US" sz="2600" b="1" dirty="0">
                <a:solidFill>
                  <a:srgbClr val="FF0000"/>
                </a:solidFill>
                <a:latin typeface="+mj-lt"/>
                <a:ea typeface="黑体" panose="02010609060101010101" pitchFamily="49" charset="-122"/>
              </a:rPr>
              <a:t>解：略</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mj-ea"/>
                  <a:ea typeface="+mj-ea"/>
                  <a:cs typeface="+mn-cs"/>
                </a:rPr>
                <a:t>    课后作业</a:t>
              </a:r>
              <a:endParaRPr kumimoji="0" lang="zh-CN" altLang="en-US" sz="3200" b="1" i="0" u="none" strike="noStrike" kern="1200" cap="none" spc="0" normalizeH="0" baseline="0" noProof="0" dirty="0">
                <a:ln>
                  <a:noFill/>
                </a:ln>
                <a:solidFill>
                  <a:schemeClr val="lt1"/>
                </a:solidFill>
                <a:effectLst/>
                <a:uLnTx/>
                <a:uFillTx/>
                <a:latin typeface="+mj-ea"/>
                <a:ea typeface="+mj-ea"/>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5" name="Rectangle 2"/>
          <p:cNvSpPr txBox="1">
            <a:spLocks noChangeArrowheads="1"/>
          </p:cNvSpPr>
          <p:nvPr/>
        </p:nvSpPr>
        <p:spPr bwMode="auto">
          <a:xfrm>
            <a:off x="1725295" y="2145506"/>
            <a:ext cx="5978525" cy="852487"/>
          </a:xfrm>
          <a:prstGeom prst="rect">
            <a:avLst/>
          </a:prstGeom>
          <a:noFill/>
          <a:ln>
            <a:noFill/>
          </a:ln>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3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j-lt"/>
                <a:ea typeface="+mj-ea"/>
                <a:cs typeface="+mn-cs"/>
              </a:rPr>
              <a:t>完成练习册本课时的习题</a:t>
            </a:r>
            <a:endParaRPr kumimoji="0" lang="en-US" altLang="zh-CN" sz="3600" b="1" i="0" u="none" strike="noStrike" kern="1200" cap="none" spc="0" normalizeH="0" baseline="0" noProof="0" dirty="0">
              <a:ln>
                <a:noFill/>
              </a:ln>
              <a:solidFill>
                <a:schemeClr val="tx1"/>
              </a:solidFill>
              <a:effectLst/>
              <a:uLnTx/>
              <a:uFillTx/>
              <a:latin typeface="+mj-lt"/>
              <a:ea typeface="+mj-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21631" y="269718"/>
            <a:ext cx="5257800" cy="2628900"/>
          </a:xfrm>
          <a:prstGeom prst="rect">
            <a:avLst/>
          </a:prstGeom>
        </p:spPr>
      </p:pic>
      <p:sp>
        <p:nvSpPr>
          <p:cNvPr id="5" name="文本框 4"/>
          <p:cNvSpPr txBox="1"/>
          <p:nvPr/>
        </p:nvSpPr>
        <p:spPr>
          <a:xfrm>
            <a:off x="642938" y="2993231"/>
            <a:ext cx="7858124" cy="1001556"/>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(2) </a:t>
            </a:r>
            <a:r>
              <a:rPr lang="zh-CN" altLang="en-US" sz="2800" b="1" dirty="0">
                <a:latin typeface="+mj-lt"/>
                <a:ea typeface="黑体" panose="02010609060101010101" pitchFamily="49" charset="-122"/>
              </a:rPr>
              <a:t>该地这一星期哪一天的日平均气温最低，大约是多少</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哪一天的日平均气温最高，大约是多少</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6" name="文本框 5"/>
          <p:cNvSpPr txBox="1"/>
          <p:nvPr/>
        </p:nvSpPr>
        <p:spPr>
          <a:xfrm>
            <a:off x="464034" y="3966189"/>
            <a:ext cx="8322157" cy="936667"/>
          </a:xfrm>
          <a:prstGeom prst="rect">
            <a:avLst/>
          </a:prstGeom>
          <a:noFill/>
        </p:spPr>
        <p:txBody>
          <a:bodyPr wrap="square">
            <a:spAutoFit/>
          </a:bodyPr>
          <a:lstStyle/>
          <a:p>
            <a:pPr>
              <a:lnSpc>
                <a:spcPct val="110000"/>
              </a:lnSpc>
            </a:pPr>
            <a:r>
              <a:rPr lang="zh-CN" altLang="en-US" sz="2600" b="1">
                <a:solidFill>
                  <a:srgbClr val="FF0000"/>
                </a:solidFill>
                <a:latin typeface="+mj-lt"/>
                <a:ea typeface="黑体" panose="02010609060101010101" pitchFamily="49" charset="-122"/>
              </a:rPr>
              <a:t>（</a:t>
            </a:r>
            <a:r>
              <a:rPr lang="en-US" altLang="zh-CN" sz="2600" b="1">
                <a:solidFill>
                  <a:srgbClr val="FF0000"/>
                </a:solidFill>
                <a:latin typeface="+mj-lt"/>
                <a:ea typeface="黑体" panose="02010609060101010101" pitchFamily="49" charset="-122"/>
              </a:rPr>
              <a:t>2</a:t>
            </a:r>
            <a:r>
              <a:rPr lang="zh-CN" altLang="en-US" sz="2600" b="1">
                <a:solidFill>
                  <a:srgbClr val="FF0000"/>
                </a:solidFill>
                <a:latin typeface="+mj-lt"/>
                <a:ea typeface="黑体" panose="02010609060101010101" pitchFamily="49" charset="-122"/>
              </a:rPr>
              <a:t>）这一星期 </a:t>
            </a:r>
            <a:r>
              <a:rPr lang="en-US" altLang="zh-CN" sz="2600" b="1">
                <a:solidFill>
                  <a:srgbClr val="FF0000"/>
                </a:solidFill>
                <a:latin typeface="+mj-lt"/>
                <a:ea typeface="黑体" panose="02010609060101010101" pitchFamily="49" charset="-122"/>
              </a:rPr>
              <a:t>11</a:t>
            </a:r>
            <a:r>
              <a:rPr lang="zh-CN" altLang="en-US" sz="2600" b="1">
                <a:solidFill>
                  <a:srgbClr val="FF0000"/>
                </a:solidFill>
                <a:latin typeface="+mj-lt"/>
                <a:ea typeface="黑体" panose="02010609060101010101" pitchFamily="49" charset="-122"/>
              </a:rPr>
              <a:t> 日的日平均温度最低，大约是 </a:t>
            </a:r>
            <a:r>
              <a:rPr lang="en-US" altLang="zh-CN" sz="2600" b="1">
                <a:solidFill>
                  <a:srgbClr val="FF0000"/>
                </a:solidFill>
                <a:latin typeface="+mj-lt"/>
                <a:ea typeface="黑体" panose="02010609060101010101" pitchFamily="49" charset="-122"/>
              </a:rPr>
              <a:t>28</a:t>
            </a:r>
            <a:r>
              <a:rPr lang="zh-CN" altLang="en-US" sz="2600" b="1">
                <a:solidFill>
                  <a:srgbClr val="FF0000"/>
                </a:solidFill>
                <a:latin typeface="+mj-lt"/>
                <a:ea typeface="黑体" panose="02010609060101010101" pitchFamily="49" charset="-122"/>
              </a:rPr>
              <a:t> ℃；</a:t>
            </a:r>
            <a:endParaRPr lang="en-US" altLang="zh-CN" sz="2600" b="1">
              <a:solidFill>
                <a:srgbClr val="FF0000"/>
              </a:solidFill>
              <a:latin typeface="+mj-lt"/>
              <a:ea typeface="黑体" panose="02010609060101010101" pitchFamily="49" charset="-122"/>
            </a:endParaRPr>
          </a:p>
          <a:p>
            <a:pPr>
              <a:lnSpc>
                <a:spcPct val="110000"/>
              </a:lnSpc>
            </a:pPr>
            <a:r>
              <a:rPr lang="en-US" altLang="zh-CN" sz="2600" b="1">
                <a:solidFill>
                  <a:srgbClr val="FF0000"/>
                </a:solidFill>
                <a:latin typeface="+mj-lt"/>
                <a:ea typeface="黑体" panose="02010609060101010101" pitchFamily="49" charset="-122"/>
              </a:rPr>
              <a:t>          12 </a:t>
            </a:r>
            <a:r>
              <a:rPr lang="zh-CN" altLang="en-US" sz="2600" b="1">
                <a:solidFill>
                  <a:srgbClr val="FF0000"/>
                </a:solidFill>
                <a:latin typeface="+mj-lt"/>
                <a:ea typeface="黑体" panose="02010609060101010101" pitchFamily="49" charset="-122"/>
              </a:rPr>
              <a:t>日的日平均温度最高，大约是 </a:t>
            </a:r>
            <a:r>
              <a:rPr lang="en-US" altLang="zh-CN" sz="2600" b="1">
                <a:solidFill>
                  <a:srgbClr val="FF0000"/>
                </a:solidFill>
                <a:latin typeface="+mj-lt"/>
                <a:ea typeface="黑体" panose="02010609060101010101" pitchFamily="49" charset="-122"/>
              </a:rPr>
              <a:t>36</a:t>
            </a:r>
            <a:r>
              <a:rPr lang="zh-CN" altLang="en-US" sz="2600" b="1">
                <a:solidFill>
                  <a:srgbClr val="FF0000"/>
                </a:solidFill>
                <a:latin typeface="+mj-lt"/>
                <a:ea typeface="黑体" panose="02010609060101010101" pitchFamily="49" charset="-122"/>
              </a:rPr>
              <a:t> ℃。</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21631" y="269718"/>
            <a:ext cx="5257800" cy="2628900"/>
          </a:xfrm>
          <a:prstGeom prst="rect">
            <a:avLst/>
          </a:prstGeom>
        </p:spPr>
      </p:pic>
      <p:sp>
        <p:nvSpPr>
          <p:cNvPr id="5" name="文本框 4"/>
          <p:cNvSpPr txBox="1"/>
          <p:nvPr/>
        </p:nvSpPr>
        <p:spPr>
          <a:xfrm>
            <a:off x="642938" y="2993231"/>
            <a:ext cx="7858124" cy="1005916"/>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(3) </a:t>
            </a:r>
            <a:r>
              <a:rPr lang="zh-CN" altLang="en-US" sz="2800" b="1" dirty="0">
                <a:latin typeface="+mj-lt"/>
                <a:ea typeface="黑体" panose="02010609060101010101" pitchFamily="49" charset="-122"/>
              </a:rPr>
              <a:t>该地这一星期</a:t>
            </a:r>
            <a:r>
              <a:rPr lang="en-US" altLang="zh-CN" sz="2800" b="1" dirty="0">
                <a:latin typeface="+mj-lt"/>
                <a:ea typeface="黑体" panose="02010609060101010101" pitchFamily="49" charset="-122"/>
              </a:rPr>
              <a:t>14</a:t>
            </a:r>
            <a:r>
              <a:rPr lang="zh-CN" altLang="en-US" sz="2800" b="1" dirty="0">
                <a:latin typeface="+mj-lt"/>
                <a:ea typeface="黑体" panose="02010609060101010101" pitchFamily="49" charset="-122"/>
              </a:rPr>
              <a:t>日，</a:t>
            </a:r>
            <a:r>
              <a:rPr lang="en-US" altLang="zh-CN" sz="2800" b="1" dirty="0">
                <a:latin typeface="+mj-lt"/>
                <a:ea typeface="黑体" panose="02010609060101010101" pitchFamily="49" charset="-122"/>
              </a:rPr>
              <a:t>15</a:t>
            </a:r>
            <a:r>
              <a:rPr lang="zh-CN" altLang="en-US" sz="2800" b="1" dirty="0">
                <a:latin typeface="+mj-lt"/>
                <a:ea typeface="黑体" panose="02010609060101010101" pitchFamily="49" charset="-122"/>
              </a:rPr>
              <a:t>日，</a:t>
            </a:r>
            <a:r>
              <a:rPr lang="en-US" altLang="zh-CN" sz="2800" b="1" dirty="0">
                <a:latin typeface="+mj-lt"/>
                <a:ea typeface="黑体" panose="02010609060101010101" pitchFamily="49" charset="-122"/>
              </a:rPr>
              <a:t>16</a:t>
            </a:r>
            <a:r>
              <a:rPr lang="zh-CN" altLang="en-US" sz="2800" b="1" dirty="0">
                <a:latin typeface="+mj-lt"/>
                <a:ea typeface="黑体" panose="02010609060101010101" pitchFamily="49" charset="-122"/>
              </a:rPr>
              <a:t>日的日平均气温有什么关系</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6" name="文本框 5"/>
          <p:cNvSpPr txBox="1"/>
          <p:nvPr/>
        </p:nvSpPr>
        <p:spPr>
          <a:xfrm>
            <a:off x="464034" y="3966189"/>
            <a:ext cx="8322157"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3</a:t>
            </a:r>
            <a:r>
              <a:rPr lang="zh-CN" altLang="en-US" sz="2600" b="1" dirty="0">
                <a:solidFill>
                  <a:srgbClr val="FF0000"/>
                </a:solidFill>
                <a:latin typeface="+mj-lt"/>
                <a:ea typeface="黑体" panose="02010609060101010101" pitchFamily="49" charset="-122"/>
              </a:rPr>
              <a:t>）这三日的日平均温度相同。</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21631" y="269718"/>
            <a:ext cx="5257800" cy="2628900"/>
          </a:xfrm>
          <a:prstGeom prst="rect">
            <a:avLst/>
          </a:prstGeom>
        </p:spPr>
      </p:pic>
      <p:sp>
        <p:nvSpPr>
          <p:cNvPr id="5" name="文本框 4"/>
          <p:cNvSpPr txBox="1"/>
          <p:nvPr/>
        </p:nvSpPr>
        <p:spPr>
          <a:xfrm>
            <a:off x="642937" y="2993231"/>
            <a:ext cx="8186737" cy="527580"/>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(4) </a:t>
            </a:r>
            <a:r>
              <a:rPr lang="zh-CN" altLang="en-US" sz="2800" b="1" dirty="0">
                <a:latin typeface="+mj-lt"/>
                <a:ea typeface="黑体" panose="02010609060101010101" pitchFamily="49" charset="-122"/>
              </a:rPr>
              <a:t>图中</a:t>
            </a:r>
            <a:r>
              <a:rPr lang="en-US" altLang="zh-CN" sz="2800" b="1" i="1" dirty="0">
                <a:latin typeface="+mj-lt"/>
                <a:ea typeface="黑体" panose="02010609060101010101" pitchFamily="49" charset="-122"/>
              </a:rPr>
              <a:t>A</a:t>
            </a:r>
            <a:r>
              <a:rPr lang="zh-CN" altLang="en-US" sz="2800" b="1" dirty="0">
                <a:latin typeface="+mj-lt"/>
                <a:ea typeface="黑体" panose="02010609060101010101" pitchFamily="49" charset="-122"/>
              </a:rPr>
              <a:t>点表示哪一天的日平均气温</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大约是多少</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6" name="文本框 5"/>
          <p:cNvSpPr txBox="1"/>
          <p:nvPr/>
        </p:nvSpPr>
        <p:spPr>
          <a:xfrm>
            <a:off x="410921" y="3615424"/>
            <a:ext cx="8322157" cy="496546"/>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4</a:t>
            </a:r>
            <a:r>
              <a:rPr lang="zh-CN" altLang="en-US" sz="2600" b="1" dirty="0">
                <a:solidFill>
                  <a:srgbClr val="FF0000"/>
                </a:solidFill>
                <a:latin typeface="+mj-lt"/>
                <a:ea typeface="黑体" panose="02010609060101010101" pitchFamily="49" charset="-122"/>
              </a:rPr>
              <a:t>）图中</a:t>
            </a:r>
            <a:r>
              <a:rPr lang="en-US" altLang="zh-CN" sz="2600" b="1" i="1" dirty="0">
                <a:solidFill>
                  <a:srgbClr val="FF0000"/>
                </a:solidFill>
                <a:latin typeface="+mj-lt"/>
                <a:ea typeface="黑体" panose="02010609060101010101" pitchFamily="49" charset="-122"/>
              </a:rPr>
              <a:t>A</a:t>
            </a:r>
            <a:r>
              <a:rPr lang="zh-CN" altLang="en-US" sz="2600" b="1" dirty="0">
                <a:solidFill>
                  <a:srgbClr val="FF0000"/>
                </a:solidFill>
                <a:latin typeface="+mj-lt"/>
                <a:ea typeface="黑体" panose="02010609060101010101" pitchFamily="49" charset="-122"/>
              </a:rPr>
              <a:t>点表示 </a:t>
            </a:r>
            <a:r>
              <a:rPr lang="en-US" altLang="zh-CN" sz="2600" b="1" dirty="0">
                <a:solidFill>
                  <a:srgbClr val="FF0000"/>
                </a:solidFill>
                <a:latin typeface="+mj-lt"/>
                <a:ea typeface="黑体" panose="02010609060101010101" pitchFamily="49" charset="-122"/>
              </a:rPr>
              <a:t>13</a:t>
            </a:r>
            <a:r>
              <a:rPr lang="zh-CN" altLang="en-US" sz="2600" b="1" dirty="0">
                <a:solidFill>
                  <a:srgbClr val="FF0000"/>
                </a:solidFill>
                <a:latin typeface="+mj-lt"/>
                <a:ea typeface="黑体" panose="02010609060101010101" pitchFamily="49" charset="-122"/>
              </a:rPr>
              <a:t>日的日平均温度，大约是</a:t>
            </a:r>
            <a:r>
              <a:rPr lang="en-US" altLang="zh-CN" sz="2600" b="1" dirty="0">
                <a:solidFill>
                  <a:srgbClr val="FF0000"/>
                </a:solidFill>
                <a:latin typeface="+mj-lt"/>
                <a:ea typeface="黑体" panose="02010609060101010101" pitchFamily="49" charset="-122"/>
              </a:rPr>
              <a:t>33</a:t>
            </a:r>
            <a:r>
              <a:rPr lang="zh-CN" altLang="en-US" sz="2600" b="1" dirty="0">
                <a:solidFill>
                  <a:srgbClr val="FF0000"/>
                </a:solidFill>
                <a:latin typeface="+mj-lt"/>
                <a:ea typeface="黑体" panose="02010609060101010101" pitchFamily="49" charset="-122"/>
              </a:rPr>
              <a:t> ℃。</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21631" y="269718"/>
            <a:ext cx="5257800" cy="2628900"/>
          </a:xfrm>
          <a:prstGeom prst="rect">
            <a:avLst/>
          </a:prstGeom>
        </p:spPr>
      </p:pic>
      <p:sp>
        <p:nvSpPr>
          <p:cNvPr id="5" name="文本框 4"/>
          <p:cNvSpPr txBox="1"/>
          <p:nvPr/>
        </p:nvSpPr>
        <p:spPr>
          <a:xfrm>
            <a:off x="642938" y="2993231"/>
            <a:ext cx="8220646" cy="527580"/>
          </a:xfrm>
          <a:prstGeom prst="rect">
            <a:avLst/>
          </a:prstGeom>
          <a:noFill/>
        </p:spPr>
        <p:txBody>
          <a:bodyPr wrap="square" rtlCol="0">
            <a:spAutoFit/>
          </a:bodyPr>
          <a:lstStyle/>
          <a:p>
            <a:pPr>
              <a:lnSpc>
                <a:spcPct val="110000"/>
              </a:lnSpc>
            </a:pPr>
            <a:r>
              <a:rPr lang="en-US" altLang="zh-CN" sz="2800" b="1" dirty="0">
                <a:latin typeface="+mj-lt"/>
                <a:ea typeface="黑体" panose="02010609060101010101" pitchFamily="49" charset="-122"/>
              </a:rPr>
              <a:t>(5)  </a:t>
            </a:r>
            <a:r>
              <a:rPr lang="zh-CN" altLang="en-US" sz="2800" b="1" dirty="0">
                <a:latin typeface="+mj-lt"/>
                <a:ea typeface="黑体" panose="02010609060101010101" pitchFamily="49" charset="-122"/>
              </a:rPr>
              <a:t>说一说该地这一星期日平均气温是怎样变化的</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6" name="文本框 5"/>
          <p:cNvSpPr txBox="1"/>
          <p:nvPr/>
        </p:nvSpPr>
        <p:spPr>
          <a:xfrm>
            <a:off x="410921" y="3615424"/>
            <a:ext cx="8322157" cy="1374992"/>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5</a:t>
            </a:r>
            <a:r>
              <a:rPr lang="zh-CN" altLang="en-US" sz="2600" b="1" dirty="0">
                <a:solidFill>
                  <a:srgbClr val="FF0000"/>
                </a:solidFill>
                <a:latin typeface="+mj-lt"/>
                <a:ea typeface="黑体" panose="02010609060101010101" pitchFamily="49" charset="-122"/>
              </a:rPr>
              <a:t>）该地这一星期日平均温度的变化在 </a:t>
            </a:r>
            <a:r>
              <a:rPr lang="en-US" altLang="zh-CN" sz="2600" b="1" dirty="0">
                <a:solidFill>
                  <a:srgbClr val="FF0000"/>
                </a:solidFill>
                <a:latin typeface="+mj-lt"/>
                <a:ea typeface="黑体" panose="02010609060101010101" pitchFamily="49" charset="-122"/>
              </a:rPr>
              <a:t>28</a:t>
            </a:r>
            <a:r>
              <a:rPr lang="zh-CN" altLang="en-US" sz="2600" b="1" dirty="0">
                <a:solidFill>
                  <a:srgbClr val="FF0000"/>
                </a:solidFill>
                <a:latin typeface="+mj-lt"/>
                <a:ea typeface="黑体" panose="02010609060101010101" pitchFamily="49" charset="-122"/>
              </a:rPr>
              <a:t> ℃到 </a:t>
            </a:r>
            <a:r>
              <a:rPr lang="en-US" altLang="zh-CN" sz="2600" b="1" dirty="0">
                <a:solidFill>
                  <a:srgbClr val="FF0000"/>
                </a:solidFill>
                <a:latin typeface="+mj-lt"/>
                <a:ea typeface="黑体" panose="02010609060101010101" pitchFamily="49" charset="-122"/>
              </a:rPr>
              <a:t>36</a:t>
            </a:r>
            <a:r>
              <a:rPr lang="zh-CN" altLang="en-US" sz="2600" b="1" dirty="0">
                <a:solidFill>
                  <a:srgbClr val="FF0000"/>
                </a:solidFill>
                <a:latin typeface="+mj-lt"/>
                <a:ea typeface="黑体" panose="02010609060101010101" pitchFamily="49" charset="-122"/>
              </a:rPr>
              <a:t> ℃之间，第二天温度升高，第三天稍降，第四天上升后三天保持不变，第七天又下降了一些。</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1092786" y="2936361"/>
            <a:ext cx="6958428" cy="1460824"/>
            <a:chOff x="1092786" y="2936361"/>
            <a:chExt cx="6958428" cy="1460824"/>
          </a:xfrm>
        </p:grpSpPr>
        <p:pic>
          <p:nvPicPr>
            <p:cNvPr id="3" name="图片 2"/>
            <p:cNvPicPr>
              <a:picLocks noChangeAspect="1"/>
            </p:cNvPicPr>
            <p:nvPr/>
          </p:nvPicPr>
          <p:blipFill>
            <a:blip r:embed="rId1"/>
            <a:stretch>
              <a:fillRect/>
            </a:stretch>
          </p:blipFill>
          <p:spPr>
            <a:xfrm>
              <a:off x="1092786" y="2936361"/>
              <a:ext cx="6958428" cy="1460824"/>
            </a:xfrm>
            <a:prstGeom prst="rect">
              <a:avLst/>
            </a:prstGeom>
          </p:spPr>
        </p:pic>
        <p:pic>
          <p:nvPicPr>
            <p:cNvPr id="11" name="图片 10"/>
            <p:cNvPicPr>
              <a:picLocks noChangeAspect="1"/>
            </p:cNvPicPr>
            <p:nvPr/>
          </p:nvPicPr>
          <p:blipFill>
            <a:blip r:embed="rId2"/>
            <a:stretch>
              <a:fillRect/>
            </a:stretch>
          </p:blipFill>
          <p:spPr>
            <a:xfrm>
              <a:off x="2162200" y="3770773"/>
              <a:ext cx="806169" cy="444758"/>
            </a:xfrm>
            <a:prstGeom prst="rect">
              <a:avLst/>
            </a:prstGeom>
          </p:spPr>
        </p:pic>
        <p:pic>
          <p:nvPicPr>
            <p:cNvPr id="12" name="图片 11"/>
            <p:cNvPicPr>
              <a:picLocks noChangeAspect="1"/>
            </p:cNvPicPr>
            <p:nvPr/>
          </p:nvPicPr>
          <p:blipFill>
            <a:blip r:embed="rId2"/>
            <a:stretch>
              <a:fillRect/>
            </a:stretch>
          </p:blipFill>
          <p:spPr>
            <a:xfrm>
              <a:off x="3150318" y="3785867"/>
              <a:ext cx="806169" cy="444757"/>
            </a:xfrm>
            <a:prstGeom prst="rect">
              <a:avLst/>
            </a:prstGeom>
          </p:spPr>
        </p:pic>
        <p:pic>
          <p:nvPicPr>
            <p:cNvPr id="13" name="图片 12"/>
            <p:cNvPicPr>
              <a:picLocks noChangeAspect="1"/>
            </p:cNvPicPr>
            <p:nvPr/>
          </p:nvPicPr>
          <p:blipFill>
            <a:blip r:embed="rId2"/>
            <a:stretch>
              <a:fillRect/>
            </a:stretch>
          </p:blipFill>
          <p:spPr>
            <a:xfrm>
              <a:off x="4135953" y="3812734"/>
              <a:ext cx="806169" cy="444757"/>
            </a:xfrm>
            <a:prstGeom prst="rect">
              <a:avLst/>
            </a:prstGeom>
          </p:spPr>
        </p:pic>
        <p:pic>
          <p:nvPicPr>
            <p:cNvPr id="14" name="图片 13"/>
            <p:cNvPicPr>
              <a:picLocks noChangeAspect="1"/>
            </p:cNvPicPr>
            <p:nvPr/>
          </p:nvPicPr>
          <p:blipFill>
            <a:blip r:embed="rId2"/>
            <a:stretch>
              <a:fillRect/>
            </a:stretch>
          </p:blipFill>
          <p:spPr>
            <a:xfrm>
              <a:off x="5126555" y="3746535"/>
              <a:ext cx="806169" cy="528037"/>
            </a:xfrm>
            <a:prstGeom prst="rect">
              <a:avLst/>
            </a:prstGeom>
          </p:spPr>
        </p:pic>
        <p:pic>
          <p:nvPicPr>
            <p:cNvPr id="15" name="图片 14"/>
            <p:cNvPicPr>
              <a:picLocks noChangeAspect="1"/>
            </p:cNvPicPr>
            <p:nvPr/>
          </p:nvPicPr>
          <p:blipFill>
            <a:blip r:embed="rId2"/>
            <a:stretch>
              <a:fillRect/>
            </a:stretch>
          </p:blipFill>
          <p:spPr>
            <a:xfrm>
              <a:off x="7027706" y="3771212"/>
              <a:ext cx="806169" cy="444757"/>
            </a:xfrm>
            <a:prstGeom prst="rect">
              <a:avLst/>
            </a:prstGeom>
          </p:spPr>
        </p:pic>
        <p:pic>
          <p:nvPicPr>
            <p:cNvPr id="16" name="图片 15"/>
            <p:cNvPicPr>
              <a:picLocks noChangeAspect="1"/>
            </p:cNvPicPr>
            <p:nvPr/>
          </p:nvPicPr>
          <p:blipFill>
            <a:blip r:embed="rId2"/>
            <a:stretch>
              <a:fillRect/>
            </a:stretch>
          </p:blipFill>
          <p:spPr>
            <a:xfrm>
              <a:off x="6081472" y="3796337"/>
              <a:ext cx="806169" cy="444757"/>
            </a:xfrm>
            <a:prstGeom prst="rect">
              <a:avLst/>
            </a:prstGeom>
          </p:spPr>
        </p:pic>
      </p:grpSp>
      <p:sp>
        <p:nvSpPr>
          <p:cNvPr id="2" name="文本框 1"/>
          <p:cNvSpPr txBox="1"/>
          <p:nvPr/>
        </p:nvSpPr>
        <p:spPr>
          <a:xfrm>
            <a:off x="400051" y="628650"/>
            <a:ext cx="8158162" cy="2272673"/>
          </a:xfrm>
          <a:prstGeom prst="rect">
            <a:avLst/>
          </a:prstGeom>
          <a:noFill/>
        </p:spPr>
        <p:txBody>
          <a:bodyPr wrap="square" rtlCol="0">
            <a:spAutoFit/>
          </a:bodyPr>
          <a:lstStyle/>
          <a:p>
            <a:pPr>
              <a:lnSpc>
                <a:spcPct val="130000"/>
              </a:lnSpc>
            </a:pPr>
            <a:r>
              <a:rPr lang="en-US" altLang="zh-CN" sz="2800" b="1" dirty="0">
                <a:latin typeface="+mj-lt"/>
                <a:ea typeface="黑体" panose="02010609060101010101" pitchFamily="49" charset="-122"/>
              </a:rPr>
              <a:t>2.</a:t>
            </a:r>
            <a:r>
              <a:rPr lang="zh-CN" altLang="en-US" sz="2800" b="1" dirty="0">
                <a:latin typeface="+mj-lt"/>
                <a:ea typeface="黑体" panose="02010609060101010101" pitchFamily="49" charset="-122"/>
              </a:rPr>
              <a:t> 通常婴儿在</a:t>
            </a:r>
            <a:r>
              <a:rPr lang="en-US" altLang="zh-CN" sz="2800" b="1" dirty="0">
                <a:latin typeface="+mj-lt"/>
                <a:ea typeface="黑体" panose="02010609060101010101" pitchFamily="49" charset="-122"/>
              </a:rPr>
              <a:t>1~6 </a:t>
            </a:r>
            <a:r>
              <a:rPr lang="zh-CN" altLang="en-US" sz="2800" b="1" dirty="0">
                <a:latin typeface="+mj-lt"/>
                <a:ea typeface="黑体" panose="02010609060101010101" pitchFamily="49" charset="-122"/>
              </a:rPr>
              <a:t>个月生长发育得非常快，他们的体重</a:t>
            </a:r>
            <a:r>
              <a:rPr lang="en-US" altLang="zh-CN" sz="2800" b="1" i="1" dirty="0">
                <a:latin typeface="+mj-lt"/>
                <a:ea typeface="黑体" panose="02010609060101010101" pitchFamily="49" charset="-122"/>
              </a:rPr>
              <a:t>y </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单位：</a:t>
            </a:r>
            <a:r>
              <a:rPr lang="en-US" altLang="zh-CN" sz="2800" b="1" dirty="0">
                <a:latin typeface="+mj-lt"/>
                <a:ea typeface="黑体" panose="02010609060101010101" pitchFamily="49" charset="-122"/>
              </a:rPr>
              <a:t>g)</a:t>
            </a:r>
            <a:r>
              <a:rPr lang="zh-CN" altLang="en-US" sz="2800" b="1" dirty="0">
                <a:latin typeface="+mj-lt"/>
                <a:ea typeface="黑体" panose="02010609060101010101" pitchFamily="49" charset="-122"/>
              </a:rPr>
              <a:t>和月龄</a:t>
            </a:r>
            <a:r>
              <a:rPr lang="en-US" altLang="zh-CN" sz="2800" b="1" i="1" dirty="0">
                <a:latin typeface="+mj-lt"/>
                <a:ea typeface="黑体" panose="02010609060101010101" pitchFamily="49" charset="-122"/>
              </a:rPr>
              <a:t>x </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单位：月</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之间的关系可以用</a:t>
            </a:r>
            <a:r>
              <a:rPr lang="en-US" altLang="zh-CN" sz="2800" b="1" i="1" dirty="0">
                <a:latin typeface="+mj-lt"/>
                <a:ea typeface="黑体" panose="02010609060101010101" pitchFamily="49" charset="-122"/>
              </a:rPr>
              <a:t>y</a:t>
            </a:r>
            <a:r>
              <a:rPr lang="en-US" altLang="zh-CN" sz="2800" b="1" dirty="0">
                <a:latin typeface="+mj-lt"/>
                <a:ea typeface="黑体" panose="02010609060101010101" pitchFamily="49" charset="-122"/>
              </a:rPr>
              <a:t>=</a:t>
            </a:r>
            <a:r>
              <a:rPr lang="en-US" altLang="zh-CN" sz="2800" b="1" i="1" dirty="0">
                <a:latin typeface="+mj-lt"/>
                <a:ea typeface="黑体" panose="02010609060101010101" pitchFamily="49" charset="-122"/>
              </a:rPr>
              <a:t>a</a:t>
            </a:r>
            <a:r>
              <a:rPr lang="en-US" altLang="zh-CN" sz="2800" b="1" dirty="0">
                <a:latin typeface="+mj-lt"/>
                <a:ea typeface="黑体" panose="02010609060101010101" pitchFamily="49" charset="-122"/>
              </a:rPr>
              <a:t>+700</a:t>
            </a:r>
            <a:r>
              <a:rPr lang="en-US" altLang="zh-CN" sz="2800" b="1" i="1" dirty="0">
                <a:latin typeface="+mj-lt"/>
                <a:ea typeface="黑体" panose="02010609060101010101" pitchFamily="49" charset="-122"/>
              </a:rPr>
              <a:t>x</a:t>
            </a:r>
            <a:r>
              <a:rPr lang="zh-CN" altLang="en-US" sz="2800" b="1" dirty="0">
                <a:latin typeface="+mj-lt"/>
                <a:ea typeface="黑体" panose="02010609060101010101" pitchFamily="49" charset="-122"/>
              </a:rPr>
              <a:t>来表示，其中</a:t>
            </a:r>
            <a:r>
              <a:rPr lang="en-US" altLang="zh-CN" sz="2800" b="1" i="1" dirty="0">
                <a:latin typeface="+mj-lt"/>
                <a:ea typeface="黑体" panose="02010609060101010101" pitchFamily="49" charset="-122"/>
              </a:rPr>
              <a:t>a</a:t>
            </a:r>
            <a:r>
              <a:rPr lang="zh-CN" altLang="en-US" sz="2800" b="1" dirty="0">
                <a:latin typeface="+mj-lt"/>
                <a:ea typeface="黑体" panose="02010609060101010101" pitchFamily="49" charset="-122"/>
              </a:rPr>
              <a:t>是婴儿出生时的体重。已知某婴儿出生时的体重为</a:t>
            </a:r>
            <a:r>
              <a:rPr lang="en-US" altLang="zh-CN" sz="2800" b="1" dirty="0">
                <a:latin typeface="+mj-lt"/>
                <a:ea typeface="黑体" panose="02010609060101010101" pitchFamily="49" charset="-122"/>
              </a:rPr>
              <a:t>3500g</a:t>
            </a:r>
            <a:r>
              <a:rPr lang="zh-CN" altLang="en-US" sz="2800" b="1" dirty="0">
                <a:latin typeface="+mj-lt"/>
                <a:ea typeface="黑体" panose="02010609060101010101" pitchFamily="49" charset="-122"/>
              </a:rPr>
              <a:t>，请完成下表。</a:t>
            </a:r>
            <a:endParaRPr lang="zh-CN" altLang="en-US" sz="2800" b="1" dirty="0">
              <a:latin typeface="+mj-lt"/>
              <a:ea typeface="黑体" panose="02010609060101010101" pitchFamily="49" charset="-122"/>
            </a:endParaRPr>
          </a:p>
        </p:txBody>
      </p:sp>
      <p:sp>
        <p:nvSpPr>
          <p:cNvPr id="5" name="文本框 4"/>
          <p:cNvSpPr txBox="1"/>
          <p:nvPr/>
        </p:nvSpPr>
        <p:spPr>
          <a:xfrm>
            <a:off x="2162200" y="3764233"/>
            <a:ext cx="1082599" cy="50013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4200</a:t>
            </a:r>
            <a:endParaRPr lang="zh-CN" altLang="en-US" sz="2600" dirty="0"/>
          </a:p>
        </p:txBody>
      </p:sp>
      <p:sp>
        <p:nvSpPr>
          <p:cNvPr id="6" name="文本框 5"/>
          <p:cNvSpPr txBox="1"/>
          <p:nvPr/>
        </p:nvSpPr>
        <p:spPr>
          <a:xfrm>
            <a:off x="3158308" y="3753681"/>
            <a:ext cx="1082599" cy="50013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4900</a:t>
            </a:r>
            <a:endParaRPr lang="zh-CN" altLang="en-US" sz="2600" dirty="0"/>
          </a:p>
        </p:txBody>
      </p:sp>
      <p:sp>
        <p:nvSpPr>
          <p:cNvPr id="7" name="文本框 6"/>
          <p:cNvSpPr txBox="1"/>
          <p:nvPr/>
        </p:nvSpPr>
        <p:spPr>
          <a:xfrm>
            <a:off x="4138629" y="3758237"/>
            <a:ext cx="1082599" cy="50013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5600</a:t>
            </a:r>
            <a:endParaRPr lang="zh-CN" altLang="en-US" sz="2600" dirty="0"/>
          </a:p>
        </p:txBody>
      </p:sp>
      <p:sp>
        <p:nvSpPr>
          <p:cNvPr id="8" name="文本框 7"/>
          <p:cNvSpPr txBox="1"/>
          <p:nvPr/>
        </p:nvSpPr>
        <p:spPr>
          <a:xfrm>
            <a:off x="5121588" y="3743672"/>
            <a:ext cx="1082599" cy="50013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6300</a:t>
            </a:r>
            <a:endParaRPr lang="zh-CN" altLang="en-US" sz="2600" dirty="0"/>
          </a:p>
        </p:txBody>
      </p:sp>
      <p:sp>
        <p:nvSpPr>
          <p:cNvPr id="9" name="文本框 8"/>
          <p:cNvSpPr txBox="1"/>
          <p:nvPr/>
        </p:nvSpPr>
        <p:spPr>
          <a:xfrm>
            <a:off x="6046433" y="3740957"/>
            <a:ext cx="1082599" cy="50013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7000</a:t>
            </a:r>
            <a:endParaRPr lang="zh-CN" altLang="en-US" sz="2600" dirty="0"/>
          </a:p>
        </p:txBody>
      </p:sp>
      <p:sp>
        <p:nvSpPr>
          <p:cNvPr id="10" name="文本框 9"/>
          <p:cNvSpPr txBox="1"/>
          <p:nvPr/>
        </p:nvSpPr>
        <p:spPr>
          <a:xfrm>
            <a:off x="7065774" y="3740956"/>
            <a:ext cx="1082599" cy="500137"/>
          </a:xfrm>
          <a:prstGeom prst="rect">
            <a:avLst/>
          </a:prstGeom>
          <a:noFill/>
        </p:spPr>
        <p:txBody>
          <a:bodyPr wrap="square">
            <a:spAutoFit/>
          </a:bodyPr>
          <a:lstStyle/>
          <a:p>
            <a:pPr>
              <a:lnSpc>
                <a:spcPct val="110000"/>
              </a:lnSpc>
            </a:pPr>
            <a:r>
              <a:rPr lang="en-US" altLang="zh-CN" sz="2600" b="1" dirty="0">
                <a:solidFill>
                  <a:srgbClr val="FF0000"/>
                </a:solidFill>
                <a:latin typeface="+mj-lt"/>
                <a:ea typeface="黑体" panose="02010609060101010101" pitchFamily="49" charset="-122"/>
              </a:rPr>
              <a:t>7700</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00050" y="628650"/>
            <a:ext cx="8079581"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3.</a:t>
            </a:r>
            <a:r>
              <a:rPr lang="zh-CN" altLang="en-US" sz="2800" b="1" dirty="0">
                <a:latin typeface="+mj-lt"/>
                <a:ea typeface="黑体" panose="02010609060101010101" pitchFamily="49" charset="-122"/>
              </a:rPr>
              <a:t>某快递公司同城快递的收费标准见下表</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质量不足</a:t>
            </a:r>
            <a:r>
              <a:rPr lang="en-US" altLang="zh-CN" sz="2800" b="1" dirty="0">
                <a:latin typeface="+mj-lt"/>
                <a:ea typeface="黑体" panose="02010609060101010101" pitchFamily="49" charset="-122"/>
              </a:rPr>
              <a:t>1kg</a:t>
            </a:r>
            <a:r>
              <a:rPr lang="zh-CN" altLang="en-US" sz="2800" b="1" dirty="0">
                <a:latin typeface="+mj-lt"/>
                <a:ea typeface="黑体" panose="02010609060101010101" pitchFamily="49" charset="-122"/>
              </a:rPr>
              <a:t>按</a:t>
            </a:r>
            <a:r>
              <a:rPr lang="en-US" altLang="zh-CN" sz="2800" b="1" dirty="0">
                <a:latin typeface="+mj-lt"/>
                <a:ea typeface="黑体" panose="02010609060101010101" pitchFamily="49" charset="-122"/>
              </a:rPr>
              <a:t>1kg</a:t>
            </a:r>
            <a:r>
              <a:rPr lang="zh-CN" altLang="en-US" sz="2800" b="1" dirty="0">
                <a:latin typeface="+mj-lt"/>
                <a:ea typeface="黑体" panose="02010609060101010101" pitchFamily="49" charset="-122"/>
              </a:rPr>
              <a:t>计</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graphicFrame>
        <p:nvGraphicFramePr>
          <p:cNvPr id="3" name="表格 3"/>
          <p:cNvGraphicFramePr>
            <a:graphicFrameLocks noGrp="1"/>
          </p:cNvGraphicFramePr>
          <p:nvPr/>
        </p:nvGraphicFramePr>
        <p:xfrm>
          <a:off x="1481138" y="1832769"/>
          <a:ext cx="5760000" cy="914400"/>
        </p:xfrm>
        <a:graphic>
          <a:graphicData uri="http://schemas.openxmlformats.org/drawingml/2006/table">
            <a:tbl>
              <a:tblPr firstRow="1" bandRow="1">
                <a:tableStyleId>{5C22544A-7EE6-4342-B048-85BDC9FD1C3A}</a:tableStyleId>
              </a:tblPr>
              <a:tblGrid>
                <a:gridCol w="1260000"/>
                <a:gridCol w="900000"/>
                <a:gridCol w="900000"/>
                <a:gridCol w="900000"/>
                <a:gridCol w="900000"/>
                <a:gridCol w="900000"/>
              </a:tblGrid>
              <a:tr h="370840">
                <a:tc>
                  <a:txBody>
                    <a:bodyPr/>
                    <a:lstStyle/>
                    <a:p>
                      <a:pPr algn="ctr"/>
                      <a:r>
                        <a:rPr lang="zh-CN" altLang="en-US" sz="2400" b="1" dirty="0"/>
                        <a:t>质量</a:t>
                      </a:r>
                      <a:r>
                        <a:rPr lang="en-US" altLang="zh-CN" sz="2400" b="1" dirty="0"/>
                        <a:t>/kg</a:t>
                      </a:r>
                      <a:endParaRPr lang="zh-CN" altLang="en-US" sz="2400" b="1"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2</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3</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4</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pPr algn="ctr"/>
                      <a:r>
                        <a:rPr lang="zh-CN" altLang="en-US" sz="2400" b="1" dirty="0"/>
                        <a:t>费用</a:t>
                      </a:r>
                      <a:r>
                        <a:rPr lang="en-US" altLang="zh-CN" sz="2400" b="1" dirty="0"/>
                        <a:t>/</a:t>
                      </a:r>
                      <a:r>
                        <a:rPr lang="zh-CN" altLang="en-US" sz="2400" b="1" dirty="0"/>
                        <a:t>元</a:t>
                      </a:r>
                      <a:endParaRPr lang="zh-CN" altLang="en-US" sz="2400" b="1"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6.5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8.5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10.5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12.5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2400" b="1" dirty="0"/>
                        <a:t>14.5</a:t>
                      </a:r>
                      <a:endParaRPr lang="zh-CN" altLang="en-US" sz="2400" b="1"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 name="文本框 3"/>
          <p:cNvSpPr txBox="1"/>
          <p:nvPr/>
        </p:nvSpPr>
        <p:spPr>
          <a:xfrm>
            <a:off x="532209" y="2717640"/>
            <a:ext cx="8079581" cy="1076961"/>
          </a:xfrm>
          <a:prstGeom prst="rect">
            <a:avLst/>
          </a:prstGeom>
          <a:noFill/>
        </p:spPr>
        <p:txBody>
          <a:bodyPr wrap="square" rtlCol="0">
            <a:spAutoFit/>
          </a:bodyPr>
          <a:lstStyle/>
          <a:p>
            <a:pPr>
              <a:lnSpc>
                <a:spcPct val="120000"/>
              </a:lnSpc>
            </a:pPr>
            <a:r>
              <a:rPr lang="en-US" altLang="zh-CN" sz="2800" b="1" dirty="0">
                <a:latin typeface="+mj-lt"/>
                <a:ea typeface="黑体" panose="02010609060101010101" pitchFamily="49" charset="-122"/>
              </a:rPr>
              <a:t>(1)  </a:t>
            </a:r>
            <a:r>
              <a:rPr lang="zh-CN" altLang="en-US" sz="2800" b="1" dirty="0">
                <a:latin typeface="+mj-lt"/>
                <a:ea typeface="黑体" panose="02010609060101010101" pitchFamily="49" charset="-122"/>
              </a:rPr>
              <a:t>上表反映了哪两个变量之间的关系</a:t>
            </a:r>
            <a:r>
              <a:rPr lang="en-US" altLang="zh-CN" sz="2800" b="1" dirty="0">
                <a:latin typeface="+mj-lt"/>
                <a:ea typeface="黑体" panose="02010609060101010101" pitchFamily="49" charset="-122"/>
              </a:rPr>
              <a:t>?</a:t>
            </a:r>
            <a:r>
              <a:rPr lang="zh-CN" altLang="en-US" sz="2800" b="1" dirty="0">
                <a:latin typeface="+mj-lt"/>
                <a:ea typeface="黑体" panose="02010609060101010101" pitchFamily="49" charset="-122"/>
              </a:rPr>
              <a:t>哪个是自变量，哪个是因变量</a:t>
            </a:r>
            <a:r>
              <a:rPr lang="en-US" altLang="zh-CN" sz="2800" b="1" dirty="0">
                <a:latin typeface="+mj-lt"/>
                <a:ea typeface="黑体" panose="02010609060101010101" pitchFamily="49" charset="-122"/>
              </a:rPr>
              <a:t>?</a:t>
            </a:r>
            <a:endParaRPr lang="zh-CN" altLang="en-US" sz="2800" b="1" dirty="0">
              <a:latin typeface="+mj-lt"/>
              <a:ea typeface="黑体" panose="02010609060101010101" pitchFamily="49" charset="-122"/>
            </a:endParaRPr>
          </a:p>
        </p:txBody>
      </p:sp>
      <p:sp>
        <p:nvSpPr>
          <p:cNvPr id="5" name="文本框 4"/>
          <p:cNvSpPr txBox="1"/>
          <p:nvPr/>
        </p:nvSpPr>
        <p:spPr>
          <a:xfrm>
            <a:off x="532209" y="3851437"/>
            <a:ext cx="8511222" cy="934871"/>
          </a:xfrm>
          <a:prstGeom prst="rect">
            <a:avLst/>
          </a:prstGeom>
          <a:noFill/>
        </p:spPr>
        <p:txBody>
          <a:bodyPr wrap="square">
            <a:spAutoFit/>
          </a:bodyPr>
          <a:lstStyle/>
          <a:p>
            <a:pPr>
              <a:lnSpc>
                <a:spcPct val="110000"/>
              </a:lnSpc>
            </a:pPr>
            <a:r>
              <a:rPr lang="zh-CN" altLang="en-US" sz="2600" b="1" dirty="0">
                <a:solidFill>
                  <a:srgbClr val="FF0000"/>
                </a:solidFill>
                <a:latin typeface="+mj-lt"/>
                <a:ea typeface="黑体" panose="02010609060101010101" pitchFamily="49" charset="-122"/>
              </a:rPr>
              <a:t>解</a:t>
            </a:r>
            <a:r>
              <a:rPr lang="en-US" altLang="zh-CN" sz="2600" b="1" dirty="0">
                <a:solidFill>
                  <a:srgbClr val="FF0000"/>
                </a:solidFill>
                <a:latin typeface="+mj-lt"/>
                <a:ea typeface="黑体" panose="02010609060101010101" pitchFamily="49" charset="-122"/>
              </a:rPr>
              <a:t>:</a:t>
            </a:r>
            <a:r>
              <a:rPr lang="zh-CN" altLang="en-US" sz="2600" b="1" dirty="0">
                <a:solidFill>
                  <a:srgbClr val="FF0000"/>
                </a:solidFill>
                <a:latin typeface="+mj-lt"/>
                <a:ea typeface="黑体" panose="02010609060101010101" pitchFamily="49" charset="-122"/>
              </a:rPr>
              <a:t>（</a:t>
            </a:r>
            <a:r>
              <a:rPr lang="en-US" altLang="zh-CN" sz="2600" b="1" dirty="0">
                <a:solidFill>
                  <a:srgbClr val="FF0000"/>
                </a:solidFill>
                <a:latin typeface="+mj-lt"/>
                <a:ea typeface="黑体" panose="02010609060101010101" pitchFamily="49" charset="-122"/>
              </a:rPr>
              <a:t>1</a:t>
            </a:r>
            <a:r>
              <a:rPr lang="zh-CN" altLang="en-US" sz="2600" b="1" dirty="0">
                <a:solidFill>
                  <a:srgbClr val="FF0000"/>
                </a:solidFill>
                <a:latin typeface="+mj-lt"/>
                <a:ea typeface="黑体" panose="02010609060101010101" pitchFamily="49" charset="-122"/>
              </a:rPr>
              <a:t>）上表反映了交寄物品的质量与费用之间的关系。交寄物品的质量是自变量，费用是因变量。</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黑体"/>
        <a:cs typeface=""/>
      </a:majorFont>
      <a:minorFont>
        <a:latin typeface="Times New Roman"/>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lnSpc>
            <a:spcPct val="120000"/>
          </a:lnSpc>
          <a:defRPr sz="2800" b="1" dirty="0" smtClean="0">
            <a:latin typeface="+mj-lt"/>
            <a:ea typeface="黑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3229</Words>
  <Application>WPS 演示</Application>
  <PresentationFormat>全屏显示(16:9)</PresentationFormat>
  <Paragraphs>340</Paragraphs>
  <Slides>32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Arial</vt:lpstr>
      <vt:lpstr>宋体</vt:lpstr>
      <vt:lpstr>Wingdings</vt:lpstr>
      <vt:lpstr>黑体</vt:lpstr>
      <vt:lpstr>Times New Roman</vt:lpstr>
      <vt:lpstr>微软雅黑</vt:lpstr>
      <vt:lpstr>Arial Unicode MS</vt:lpstr>
      <vt:lpstr>等线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慢慢来</cp:lastModifiedBy>
  <cp:revision>414</cp:revision>
  <dcterms:created xsi:type="dcterms:W3CDTF">2016-01-14T07:05:00Z</dcterms:created>
  <dcterms:modified xsi:type="dcterms:W3CDTF">2025-01-20T00:30:00Z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40B35C4F30EA4F54B12B387EB51EFE29</vt:lpwstr>
  </property>
  <property fmtid="{D5CDD505-2E9C-101B-9397-08002B2CF9AE}" pid="3" name="KSOProductBuildVer">
    <vt:lpwstr>2052-12.1.0.19770</vt:lpwstr>
  </property>
</Properties>
</file>