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31"/>
  </p:handoutMasterIdLst>
  <p:sldIdLst>
    <p:sldId id="1678" r:id="rId4"/>
    <p:sldId id="1872" r:id="rId6"/>
    <p:sldId id="1873" r:id="rId7"/>
    <p:sldId id="1735" r:id="rId8"/>
    <p:sldId id="1738" r:id="rId9"/>
    <p:sldId id="1516" r:id="rId10"/>
    <p:sldId id="1736" r:id="rId11"/>
    <p:sldId id="1614" r:id="rId12"/>
    <p:sldId id="1741" r:id="rId13"/>
    <p:sldId id="1737" r:id="rId14"/>
    <p:sldId id="1745" r:id="rId15"/>
    <p:sldId id="1742" r:id="rId16"/>
    <p:sldId id="1746" r:id="rId17"/>
    <p:sldId id="1747" r:id="rId18"/>
    <p:sldId id="1748" r:id="rId19"/>
    <p:sldId id="1874" r:id="rId20"/>
    <p:sldId id="1749" r:id="rId21"/>
    <p:sldId id="1750" r:id="rId22"/>
    <p:sldId id="1744" r:id="rId23"/>
    <p:sldId id="1751" r:id="rId24"/>
    <p:sldId id="1752" r:id="rId25"/>
    <p:sldId id="1753" r:id="rId26"/>
    <p:sldId id="1755" r:id="rId27"/>
    <p:sldId id="1756" r:id="rId28"/>
    <p:sldId id="1875" r:id="rId29"/>
    <p:sldId id="1732" r:id="rId30"/>
  </p:sldIdLst>
  <p:sldSz cx="9144000" cy="5143500" type="screen16x9"/>
  <p:notesSz cx="6858000" cy="9144000"/>
  <p:custDataLst>
    <p:tags r:id="rId36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  <p:cmAuthor id="4" name="Q" initials="Q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F97229"/>
    <a:srgbClr val="FCA726"/>
    <a:srgbClr val="F43308"/>
    <a:srgbClr val="000000"/>
    <a:srgbClr val="FF3399"/>
    <a:srgbClr val="0060FF"/>
    <a:srgbClr val="0358D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 varScale="1">
        <p:scale>
          <a:sx n="99" d="100"/>
          <a:sy n="99" d="100"/>
        </p:scale>
        <p:origin x="72" y="864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9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23.xml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51388" y="2643758"/>
            <a:ext cx="4396655" cy="806671"/>
            <a:chOff x="2551388" y="2643758"/>
            <a:chExt cx="4396655" cy="806671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2551388" y="2643758"/>
              <a:ext cx="4396655" cy="806671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2764912" y="2800195"/>
              <a:ext cx="41241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1</a:t>
              </a:r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课时</a:t>
              </a:r>
              <a:r>
                <a:rPr 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   </a:t>
              </a:r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平行线的性质</a:t>
              </a:r>
              <a:endPara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平行线的性质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68452" y="2064368"/>
            <a:ext cx="5644084" cy="2519473"/>
          </a:xfrm>
          <a:prstGeom prst="roundRect">
            <a:avLst>
              <a:gd name="adj" fmla="val 8071"/>
            </a:avLst>
          </a:prstGeom>
          <a:solidFill>
            <a:schemeClr val="accent5">
              <a:lumMod val="20000"/>
              <a:lumOff val="80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9927" y="388220"/>
            <a:ext cx="7480739" cy="10015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sz="28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你能结合图形</a:t>
            </a:r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28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推出两条平行线被第三条直线截得的内错角之间的关系吗</a:t>
            </a:r>
            <a:r>
              <a:rPr 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660" y="1476826"/>
            <a:ext cx="2548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fontAlgn="base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  <a:sym typeface="微软雅黑" panose="020B0503020204020204" charset="-122"/>
              </a:rPr>
              <a:t>两条直线平行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下箭头 4"/>
          <p:cNvSpPr/>
          <p:nvPr/>
        </p:nvSpPr>
        <p:spPr>
          <a:xfrm rot="16200000">
            <a:off x="2712182" y="1441827"/>
            <a:ext cx="260350" cy="557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1657" y="1490403"/>
            <a:ext cx="2548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fontAlgn="base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  <a:sym typeface="微软雅黑" panose="020B0503020204020204" charset="-122"/>
              </a:rPr>
              <a:t>同位角相等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下箭头 6"/>
          <p:cNvSpPr/>
          <p:nvPr/>
        </p:nvSpPr>
        <p:spPr>
          <a:xfrm rot="16200000">
            <a:off x="5053879" y="1447303"/>
            <a:ext cx="260350" cy="557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900" y="1493303"/>
            <a:ext cx="2548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fontAlgn="base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+mn-ea"/>
                <a:sym typeface="微软雅黑" panose="020B0503020204020204" charset="-122"/>
              </a:rPr>
              <a:t>内错角相等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2215" y="1236343"/>
            <a:ext cx="110109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8000"/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转化</a:t>
            </a:r>
            <a:endParaRPr lang="zh-CN" altLang="en-US" sz="1600" dirty="0">
              <a:solidFill>
                <a:srgbClr val="008000"/>
              </a:solidFill>
              <a:latin typeface="+mj-ea"/>
              <a:ea typeface="+mj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92006" y="2051315"/>
            <a:ext cx="3316471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解：因为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已知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92007" y="2639325"/>
            <a:ext cx="622236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∠1=∠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两直线平行，同位角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相等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92007" y="3227335"/>
            <a:ext cx="4413282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又因为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1=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对顶角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相等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2006" y="3815345"/>
            <a:ext cx="3863969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=∠5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等量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代换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136090" y="2094059"/>
            <a:ext cx="2889500" cy="2345577"/>
            <a:chOff x="5644046" y="1731377"/>
            <a:chExt cx="2889500" cy="2345577"/>
          </a:xfrm>
        </p:grpSpPr>
        <p:grpSp>
          <p:nvGrpSpPr>
            <p:cNvPr id="85" name="组合 7174"/>
            <p:cNvGrpSpPr/>
            <p:nvPr/>
          </p:nvGrpSpPr>
          <p:grpSpPr>
            <a:xfrm>
              <a:off x="5686771" y="1731377"/>
              <a:ext cx="2846775" cy="2074871"/>
              <a:chOff x="9169535" y="1624628"/>
              <a:chExt cx="2845564" cy="2075560"/>
            </a:xfrm>
          </p:grpSpPr>
          <p:sp>
            <p:nvSpPr>
              <p:cNvPr id="93" name="矩形 45"/>
              <p:cNvSpPr/>
              <p:nvPr/>
            </p:nvSpPr>
            <p:spPr>
              <a:xfrm>
                <a:off x="11547881" y="318516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矩形 44"/>
              <p:cNvSpPr/>
              <p:nvPr/>
            </p:nvSpPr>
            <p:spPr>
              <a:xfrm>
                <a:off x="11579786" y="1909177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6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110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120" name="任意多边形: 形状 119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1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118" name="任意多边形: 形状 117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9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2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116" name="任意多边形: 形状 115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7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3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114" name="任意多边形: 形状 113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5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97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98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108" name="任意多边形: 形状 107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9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106" name="任意多边形: 形状 105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7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0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104" name="任意多边形: 形状 103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5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1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102" name="任意多边形: 形状 101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3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86" name="直接连接符 85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 bldLvl="0" animBg="1"/>
      <p:bldP spid="5" grpId="1" animBg="1"/>
      <p:bldP spid="6" grpId="1"/>
      <p:bldP spid="6" grpId="2"/>
      <p:bldP spid="7" grpId="0" bldLvl="0" animBg="1"/>
      <p:bldP spid="7" grpId="1" animBg="1"/>
      <p:bldP spid="8" grpId="1"/>
      <p:bldP spid="8" grpId="2"/>
      <p:bldP spid="9" grpId="1"/>
      <p:bldP spid="9" grpId="2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5526" y="1110168"/>
            <a:ext cx="809981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CE292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两条平行直线被第三条直线所截，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内错角相等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761" y="1829998"/>
            <a:ext cx="539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简述为：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两直线平行，内错角相等。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761" y="2372923"/>
            <a:ext cx="214693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几何语言：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066" y="2977443"/>
            <a:ext cx="2896838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已知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059" y="3542430"/>
            <a:ext cx="4493895" cy="93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两直线平行，内错角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9552" y="333197"/>
            <a:ext cx="2088232" cy="764991"/>
            <a:chOff x="251520" y="138345"/>
            <a:chExt cx="2088232" cy="76499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15265" y="195486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+mn-ea"/>
                  <a:sym typeface="+mn-lt"/>
                </a:rPr>
                <a:t>归纳总结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93432" y="1829998"/>
            <a:ext cx="3052607" cy="2345577"/>
            <a:chOff x="5644046" y="1731377"/>
            <a:chExt cx="3052607" cy="2345577"/>
          </a:xfrm>
        </p:grpSpPr>
        <p:grpSp>
          <p:nvGrpSpPr>
            <p:cNvPr id="48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52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5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69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79" name="任意多边形: 形状 78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0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0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77" name="任意多边形: 形状 76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8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1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75" name="任意多边形: 形状 74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2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73" name="任意多边形: 形状 72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6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57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67" name="任意多边形: 形状 66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8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65" name="任意多边形: 形状 64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9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63" name="任意多边形: 形状 62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0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61" name="任意多边形: 形状 60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49" name="直接连接符 48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000" y="916940"/>
            <a:ext cx="8208000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如果∠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=35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那么∠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的度数为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(      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A.25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			B.30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			C.35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			D.55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000" y="1950085"/>
            <a:ext cx="8208000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如图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平行线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被直线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EF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所截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FG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平分∠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EFD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若∠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EFD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=70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则∠</a:t>
            </a:r>
            <a:r>
              <a:rPr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EGF</a:t>
            </a:r>
            <a:r>
              <a:rPr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的度数是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2886432"/>
            <a:ext cx="5456555" cy="1836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21931" y="999490"/>
            <a:ext cx="4944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E500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sz="2400" b="1" dirty="0">
              <a:solidFill>
                <a:srgbClr val="E500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0112" y="2424767"/>
            <a:ext cx="9361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E500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400" b="1" dirty="0">
                <a:solidFill>
                  <a:srgbClr val="E500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</a:t>
            </a:r>
            <a:endParaRPr lang="zh-CN" altLang="en-US" sz="2400" b="1" dirty="0">
              <a:solidFill>
                <a:srgbClr val="E500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038" y="126959"/>
            <a:ext cx="2156172" cy="764991"/>
            <a:chOff x="251520" y="138345"/>
            <a:chExt cx="4377140" cy="76499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8479" y="1550156"/>
            <a:ext cx="1035738" cy="8095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559242" y="2337118"/>
            <a:ext cx="1069611" cy="8095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609360" y="1550156"/>
            <a:ext cx="1035738" cy="809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513471" y="2337118"/>
            <a:ext cx="1035738" cy="809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0" name="表格 39"/>
          <p:cNvGraphicFramePr/>
          <p:nvPr>
            <p:custDataLst>
              <p:tags r:id="rId1"/>
            </p:custDataLst>
          </p:nvPr>
        </p:nvGraphicFramePr>
        <p:xfrm>
          <a:off x="460133" y="1560179"/>
          <a:ext cx="5210810" cy="1595120"/>
        </p:xfrm>
        <a:graphic>
          <a:graphicData uri="http://schemas.openxmlformats.org/drawingml/2006/table">
            <a:tbl>
              <a:tblPr/>
              <a:tblGrid>
                <a:gridCol w="1043305"/>
                <a:gridCol w="1060450"/>
                <a:gridCol w="1028065"/>
                <a:gridCol w="1044575"/>
                <a:gridCol w="1034415"/>
              </a:tblGrid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∠1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∠2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∠3</a:t>
                      </a:r>
                      <a:endParaRPr lang="en-US" altLang="zh-CN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∠4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∠5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∠6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∠7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∠8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圆角矩形标注 14"/>
          <p:cNvSpPr/>
          <p:nvPr/>
        </p:nvSpPr>
        <p:spPr>
          <a:xfrm>
            <a:off x="565430" y="3452267"/>
            <a:ext cx="4448175" cy="1064895"/>
          </a:xfrm>
          <a:prstGeom prst="wedgeRoundRectCallout">
            <a:avLst>
              <a:gd name="adj1" fmla="val 61249"/>
              <a:gd name="adj2" fmla="val -37419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猜想：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两条平行线被第三条直线截得的同旁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内角互补。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576" y="1919382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25101" y="1898016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79971" y="1919382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73745" y="1940120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7166" y="2671427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646031" y="2693634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18523" y="2707106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64701" y="2706505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65862" y="516088"/>
            <a:ext cx="7712268" cy="10046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中有几对同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旁内角？它们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的大小有什么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关系？为什么？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793432" y="1829998"/>
            <a:ext cx="3052607" cy="2345577"/>
            <a:chOff x="5644046" y="1731377"/>
            <a:chExt cx="3052607" cy="2345577"/>
          </a:xfrm>
        </p:grpSpPr>
        <p:grpSp>
          <p:nvGrpSpPr>
            <p:cNvPr id="56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60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3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77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87" name="任意多边形: 形状 86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8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8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85" name="任意多边形: 形状 84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6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9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83" name="任意多边形: 形状 82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0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81" name="任意多边形: 形状 80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64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65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75" name="任意多边形: 形状 74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6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73" name="任意多边形: 形状 72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7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71" name="任意多边形: 形状 70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8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69" name="任意多边形: 形状 68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57" name="直接连接符 56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1" grpId="0" animBg="1"/>
      <p:bldP spid="4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241" y="962494"/>
            <a:ext cx="5688632" cy="52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结合图形，尝试</a:t>
            </a:r>
            <a:r>
              <a:rPr sz="28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写出推理的过程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672" y="1901219"/>
            <a:ext cx="3628721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解：因为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已知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672" y="2448198"/>
            <a:ext cx="5864920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∠1=∠5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两直线平行，同位角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672" y="3043726"/>
            <a:ext cx="5328592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又因为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1+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3=180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平角的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定义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672" y="3633524"/>
            <a:ext cx="4579352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5+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3=180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等量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代换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93432" y="1635646"/>
            <a:ext cx="3052607" cy="2345577"/>
            <a:chOff x="5644046" y="1731377"/>
            <a:chExt cx="3052607" cy="2345577"/>
          </a:xfrm>
        </p:grpSpPr>
        <p:grpSp>
          <p:nvGrpSpPr>
            <p:cNvPr id="44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48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1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65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75" name="任意多边形: 形状 74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6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73" name="任意多边形: 形状 72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7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71" name="任意多边形: 形状 70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8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69" name="任意多边形: 形状 68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2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53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63" name="任意多边形: 形状 62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4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61" name="任意多边形: 形状 60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5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59" name="任意多边形: 形状 58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6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57" name="任意多边形: 形状 56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041" y="1089660"/>
            <a:ext cx="8268311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CE292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tx1"/>
                </a:solidFill>
                <a:ea typeface="黑体" panose="02010609060101010101" pitchFamily="49" charset="-122"/>
              </a:rPr>
              <a:t>两</a:t>
            </a:r>
            <a:r>
              <a:rPr lang="zh-CN" altLang="en-US" sz="2800">
                <a:solidFill>
                  <a:schemeClr val="tx1"/>
                </a:solidFill>
                <a:ea typeface="黑体" panose="02010609060101010101" pitchFamily="49" charset="-122"/>
              </a:rPr>
              <a:t>条平行直线</a:t>
            </a:r>
            <a:r>
              <a:rPr lang="zh-CN" altLang="en-US" sz="2800" dirty="0">
                <a:solidFill>
                  <a:schemeClr val="tx1"/>
                </a:solidFill>
                <a:ea typeface="黑体" panose="02010609060101010101" pitchFamily="49" charset="-122"/>
              </a:rPr>
              <a:t>被第三条直线所截，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同旁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内角互补</a:t>
            </a:r>
            <a:r>
              <a:rPr lang="zh-CN" altLang="en-US" sz="2800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555" y="1791970"/>
            <a:ext cx="60312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简述为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两直线平行，同旁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内角互补。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555" y="2334895"/>
            <a:ext cx="214693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几何语言：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860" y="2939415"/>
            <a:ext cx="2851036" cy="5000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已知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 </a:t>
            </a:r>
            <a:endParaRPr lang="zh-CN" altLang="en-US" dirty="0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422" y="3519032"/>
            <a:ext cx="5359952" cy="93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5=180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两直线平行，同旁内角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互补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9552" y="249873"/>
            <a:ext cx="2088232" cy="764991"/>
            <a:chOff x="251520" y="138345"/>
            <a:chExt cx="2088232" cy="76499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415265" y="195486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+mn-ea"/>
                  <a:sym typeface="+mn-lt"/>
                </a:rPr>
                <a:t>归纳总结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93432" y="1829998"/>
            <a:ext cx="3052607" cy="2345577"/>
            <a:chOff x="5644046" y="1731377"/>
            <a:chExt cx="3052607" cy="2345577"/>
          </a:xfrm>
        </p:grpSpPr>
        <p:grpSp>
          <p:nvGrpSpPr>
            <p:cNvPr id="47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51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4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68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78" name="任意多边形: 形状 77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9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76" name="任意多边形: 形状 75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0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74" name="任意多边形: 形状 73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5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1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72" name="任意多边形: 形状 71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5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56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66" name="任意多边形: 形状 65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7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64" name="任意多边形: 形状 63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8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62" name="任意多边形: 形状 61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9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60" name="任意多边形: 形状 59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48" name="直接连接符 47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530" y="136520"/>
            <a:ext cx="2156172" cy="764991"/>
            <a:chOff x="251520" y="138345"/>
            <a:chExt cx="4377140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8457" y="799047"/>
            <a:ext cx="7704856" cy="100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2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如图是一块梯形铁片的残余部分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2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量得∠</a:t>
            </a:r>
            <a:r>
              <a:rPr sz="2600" b="1" i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=100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=115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26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梯形的另外两个角分别是多少度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2185" y="1774498"/>
            <a:ext cx="3854450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解：因为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086" y="2183660"/>
            <a:ext cx="6260138" cy="93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°(</a:t>
            </a:r>
            <a:r>
              <a:rPr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两直线平行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同旁内角互补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457" y="3036021"/>
            <a:ext cx="573468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=100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=115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296" y="3497934"/>
            <a:ext cx="779843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°－∠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2102" y="3972368"/>
            <a:ext cx="5859145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°－∠</a:t>
            </a:r>
            <a:r>
              <a:rPr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=180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115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65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9114" y="4415567"/>
            <a:ext cx="6887182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答：</a:t>
            </a:r>
            <a:r>
              <a:rPr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梯形的另外两个角分别是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80</a:t>
            </a:r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°和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65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2" name="图片 11" descr="24春人七数名师教学设计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563" y="1984177"/>
            <a:ext cx="207899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249873"/>
            <a:ext cx="2088232" cy="764991"/>
            <a:chOff x="251520" y="138345"/>
            <a:chExt cx="208823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5580" y="208810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思考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·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交流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8346" y="1064717"/>
            <a:ext cx="8347308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如图，一束平行光线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射向一个水平镜面后被反射，此时∠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3=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40318" y="1816215"/>
            <a:ext cx="2667334" cy="1508078"/>
            <a:chOff x="6272470" y="2036666"/>
            <a:chExt cx="2239288" cy="1266066"/>
          </a:xfrm>
        </p:grpSpPr>
        <p:sp>
          <p:nvSpPr>
            <p:cNvPr id="6" name="平行四边形 5"/>
            <p:cNvSpPr/>
            <p:nvPr/>
          </p:nvSpPr>
          <p:spPr>
            <a:xfrm>
              <a:off x="6462515" y="2850014"/>
              <a:ext cx="2016125" cy="431800"/>
            </a:xfrm>
            <a:prstGeom prst="parallelogram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7" name="直接连接符 6"/>
            <p:cNvCxnSpPr>
              <a:stCxn id="6" idx="5"/>
              <a:endCxn id="6" idx="2"/>
            </p:cNvCxnSpPr>
            <p:nvPr/>
          </p:nvCxnSpPr>
          <p:spPr>
            <a:xfrm>
              <a:off x="6516490" y="3065914"/>
              <a:ext cx="19081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406952" y="2273752"/>
              <a:ext cx="439738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V="1">
              <a:off x="6846690" y="2273752"/>
              <a:ext cx="360363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7511852" y="2273752"/>
              <a:ext cx="439738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V="1">
              <a:off x="7951590" y="2273752"/>
              <a:ext cx="360363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弧形 11"/>
            <p:cNvSpPr/>
            <p:nvPr/>
          </p:nvSpPr>
          <p:spPr>
            <a:xfrm rot="14519470">
              <a:off x="6718102" y="2937327"/>
              <a:ext cx="215900" cy="180975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3" name="矩形 25"/>
            <p:cNvSpPr/>
            <p:nvPr/>
          </p:nvSpPr>
          <p:spPr>
            <a:xfrm>
              <a:off x="6545927" y="2795601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1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4" name="矩形 26"/>
            <p:cNvSpPr/>
            <p:nvPr/>
          </p:nvSpPr>
          <p:spPr>
            <a:xfrm>
              <a:off x="6272470" y="2044254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A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5" name="矩形 27"/>
            <p:cNvSpPr/>
            <p:nvPr/>
          </p:nvSpPr>
          <p:spPr>
            <a:xfrm>
              <a:off x="6685785" y="3018508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B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6" name="矩形 28"/>
            <p:cNvSpPr/>
            <p:nvPr/>
          </p:nvSpPr>
          <p:spPr>
            <a:xfrm>
              <a:off x="7032745" y="2050927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C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7" name="矩形 29"/>
            <p:cNvSpPr/>
            <p:nvPr/>
          </p:nvSpPr>
          <p:spPr>
            <a:xfrm>
              <a:off x="7372431" y="2040795"/>
              <a:ext cx="27884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D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8" name="矩形 30"/>
            <p:cNvSpPr/>
            <p:nvPr/>
          </p:nvSpPr>
          <p:spPr>
            <a:xfrm>
              <a:off x="7816293" y="3013747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E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9" name="矩形 31"/>
            <p:cNvSpPr/>
            <p:nvPr/>
          </p:nvSpPr>
          <p:spPr>
            <a:xfrm>
              <a:off x="8242337" y="2036666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F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6876852" y="2943677"/>
              <a:ext cx="69850" cy="234950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矩形 33"/>
            <p:cNvSpPr/>
            <p:nvPr/>
          </p:nvSpPr>
          <p:spPr>
            <a:xfrm>
              <a:off x="6920579" y="2828939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2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 rot="14519470">
              <a:off x="7800777" y="2937327"/>
              <a:ext cx="215900" cy="180975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矩形 35"/>
            <p:cNvSpPr/>
            <p:nvPr/>
          </p:nvSpPr>
          <p:spPr>
            <a:xfrm>
              <a:off x="7629397" y="2795601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3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>
              <a:off x="7980165" y="2950027"/>
              <a:ext cx="69850" cy="236538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5" name="矩形 38"/>
            <p:cNvSpPr/>
            <p:nvPr/>
          </p:nvSpPr>
          <p:spPr>
            <a:xfrm>
              <a:off x="8003253" y="2828939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4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70823" y="3329023"/>
            <a:ext cx="5328398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反射光线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EF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也平行吗？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6604" y="2172837"/>
            <a:ext cx="4620689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的大小有什么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关系？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与∠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呢？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/>
          <p:cNvSpPr/>
          <p:nvPr/>
        </p:nvSpPr>
        <p:spPr>
          <a:xfrm>
            <a:off x="377279" y="2386930"/>
            <a:ext cx="6024066" cy="1775720"/>
          </a:xfrm>
          <a:prstGeom prst="roundRect">
            <a:avLst>
              <a:gd name="adj" fmla="val 7772"/>
            </a:avLst>
          </a:prstGeom>
          <a:solidFill>
            <a:schemeClr val="accent5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9474" y="325286"/>
            <a:ext cx="729183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下面是小颖的思路，你能说明小颖每一步的理由吗？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53506" y="892537"/>
            <a:ext cx="6171523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由于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DE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，可以得到∠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由∠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 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，可以得到∠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60576" y="1694326"/>
            <a:ext cx="479799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由∠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，可以得到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EF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32" y="892537"/>
            <a:ext cx="1287797" cy="139557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55547" y="2365744"/>
            <a:ext cx="6009286" cy="465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 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，可以得到 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65244" y="2721338"/>
            <a:ext cx="393497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直线平行，同位角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1027" y="3180606"/>
            <a:ext cx="695312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由∠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，可以得到∠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49033" y="3567661"/>
            <a:ext cx="203855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等量代换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76056" y="4186607"/>
            <a:ext cx="3790098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同位角相等，两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直线平行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5547" y="4197441"/>
            <a:ext cx="8386227" cy="555639"/>
            <a:chOff x="355547" y="4197441"/>
            <a:chExt cx="8386227" cy="555639"/>
          </a:xfrm>
        </p:grpSpPr>
        <p:sp>
          <p:nvSpPr>
            <p:cNvPr id="32" name="文本框 31"/>
            <p:cNvSpPr txBox="1"/>
            <p:nvPr/>
          </p:nvSpPr>
          <p:spPr>
            <a:xfrm>
              <a:off x="402226" y="4197441"/>
              <a:ext cx="4797995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由∠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2=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，可以得到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∥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EF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355547" y="4237954"/>
              <a:ext cx="8386227" cy="515126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65639" y="2246727"/>
            <a:ext cx="2667334" cy="1508078"/>
            <a:chOff x="6272470" y="2036666"/>
            <a:chExt cx="2239288" cy="1266066"/>
          </a:xfrm>
        </p:grpSpPr>
        <p:sp>
          <p:nvSpPr>
            <p:cNvPr id="38" name="平行四边形 37"/>
            <p:cNvSpPr/>
            <p:nvPr/>
          </p:nvSpPr>
          <p:spPr>
            <a:xfrm>
              <a:off x="6462515" y="2850014"/>
              <a:ext cx="2016125" cy="431800"/>
            </a:xfrm>
            <a:prstGeom prst="parallelogram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39" name="直接连接符 38"/>
            <p:cNvCxnSpPr>
              <a:stCxn id="38" idx="5"/>
              <a:endCxn id="38" idx="2"/>
            </p:cNvCxnSpPr>
            <p:nvPr/>
          </p:nvCxnSpPr>
          <p:spPr>
            <a:xfrm>
              <a:off x="6516490" y="3065914"/>
              <a:ext cx="19081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6406952" y="2273752"/>
              <a:ext cx="439738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 flipV="1">
              <a:off x="6846690" y="2273752"/>
              <a:ext cx="360363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>
              <a:off x="7511852" y="2273752"/>
              <a:ext cx="439738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7951590" y="2273752"/>
              <a:ext cx="360363" cy="79216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rot="14519470">
              <a:off x="6718102" y="2937327"/>
              <a:ext cx="215900" cy="180975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5" name="矩形 25"/>
            <p:cNvSpPr/>
            <p:nvPr/>
          </p:nvSpPr>
          <p:spPr>
            <a:xfrm>
              <a:off x="6545927" y="2795601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1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46" name="矩形 26"/>
            <p:cNvSpPr/>
            <p:nvPr/>
          </p:nvSpPr>
          <p:spPr>
            <a:xfrm>
              <a:off x="6272470" y="2044254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A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47" name="矩形 27"/>
            <p:cNvSpPr/>
            <p:nvPr/>
          </p:nvSpPr>
          <p:spPr>
            <a:xfrm>
              <a:off x="6685785" y="3018508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B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48" name="矩形 28"/>
            <p:cNvSpPr/>
            <p:nvPr/>
          </p:nvSpPr>
          <p:spPr>
            <a:xfrm>
              <a:off x="7032745" y="2050927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C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49" name="矩形 29"/>
            <p:cNvSpPr/>
            <p:nvPr/>
          </p:nvSpPr>
          <p:spPr>
            <a:xfrm>
              <a:off x="7372431" y="2040795"/>
              <a:ext cx="27884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D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50" name="矩形 30"/>
            <p:cNvSpPr/>
            <p:nvPr/>
          </p:nvSpPr>
          <p:spPr>
            <a:xfrm>
              <a:off x="7816293" y="3013747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E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51" name="矩形 31"/>
            <p:cNvSpPr/>
            <p:nvPr/>
          </p:nvSpPr>
          <p:spPr>
            <a:xfrm>
              <a:off x="8242337" y="2036666"/>
              <a:ext cx="269421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i="1" dirty="0">
                  <a:latin typeface="Times New Roman" panose="02020603050405020304" pitchFamily="18" charset="0"/>
                  <a:ea typeface="楷体" panose="02010609060101010101" charset="-122"/>
                </a:rPr>
                <a:t>F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52" name="弧形 51"/>
            <p:cNvSpPr/>
            <p:nvPr/>
          </p:nvSpPr>
          <p:spPr>
            <a:xfrm>
              <a:off x="6876852" y="2943677"/>
              <a:ext cx="69850" cy="234950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3" name="矩形 33"/>
            <p:cNvSpPr/>
            <p:nvPr/>
          </p:nvSpPr>
          <p:spPr>
            <a:xfrm>
              <a:off x="6920579" y="2828939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2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54" name="弧形 53"/>
            <p:cNvSpPr/>
            <p:nvPr/>
          </p:nvSpPr>
          <p:spPr>
            <a:xfrm rot="14519470">
              <a:off x="7800777" y="2937327"/>
              <a:ext cx="215900" cy="180975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5" name="矩形 35"/>
            <p:cNvSpPr/>
            <p:nvPr/>
          </p:nvSpPr>
          <p:spPr>
            <a:xfrm>
              <a:off x="7629397" y="2795601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3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56" name="弧形 55"/>
            <p:cNvSpPr/>
            <p:nvPr/>
          </p:nvSpPr>
          <p:spPr>
            <a:xfrm>
              <a:off x="7980165" y="2950027"/>
              <a:ext cx="69850" cy="236538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7" name="矩形 38"/>
            <p:cNvSpPr/>
            <p:nvPr/>
          </p:nvSpPr>
          <p:spPr>
            <a:xfrm>
              <a:off x="8003253" y="2828939"/>
              <a:ext cx="241160" cy="2842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</a:rPr>
                <a:t>4</a:t>
              </a:r>
              <a:endParaRPr lang="zh-CN" altLang="en-US" sz="16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8" grpId="0"/>
      <p:bldP spid="29" grpId="0"/>
      <p:bldP spid="30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267494"/>
            <a:ext cx="2088232" cy="764991"/>
            <a:chOff x="251520" y="138345"/>
            <a:chExt cx="208823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5580" y="208810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+mn-ea"/>
                  <a:sym typeface="+mn-lt"/>
                </a:rPr>
                <a:t>随堂练习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201" y="876805"/>
            <a:ext cx="8137525" cy="114730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30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30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30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</a:t>
            </a:r>
            <a:r>
              <a:rPr lang="en-US" altLang="zh-CN" sz="30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分别找出与∠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相等或互补的角。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68144" y="1851670"/>
            <a:ext cx="2874418" cy="2011680"/>
            <a:chOff x="5476216" y="2264229"/>
            <a:chExt cx="2874418" cy="2011680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5476216" y="2601113"/>
              <a:ext cx="2451041" cy="340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5800073" y="3504223"/>
              <a:ext cx="2464701" cy="3481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713446" y="2524111"/>
              <a:ext cx="1434164" cy="17517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733724" y="2264229"/>
              <a:ext cx="1559293" cy="19154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16"/>
            <p:cNvSpPr/>
            <p:nvPr/>
          </p:nvSpPr>
          <p:spPr>
            <a:xfrm>
              <a:off x="5691314" y="2849494"/>
              <a:ext cx="372218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200" dirty="0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1" name="矩形 17"/>
            <p:cNvSpPr/>
            <p:nvPr/>
          </p:nvSpPr>
          <p:spPr>
            <a:xfrm>
              <a:off x="7226827" y="2634050"/>
              <a:ext cx="372218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200" dirty="0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2" name="矩形 18"/>
            <p:cNvSpPr/>
            <p:nvPr/>
          </p:nvSpPr>
          <p:spPr>
            <a:xfrm>
              <a:off x="6395891" y="3691034"/>
              <a:ext cx="372218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200" dirty="0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3" name="矩形 19"/>
            <p:cNvSpPr/>
            <p:nvPr/>
          </p:nvSpPr>
          <p:spPr>
            <a:xfrm>
              <a:off x="7962386" y="3519298"/>
              <a:ext cx="388248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200" dirty="0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21092510">
              <a:off x="6489978" y="3498349"/>
              <a:ext cx="425662" cy="430887"/>
            </a:xfrm>
            <a:prstGeom prst="arc">
              <a:avLst>
                <a:gd name="adj1" fmla="val 14384047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21"/>
            <p:cNvSpPr/>
            <p:nvPr/>
          </p:nvSpPr>
          <p:spPr>
            <a:xfrm>
              <a:off x="6633407" y="3144215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200" dirty="0"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8126" y="2014486"/>
            <a:ext cx="2116285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相等的角：</a:t>
            </a:r>
            <a:endParaRPr lang="zh-CN" altLang="en-US"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7556" y="3554458"/>
            <a:ext cx="2116285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互补的角：</a:t>
            </a:r>
            <a:endParaRPr lang="zh-CN" altLang="en-US"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93849" y="1544673"/>
            <a:ext cx="3128777" cy="41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教材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P50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7555" y="2566263"/>
            <a:ext cx="529581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2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、∠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、∠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及其对顶角，∠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1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的对顶角。</a:t>
            </a:r>
            <a:endParaRPr lang="zh-CN" altLang="en-US" sz="30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87403" y="2586532"/>
            <a:ext cx="469159" cy="785021"/>
            <a:chOff x="7034306" y="2884056"/>
            <a:chExt cx="469159" cy="785021"/>
          </a:xfrm>
        </p:grpSpPr>
        <p:sp>
          <p:nvSpPr>
            <p:cNvPr id="30" name="弧形 29"/>
            <p:cNvSpPr/>
            <p:nvPr/>
          </p:nvSpPr>
          <p:spPr>
            <a:xfrm rot="21092510">
              <a:off x="7034306" y="3238190"/>
              <a:ext cx="425662" cy="430887"/>
            </a:xfrm>
            <a:prstGeom prst="arc">
              <a:avLst>
                <a:gd name="adj1" fmla="val 14384047"/>
                <a:gd name="adj2" fmla="val 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21"/>
            <p:cNvSpPr/>
            <p:nvPr/>
          </p:nvSpPr>
          <p:spPr>
            <a:xfrm>
              <a:off x="7177735" y="2884056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2200" dirty="0">
                <a:solidFill>
                  <a:srgbClr val="FF0000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12536" y="1748055"/>
            <a:ext cx="470763" cy="785021"/>
            <a:chOff x="7034306" y="2884056"/>
            <a:chExt cx="470763" cy="785021"/>
          </a:xfrm>
        </p:grpSpPr>
        <p:sp>
          <p:nvSpPr>
            <p:cNvPr id="34" name="弧形 33"/>
            <p:cNvSpPr/>
            <p:nvPr/>
          </p:nvSpPr>
          <p:spPr>
            <a:xfrm rot="21092510">
              <a:off x="7034306" y="3238190"/>
              <a:ext cx="425662" cy="430887"/>
            </a:xfrm>
            <a:prstGeom prst="arc">
              <a:avLst>
                <a:gd name="adj1" fmla="val 14384047"/>
                <a:gd name="adj2" fmla="val 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矩形 21"/>
            <p:cNvSpPr/>
            <p:nvPr/>
          </p:nvSpPr>
          <p:spPr>
            <a:xfrm>
              <a:off x="7177735" y="2884056"/>
              <a:ext cx="327334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200" dirty="0">
                <a:solidFill>
                  <a:srgbClr val="FF0000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83558" y="1879977"/>
            <a:ext cx="469159" cy="785021"/>
            <a:chOff x="7034306" y="2884056"/>
            <a:chExt cx="469159" cy="785021"/>
          </a:xfrm>
        </p:grpSpPr>
        <p:sp>
          <p:nvSpPr>
            <p:cNvPr id="37" name="弧形 36"/>
            <p:cNvSpPr/>
            <p:nvPr/>
          </p:nvSpPr>
          <p:spPr>
            <a:xfrm rot="21092510">
              <a:off x="7034306" y="3238190"/>
              <a:ext cx="425662" cy="430887"/>
            </a:xfrm>
            <a:prstGeom prst="arc">
              <a:avLst>
                <a:gd name="adj1" fmla="val 14384047"/>
                <a:gd name="adj2" fmla="val 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矩形 21"/>
            <p:cNvSpPr/>
            <p:nvPr/>
          </p:nvSpPr>
          <p:spPr>
            <a:xfrm>
              <a:off x="7177735" y="2884056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200" dirty="0">
                <a:solidFill>
                  <a:srgbClr val="FF0000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217555" y="4124082"/>
            <a:ext cx="5887819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5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、∠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6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、∠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7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、∠</a:t>
            </a:r>
            <a:r>
              <a:rPr lang="en-US" altLang="zh-CN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latin typeface="times" panose="02020603050405020304" pitchFamily="18" charset="0"/>
                <a:ea typeface="楷体" panose="02010609060101010101" charset="-122"/>
                <a:cs typeface="times" panose="02020603050405020304" pitchFamily="18" charset="0"/>
              </a:rPr>
              <a:t>及其对顶角。</a:t>
            </a:r>
            <a:endParaRPr lang="zh-CN" altLang="en-US" sz="3000" b="1" dirty="0">
              <a:solidFill>
                <a:srgbClr val="FF0000"/>
              </a:solidFill>
              <a:latin typeface="times" panose="02020603050405020304" pitchFamily="18" charset="0"/>
              <a:ea typeface="楷体" panose="02010609060101010101" charset="-122"/>
              <a:cs typeface="times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50655" y="2967096"/>
            <a:ext cx="723264" cy="526822"/>
            <a:chOff x="7103149" y="3087554"/>
            <a:chExt cx="723264" cy="526822"/>
          </a:xfrm>
        </p:grpSpPr>
        <p:sp>
          <p:nvSpPr>
            <p:cNvPr id="41" name="弧形 40"/>
            <p:cNvSpPr/>
            <p:nvPr/>
          </p:nvSpPr>
          <p:spPr>
            <a:xfrm rot="20450352">
              <a:off x="7400751" y="3183489"/>
              <a:ext cx="425662" cy="430887"/>
            </a:xfrm>
            <a:prstGeom prst="arc">
              <a:avLst>
                <a:gd name="adj1" fmla="val 11060082"/>
                <a:gd name="adj2" fmla="val 14855433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矩形 21"/>
            <p:cNvSpPr/>
            <p:nvPr/>
          </p:nvSpPr>
          <p:spPr>
            <a:xfrm>
              <a:off x="7103149" y="3087554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2200" dirty="0">
                <a:solidFill>
                  <a:srgbClr val="0000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71693" y="2121427"/>
            <a:ext cx="723264" cy="526822"/>
            <a:chOff x="7103149" y="3087554"/>
            <a:chExt cx="723264" cy="526822"/>
          </a:xfrm>
        </p:grpSpPr>
        <p:sp>
          <p:nvSpPr>
            <p:cNvPr id="44" name="弧形 43"/>
            <p:cNvSpPr/>
            <p:nvPr/>
          </p:nvSpPr>
          <p:spPr>
            <a:xfrm rot="20450352">
              <a:off x="7400751" y="3183489"/>
              <a:ext cx="425662" cy="430887"/>
            </a:xfrm>
            <a:prstGeom prst="arc">
              <a:avLst>
                <a:gd name="adj1" fmla="val 11060082"/>
                <a:gd name="adj2" fmla="val 14855433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矩形 21"/>
            <p:cNvSpPr/>
            <p:nvPr/>
          </p:nvSpPr>
          <p:spPr>
            <a:xfrm>
              <a:off x="7103149" y="3087554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2200" dirty="0">
                <a:solidFill>
                  <a:srgbClr val="0000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69384" y="1974819"/>
            <a:ext cx="723264" cy="526822"/>
            <a:chOff x="7103149" y="3087554"/>
            <a:chExt cx="723264" cy="526822"/>
          </a:xfrm>
        </p:grpSpPr>
        <p:sp>
          <p:nvSpPr>
            <p:cNvPr id="47" name="弧形 46"/>
            <p:cNvSpPr/>
            <p:nvPr/>
          </p:nvSpPr>
          <p:spPr>
            <a:xfrm rot="20450352">
              <a:off x="7400751" y="3183489"/>
              <a:ext cx="425662" cy="430887"/>
            </a:xfrm>
            <a:prstGeom prst="arc">
              <a:avLst>
                <a:gd name="adj1" fmla="val 11060082"/>
                <a:gd name="adj2" fmla="val 14855433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矩形 21"/>
            <p:cNvSpPr/>
            <p:nvPr/>
          </p:nvSpPr>
          <p:spPr>
            <a:xfrm>
              <a:off x="7103149" y="3087554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2200" dirty="0">
                <a:solidFill>
                  <a:srgbClr val="0000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666043" y="2820716"/>
            <a:ext cx="723264" cy="526822"/>
            <a:chOff x="7103149" y="3087554"/>
            <a:chExt cx="723264" cy="526822"/>
          </a:xfrm>
        </p:grpSpPr>
        <p:sp>
          <p:nvSpPr>
            <p:cNvPr id="50" name="弧形 49"/>
            <p:cNvSpPr/>
            <p:nvPr/>
          </p:nvSpPr>
          <p:spPr>
            <a:xfrm rot="20450352">
              <a:off x="7400751" y="3183489"/>
              <a:ext cx="425662" cy="430887"/>
            </a:xfrm>
            <a:prstGeom prst="arc">
              <a:avLst>
                <a:gd name="adj1" fmla="val 11060082"/>
                <a:gd name="adj2" fmla="val 14855433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矩形 21"/>
            <p:cNvSpPr/>
            <p:nvPr/>
          </p:nvSpPr>
          <p:spPr>
            <a:xfrm>
              <a:off x="7103149" y="3087554"/>
              <a:ext cx="325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None/>
              </a:pPr>
              <a:r>
                <a:rPr lang="en-US" altLang="zh-CN" sz="2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2200" dirty="0">
                <a:solidFill>
                  <a:srgbClr val="0000FF"/>
                </a:solidFill>
                <a:ea typeface="等线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9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/>
                  <a:ea typeface="楷体" panose="02010609060101010101" charset="-122"/>
                  <a:cs typeface="+mn-ea"/>
                  <a:sym typeface="+mn-lt"/>
                </a:rPr>
                <a:t>新知预览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69383" y="2614129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943818" y="1852454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68752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21176" y="3836379"/>
            <a:ext cx="5019239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004603" y="307368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SubTopic"/>
          <p:cNvSpPr/>
          <p:nvPr/>
        </p:nvSpPr>
        <p:spPr>
          <a:xfrm>
            <a:off x="4154018" y="216439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SubTopic"/>
          <p:cNvSpPr/>
          <p:nvPr/>
        </p:nvSpPr>
        <p:spPr>
          <a:xfrm>
            <a:off x="4220803" y="242674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50981" y="2112560"/>
            <a:ext cx="2849407" cy="342338"/>
            <a:chOff x="5383134" y="2066449"/>
            <a:chExt cx="2849407" cy="342338"/>
          </a:xfrm>
        </p:grpSpPr>
        <p:sp>
          <p:nvSpPr>
            <p:cNvPr id="82" name="文本框 81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矩形: 圆角 82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871" y="2373499"/>
            <a:ext cx="2849407" cy="342338"/>
            <a:chOff x="5383134" y="2066449"/>
            <a:chExt cx="2849407" cy="342338"/>
          </a:xfrm>
        </p:grpSpPr>
        <p:sp>
          <p:nvSpPr>
            <p:cNvPr id="85" name="文本框 84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988999" y="33104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7" y="2749981"/>
            <a:ext cx="2228285" cy="9140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216480" y="302933"/>
            <a:ext cx="7672388" cy="12176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AB//CD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l-GR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α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=45°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32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依次求出∠</a:t>
            </a:r>
            <a:r>
              <a:rPr lang="en-US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32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的度数。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68191" y="1940010"/>
            <a:ext cx="3030543" cy="1982346"/>
            <a:chOff x="6479881" y="1954596"/>
            <a:chExt cx="1822067" cy="119185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732960" y="2211413"/>
              <a:ext cx="1295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7007597" y="2714650"/>
              <a:ext cx="71913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732960" y="2211413"/>
              <a:ext cx="503238" cy="93503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7726735" y="2211413"/>
              <a:ext cx="301625" cy="50323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4"/>
            <p:cNvSpPr txBox="1"/>
            <p:nvPr/>
          </p:nvSpPr>
          <p:spPr>
            <a:xfrm>
              <a:off x="6479881" y="1969197"/>
              <a:ext cx="360363" cy="339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 eaLnBrk="1" hangingPunct="1">
                <a:lnSpc>
                  <a:spcPct val="120000"/>
                </a:lnSpc>
                <a:buNone/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charset="-122"/>
                </a:rPr>
                <a:t>D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8" name="文本框 15"/>
            <p:cNvSpPr txBox="1"/>
            <p:nvPr/>
          </p:nvSpPr>
          <p:spPr>
            <a:xfrm>
              <a:off x="6681711" y="2544716"/>
              <a:ext cx="360363" cy="339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 eaLnBrk="1" hangingPunct="1">
                <a:lnSpc>
                  <a:spcPct val="120000"/>
                </a:lnSpc>
                <a:buNone/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charset="-122"/>
                </a:rPr>
                <a:t>A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9" name="文本框 16"/>
            <p:cNvSpPr txBox="1"/>
            <p:nvPr/>
          </p:nvSpPr>
          <p:spPr>
            <a:xfrm>
              <a:off x="7642377" y="2550801"/>
              <a:ext cx="358775" cy="339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 eaLnBrk="1" hangingPunct="1">
                <a:lnSpc>
                  <a:spcPct val="120000"/>
                </a:lnSpc>
                <a:buNone/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charset="-122"/>
                </a:rPr>
                <a:t>B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0" name="文本框 17"/>
            <p:cNvSpPr txBox="1"/>
            <p:nvPr/>
          </p:nvSpPr>
          <p:spPr>
            <a:xfrm>
              <a:off x="7941586" y="1954596"/>
              <a:ext cx="360362" cy="339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 eaLnBrk="1" hangingPunct="1">
                <a:lnSpc>
                  <a:spcPct val="120000"/>
                </a:lnSpc>
                <a:buNone/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charset="-122"/>
                </a:rPr>
                <a:t>C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6167516">
              <a:off x="6955808" y="2590777"/>
              <a:ext cx="360363" cy="215900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9"/>
            <p:cNvSpPr/>
            <p:nvPr/>
          </p:nvSpPr>
          <p:spPr>
            <a:xfrm>
              <a:off x="7159793" y="2664199"/>
              <a:ext cx="213188" cy="277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l-GR" altLang="zh-CN" sz="2400" b="1" i="1" dirty="0">
                  <a:latin typeface="Times New Roman" panose="02020603050405020304" pitchFamily="18" charset="0"/>
                  <a:ea typeface="楷体" panose="02010609060101010101" charset="-122"/>
                </a:rPr>
                <a:t>α</a:t>
              </a:r>
              <a:endParaRPr lang="zh-CN" altLang="en-US" sz="2400" i="1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53152" y="1669431"/>
            <a:ext cx="303480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D=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∠</a:t>
            </a:r>
            <a:r>
              <a:rPr lang="el-GR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α</a:t>
            </a:r>
            <a:r>
              <a:rPr lang="el-GR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45°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4725" y="2768410"/>
            <a:ext cx="307488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45°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923" y="2246425"/>
            <a:ext cx="487345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（两直线平行，同位角相等）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4065" y="3997815"/>
            <a:ext cx="523412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（两直线平行，同旁内角互补）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8081" y="3399138"/>
            <a:ext cx="428354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B=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180°- 45°=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135°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266" y="1583205"/>
            <a:ext cx="957313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解：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98" y="319493"/>
            <a:ext cx="8027651" cy="1076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AB//CD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CD//EF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2=60°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各是多少度？它们相等吗？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5893824" y="1189632"/>
            <a:ext cx="2638094" cy="2408877"/>
            <a:chOff x="6671571" y="2318437"/>
            <a:chExt cx="1710047" cy="1560519"/>
          </a:xfrm>
        </p:grpSpPr>
        <p:grpSp>
          <p:nvGrpSpPr>
            <p:cNvPr id="4" name="组合 11"/>
            <p:cNvGrpSpPr/>
            <p:nvPr/>
          </p:nvGrpSpPr>
          <p:grpSpPr>
            <a:xfrm>
              <a:off x="6671571" y="2318437"/>
              <a:ext cx="1710047" cy="1560519"/>
              <a:chOff x="6671571" y="2318437"/>
              <a:chExt cx="1710047" cy="1560519"/>
            </a:xfrm>
          </p:grpSpPr>
          <p:sp>
            <p:nvSpPr>
              <p:cNvPr id="9" name="六边形 8"/>
              <p:cNvSpPr/>
              <p:nvPr/>
            </p:nvSpPr>
            <p:spPr>
              <a:xfrm>
                <a:off x="6948579" y="2572218"/>
                <a:ext cx="1223822" cy="1080309"/>
              </a:xfrm>
              <a:prstGeom prst="hexag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10" name="直接连接符 9"/>
              <p:cNvCxnSpPr>
                <a:stCxn id="9" idx="2"/>
                <a:endCxn id="9" idx="2"/>
              </p:cNvCxnSpPr>
              <p:nvPr/>
            </p:nvCxnSpPr>
            <p:spPr>
              <a:xfrm>
                <a:off x="6948579" y="3111579"/>
                <a:ext cx="122382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5"/>
              <p:cNvSpPr/>
              <p:nvPr/>
            </p:nvSpPr>
            <p:spPr>
              <a:xfrm>
                <a:off x="6948382" y="2318437"/>
                <a:ext cx="25270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A</a:t>
                </a:r>
                <a:endParaRPr lang="zh-CN" altLang="en-US" sz="2400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  <p:sp>
            <p:nvSpPr>
              <p:cNvPr id="12" name="矩形 6"/>
              <p:cNvSpPr/>
              <p:nvPr/>
            </p:nvSpPr>
            <p:spPr>
              <a:xfrm>
                <a:off x="7867020" y="2318437"/>
                <a:ext cx="25270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B</a:t>
                </a:r>
                <a:endParaRPr lang="zh-CN" altLang="en-US" sz="2400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  <p:sp>
            <p:nvSpPr>
              <p:cNvPr id="13" name="矩形 7"/>
              <p:cNvSpPr/>
              <p:nvPr/>
            </p:nvSpPr>
            <p:spPr>
              <a:xfrm>
                <a:off x="6671571" y="2936337"/>
                <a:ext cx="25270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  <p:sp>
            <p:nvSpPr>
              <p:cNvPr id="14" name="矩形 8"/>
              <p:cNvSpPr/>
              <p:nvPr/>
            </p:nvSpPr>
            <p:spPr>
              <a:xfrm>
                <a:off x="8117482" y="2956982"/>
                <a:ext cx="26413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D</a:t>
                </a:r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  <p:sp>
            <p:nvSpPr>
              <p:cNvPr id="15" name="矩形 9"/>
              <p:cNvSpPr/>
              <p:nvPr/>
            </p:nvSpPr>
            <p:spPr>
              <a:xfrm>
                <a:off x="6954167" y="3553714"/>
                <a:ext cx="25270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E</a:t>
                </a:r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  <p:sp>
            <p:nvSpPr>
              <p:cNvPr id="16" name="矩形 10"/>
              <p:cNvSpPr/>
              <p:nvPr/>
            </p:nvSpPr>
            <p:spPr>
              <a:xfrm>
                <a:off x="7820900" y="3579880"/>
                <a:ext cx="252706" cy="299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>
                <a:spAutoFit/>
              </a:bodyPr>
              <a:lstStyle/>
              <a:p>
                <a:pPr algn="ctr"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</a:rPr>
                  <a:t>F</a:t>
                </a:r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charset="-122"/>
                </a:endParaRPr>
              </a:p>
            </p:txBody>
          </p:sp>
        </p:grpSp>
        <p:sp>
          <p:nvSpPr>
            <p:cNvPr id="5" name="弧形 4"/>
            <p:cNvSpPr/>
            <p:nvPr/>
          </p:nvSpPr>
          <p:spPr>
            <a:xfrm>
              <a:off x="6918420" y="2978325"/>
              <a:ext cx="215875" cy="241126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矩形 13"/>
            <p:cNvSpPr/>
            <p:nvPr/>
          </p:nvSpPr>
          <p:spPr>
            <a:xfrm>
              <a:off x="7079707" y="2793270"/>
              <a:ext cx="219455" cy="2990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charset="-122"/>
                </a:rPr>
                <a:t>1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 rot="2903070">
              <a:off x="6924808" y="3070253"/>
              <a:ext cx="125323" cy="268256"/>
            </a:xfrm>
            <a:prstGeom prst="arc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矩形 15"/>
            <p:cNvSpPr/>
            <p:nvPr/>
          </p:nvSpPr>
          <p:spPr>
            <a:xfrm>
              <a:off x="7025213" y="3085601"/>
              <a:ext cx="219455" cy="2990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None/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charset="-122"/>
                </a:rPr>
                <a:t>2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</p:grpSp>
      <p:sp>
        <p:nvSpPr>
          <p:cNvPr id="17" name="文本框 1"/>
          <p:cNvSpPr txBox="1"/>
          <p:nvPr/>
        </p:nvSpPr>
        <p:spPr>
          <a:xfrm>
            <a:off x="211817" y="1410407"/>
            <a:ext cx="1087517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22868" y="1451947"/>
            <a:ext cx="4313227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AB//CD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CD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//EF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9" name="矩形 6"/>
          <p:cNvSpPr/>
          <p:nvPr/>
        </p:nvSpPr>
        <p:spPr>
          <a:xfrm>
            <a:off x="1132610" y="2068897"/>
            <a:ext cx="3805850" cy="107696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180°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  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180°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2" name="矩形 8"/>
          <p:cNvSpPr/>
          <p:nvPr/>
        </p:nvSpPr>
        <p:spPr>
          <a:xfrm>
            <a:off x="755575" y="3313685"/>
            <a:ext cx="392767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又因为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2=60°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3" name="矩形 26"/>
          <p:cNvSpPr/>
          <p:nvPr/>
        </p:nvSpPr>
        <p:spPr>
          <a:xfrm>
            <a:off x="1004668" y="3929075"/>
            <a:ext cx="623863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=180°- 60°=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120°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929" y="2383616"/>
            <a:ext cx="3642113" cy="2274318"/>
            <a:chOff x="3804315" y="1672127"/>
            <a:chExt cx="3642113" cy="2274318"/>
          </a:xfrm>
        </p:grpSpPr>
        <p:sp>
          <p:nvSpPr>
            <p:cNvPr id="3" name="椭圆 2"/>
            <p:cNvSpPr/>
            <p:nvPr/>
          </p:nvSpPr>
          <p:spPr>
            <a:xfrm>
              <a:off x="5446996" y="3466044"/>
              <a:ext cx="122215" cy="1222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223144" y="2347662"/>
              <a:ext cx="122215" cy="1222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V="1">
              <a:off x="5514497" y="2307342"/>
              <a:ext cx="0" cy="122413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293046" y="2411592"/>
              <a:ext cx="1237923" cy="111463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弧形 6"/>
            <p:cNvSpPr/>
            <p:nvPr/>
          </p:nvSpPr>
          <p:spPr>
            <a:xfrm rot="17746684">
              <a:off x="5250091" y="3203596"/>
              <a:ext cx="364197" cy="355980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24891" y="2855552"/>
              <a:ext cx="720080" cy="3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48°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321232" y="2062828"/>
              <a:ext cx="592977" cy="592977"/>
              <a:chOff x="6321232" y="2062828"/>
              <a:chExt cx="592977" cy="592977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6321232" y="2365710"/>
                <a:ext cx="59297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箭头连接符 14"/>
              <p:cNvCxnSpPr/>
              <p:nvPr/>
            </p:nvCxnSpPr>
            <p:spPr>
              <a:xfrm rot="16200000">
                <a:off x="6295655" y="2359317"/>
                <a:ext cx="59297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6880022" y="2119735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东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74865" y="1672127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94210" y="3520110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船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04315" y="1959877"/>
              <a:ext cx="775998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灯塔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文本框 4"/>
          <p:cNvSpPr txBox="1"/>
          <p:nvPr/>
        </p:nvSpPr>
        <p:spPr>
          <a:xfrm>
            <a:off x="165357" y="540527"/>
            <a:ext cx="8208963" cy="1147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如图，从一艘船上测得一个灯塔的方向是北偏西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48°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，那么这艘船在这个灯塔的什么方向？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577951" y="4219927"/>
            <a:ext cx="208915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449183" y="3123443"/>
            <a:ext cx="179792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1373331" y="2428162"/>
            <a:ext cx="0" cy="12239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19"/>
          <p:cNvSpPr/>
          <p:nvPr/>
        </p:nvSpPr>
        <p:spPr>
          <a:xfrm rot="7069596">
            <a:off x="1282295" y="3076456"/>
            <a:ext cx="334296" cy="302999"/>
          </a:xfrm>
          <a:prstGeom prst="arc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35801" y="3376252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48°</a:t>
            </a:r>
            <a:endParaRPr lang="zh-CN" altLang="en-US" sz="1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52786" y="2383616"/>
            <a:ext cx="4239687" cy="1701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由两直线平行内错角相等可得这艘船在这个灯塔南偏东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48°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0563" y="1742176"/>
            <a:ext cx="1129107" cy="59330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解：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7264" y="807267"/>
            <a:ext cx="8909472" cy="5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如图，直线</a:t>
            </a:r>
            <a:r>
              <a:rPr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// </a:t>
            </a:r>
            <a:r>
              <a:rPr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∠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1=54°，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∠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2，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∠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3，</a:t>
            </a:r>
            <a:r>
              <a:rPr sz="26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∠</a:t>
            </a:r>
            <a:r>
              <a:rPr sz="2600" b="1">
                <a:latin typeface="Times New Roman" panose="02020603050405020304" pitchFamily="18" charset="0"/>
                <a:ea typeface="黑体" panose="02010609060101010101" pitchFamily="49" charset="-122"/>
              </a:rPr>
              <a:t>4各是多少度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3659" y="1761809"/>
            <a:ext cx="2214563" cy="269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3"/>
          <p:cNvSpPr/>
          <p:nvPr/>
        </p:nvSpPr>
        <p:spPr>
          <a:xfrm>
            <a:off x="234528" y="1502872"/>
            <a:ext cx="6857752" cy="279223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解：因为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∠1=54°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∠4 =∠1 = 54°(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两直线平行，同位角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∠3 =180°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∠4=180°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54°=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126°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sym typeface="+mn-ea"/>
              </a:rPr>
              <a:t>因为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∠2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与∠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是对顶角，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2=∠1=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54°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/>
          <p:nvPr/>
        </p:nvSpPr>
        <p:spPr>
          <a:xfrm>
            <a:off x="0" y="316783"/>
            <a:ext cx="9144000" cy="168424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1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光线在不同介质中的传播速度是不同的，因此当光线从水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中射向空气时，要发生折射，由于折射率相同，所以在水中平行的光线，在空气中也是平行的。如图，∠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45°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122°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，求图中其他角的度数。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EAF5EA"/>
              </a:clrFrom>
              <a:clrTo>
                <a:srgbClr val="EAF5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1228" y="2067694"/>
            <a:ext cx="2744874" cy="20162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 txBox="1"/>
          <p:nvPr/>
        </p:nvSpPr>
        <p:spPr>
          <a:xfrm>
            <a:off x="197898" y="1923678"/>
            <a:ext cx="6144846" cy="290303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解：由题意得：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3 =∠1 = 45°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1+∠7 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7 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∠1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135°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∠8 =∠7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135°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因为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4 =∠2 = 122°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2 +∠5 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5 = 180°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∠2 =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58°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∠6=∠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5=58°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课堂小结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69383" y="2614129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943818" y="1852454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68752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57522" y="3828421"/>
            <a:ext cx="3008521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004603" y="307368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SubTopic"/>
          <p:cNvSpPr/>
          <p:nvPr/>
        </p:nvSpPr>
        <p:spPr>
          <a:xfrm>
            <a:off x="4154018" y="216439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SubTopic"/>
          <p:cNvSpPr/>
          <p:nvPr/>
        </p:nvSpPr>
        <p:spPr>
          <a:xfrm>
            <a:off x="4220803" y="242674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50981" y="2112560"/>
            <a:ext cx="2849407" cy="342338"/>
            <a:chOff x="5383134" y="2066449"/>
            <a:chExt cx="2849407" cy="342338"/>
          </a:xfrm>
        </p:grpSpPr>
        <p:sp>
          <p:nvSpPr>
            <p:cNvPr id="82" name="文本框 81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矩形: 圆角 82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871" y="2373499"/>
            <a:ext cx="2849407" cy="342338"/>
            <a:chOff x="5383134" y="2066449"/>
            <a:chExt cx="2849407" cy="342338"/>
          </a:xfrm>
        </p:grpSpPr>
        <p:sp>
          <p:nvSpPr>
            <p:cNvPr id="85" name="文本框 84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988999" y="33104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7" y="2749981"/>
            <a:ext cx="2228285" cy="914080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3963703" y="4066529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，同位角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57522" y="4307597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，内错角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972904" y="4533668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，同旁内角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525" y="3911090"/>
            <a:ext cx="2228285" cy="89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完成练习册本课时的习题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138345"/>
            <a:ext cx="2088232" cy="764991"/>
            <a:chOff x="251520" y="138345"/>
            <a:chExt cx="2088232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5265" y="195486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复习导入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3528" y="798637"/>
            <a:ext cx="7777480" cy="5275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lang="zh-CN" altLang="en-US" sz="2800" b="1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回顾：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三种平行线的判定方法分别是什么?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0348" y="1429827"/>
            <a:ext cx="2069465" cy="1748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4028" y="1587942"/>
            <a:ext cx="2920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同位角相等</a:t>
            </a:r>
            <a:endParaRPr lang="zh-CN" altLang="en-US" sz="28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028" y="2214687"/>
            <a:ext cx="2920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内错角相等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028" y="2841432"/>
            <a:ext cx="2920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同旁内角互补</a:t>
            </a:r>
            <a:endParaRPr lang="zh-CN" altLang="en-US" sz="2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右箭头 8"/>
          <p:cNvSpPr/>
          <p:nvPr/>
        </p:nvSpPr>
        <p:spPr>
          <a:xfrm>
            <a:off x="3164518" y="2388677"/>
            <a:ext cx="874395" cy="174625"/>
          </a:xfrm>
          <a:prstGeom prst="rightArrow">
            <a:avLst/>
          </a:prstGeom>
          <a:solidFill>
            <a:srgbClr val="E60013"/>
          </a:solidFill>
          <a:ln>
            <a:solidFill>
              <a:srgbClr val="E60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728" y="1488247"/>
            <a:ext cx="2600960" cy="1934210"/>
          </a:xfrm>
          <a:prstGeom prst="rect">
            <a:avLst/>
          </a:prstGeom>
          <a:noFill/>
          <a:ln>
            <a:solidFill>
              <a:srgbClr val="E60013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20703" y="1838132"/>
            <a:ext cx="1101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判定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3920803" y="2194367"/>
            <a:ext cx="2743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fontAlgn="base" hangingPunct="0"/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两条直线平行</a:t>
            </a:r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683568" y="3605337"/>
            <a:ext cx="7704856" cy="902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华文中宋" panose="02010600040101010101" charset="-122"/>
              </a:rPr>
              <a:t>在两条直线平行的条件下，同位角、内错角、同旁内角又各有什么关系呢？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1" animBg="1"/>
      <p:bldP spid="10" grpId="2" animBg="1"/>
      <p:bldP spid="11" grpId="0" bldLvl="0" animBg="1"/>
      <p:bldP spid="11" grpId="1" animBg="1"/>
      <p:bldP spid="12" grpId="1"/>
      <p:bldP spid="12" grpId="2"/>
      <p:bldP spid="13" grpId="1"/>
      <p:bldP spid="13" grpId="2"/>
      <p:bldP spid="14" grpId="1" animBg="1"/>
      <p:bldP spid="1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88224" y="122462"/>
            <a:ext cx="2156172" cy="764991"/>
            <a:chOff x="251520" y="138345"/>
            <a:chExt cx="4377140" cy="76499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新课探究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1170" y="1243304"/>
            <a:ext cx="8272216" cy="4654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与直线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平行，截线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与这两条平行线相交。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552044" y="482542"/>
            <a:ext cx="4511524" cy="508252"/>
            <a:chOff x="2967190" y="885511"/>
            <a:chExt cx="4485130" cy="508252"/>
          </a:xfrm>
        </p:grpSpPr>
        <p:sp>
          <p:nvSpPr>
            <p:cNvPr id="49" name="文本框 48"/>
            <p:cNvSpPr txBox="1"/>
            <p:nvPr/>
          </p:nvSpPr>
          <p:spPr>
            <a:xfrm>
              <a:off x="2967190" y="885511"/>
              <a:ext cx="426910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平行线的性质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3038777" y="1393763"/>
              <a:ext cx="4413543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404622" y="1910010"/>
            <a:ext cx="5036855" cy="14811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测量同位角∠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的大小，它们有什么关系？图中还有其他同位角吗？它们的大小有什么关系？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44046" y="1731377"/>
            <a:ext cx="3052607" cy="2345577"/>
            <a:chOff x="5644046" y="1731377"/>
            <a:chExt cx="3052607" cy="2345577"/>
          </a:xfrm>
        </p:grpSpPr>
        <p:grpSp>
          <p:nvGrpSpPr>
            <p:cNvPr id="6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44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27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37" name="任意多边形: 形状 36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8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35" name="任意多边形: 形状 34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9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33" name="任意多边形: 形状 32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0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31" name="任意多边形: 形状 30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1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12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25" name="任意多边形: 形状 24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3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23" name="任意多边形: 形状 22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7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21" name="任意多边形: 形状 20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8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19" name="任意多边形: 形状 18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46" name="直接连接符 45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D（第4单元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9178" y="1209040"/>
            <a:ext cx="2526665" cy="1362710"/>
          </a:xfrm>
          <a:prstGeom prst="rect">
            <a:avLst/>
          </a:prstGeom>
        </p:spPr>
      </p:pic>
      <p:graphicFrame>
        <p:nvGraphicFramePr>
          <p:cNvPr id="40" name="表格 39"/>
          <p:cNvGraphicFramePr/>
          <p:nvPr>
            <p:custDataLst>
              <p:tags r:id="rId2"/>
            </p:custDataLst>
          </p:nvPr>
        </p:nvGraphicFramePr>
        <p:xfrm>
          <a:off x="334336" y="1738178"/>
          <a:ext cx="5210810" cy="1595120"/>
        </p:xfrm>
        <a:graphic>
          <a:graphicData uri="http://schemas.openxmlformats.org/drawingml/2006/table">
            <a:tbl>
              <a:tblPr/>
              <a:tblGrid>
                <a:gridCol w="1043305"/>
                <a:gridCol w="1060450"/>
                <a:gridCol w="1028065"/>
                <a:gridCol w="1044575"/>
                <a:gridCol w="1034415"/>
              </a:tblGrid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∠1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∠2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∠3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∠4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∠5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∠6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∠7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∠8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圆角矩形标注 14"/>
          <p:cNvSpPr/>
          <p:nvPr/>
        </p:nvSpPr>
        <p:spPr>
          <a:xfrm>
            <a:off x="334336" y="3552070"/>
            <a:ext cx="4448175" cy="1064895"/>
          </a:xfrm>
          <a:prstGeom prst="wedgeRoundRectCallout">
            <a:avLst>
              <a:gd name="adj1" fmla="val 61249"/>
              <a:gd name="adj2" fmla="val -37419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猜想：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两条平行线被第三条直线截得的同位角相等。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34791" y="1685473"/>
            <a:ext cx="951230" cy="1694815"/>
          </a:xfrm>
          <a:prstGeom prst="rect">
            <a:avLst/>
          </a:prstGeom>
          <a:noFill/>
          <a:ln>
            <a:solidFill>
              <a:srgbClr val="1D41D5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472381" y="1685473"/>
            <a:ext cx="951230" cy="1694815"/>
          </a:xfrm>
          <a:prstGeom prst="rect">
            <a:avLst/>
          </a:prstGeom>
          <a:noFill/>
          <a:ln>
            <a:solidFill>
              <a:srgbClr val="1D41D5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509971" y="1685473"/>
            <a:ext cx="951230" cy="1694815"/>
          </a:xfrm>
          <a:prstGeom prst="rect">
            <a:avLst/>
          </a:prstGeom>
          <a:noFill/>
          <a:ln>
            <a:solidFill>
              <a:srgbClr val="1D41D5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547561" y="1685473"/>
            <a:ext cx="951230" cy="1694815"/>
          </a:xfrm>
          <a:prstGeom prst="rect">
            <a:avLst/>
          </a:prstGeom>
          <a:noFill/>
          <a:ln>
            <a:solidFill>
              <a:srgbClr val="1D41D5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579779" y="2107404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99304" y="2086038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554174" y="2107404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47948" y="2128142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01369" y="2859449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520234" y="2881656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2726" y="2895128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38904" y="2894527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4219" y="343892"/>
            <a:ext cx="7784835" cy="871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测量同位角∠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的大小，它们有什么关系？图中还有其他同位角吗？它们的大小有什么关系？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076960" y="1738940"/>
            <a:ext cx="2907279" cy="2345577"/>
            <a:chOff x="5644046" y="1731377"/>
            <a:chExt cx="2907279" cy="2345577"/>
          </a:xfrm>
        </p:grpSpPr>
        <p:grpSp>
          <p:nvGrpSpPr>
            <p:cNvPr id="90" name="组合 7174"/>
            <p:cNvGrpSpPr/>
            <p:nvPr/>
          </p:nvGrpSpPr>
          <p:grpSpPr>
            <a:xfrm>
              <a:off x="5686773" y="1731377"/>
              <a:ext cx="2864552" cy="2074871"/>
              <a:chOff x="9169535" y="1624628"/>
              <a:chExt cx="2863333" cy="2075560"/>
            </a:xfrm>
          </p:grpSpPr>
          <p:sp>
            <p:nvSpPr>
              <p:cNvPr id="94" name="矩形 45"/>
              <p:cNvSpPr/>
              <p:nvPr/>
            </p:nvSpPr>
            <p:spPr>
              <a:xfrm>
                <a:off x="11597555" y="2826718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矩形 44"/>
              <p:cNvSpPr/>
              <p:nvPr/>
            </p:nvSpPr>
            <p:spPr>
              <a:xfrm>
                <a:off x="11579585" y="1915094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7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111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121" name="任意多边形: 形状 120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2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2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119" name="任意多边形: 形状 118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0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3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117" name="任意多边形: 形状 116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8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4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115" name="任意多边形: 形状 114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98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99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109" name="任意多边形: 形状 108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0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107" name="任意多边形: 形状 106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8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1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105" name="任意多边形: 形状 104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6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2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103" name="任意多边形: 形状 102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91" name="直接连接符 90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08576 0.163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449904" y="1782128"/>
            <a:ext cx="116328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zh-CN" altLang="en-US" sz="2600" b="1">
                <a:solidFill>
                  <a:srgbClr val="FF0000"/>
                </a:solidFill>
                <a:latin typeface="+mj-ea"/>
                <a:ea typeface="+mj-ea"/>
              </a:rPr>
              <a:t>能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39552" y="459566"/>
            <a:ext cx="7167650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改变直线 </a:t>
            </a:r>
            <a:r>
              <a:rPr lang="en-US" altLang="zh-CN" sz="2600" b="1" i="1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与直线 </a:t>
            </a:r>
            <a:r>
              <a:rPr lang="en-US" altLang="zh-CN" sz="2600" b="1" i="1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所成角的大小再试一试，你能得到相同的结论吗？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29741" y="2559545"/>
            <a:ext cx="6613383" cy="6165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当两直线不平行时，同位角是否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相等呢？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1" name="组合 7174"/>
          <p:cNvGrpSpPr/>
          <p:nvPr/>
        </p:nvGrpSpPr>
        <p:grpSpPr>
          <a:xfrm>
            <a:off x="5597420" y="3207409"/>
            <a:ext cx="2243351" cy="1564774"/>
            <a:chOff x="9126827" y="1624628"/>
            <a:chExt cx="3026321" cy="2112509"/>
          </a:xfrm>
        </p:grpSpPr>
        <p:grpSp>
          <p:nvGrpSpPr>
            <p:cNvPr id="83" name="组合 16"/>
            <p:cNvGrpSpPr/>
            <p:nvPr/>
          </p:nvGrpSpPr>
          <p:grpSpPr>
            <a:xfrm>
              <a:off x="9126827" y="2971222"/>
              <a:ext cx="3026321" cy="498613"/>
              <a:chOff x="9126827" y="2971222"/>
              <a:chExt cx="3026321" cy="498613"/>
            </a:xfrm>
          </p:grpSpPr>
          <p:cxnSp>
            <p:nvCxnSpPr>
              <p:cNvPr id="116" name="直接连接符 115"/>
              <p:cNvCxnSpPr/>
              <p:nvPr/>
            </p:nvCxnSpPr>
            <p:spPr>
              <a:xfrm>
                <a:off x="9126827" y="3205518"/>
                <a:ext cx="2591185" cy="1117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矩形 45"/>
              <p:cNvSpPr/>
              <p:nvPr/>
            </p:nvSpPr>
            <p:spPr>
              <a:xfrm>
                <a:off x="11717835" y="2971222"/>
                <a:ext cx="435313" cy="4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4" name="组合 15"/>
            <p:cNvGrpSpPr/>
            <p:nvPr/>
          </p:nvGrpSpPr>
          <p:grpSpPr>
            <a:xfrm>
              <a:off x="9173537" y="1909112"/>
              <a:ext cx="2898100" cy="629482"/>
              <a:chOff x="9173537" y="1909112"/>
              <a:chExt cx="2898100" cy="629482"/>
            </a:xfrm>
          </p:grpSpPr>
          <p:cxnSp>
            <p:nvCxnSpPr>
              <p:cNvPr id="114" name="直接连接符 113"/>
              <p:cNvCxnSpPr/>
              <p:nvPr/>
            </p:nvCxnSpPr>
            <p:spPr>
              <a:xfrm flipV="1">
                <a:off x="9173537" y="2013269"/>
                <a:ext cx="2535389" cy="52532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矩形 44"/>
              <p:cNvSpPr/>
              <p:nvPr/>
            </p:nvSpPr>
            <p:spPr>
              <a:xfrm>
                <a:off x="11663906" y="1909112"/>
                <a:ext cx="407731" cy="4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5" name="组合 7171"/>
            <p:cNvGrpSpPr/>
            <p:nvPr/>
          </p:nvGrpSpPr>
          <p:grpSpPr>
            <a:xfrm>
              <a:off x="9169535" y="1624628"/>
              <a:ext cx="2101447" cy="2112508"/>
              <a:chOff x="9169535" y="1624628"/>
              <a:chExt cx="2101447" cy="2112508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9389621" y="1754141"/>
                <a:ext cx="1881361" cy="1982995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矩形 47"/>
              <p:cNvSpPr/>
              <p:nvPr/>
            </p:nvSpPr>
            <p:spPr>
              <a:xfrm>
                <a:off x="9169535" y="1624628"/>
                <a:ext cx="399313" cy="4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6" name="组合 58"/>
            <p:cNvGrpSpPr/>
            <p:nvPr/>
          </p:nvGrpSpPr>
          <p:grpSpPr>
            <a:xfrm>
              <a:off x="9374646" y="1817471"/>
              <a:ext cx="1329486" cy="1161218"/>
              <a:chOff x="9374646" y="1817471"/>
              <a:chExt cx="1329486" cy="1161218"/>
            </a:xfrm>
          </p:grpSpPr>
          <p:grpSp>
            <p:nvGrpSpPr>
              <p:cNvPr id="100" name="组合 59"/>
              <p:cNvGrpSpPr/>
              <p:nvPr/>
            </p:nvGrpSpPr>
            <p:grpSpPr>
              <a:xfrm>
                <a:off x="9374646" y="1987111"/>
                <a:ext cx="683354" cy="498613"/>
                <a:chOff x="9379408" y="1987111"/>
                <a:chExt cx="683354" cy="498613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 rot="21294390">
                  <a:off x="9878393" y="2212963"/>
                  <a:ext cx="184369" cy="14494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矩形 70"/>
                <p:cNvSpPr/>
                <p:nvPr/>
              </p:nvSpPr>
              <p:spPr>
                <a:xfrm>
                  <a:off x="9379408" y="1987111"/>
                  <a:ext cx="404816" cy="498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01" name="组合 60"/>
              <p:cNvGrpSpPr/>
              <p:nvPr/>
            </p:nvGrpSpPr>
            <p:grpSpPr>
              <a:xfrm>
                <a:off x="9713555" y="1817471"/>
                <a:ext cx="666749" cy="569992"/>
                <a:chOff x="10292199" y="1834139"/>
                <a:chExt cx="666749" cy="569992"/>
              </a:xfrm>
            </p:grpSpPr>
            <p:sp>
              <p:nvSpPr>
                <p:cNvPr id="108" name="任意多边形: 形状 107"/>
                <p:cNvSpPr/>
                <p:nvPr/>
              </p:nvSpPr>
              <p:spPr>
                <a:xfrm rot="15702092">
                  <a:off x="10252552" y="2267461"/>
                  <a:ext cx="176317" cy="9702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矩形 68"/>
                <p:cNvSpPr/>
                <p:nvPr/>
              </p:nvSpPr>
              <p:spPr>
                <a:xfrm>
                  <a:off x="10554132" y="1834139"/>
                  <a:ext cx="404816" cy="498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2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02" name="组合 61"/>
              <p:cNvGrpSpPr/>
              <p:nvPr/>
            </p:nvGrpSpPr>
            <p:grpSpPr>
              <a:xfrm>
                <a:off x="9635887" y="2392025"/>
                <a:ext cx="413240" cy="586664"/>
                <a:chOff x="10162144" y="1996737"/>
                <a:chExt cx="413240" cy="586664"/>
              </a:xfrm>
            </p:grpSpPr>
            <p:sp>
              <p:nvSpPr>
                <p:cNvPr id="106" name="任意多边形: 形状 105"/>
                <p:cNvSpPr/>
                <p:nvPr/>
              </p:nvSpPr>
              <p:spPr>
                <a:xfrm rot="9547511">
                  <a:off x="10434156" y="1996737"/>
                  <a:ext cx="141228" cy="15880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矩形 66"/>
                <p:cNvSpPr/>
                <p:nvPr/>
              </p:nvSpPr>
              <p:spPr>
                <a:xfrm>
                  <a:off x="10162144" y="2084788"/>
                  <a:ext cx="404815" cy="498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03" name="组合 62"/>
              <p:cNvGrpSpPr/>
              <p:nvPr/>
            </p:nvGrpSpPr>
            <p:grpSpPr>
              <a:xfrm>
                <a:off x="10126072" y="2309439"/>
                <a:ext cx="578060" cy="498613"/>
                <a:chOff x="10033203" y="1878433"/>
                <a:chExt cx="578060" cy="498613"/>
              </a:xfrm>
            </p:grpSpPr>
            <p:sp>
              <p:nvSpPr>
                <p:cNvPr id="104" name="任意多边形: 形状 103"/>
                <p:cNvSpPr/>
                <p:nvPr/>
              </p:nvSpPr>
              <p:spPr>
                <a:xfrm rot="4453730">
                  <a:off x="10041089" y="1934224"/>
                  <a:ext cx="128630" cy="144401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矩形 64"/>
                <p:cNvSpPr/>
                <p:nvPr/>
              </p:nvSpPr>
              <p:spPr>
                <a:xfrm>
                  <a:off x="10206447" y="1878433"/>
                  <a:ext cx="404816" cy="498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  <p:grpSp>
          <p:nvGrpSpPr>
            <p:cNvPr id="87" name="组合 71"/>
            <p:cNvGrpSpPr/>
            <p:nvPr/>
          </p:nvGrpSpPr>
          <p:grpSpPr>
            <a:xfrm>
              <a:off x="10114855" y="2643407"/>
              <a:ext cx="1333175" cy="1093730"/>
              <a:chOff x="10114855" y="2643407"/>
              <a:chExt cx="1333175" cy="1093730"/>
            </a:xfrm>
          </p:grpSpPr>
          <p:grpSp>
            <p:nvGrpSpPr>
              <p:cNvPr id="88" name="组合 72"/>
              <p:cNvGrpSpPr/>
              <p:nvPr/>
            </p:nvGrpSpPr>
            <p:grpSpPr>
              <a:xfrm>
                <a:off x="10114855" y="2749709"/>
                <a:ext cx="809976" cy="498614"/>
                <a:chOff x="9914830" y="1430497"/>
                <a:chExt cx="809976" cy="498614"/>
              </a:xfrm>
            </p:grpSpPr>
            <p:sp>
              <p:nvSpPr>
                <p:cNvPr id="98" name="任意多边形: 形状 97"/>
                <p:cNvSpPr/>
                <p:nvPr/>
              </p:nvSpPr>
              <p:spPr>
                <a:xfrm rot="21294390">
                  <a:off x="10485683" y="1722495"/>
                  <a:ext cx="239123" cy="175384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矩形 83"/>
                <p:cNvSpPr/>
                <p:nvPr/>
              </p:nvSpPr>
              <p:spPr>
                <a:xfrm>
                  <a:off x="9914830" y="1430497"/>
                  <a:ext cx="404816" cy="498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89" name="组合 73"/>
              <p:cNvGrpSpPr/>
              <p:nvPr/>
            </p:nvGrpSpPr>
            <p:grpSpPr>
              <a:xfrm>
                <a:off x="10432345" y="2643407"/>
                <a:ext cx="725946" cy="519600"/>
                <a:chOff x="10806202" y="1340863"/>
                <a:chExt cx="725946" cy="519600"/>
              </a:xfrm>
            </p:grpSpPr>
            <p:sp>
              <p:nvSpPr>
                <p:cNvPr id="96" name="任意多边形: 形状 95"/>
                <p:cNvSpPr/>
                <p:nvPr/>
              </p:nvSpPr>
              <p:spPr>
                <a:xfrm rot="15702092">
                  <a:off x="10811700" y="1705691"/>
                  <a:ext cx="149274" cy="16027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矩形 81"/>
                <p:cNvSpPr/>
                <p:nvPr/>
              </p:nvSpPr>
              <p:spPr>
                <a:xfrm>
                  <a:off x="11127332" y="1340863"/>
                  <a:ext cx="404816" cy="498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90" name="组合 74"/>
              <p:cNvGrpSpPr/>
              <p:nvPr/>
            </p:nvGrpSpPr>
            <p:grpSpPr>
              <a:xfrm>
                <a:off x="10496186" y="3213337"/>
                <a:ext cx="404817" cy="523800"/>
                <a:chOff x="10817656" y="1498837"/>
                <a:chExt cx="404817" cy="523800"/>
              </a:xfrm>
            </p:grpSpPr>
            <p:sp>
              <p:nvSpPr>
                <p:cNvPr id="94" name="任意多边形: 形状 93"/>
                <p:cNvSpPr/>
                <p:nvPr/>
              </p:nvSpPr>
              <p:spPr>
                <a:xfrm rot="10185827">
                  <a:off x="11036581" y="1498837"/>
                  <a:ext cx="141227" cy="16039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矩形 79"/>
                <p:cNvSpPr/>
                <p:nvPr/>
              </p:nvSpPr>
              <p:spPr>
                <a:xfrm>
                  <a:off x="10817656" y="1524023"/>
                  <a:ext cx="404817" cy="4986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7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91" name="组合 75"/>
              <p:cNvGrpSpPr/>
              <p:nvPr/>
            </p:nvGrpSpPr>
            <p:grpSpPr>
              <a:xfrm>
                <a:off x="10939882" y="3202054"/>
                <a:ext cx="508148" cy="498613"/>
                <a:chOff x="10642226" y="1451836"/>
                <a:chExt cx="508148" cy="498613"/>
              </a:xfrm>
            </p:grpSpPr>
            <p:sp>
              <p:nvSpPr>
                <p:cNvPr id="92" name="任意多边形: 形状 91"/>
                <p:cNvSpPr/>
                <p:nvPr/>
              </p:nvSpPr>
              <p:spPr>
                <a:xfrm rot="4905072">
                  <a:off x="10650110" y="1471114"/>
                  <a:ext cx="128631" cy="14440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矩形 77"/>
                <p:cNvSpPr/>
                <p:nvPr/>
              </p:nvSpPr>
              <p:spPr>
                <a:xfrm>
                  <a:off x="10745558" y="1451836"/>
                  <a:ext cx="404816" cy="498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</a:t>
                  </a:r>
                  <a:endParaRPr lang="zh-CN" altLang="en-US" dirty="0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118" name="矩形 117"/>
          <p:cNvSpPr/>
          <p:nvPr/>
        </p:nvSpPr>
        <p:spPr>
          <a:xfrm>
            <a:off x="1441956" y="3623638"/>
            <a:ext cx="1270000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不相等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3" name="组合 7174"/>
          <p:cNvGrpSpPr/>
          <p:nvPr/>
        </p:nvGrpSpPr>
        <p:grpSpPr>
          <a:xfrm>
            <a:off x="5710222" y="1121555"/>
            <a:ext cx="2175712" cy="1676996"/>
            <a:chOff x="9041937" y="1551833"/>
            <a:chExt cx="3136197" cy="2419151"/>
          </a:xfrm>
        </p:grpSpPr>
        <p:grpSp>
          <p:nvGrpSpPr>
            <p:cNvPr id="44" name="组合 16"/>
            <p:cNvGrpSpPr/>
            <p:nvPr/>
          </p:nvGrpSpPr>
          <p:grpSpPr>
            <a:xfrm>
              <a:off x="9126827" y="2971222"/>
              <a:ext cx="3026321" cy="532780"/>
              <a:chOff x="9126827" y="2971222"/>
              <a:chExt cx="3026321" cy="53278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9126827" y="3205518"/>
                <a:ext cx="2591185" cy="1117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矩形 45"/>
              <p:cNvSpPr/>
              <p:nvPr/>
            </p:nvSpPr>
            <p:spPr>
              <a:xfrm>
                <a:off x="11717835" y="2971222"/>
                <a:ext cx="435313" cy="532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5" name="组合 15"/>
            <p:cNvGrpSpPr/>
            <p:nvPr/>
          </p:nvGrpSpPr>
          <p:grpSpPr>
            <a:xfrm>
              <a:off x="9126827" y="2078606"/>
              <a:ext cx="3051307" cy="532780"/>
              <a:chOff x="9126827" y="2078606"/>
              <a:chExt cx="3051307" cy="532780"/>
            </a:xfrm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9126827" y="2362119"/>
                <a:ext cx="2591186" cy="17449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矩形 44"/>
              <p:cNvSpPr/>
              <p:nvPr/>
            </p:nvSpPr>
            <p:spPr>
              <a:xfrm>
                <a:off x="11742821" y="2078606"/>
                <a:ext cx="435313" cy="532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6" name="组合 7171"/>
            <p:cNvGrpSpPr/>
            <p:nvPr/>
          </p:nvGrpSpPr>
          <p:grpSpPr>
            <a:xfrm>
              <a:off x="9041937" y="1551833"/>
              <a:ext cx="2450907" cy="2419151"/>
              <a:chOff x="9041937" y="1551833"/>
              <a:chExt cx="2450907" cy="2419151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9389620" y="1754142"/>
                <a:ext cx="2103224" cy="2216842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矩形 47"/>
              <p:cNvSpPr/>
              <p:nvPr/>
            </p:nvSpPr>
            <p:spPr>
              <a:xfrm>
                <a:off x="9041937" y="1551833"/>
                <a:ext cx="399313" cy="532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7" name="组合 58"/>
            <p:cNvGrpSpPr/>
            <p:nvPr/>
          </p:nvGrpSpPr>
          <p:grpSpPr>
            <a:xfrm>
              <a:off x="9296317" y="1817471"/>
              <a:ext cx="1435553" cy="1094877"/>
              <a:chOff x="9296317" y="1817471"/>
              <a:chExt cx="1435553" cy="1094877"/>
            </a:xfrm>
          </p:grpSpPr>
          <p:grpSp>
            <p:nvGrpSpPr>
              <p:cNvPr id="61" name="组合 59"/>
              <p:cNvGrpSpPr/>
              <p:nvPr/>
            </p:nvGrpSpPr>
            <p:grpSpPr>
              <a:xfrm>
                <a:off x="9296317" y="1928757"/>
                <a:ext cx="761683" cy="532780"/>
                <a:chOff x="9301079" y="1928757"/>
                <a:chExt cx="761683" cy="532780"/>
              </a:xfrm>
            </p:grpSpPr>
            <p:sp>
              <p:nvSpPr>
                <p:cNvPr id="71" name="任意多边形: 形状 70"/>
                <p:cNvSpPr/>
                <p:nvPr/>
              </p:nvSpPr>
              <p:spPr>
                <a:xfrm rot="21294390">
                  <a:off x="9878393" y="2212963"/>
                  <a:ext cx="184369" cy="14494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矩形 70"/>
                <p:cNvSpPr/>
                <p:nvPr/>
              </p:nvSpPr>
              <p:spPr>
                <a:xfrm>
                  <a:off x="9301079" y="1928757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62" name="组合 60"/>
              <p:cNvGrpSpPr/>
              <p:nvPr/>
            </p:nvGrpSpPr>
            <p:grpSpPr>
              <a:xfrm>
                <a:off x="9647775" y="1817471"/>
                <a:ext cx="760267" cy="532780"/>
                <a:chOff x="10226419" y="1834139"/>
                <a:chExt cx="760267" cy="532780"/>
              </a:xfrm>
            </p:grpSpPr>
            <p:sp>
              <p:nvSpPr>
                <p:cNvPr id="69" name="任意多边形: 形状 68"/>
                <p:cNvSpPr/>
                <p:nvPr/>
              </p:nvSpPr>
              <p:spPr>
                <a:xfrm rot="15702092">
                  <a:off x="10186772" y="2225919"/>
                  <a:ext cx="176317" cy="9702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矩形 68"/>
                <p:cNvSpPr/>
                <p:nvPr/>
              </p:nvSpPr>
              <p:spPr>
                <a:xfrm>
                  <a:off x="10554131" y="1834139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2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63" name="组合 61"/>
              <p:cNvGrpSpPr/>
              <p:nvPr/>
            </p:nvGrpSpPr>
            <p:grpSpPr>
              <a:xfrm>
                <a:off x="9677750" y="2379568"/>
                <a:ext cx="432555" cy="532780"/>
                <a:chOff x="10204007" y="1984280"/>
                <a:chExt cx="432555" cy="532780"/>
              </a:xfrm>
            </p:grpSpPr>
            <p:sp>
              <p:nvSpPr>
                <p:cNvPr id="67" name="任意多边形: 形状 66"/>
                <p:cNvSpPr/>
                <p:nvPr/>
              </p:nvSpPr>
              <p:spPr>
                <a:xfrm rot="10185827">
                  <a:off x="10411342" y="1986848"/>
                  <a:ext cx="141228" cy="158803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矩形 66"/>
                <p:cNvSpPr/>
                <p:nvPr/>
              </p:nvSpPr>
              <p:spPr>
                <a:xfrm>
                  <a:off x="10204007" y="1984280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64" name="组合 62"/>
              <p:cNvGrpSpPr/>
              <p:nvPr/>
            </p:nvGrpSpPr>
            <p:grpSpPr>
              <a:xfrm>
                <a:off x="10125350" y="2309439"/>
                <a:ext cx="606520" cy="532780"/>
                <a:chOff x="10032481" y="1878433"/>
                <a:chExt cx="606520" cy="532780"/>
              </a:xfrm>
            </p:grpSpPr>
            <p:sp>
              <p:nvSpPr>
                <p:cNvPr id="65" name="任意多边形: 形状 64"/>
                <p:cNvSpPr/>
                <p:nvPr/>
              </p:nvSpPr>
              <p:spPr>
                <a:xfrm rot="4905072">
                  <a:off x="10040367" y="1965736"/>
                  <a:ext cx="128630" cy="144401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矩形 64"/>
                <p:cNvSpPr/>
                <p:nvPr/>
              </p:nvSpPr>
              <p:spPr>
                <a:xfrm>
                  <a:off x="10206446" y="1878433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  <p:grpSp>
          <p:nvGrpSpPr>
            <p:cNvPr id="48" name="组合 71"/>
            <p:cNvGrpSpPr/>
            <p:nvPr/>
          </p:nvGrpSpPr>
          <p:grpSpPr>
            <a:xfrm>
              <a:off x="10097712" y="2643407"/>
              <a:ext cx="1378058" cy="1127896"/>
              <a:chOff x="10097712" y="2643407"/>
              <a:chExt cx="1378058" cy="1127896"/>
            </a:xfrm>
          </p:grpSpPr>
          <p:grpSp>
            <p:nvGrpSpPr>
              <p:cNvPr id="49" name="组合 72"/>
              <p:cNvGrpSpPr/>
              <p:nvPr/>
            </p:nvGrpSpPr>
            <p:grpSpPr>
              <a:xfrm>
                <a:off x="10097712" y="2772451"/>
                <a:ext cx="809872" cy="532780"/>
                <a:chOff x="9897687" y="1453239"/>
                <a:chExt cx="809872" cy="532780"/>
              </a:xfrm>
            </p:grpSpPr>
            <p:sp>
              <p:nvSpPr>
                <p:cNvPr id="59" name="任意多边形: 形状 58"/>
                <p:cNvSpPr/>
                <p:nvPr/>
              </p:nvSpPr>
              <p:spPr>
                <a:xfrm rot="21294390">
                  <a:off x="10468435" y="1719311"/>
                  <a:ext cx="239124" cy="175384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矩形 83"/>
                <p:cNvSpPr/>
                <p:nvPr/>
              </p:nvSpPr>
              <p:spPr>
                <a:xfrm>
                  <a:off x="9897687" y="1453239"/>
                  <a:ext cx="432556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50" name="组合 73"/>
              <p:cNvGrpSpPr/>
              <p:nvPr/>
            </p:nvGrpSpPr>
            <p:grpSpPr>
              <a:xfrm>
                <a:off x="10422726" y="2643407"/>
                <a:ext cx="763305" cy="535513"/>
                <a:chOff x="10796583" y="1340863"/>
                <a:chExt cx="763305" cy="535513"/>
              </a:xfrm>
            </p:grpSpPr>
            <p:sp>
              <p:nvSpPr>
                <p:cNvPr id="57" name="任意多边形: 形状 56"/>
                <p:cNvSpPr/>
                <p:nvPr/>
              </p:nvSpPr>
              <p:spPr>
                <a:xfrm rot="15702092">
                  <a:off x="10802081" y="1721604"/>
                  <a:ext cx="149274" cy="16027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矩形 81"/>
                <p:cNvSpPr/>
                <p:nvPr/>
              </p:nvSpPr>
              <p:spPr>
                <a:xfrm>
                  <a:off x="11127333" y="1340863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51" name="组合 74"/>
              <p:cNvGrpSpPr/>
              <p:nvPr/>
            </p:nvGrpSpPr>
            <p:grpSpPr>
              <a:xfrm>
                <a:off x="10496186" y="3213337"/>
                <a:ext cx="432555" cy="557966"/>
                <a:chOff x="10817656" y="1498837"/>
                <a:chExt cx="432555" cy="557966"/>
              </a:xfrm>
            </p:grpSpPr>
            <p:sp>
              <p:nvSpPr>
                <p:cNvPr id="55" name="任意多边形: 形状 54"/>
                <p:cNvSpPr/>
                <p:nvPr/>
              </p:nvSpPr>
              <p:spPr>
                <a:xfrm rot="10185827">
                  <a:off x="11036581" y="1498837"/>
                  <a:ext cx="141227" cy="16039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矩形 79"/>
                <p:cNvSpPr/>
                <p:nvPr/>
              </p:nvSpPr>
              <p:spPr>
                <a:xfrm>
                  <a:off x="10817656" y="1524023"/>
                  <a:ext cx="432555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7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52" name="组合 75"/>
              <p:cNvGrpSpPr/>
              <p:nvPr/>
            </p:nvGrpSpPr>
            <p:grpSpPr>
              <a:xfrm>
                <a:off x="10939882" y="3202054"/>
                <a:ext cx="535888" cy="532780"/>
                <a:chOff x="10642226" y="1451836"/>
                <a:chExt cx="535888" cy="532780"/>
              </a:xfrm>
            </p:grpSpPr>
            <p:sp>
              <p:nvSpPr>
                <p:cNvPr id="53" name="任意多边形: 形状 52"/>
                <p:cNvSpPr/>
                <p:nvPr/>
              </p:nvSpPr>
              <p:spPr>
                <a:xfrm rot="4905072">
                  <a:off x="10650110" y="1471114"/>
                  <a:ext cx="128631" cy="144400"/>
                </a:xfrm>
                <a:custGeom>
                  <a:avLst/>
                  <a:gdLst>
                    <a:gd name="connsiteX0" fmla="*/ 0 w 133350"/>
                    <a:gd name="connsiteY0" fmla="*/ 0 h 152400"/>
                    <a:gd name="connsiteX1" fmla="*/ 104775 w 133350"/>
                    <a:gd name="connsiteY1" fmla="*/ 42863 h 152400"/>
                    <a:gd name="connsiteX2" fmla="*/ 133350 w 133350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0" h="152400">
                      <a:moveTo>
                        <a:pt x="0" y="0"/>
                      </a:moveTo>
                      <a:cubicBezTo>
                        <a:pt x="41275" y="8731"/>
                        <a:pt x="82550" y="17463"/>
                        <a:pt x="104775" y="42863"/>
                      </a:cubicBezTo>
                      <a:cubicBezTo>
                        <a:pt x="127000" y="68263"/>
                        <a:pt x="130175" y="110331"/>
                        <a:pt x="133350" y="152400"/>
                      </a:cubicBezTo>
                    </a:path>
                  </a:pathLst>
                </a:custGeom>
                <a:noFill/>
                <a:ln>
                  <a:solidFill>
                    <a:srgbClr val="19A9E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矩形 77"/>
                <p:cNvSpPr/>
                <p:nvPr/>
              </p:nvSpPr>
              <p:spPr>
                <a:xfrm>
                  <a:off x="10745558" y="1451836"/>
                  <a:ext cx="432556" cy="5327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None/>
                  </a:pPr>
                  <a:r>
                    <a:rPr lang="en-US" altLang="zh-CN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</a:t>
                  </a:r>
                  <a:endParaRPr lang="zh-CN" altLang="en-US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39" name="组合 38"/>
          <p:cNvGrpSpPr/>
          <p:nvPr/>
        </p:nvGrpSpPr>
        <p:grpSpPr>
          <a:xfrm>
            <a:off x="6821148" y="995490"/>
            <a:ext cx="886054" cy="1878356"/>
            <a:chOff x="4843192" y="1168180"/>
            <a:chExt cx="885970" cy="1879215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4843192" y="1358797"/>
              <a:ext cx="885970" cy="1688598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53"/>
            <p:cNvSpPr/>
            <p:nvPr/>
          </p:nvSpPr>
          <p:spPr>
            <a:xfrm>
              <a:off x="4941996" y="1168180"/>
              <a:ext cx="39931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0" grpId="0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3788" y="1039993"/>
            <a:ext cx="7998652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两条平行直线被第三条直线所截，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同位角相等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266" y="1695447"/>
            <a:ext cx="518908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简述为：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两直线平行，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同位角相等。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479" y="2295141"/>
            <a:ext cx="1938281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几何语言：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860" y="2939415"/>
            <a:ext cx="3046730" cy="4931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因为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（已知），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3543935"/>
            <a:ext cx="4493895" cy="93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所以 ∠1=∠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（两直线平行，同位角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相等）。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39552" y="249873"/>
            <a:ext cx="2088232" cy="764991"/>
            <a:chOff x="251520" y="138345"/>
            <a:chExt cx="2088232" cy="764991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088232" cy="764991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415265" y="195486"/>
              <a:ext cx="19244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+mn-ea"/>
                  <a:sym typeface="+mn-lt"/>
                </a:rPr>
                <a:t>归纳总结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644046" y="1731377"/>
            <a:ext cx="3052607" cy="2345577"/>
            <a:chOff x="5644046" y="1731377"/>
            <a:chExt cx="3052607" cy="2345577"/>
          </a:xfrm>
        </p:grpSpPr>
        <p:grpSp>
          <p:nvGrpSpPr>
            <p:cNvPr id="47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51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9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0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107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117" name="任意多边形: 形状 116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8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8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115" name="任意多边形: 形状 114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9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113" name="任意多边形: 形状 112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0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111" name="任意多边形: 形状 110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91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95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105" name="任意多边形: 形状 104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6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6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103" name="任意多边形: 形状 102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4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7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101" name="任意多边形: 形状 100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2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8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99" name="任意多边形: 形状 98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0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48" name="直接连接符 47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3528" y="974043"/>
            <a:ext cx="8208000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如图，直线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是截线，若∠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1=60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°，则∠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的度数为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3528" y="3554683"/>
            <a:ext cx="8208000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2860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7432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2004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657600" algn="l" defTabSz="914400" rtl="0" eaLnBrk="1" latinLnBrk="0" hangingPunct="1">
              <a:defRPr kern="1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是∠</a:t>
            </a:r>
            <a:r>
              <a:rPr sz="2400" b="1" i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ABD</a:t>
            </a:r>
            <a:r>
              <a:rPr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的平分线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若∠</a:t>
            </a:r>
            <a:r>
              <a:rPr 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2=64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则∠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3=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638" y="1563958"/>
            <a:ext cx="4815205" cy="2000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4658" y="1443308"/>
            <a:ext cx="1146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333" y="4043633"/>
            <a:ext cx="1146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038" y="126959"/>
            <a:ext cx="2156172" cy="764991"/>
            <a:chOff x="251520" y="138345"/>
            <a:chExt cx="4377140" cy="76499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4653372" y="1562299"/>
            <a:ext cx="1024702" cy="79561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508813" y="2347351"/>
            <a:ext cx="1024702" cy="79561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596955" y="1549427"/>
            <a:ext cx="1024702" cy="7956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565122" y="2347351"/>
            <a:ext cx="1024702" cy="7956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0" name="表格 39"/>
          <p:cNvGraphicFramePr/>
          <p:nvPr>
            <p:custDataLst>
              <p:tags r:id="rId1"/>
            </p:custDataLst>
          </p:nvPr>
        </p:nvGraphicFramePr>
        <p:xfrm>
          <a:off x="460133" y="1550156"/>
          <a:ext cx="5210810" cy="1595120"/>
        </p:xfrm>
        <a:graphic>
          <a:graphicData uri="http://schemas.openxmlformats.org/drawingml/2006/table">
            <a:tbl>
              <a:tblPr/>
              <a:tblGrid>
                <a:gridCol w="1043305"/>
                <a:gridCol w="1060450"/>
                <a:gridCol w="1028065"/>
                <a:gridCol w="1044575"/>
                <a:gridCol w="1034415"/>
              </a:tblGrid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∠1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∠2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∠3</a:t>
                      </a:r>
                      <a:endParaRPr lang="en-US" altLang="zh-CN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∠4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角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∠5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∠6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∠7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∠8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780"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度数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E60013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圆角矩形标注 14"/>
          <p:cNvSpPr/>
          <p:nvPr/>
        </p:nvSpPr>
        <p:spPr>
          <a:xfrm>
            <a:off x="460133" y="3457747"/>
            <a:ext cx="4448175" cy="1064895"/>
          </a:xfrm>
          <a:prstGeom prst="wedgeRoundRectCallout">
            <a:avLst>
              <a:gd name="adj1" fmla="val 61249"/>
              <a:gd name="adj2" fmla="val -37419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猜想：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两条平行线被第三条直线截得的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内错角相等。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576" y="1919382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25101" y="1898016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79971" y="1919382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73745" y="1940120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7166" y="2671427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646031" y="2693634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18523" y="2707106"/>
            <a:ext cx="102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64701" y="2706505"/>
            <a:ext cx="849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E6001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E6001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3964" y="410915"/>
            <a:ext cx="7409557" cy="10046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中有几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对内错角？它们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的大小有什么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关系？为什么？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787620" y="1498638"/>
            <a:ext cx="3052607" cy="2345577"/>
            <a:chOff x="5644046" y="1731377"/>
            <a:chExt cx="3052607" cy="2345577"/>
          </a:xfrm>
        </p:grpSpPr>
        <p:grpSp>
          <p:nvGrpSpPr>
            <p:cNvPr id="59" name="组合 7174"/>
            <p:cNvGrpSpPr/>
            <p:nvPr/>
          </p:nvGrpSpPr>
          <p:grpSpPr>
            <a:xfrm>
              <a:off x="5686773" y="1731377"/>
              <a:ext cx="3009880" cy="2074871"/>
              <a:chOff x="9169535" y="1624628"/>
              <a:chExt cx="3008599" cy="2075560"/>
            </a:xfrm>
          </p:grpSpPr>
          <p:sp>
            <p:nvSpPr>
              <p:cNvPr id="64" name="矩形 45"/>
              <p:cNvSpPr/>
              <p:nvPr/>
            </p:nvSpPr>
            <p:spPr>
              <a:xfrm>
                <a:off x="11717835" y="2971222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矩形 44"/>
              <p:cNvSpPr/>
              <p:nvPr/>
            </p:nvSpPr>
            <p:spPr>
              <a:xfrm>
                <a:off x="11742821" y="2078606"/>
                <a:ext cx="435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矩形 47"/>
              <p:cNvSpPr/>
              <p:nvPr/>
            </p:nvSpPr>
            <p:spPr>
              <a:xfrm>
                <a:off x="9169535" y="1624628"/>
                <a:ext cx="399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buNone/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7" name="组合 58"/>
              <p:cNvGrpSpPr/>
              <p:nvPr/>
            </p:nvGrpSpPr>
            <p:grpSpPr>
              <a:xfrm>
                <a:off x="9374646" y="1869213"/>
                <a:ext cx="1151171" cy="972020"/>
                <a:chOff x="9374646" y="1869213"/>
                <a:chExt cx="1151171" cy="972020"/>
              </a:xfrm>
            </p:grpSpPr>
            <p:grpSp>
              <p:nvGrpSpPr>
                <p:cNvPr id="81" name="组合 59"/>
                <p:cNvGrpSpPr/>
                <p:nvPr/>
              </p:nvGrpSpPr>
              <p:grpSpPr>
                <a:xfrm>
                  <a:off x="9374646" y="1987111"/>
                  <a:ext cx="689389" cy="461665"/>
                  <a:chOff x="9379408" y="1987111"/>
                  <a:chExt cx="689389" cy="461665"/>
                </a:xfrm>
              </p:grpSpPr>
              <p:sp>
                <p:nvSpPr>
                  <p:cNvPr id="91" name="任意多边形: 形状 90"/>
                  <p:cNvSpPr/>
                  <p:nvPr/>
                </p:nvSpPr>
                <p:spPr>
                  <a:xfrm rot="20392841">
                    <a:off x="9917690" y="2242396"/>
                    <a:ext cx="151107" cy="14494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2" name="矩形 70"/>
                  <p:cNvSpPr/>
                  <p:nvPr/>
                </p:nvSpPr>
                <p:spPr>
                  <a:xfrm>
                    <a:off x="9379408" y="198711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2" name="组合 60"/>
                <p:cNvGrpSpPr/>
                <p:nvPr/>
              </p:nvGrpSpPr>
              <p:grpSpPr>
                <a:xfrm>
                  <a:off x="9687397" y="1869213"/>
                  <a:ext cx="566840" cy="487099"/>
                  <a:chOff x="10266041" y="1885881"/>
                  <a:chExt cx="566840" cy="487099"/>
                </a:xfrm>
              </p:grpSpPr>
              <p:sp>
                <p:nvSpPr>
                  <p:cNvPr id="89" name="任意多边形: 形状 88"/>
                  <p:cNvSpPr/>
                  <p:nvPr/>
                </p:nvSpPr>
                <p:spPr>
                  <a:xfrm rot="15702092">
                    <a:off x="10226394" y="2236310"/>
                    <a:ext cx="176317" cy="9702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  <a:gd name="connsiteX0-1" fmla="*/ 0 w 133350"/>
                      <a:gd name="connsiteY0-2" fmla="*/ 0 h 152400"/>
                      <a:gd name="connsiteX1-3" fmla="*/ 87146 w 133350"/>
                      <a:gd name="connsiteY1-4" fmla="*/ 17376 h 152400"/>
                      <a:gd name="connsiteX2-5" fmla="*/ 133350 w 133350"/>
                      <a:gd name="connsiteY2-6" fmla="*/ 152400 h 152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64921" y="-8024"/>
                          <a:pt x="87146" y="17376"/>
                        </a:cubicBezTo>
                        <a:cubicBezTo>
                          <a:pt x="109371" y="42776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0" name="矩形 68"/>
                  <p:cNvSpPr/>
                  <p:nvPr/>
                </p:nvSpPr>
                <p:spPr>
                  <a:xfrm>
                    <a:off x="10494327" y="1885881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2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3" name="组合 61"/>
                <p:cNvGrpSpPr/>
                <p:nvPr/>
              </p:nvGrpSpPr>
              <p:grpSpPr>
                <a:xfrm>
                  <a:off x="9677750" y="2348545"/>
                  <a:ext cx="342815" cy="492688"/>
                  <a:chOff x="10204007" y="1953257"/>
                  <a:chExt cx="342815" cy="492688"/>
                </a:xfrm>
              </p:grpSpPr>
              <p:sp>
                <p:nvSpPr>
                  <p:cNvPr id="87" name="任意多边形: 形状 86"/>
                  <p:cNvSpPr/>
                  <p:nvPr/>
                </p:nvSpPr>
                <p:spPr>
                  <a:xfrm rot="9424983">
                    <a:off x="10405594" y="1953257"/>
                    <a:ext cx="141228" cy="158803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8" name="矩形 66"/>
                  <p:cNvSpPr/>
                  <p:nvPr/>
                </p:nvSpPr>
                <p:spPr>
                  <a:xfrm>
                    <a:off x="10204007" y="198428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3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4" name="组合 62"/>
                <p:cNvGrpSpPr/>
                <p:nvPr/>
              </p:nvGrpSpPr>
              <p:grpSpPr>
                <a:xfrm>
                  <a:off x="10131256" y="2304846"/>
                  <a:ext cx="394561" cy="461665"/>
                  <a:chOff x="10038387" y="1873840"/>
                  <a:chExt cx="394561" cy="461665"/>
                </a:xfrm>
              </p:grpSpPr>
              <p:sp>
                <p:nvSpPr>
                  <p:cNvPr id="85" name="任意多边形: 形状 84"/>
                  <p:cNvSpPr/>
                  <p:nvPr/>
                </p:nvSpPr>
                <p:spPr>
                  <a:xfrm rot="4905072">
                    <a:off x="10046273" y="1958455"/>
                    <a:ext cx="128630" cy="144401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6" name="矩形 64"/>
                  <p:cNvSpPr/>
                  <p:nvPr/>
                </p:nvSpPr>
                <p:spPr>
                  <a:xfrm>
                    <a:off x="10094394" y="187384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4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68" name="组合 71"/>
              <p:cNvGrpSpPr/>
              <p:nvPr/>
            </p:nvGrpSpPr>
            <p:grpSpPr>
              <a:xfrm>
                <a:off x="10154325" y="2699021"/>
                <a:ext cx="1227443" cy="1001167"/>
                <a:chOff x="10154325" y="2699021"/>
                <a:chExt cx="1227443" cy="1001167"/>
              </a:xfrm>
            </p:grpSpPr>
            <p:grpSp>
              <p:nvGrpSpPr>
                <p:cNvPr id="69" name="组合 72"/>
                <p:cNvGrpSpPr/>
                <p:nvPr/>
              </p:nvGrpSpPr>
              <p:grpSpPr>
                <a:xfrm>
                  <a:off x="10154325" y="2784542"/>
                  <a:ext cx="717140" cy="461665"/>
                  <a:chOff x="9954300" y="1465330"/>
                  <a:chExt cx="717140" cy="461665"/>
                </a:xfrm>
              </p:grpSpPr>
              <p:sp>
                <p:nvSpPr>
                  <p:cNvPr id="79" name="任意多边形: 形状 78"/>
                  <p:cNvSpPr/>
                  <p:nvPr/>
                </p:nvSpPr>
                <p:spPr>
                  <a:xfrm rot="21294390">
                    <a:off x="10432317" y="1719545"/>
                    <a:ext cx="239123" cy="175384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0" name="矩形 83"/>
                  <p:cNvSpPr/>
                  <p:nvPr/>
                </p:nvSpPr>
                <p:spPr>
                  <a:xfrm>
                    <a:off x="9954300" y="1465330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5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0" name="组合 73"/>
                <p:cNvGrpSpPr/>
                <p:nvPr/>
              </p:nvGrpSpPr>
              <p:grpSpPr>
                <a:xfrm>
                  <a:off x="10440661" y="2699021"/>
                  <a:ext cx="595050" cy="489525"/>
                  <a:chOff x="10814518" y="1396477"/>
                  <a:chExt cx="595050" cy="489525"/>
                </a:xfrm>
              </p:grpSpPr>
              <p:sp>
                <p:nvSpPr>
                  <p:cNvPr id="77" name="任意多边形: 形状 76"/>
                  <p:cNvSpPr/>
                  <p:nvPr/>
                </p:nvSpPr>
                <p:spPr>
                  <a:xfrm rot="15702092">
                    <a:off x="10820016" y="1731230"/>
                    <a:ext cx="149274" cy="16027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8" name="矩形 81"/>
                  <p:cNvSpPr/>
                  <p:nvPr/>
                </p:nvSpPr>
                <p:spPr>
                  <a:xfrm>
                    <a:off x="11071014" y="1396477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6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1" name="组合 74"/>
                <p:cNvGrpSpPr/>
                <p:nvPr/>
              </p:nvGrpSpPr>
              <p:grpSpPr>
                <a:xfrm>
                  <a:off x="10496186" y="3193273"/>
                  <a:ext cx="338554" cy="506915"/>
                  <a:chOff x="10817656" y="1478773"/>
                  <a:chExt cx="338554" cy="506915"/>
                </a:xfrm>
              </p:grpSpPr>
              <p:sp>
                <p:nvSpPr>
                  <p:cNvPr id="75" name="任意多边形: 形状 74"/>
                  <p:cNvSpPr/>
                  <p:nvPr/>
                </p:nvSpPr>
                <p:spPr>
                  <a:xfrm rot="9374619">
                    <a:off x="11002759" y="1478773"/>
                    <a:ext cx="141227" cy="16039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矩形 79"/>
                  <p:cNvSpPr/>
                  <p:nvPr/>
                </p:nvSpPr>
                <p:spPr>
                  <a:xfrm>
                    <a:off x="10817656" y="1524023"/>
                    <a:ext cx="338554" cy="4616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7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72" name="组合 75"/>
                <p:cNvGrpSpPr/>
                <p:nvPr/>
              </p:nvGrpSpPr>
              <p:grpSpPr>
                <a:xfrm>
                  <a:off x="10922709" y="3202054"/>
                  <a:ext cx="459059" cy="461665"/>
                  <a:chOff x="10625053" y="1451836"/>
                  <a:chExt cx="459059" cy="461665"/>
                </a:xfrm>
              </p:grpSpPr>
              <p:sp>
                <p:nvSpPr>
                  <p:cNvPr id="73" name="任意多边形: 形状 72"/>
                  <p:cNvSpPr/>
                  <p:nvPr/>
                </p:nvSpPr>
                <p:spPr>
                  <a:xfrm rot="4905072">
                    <a:off x="10632937" y="1480720"/>
                    <a:ext cx="128631" cy="144400"/>
                  </a:xfrm>
                  <a:custGeom>
                    <a:avLst/>
                    <a:gdLst>
                      <a:gd name="connsiteX0" fmla="*/ 0 w 133350"/>
                      <a:gd name="connsiteY0" fmla="*/ 0 h 152400"/>
                      <a:gd name="connsiteX1" fmla="*/ 104775 w 133350"/>
                      <a:gd name="connsiteY1" fmla="*/ 42863 h 152400"/>
                      <a:gd name="connsiteX2" fmla="*/ 133350 w 13335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3350" h="152400">
                        <a:moveTo>
                          <a:pt x="0" y="0"/>
                        </a:moveTo>
                        <a:cubicBezTo>
                          <a:pt x="41275" y="8731"/>
                          <a:pt x="82550" y="17463"/>
                          <a:pt x="104775" y="42863"/>
                        </a:cubicBezTo>
                        <a:cubicBezTo>
                          <a:pt x="127000" y="68263"/>
                          <a:pt x="130175" y="110331"/>
                          <a:pt x="133350" y="152400"/>
                        </a:cubicBezTo>
                      </a:path>
                    </a:pathLst>
                  </a:custGeom>
                  <a:noFill/>
                  <a:ln w="19050">
                    <a:solidFill>
                      <a:srgbClr val="19A9E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矩形 77"/>
                  <p:cNvSpPr/>
                  <p:nvPr/>
                </p:nvSpPr>
                <p:spPr>
                  <a:xfrm>
                    <a:off x="10745558" y="1451836"/>
                    <a:ext cx="338554" cy="461665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None/>
                    </a:pPr>
                    <a:r>
                      <a:rPr lang="en-US" altLang="zh-CN" sz="2400" b="1" dirty="0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8</a:t>
                    </a:r>
                    <a:endParaRPr lang="zh-CN" altLang="en-US" sz="2400" dirty="0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61" name="直接连接符 60"/>
            <p:cNvCxnSpPr/>
            <p:nvPr/>
          </p:nvCxnSpPr>
          <p:spPr>
            <a:xfrm>
              <a:off x="5644046" y="3311742"/>
              <a:ext cx="2592288" cy="11174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5644046" y="2468623"/>
              <a:ext cx="2592289" cy="17443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906951" y="1860848"/>
              <a:ext cx="2104119" cy="2216106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4" grpId="0" animBg="1"/>
      <p:bldP spid="55" grpId="0" animBg="1"/>
      <p:bldP spid="41" grpId="1" animBg="1"/>
      <p:bldP spid="41" grpId="2" animBg="1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TABLE_ENDDRAG_ORIGIN_RECT" val="410*125"/>
  <p:tag name="TABLE_ENDDRAG_RECT" val="53*250*410*125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TABLE_ENDDRAG_ORIGIN_RECT" val="410*125"/>
  <p:tag name="TABLE_ENDDRAG_RECT" val="53*250*410*125"/>
</p:tagLst>
</file>

<file path=ppt/tags/tag8.xml><?xml version="1.0" encoding="utf-8"?>
<p:tagLst xmlns:p="http://schemas.openxmlformats.org/presentationml/2006/main">
  <p:tag name="TABLE_ENDDRAG_ORIGIN_RECT" val="410*125"/>
  <p:tag name="TABLE_ENDDRAG_RECT" val="53*250*410*125"/>
</p:tagLst>
</file>

<file path=ppt/tags/tag9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3695</Words>
  <Application>WPS 演示</Application>
  <PresentationFormat>全屏显示(16:9)</PresentationFormat>
  <Paragraphs>927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Arial</vt:lpstr>
      <vt:lpstr>微软雅黑</vt:lpstr>
      <vt:lpstr>Times New Roman</vt:lpstr>
      <vt:lpstr>楷体</vt:lpstr>
      <vt:lpstr>华文中宋</vt:lpstr>
      <vt:lpstr>Arial Unicode MS</vt:lpstr>
      <vt:lpstr>times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695</cp:revision>
  <dcterms:created xsi:type="dcterms:W3CDTF">2015-07-09T08:14:00Z</dcterms:created>
  <dcterms:modified xsi:type="dcterms:W3CDTF">2025-01-20T00:17:02Z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