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3"/>
    <p:sldId id="384" r:id="rId4"/>
    <p:sldId id="404" r:id="rId5"/>
    <p:sldId id="381" r:id="rId6"/>
    <p:sldId id="385" r:id="rId7"/>
    <p:sldId id="386" r:id="rId8"/>
    <p:sldId id="412" r:id="rId9"/>
    <p:sldId id="405" r:id="rId10"/>
    <p:sldId id="413" r:id="rId11"/>
    <p:sldId id="388" r:id="rId12"/>
    <p:sldId id="414" r:id="rId13"/>
    <p:sldId id="406" r:id="rId14"/>
    <p:sldId id="415" r:id="rId15"/>
    <p:sldId id="387" r:id="rId16"/>
    <p:sldId id="407" r:id="rId17"/>
    <p:sldId id="389" r:id="rId18"/>
    <p:sldId id="410" r:id="rId19"/>
    <p:sldId id="411" r:id="rId20"/>
    <p:sldId id="390" r:id="rId21"/>
    <p:sldId id="409" r:id="rId22"/>
    <p:sldId id="391" r:id="rId23"/>
    <p:sldId id="382" r:id="rId24"/>
    <p:sldId id="408" r:id="rId25"/>
    <p:sldId id="393" r:id="rId26"/>
    <p:sldId id="392" r:id="rId27"/>
    <p:sldId id="383" r:id="rId28"/>
    <p:sldId id="394" r:id="rId29"/>
    <p:sldId id="395" r:id="rId30"/>
    <p:sldId id="403" r:id="rId31"/>
    <p:sldId id="397" r:id="rId32"/>
    <p:sldId id="396" r:id="rId33"/>
    <p:sldId id="398" r:id="rId34"/>
    <p:sldId id="402" r:id="rId35"/>
    <p:sldId id="401" r:id="rId36"/>
    <p:sldId id="283" r:id="rId3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5"/>
    <a:srgbClr val="0066FF"/>
    <a:srgbClr val="FFFFD5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8" y="9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3131" y="1818944"/>
            <a:ext cx="4750594" cy="1505611"/>
            <a:chOff x="2193131" y="2074202"/>
            <a:chExt cx="4750594" cy="150561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93131" y="2960688"/>
              <a:ext cx="47505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32113" y="3117850"/>
              <a:ext cx="3278188" cy="4619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+mj-lt"/>
                  <a:ea typeface="黑体" panose="02010609060101010101" pitchFamily="49" charset="-122"/>
                  <a:cs typeface="+mn-cs"/>
                </a:rPr>
                <a:t>北师版七年级数学下册</a:t>
              </a:r>
              <a:endPara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92867" y="2074202"/>
              <a:ext cx="3158265" cy="807905"/>
              <a:chOff x="2628173" y="2074202"/>
              <a:chExt cx="3158265" cy="80790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8173" y="2074202"/>
                <a:ext cx="807905" cy="807905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3436078" y="2131392"/>
                <a:ext cx="2350360" cy="693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600" b="1" dirty="0">
                    <a:latin typeface="+mj-lt"/>
                    <a:ea typeface="黑体" panose="02010609060101010101" pitchFamily="49" charset="-122"/>
                  </a:rPr>
                  <a:t>复习题</a:t>
                </a:r>
                <a:endParaRPr lang="zh-CN" altLang="en-US" sz="3600" b="1" dirty="0">
                  <a:latin typeface="+mj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8" y="1391017"/>
            <a:ext cx="39076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391017"/>
            <a:ext cx="405050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620" y="2154059"/>
            <a:ext cx="471401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÷10=10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6718" y="2916426"/>
            <a:ext cx="847968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7208" y="1289966"/>
            <a:ext cx="441483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4×2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289966"/>
            <a:ext cx="528637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6718" y="2291801"/>
            <a:ext cx="632068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×2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6718" y="3186282"/>
            <a:ext cx="860668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07207" y="1395056"/>
            <a:ext cx="390762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)÷(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79133" y="1395056"/>
            <a:ext cx="422909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7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496" y="2546604"/>
            <a:ext cx="48902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4402" y="3418203"/>
            <a:ext cx="669217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19400" y="1370664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79134" y="1392468"/>
            <a:ext cx="39862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3170" y="2469493"/>
            <a:ext cx="398621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3170" y="3266569"/>
            <a:ext cx="5838734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5" y="1107281"/>
            <a:ext cx="47406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+x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7" y="1670966"/>
            <a:ext cx="450770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[(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]÷2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3457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3458" y="1670966"/>
            <a:ext cx="464343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+4)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145809"/>
            <a:ext cx="6311037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=8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165" y="3491374"/>
            <a:ext cx="7394403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 =[(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][ 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]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=(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xy+y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z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5" y="1107281"/>
            <a:ext cx="47406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+x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7" y="1670966"/>
            <a:ext cx="450770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[(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]÷2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3457" y="1107281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z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3458" y="1670966"/>
            <a:ext cx="464343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+1)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+4)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06" y="2145809"/>
            <a:ext cx="6507052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[(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]÷2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=[(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)]÷2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endParaRPr lang="en-US" altLang="zh-CN" sz="26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=4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983" y="3531130"/>
            <a:ext cx="7873810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       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       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求下列各式的值：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8" t="-5560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[(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+2)(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+4]÷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 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=10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blipFill rotWithShape="1">
                <a:blip r:embed="rId2"/>
                <a:stretch>
                  <a:fillRect l="-7" t="-4914" r="7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+1)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25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blipFill rotWithShape="1">
                <a:blip r:embed="rId3"/>
                <a:stretch>
                  <a:fillRect l="-7" t="-4908" r="2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54694" y="2753642"/>
                <a:ext cx="7065620" cy="1376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)(2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endParaRPr lang="en-US" altLang="zh-CN" sz="26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            = 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694" y="2753642"/>
                <a:ext cx="7065620" cy="1376274"/>
              </a:xfrm>
              <a:prstGeom prst="rect">
                <a:avLst/>
              </a:prstGeom>
              <a:blipFill rotWithShape="1">
                <a:blip r:embed="rId4"/>
                <a:stretch>
                  <a:fillRect t="-2697" r="9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89366" y="4102985"/>
                <a:ext cx="9058275" cy="734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当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=2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时，原式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=2×(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×2×(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×(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66" y="4102985"/>
                <a:ext cx="9058275" cy="734304"/>
              </a:xfrm>
              <a:prstGeom prst="rect">
                <a:avLst/>
              </a:prstGeom>
              <a:blipFill rotWithShape="1">
                <a:blip r:embed="rId5"/>
                <a:stretch>
                  <a:fillRect l="-5" t="-5050" r="5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求下列各式的值：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8" t="-5560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[(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+2)(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+4]÷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 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=10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blipFill rotWithShape="1">
                <a:blip r:embed="rId2"/>
                <a:stretch>
                  <a:fillRect l="-7" t="-4914" r="7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+1)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25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blipFill rotWithShape="1">
                <a:blip r:embed="rId3"/>
                <a:stretch>
                  <a:fillRect l="-7" t="-4908" r="2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654693" y="2753642"/>
            <a:ext cx="7470735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[(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+2)(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2)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+4]÷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endParaRPr lang="en-US" altLang="zh-CN" sz="26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= 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+4)÷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152406" y="3780738"/>
                <a:ext cx="6521610" cy="734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当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=10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时，原式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10×(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406" y="3780738"/>
                <a:ext cx="6521610" cy="734112"/>
              </a:xfrm>
              <a:prstGeom prst="rect">
                <a:avLst/>
              </a:prstGeom>
              <a:blipFill rotWithShape="1">
                <a:blip r:embed="rId4"/>
                <a:stretch>
                  <a:fillRect l="-8" t="-79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求下列各式的值：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)(2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040515"/>
                <a:ext cx="8236743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8" t="-5560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[(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+2)(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2)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+4]÷</a:t>
                </a:r>
                <a:r>
                  <a:rPr lang="en-US" altLang="zh-CN" sz="2800" b="1" i="1" dirty="0" err="1">
                    <a:latin typeface="+mj-lt"/>
                    <a:ea typeface="黑体" panose="02010609060101010101" pitchFamily="49" charset="-122"/>
                  </a:rPr>
                  <a:t>xy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 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=10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1502821"/>
                <a:ext cx="9058275" cy="887038"/>
              </a:xfrm>
              <a:prstGeom prst="rect">
                <a:avLst/>
              </a:prstGeom>
              <a:blipFill rotWithShape="1">
                <a:blip r:embed="rId2"/>
                <a:stretch>
                  <a:fillRect l="-7" t="-4914" r="7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+1)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+2</a:t>
                </a:r>
                <a:r>
                  <a:rPr lang="en-US" altLang="zh-CN" sz="2800" b="1" i="1" dirty="0">
                    <a:latin typeface="+mj-lt"/>
                    <a:ea typeface="黑体" panose="02010609060101010101" pitchFamily="49" charset="-122"/>
                  </a:rPr>
                  <a:t>x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，其中 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25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" y="2068554"/>
                <a:ext cx="8526327" cy="887038"/>
              </a:xfrm>
              <a:prstGeom prst="rect">
                <a:avLst/>
              </a:prstGeom>
              <a:blipFill rotWithShape="1">
                <a:blip r:embed="rId3"/>
                <a:stretch>
                  <a:fillRect l="-7" t="-4908" r="2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654693" y="2753642"/>
            <a:ext cx="8328833" cy="104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endParaRPr lang="en-US" altLang="zh-CN" sz="26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+1)+2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xy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152405" y="3780738"/>
                <a:ext cx="7123493" cy="734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当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25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时，原式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×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25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。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405" y="3780738"/>
                <a:ext cx="7123493" cy="734112"/>
              </a:xfrm>
              <a:prstGeom prst="rect">
                <a:avLst/>
              </a:prstGeom>
              <a:blipFill rotWithShape="1">
                <a:blip r:embed="rId4"/>
                <a:stretch>
                  <a:fillRect l="-7" t="-79" r="8" b="-45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49863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利用整式乘法公式计算：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6" y="1094403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2 001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99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123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124×122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2704" y="1072315"/>
            <a:ext cx="35111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2 001×1 999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1680794"/>
            <a:ext cx="36688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889×901+1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086" y="2800588"/>
            <a:ext cx="8129589" cy="100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2 001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(2000+1)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2000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+2×2000×1+1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   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4004001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6224" y="3762831"/>
            <a:ext cx="6510942" cy="104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2 001×1 999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=(2000+1) (2000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2000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3999999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07209" y="965088"/>
                <a:ext cx="3514723" cy="78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9" y="965088"/>
                <a:ext cx="3514723" cy="783356"/>
              </a:xfrm>
              <a:prstGeom prst="rect">
                <a:avLst/>
              </a:prstGeom>
              <a:blipFill rotWithShape="1">
                <a:blip r:embed="rId1"/>
                <a:stretch>
                  <a:fillRect l="-14" t="-5579" r="1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07208" y="1670966"/>
            <a:ext cx="42576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17109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298608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206" y="2810416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79133" y="282024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400051" y="3273179"/>
                <a:ext cx="4735529" cy="830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）原式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=(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243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3125</m:t>
                        </m:r>
                      </m:den>
                    </m:f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；</a:t>
                </a:r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1" y="3273179"/>
                <a:ext cx="4735529" cy="830612"/>
              </a:xfrm>
              <a:prstGeom prst="rect">
                <a:avLst/>
              </a:prstGeom>
              <a:blipFill rotWithShape="1">
                <a:blip r:embed="rId2"/>
                <a:stretch>
                  <a:fillRect t="-4481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5621064" y="3389969"/>
            <a:ext cx="320940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25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5792" y="4178412"/>
            <a:ext cx="5146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21064" y="4103791"/>
            <a:ext cx="320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49863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利用整式乘法公式计算：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6" y="1094403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2 001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208" y="1670966"/>
            <a:ext cx="35147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99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123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124×122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2704" y="1072315"/>
            <a:ext cx="351115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2 001×1 999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3" y="1680794"/>
            <a:ext cx="36688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889×901+1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6013" y="2858388"/>
            <a:ext cx="777565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99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 =(99+1) (99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100×98 = 9800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013" y="3434951"/>
            <a:ext cx="897530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889×901+1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=(900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 (900+1) +1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=900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810000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013" y="3979920"/>
            <a:ext cx="8975309" cy="104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123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124×122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=123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(123+1) (123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1) </a:t>
            </a:r>
            <a:endParaRPr lang="en-US" altLang="zh-CN" sz="2600" b="1" baseline="30000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                     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=123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123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+1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 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955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把下图左框里的整式分别乘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，将所得的积写在右框相应的位置上。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4766" y="1511110"/>
            <a:ext cx="5923584" cy="33763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90746" y="2175221"/>
            <a:ext cx="1671637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5290" y="2616450"/>
            <a:ext cx="1100695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06" y="3085499"/>
            <a:ext cx="1340661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746" y="3554548"/>
            <a:ext cx="2023569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分别计算下图中阴影部分的面积。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3701" y="1125291"/>
            <a:ext cx="5161550" cy="17714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9636" y="2833517"/>
            <a:ext cx="715010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）图中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=(3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4208" y="3360071"/>
            <a:ext cx="5788395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6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208" y="3886625"/>
            <a:ext cx="5361043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6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4208" y="4377850"/>
            <a:ext cx="216551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5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分别计算下图中阴影部分的面积。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3701" y="1125291"/>
            <a:ext cx="5161550" cy="17714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9636" y="2833517"/>
            <a:ext cx="715010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）图中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(2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·3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4209" y="3360071"/>
            <a:ext cx="3751250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4209" y="3837858"/>
            <a:ext cx="290629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 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+3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个长为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、宽为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的小长方围成了一个大正方形，请用不同方法计算阴影部分的面积。你能得到怎样的等式？请验证它的正确性。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7166" y="2075349"/>
            <a:ext cx="2558244" cy="2399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0050" y="2075349"/>
            <a:ext cx="8743950" cy="292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方法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小长方形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方法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：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阴影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大正方形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S</a:t>
            </a:r>
            <a:r>
              <a:rPr lang="zh-CN" altLang="en-US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小正方形</a:t>
            </a:r>
            <a:endParaRPr lang="en-US" altLang="zh-CN" sz="2600" b="1" baseline="-25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baseline="-25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                                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=(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因此，可以得到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验证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 err="1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 </a:t>
            </a:r>
            <a:endParaRPr lang="en-US" altLang="zh-CN" sz="26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  =(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339692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请在下列横线上填上适当的式子：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227" y="1188547"/>
            <a:ext cx="708251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(___+3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227" y="1774509"/>
            <a:ext cx="571706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+___)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=___+20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+___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226" y="2360471"/>
            <a:ext cx="5982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+2)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+___)=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+___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228" y="2909757"/>
            <a:ext cx="639293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(___+4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)=3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+___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xy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+8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1773" y="1146514"/>
            <a:ext cx="660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1077" y="1162481"/>
            <a:ext cx="80642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73382" y="1742574"/>
            <a:ext cx="660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8909" y="1749113"/>
            <a:ext cx="860149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25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1399" y="1706411"/>
            <a:ext cx="660123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32487" y="2320382"/>
            <a:ext cx="660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1393" y="2334406"/>
            <a:ext cx="660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63780" y="2894303"/>
            <a:ext cx="660123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99163" y="2873267"/>
            <a:ext cx="66012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10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063" y="435769"/>
            <a:ext cx="7992110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如图，我国自主研发的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500m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口径球面射电望远镜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(FAST)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有“中国天眼”之称，它的反射面面积约为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2.5×10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；一个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人制正规足球场的面积约为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7.14×10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。“中国天眼”的反射面面积大约相当于多少个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人制正规足球场的面积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结果精确到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555" r="313" b="17778"/>
          <a:stretch>
            <a:fillRect/>
          </a:stretch>
        </p:blipFill>
        <p:spPr bwMode="auto">
          <a:xfrm>
            <a:off x="5898756" y="3023538"/>
            <a:ext cx="2359019" cy="192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44607" y="3580989"/>
            <a:ext cx="4277966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:2.5×10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÷(7.14×10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0.35×10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=35(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baseline="30000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1165098"/>
            <a:ext cx="787853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某种原子的质量为 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0.000 000 000 000 000 000 000 019 93g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，请用科学记数法把它表示出来。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486" y="2621493"/>
            <a:ext cx="315153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:1.993×10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336756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分别准备几张如图所示的长方形和正方形卡片。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）用这些卡片拼一些新的长方形，并计算新长方形的面积；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265" y="3688194"/>
            <a:ext cx="810432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）拼成如图①所示的新长方形，此新长方形的面积为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)(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)=2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pt-BR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</a:t>
            </a:r>
            <a:r>
              <a:rPr lang="pt-BR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pt-BR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i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16" y="1924162"/>
            <a:ext cx="5777975" cy="1653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508" y="1667732"/>
            <a:ext cx="2244781" cy="19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8336756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分别准备几张如图所示的长方形和正方形卡片。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）从这些卡片中选取几张，用它们拼成一个面积为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的长方形。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220" y="3577261"/>
            <a:ext cx="429121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）面积为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的长方形如图②所示。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016" y="1924162"/>
            <a:ext cx="5777975" cy="1653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7962" y="3329832"/>
            <a:ext cx="3490857" cy="172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07209" y="965088"/>
                <a:ext cx="3514723" cy="78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·(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9" y="965088"/>
                <a:ext cx="3514723" cy="783356"/>
              </a:xfrm>
              <a:prstGeom prst="rect">
                <a:avLst/>
              </a:prstGeom>
              <a:blipFill rotWithShape="1">
                <a:blip r:embed="rId1"/>
                <a:stretch>
                  <a:fillRect l="-14" t="-5579" r="1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507208" y="1670966"/>
            <a:ext cx="42576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÷(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+mj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06" y="2230863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133" y="1117109"/>
            <a:ext cx="384333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dirty="0">
                <a:latin typeface="+mj-ea"/>
                <a:ea typeface="+mj-ea"/>
              </a:rPr>
              <a:t>-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134" y="168079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133" y="2240691"/>
            <a:ext cx="298608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206" y="2810416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+1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＞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79133" y="2820244"/>
            <a:ext cx="277177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j-lt"/>
                <a:ea typeface="黑体" panose="02010609060101010101" pitchFamily="49" charset="-122"/>
              </a:rPr>
              <a:t>n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696" y="3340829"/>
            <a:ext cx="439360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·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2288" y="3389969"/>
            <a:ext cx="3791712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y</a:t>
            </a:r>
            <a:r>
              <a:rPr lang="en-US" altLang="zh-CN" sz="26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109" y="4178412"/>
            <a:ext cx="33802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=a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52288" y="4178412"/>
            <a:ext cx="33802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en-US" altLang="zh-CN" sz="26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600" b="1" i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请在图中指出面积为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的图形，并指出图中有多少个边长为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的正方形，有多少个边长为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的正方形，有多少个两边分别为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的长方形，然后用相应的公式进行验证。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64" y="2096114"/>
            <a:ext cx="2869756" cy="28912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0152" y="2859011"/>
            <a:ext cx="5324179" cy="1822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图中大正方形的面积为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个边长为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的正方形，有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个边长为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的正方形，有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个两边长分别为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和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的长方形，验证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:(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+6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+9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491620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两个相邻整数的“平均数的平方”与这两个整数的“平方的平均数”相等吗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若不相等，相差多少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00051" y="2267890"/>
                <a:ext cx="8415958" cy="1305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不相等。 设这两个数分别是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+1</a:t>
                </a:r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，则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n</m:t>
                        </m:r>
                        <m:r>
                          <a:rPr lang="en-US" altLang="zh-CN" sz="26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6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600" b="1" baseline="3000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a:rPr lang="en-US" altLang="zh-CN" sz="26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600" b="1" i="0" dirty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600" b="1" i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b="1" baseline="3000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:r>
                  <a:rPr lang="en-US" altLang="zh-CN" sz="26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n</a:t>
                </a:r>
                <a:r>
                  <a:rPr lang="en-US" altLang="zh-CN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6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，所以它们相差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zh-CN" altLang="en-US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6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1" y="2267890"/>
                <a:ext cx="8415958" cy="1305870"/>
              </a:xfrm>
              <a:prstGeom prst="rect">
                <a:avLst/>
              </a:prstGeom>
              <a:blipFill rotWithShape="1">
                <a:blip r:embed="rId1"/>
                <a:stretch>
                  <a:fillRect t="-23" r="4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23656" y="406728"/>
                <a:ext cx="7686675" cy="455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18.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 根据有关理论，当一颗恒星衰老时，其中心的燃料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氢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已经被耗尽，在外壳的重压之下，核心开始坍缩，直到最后形成体积小、密度大的星体。如果这一星体的质量超过太阳质量的三倍，那么就会引发另一次大坍缩。当这种</a:t>
                </a:r>
                <a:r>
                  <a:rPr lang="zh-CN" altLang="en-US" sz="2300" b="1" dirty="0">
                    <a:ea typeface="黑体" panose="02010609060101010101" pitchFamily="49" charset="-122"/>
                  </a:rPr>
                  <a:t>坍缩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使得它的半径达到施瓦西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(Schwarzschild)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半径后，其引力就会变得相当强大，以至于光也不能逃脱出来，从而成为一个看不见的星体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——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黑洞。施瓦</a:t>
                </a:r>
                <a:r>
                  <a:rPr lang="zh-CN" altLang="en-US" sz="2300" b="1" dirty="0">
                    <a:ea typeface="黑体" panose="02010609060101010101" pitchFamily="49" charset="-122"/>
                  </a:rPr>
                  <a:t>西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半径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单位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:m)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的计算公式是</a:t>
                </a:r>
                <a:r>
                  <a:rPr lang="en-US" altLang="zh-CN" sz="2300" b="1" i="1" dirty="0">
                    <a:latin typeface="+mj-lt"/>
                    <a:ea typeface="黑体" panose="02010609060101010101" pitchFamily="49" charset="-122"/>
                  </a:rPr>
                  <a:t>R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300" b="1" i="1" dirty="0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300" b="1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300" b="1" i="1" dirty="0" smtClean="0">
                            <a:latin typeface="+mj-lt"/>
                            <a:ea typeface="黑体" panose="02010609060101010101" pitchFamily="49" charset="-122"/>
                          </a:rPr>
                          <m:t>GM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300" b="1" i="1" dirty="0">
                            <a:latin typeface="+mj-lt"/>
                            <a:ea typeface="黑体" panose="02010609060101010101" pitchFamily="49" charset="-122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2300" b="1" baseline="30000" dirty="0" smtClean="0"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，其中</a:t>
                </a:r>
                <a:r>
                  <a:rPr lang="en-US" altLang="zh-CN" sz="2300" b="1" i="1" dirty="0">
                    <a:latin typeface="+mj-lt"/>
                    <a:ea typeface="黑体" panose="02010609060101010101" pitchFamily="49" charset="-122"/>
                  </a:rPr>
                  <a:t>G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=6.67×10</a:t>
                </a:r>
                <a:r>
                  <a:rPr lang="en-US" altLang="zh-CN" sz="2300" b="1" baseline="30000" dirty="0">
                    <a:latin typeface="+mj-ea"/>
                    <a:ea typeface="+mj-ea"/>
                  </a:rPr>
                  <a:t>-</a:t>
                </a:r>
                <a:r>
                  <a:rPr lang="en-US" altLang="zh-CN" sz="2300" b="1" baseline="30000" dirty="0">
                    <a:latin typeface="+mj-lt"/>
                    <a:ea typeface="黑体" panose="02010609060101010101" pitchFamily="49" charset="-122"/>
                  </a:rPr>
                  <a:t>11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N·m</a:t>
                </a:r>
                <a:r>
                  <a:rPr lang="en-US" altLang="zh-CN" sz="23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/kg</a:t>
                </a:r>
                <a:r>
                  <a:rPr lang="en-US" altLang="zh-CN" sz="23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，为万有引力常数；</a:t>
                </a:r>
                <a:r>
                  <a:rPr lang="en-US" altLang="zh-CN" sz="2300" b="1" i="1" dirty="0">
                    <a:latin typeface="+mj-lt"/>
                    <a:ea typeface="黑体" panose="02010609060101010101" pitchFamily="49" charset="-122"/>
                  </a:rPr>
                  <a:t>M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表示星球的质量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(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单位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:kg)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r>
                  <a:rPr lang="en-US" altLang="zh-CN" sz="2300" b="1" i="1" dirty="0">
                    <a:latin typeface="+mj-lt"/>
                    <a:ea typeface="黑体" panose="02010609060101010101" pitchFamily="49" charset="-122"/>
                  </a:rPr>
                  <a:t>c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=3×10</a:t>
                </a:r>
                <a:r>
                  <a:rPr lang="en-US" altLang="zh-CN" sz="2300" b="1" baseline="30000" dirty="0">
                    <a:latin typeface="+mj-lt"/>
                    <a:ea typeface="黑体" panose="02010609060101010101" pitchFamily="49" charset="-122"/>
                  </a:rPr>
                  <a:t>8</a:t>
                </a:r>
                <a:r>
                  <a:rPr lang="en-US" altLang="zh-CN" sz="2300" b="1" dirty="0">
                    <a:latin typeface="+mj-lt"/>
                    <a:ea typeface="黑体" panose="02010609060101010101" pitchFamily="49" charset="-122"/>
                  </a:rPr>
                  <a:t> m/s</a:t>
                </a:r>
                <a:r>
                  <a:rPr lang="zh-CN" altLang="en-US" sz="2300" b="1" dirty="0">
                    <a:latin typeface="+mj-lt"/>
                    <a:ea typeface="黑体" panose="02010609060101010101" pitchFamily="49" charset="-122"/>
                  </a:rPr>
                  <a:t>，为光在真空中的传播速度。</a:t>
                </a:r>
                <a:endParaRPr lang="zh-CN" altLang="en-US" sz="23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56" y="406728"/>
                <a:ext cx="7686675" cy="4555991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2925" y="411575"/>
            <a:ext cx="7878535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已知太阳的质量为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2×10</a:t>
            </a:r>
            <a:r>
              <a:rPr lang="en-US" altLang="zh-CN" sz="2400" b="1" baseline="30000" dirty="0">
                <a:latin typeface="+mj-lt"/>
                <a:ea typeface="黑体" panose="02010609060101010101" pitchFamily="49" charset="-122"/>
              </a:rPr>
              <a:t>30</a:t>
            </a:r>
            <a:r>
              <a:rPr lang="en-US" altLang="zh-CN" sz="2400" b="1" dirty="0">
                <a:latin typeface="+mj-lt"/>
                <a:ea typeface="黑体" panose="02010609060101010101" pitchFamily="49" charset="-122"/>
              </a:rPr>
              <a:t>kg</a:t>
            </a:r>
            <a:r>
              <a:rPr lang="zh-CN" altLang="en-US" sz="2400" b="1" dirty="0">
                <a:latin typeface="+mj-lt"/>
                <a:ea typeface="黑体" panose="02010609060101010101" pitchFamily="49" charset="-122"/>
              </a:rPr>
              <a:t>，计算太阳的施瓦西半径。</a:t>
            </a:r>
            <a:endParaRPr lang="zh-CN" altLang="en-US" sz="24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789098" y="978893"/>
                <a:ext cx="7281476" cy="1203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R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GM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2400" b="1" baseline="30000">
                            <a:solidFill>
                              <a:srgbClr val="FF0000"/>
                            </a:solidFill>
                            <a:latin typeface="+mj-lt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=2×6.67×10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ea"/>
                    <a:ea typeface="+mj-ea"/>
                  </a:rPr>
                  <a:t>-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11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×2×10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30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÷( 3×10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8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endParaRPr lang="en-US" altLang="zh-CN" sz="2400" b="1" baseline="30000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                          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≈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2.964×10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(m)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098" y="978893"/>
                <a:ext cx="7281476" cy="1203727"/>
              </a:xfrm>
              <a:prstGeom prst="rect">
                <a:avLst/>
              </a:prstGeom>
              <a:blipFill rotWithShape="1">
                <a:blip r:embed="rId1"/>
                <a:stretch>
                  <a:fillRect l="-6" t="-2562" r="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628650"/>
            <a:ext cx="7878535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整式乘法运算的研究思路是什么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整式乘法运算与幂的运算、数的运算之间有什么联系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请撰写一篇小短文阐述你的观点。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3865" y="2471190"/>
            <a:ext cx="76781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475" y="454368"/>
            <a:ext cx="5722143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207" y="983237"/>
            <a:ext cx="415765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÷10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07207" y="1524479"/>
                <a:ext cx="4366871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/>
                            <a:ea typeface="黑体" panose="02010609060101010101" pitchFamily="49" charset="-122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0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÷(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latin typeface="+mj-ea"/>
                        <a:ea typeface="+mj-ea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ea"/>
                    <a:ea typeface="+mj-ea"/>
                  </a:rPr>
                  <a:t>-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7" y="1524479"/>
                <a:ext cx="4366871" cy="783612"/>
              </a:xfrm>
              <a:prstGeom prst="rect">
                <a:avLst/>
              </a:prstGeom>
              <a:blipFill rotWithShape="1">
                <a:blip r:embed="rId1"/>
                <a:stretch>
                  <a:fillRect l="-11" t="-5572" r="10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479134" y="985526"/>
            <a:ext cx="415765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16×2</a:t>
            </a:r>
            <a:r>
              <a:rPr lang="en-US" altLang="zh-CN" sz="2800" b="1" baseline="30000" dirty="0">
                <a:latin typeface="+mj-ea"/>
                <a:ea typeface="+mj-ea"/>
              </a:rPr>
              <a:t>-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38590" y="2140163"/>
                <a:ext cx="8298146" cy="915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: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=10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×1=10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×10=10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6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590" y="2140163"/>
                <a:ext cx="8298146" cy="915635"/>
              </a:xfrm>
              <a:prstGeom prst="rect">
                <a:avLst/>
              </a:prstGeom>
              <a:blipFill rotWithShape="1">
                <a:blip r:embed="rId2"/>
                <a:stretch>
                  <a:fillRect l="-5" t="-4739" r="5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126690" y="2902831"/>
                <a:ext cx="7917045" cy="915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=16×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1" i="0" baseline="30000" dirty="0" smtClean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16×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+mn-lt"/>
                            <a:ea typeface="黑体" panose="02010609060101010101" pitchFamily="49" charset="-122"/>
                          </a:rPr>
                          <m:t>16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=1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690" y="2902831"/>
                <a:ext cx="7917045" cy="915635"/>
              </a:xfrm>
              <a:prstGeom prst="rect">
                <a:avLst/>
              </a:prstGeom>
              <a:blipFill rotWithShape="1">
                <a:blip r:embed="rId3"/>
                <a:stretch>
                  <a:fillRect l="-3" t="-4743" r="1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126690" y="3650538"/>
                <a:ext cx="7139486" cy="1331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=1÷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(−</m:t>
                        </m:r>
                        <m:f>
                          <m:fPr>
                            <m:ctrlP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黑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>
                                <a:solidFill>
                                  <a:srgbClr val="FF0000"/>
                                </a:solidFill>
                                <a:latin typeface="Times New Roman" panose="02020603050405020304"/>
                                <a:ea typeface="黑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i="0" smtClean="0">
                                <a:solidFill>
                                  <a:srgbClr val="FF0000"/>
                                </a:solidFill>
                                <a:latin typeface="Times New Roman" panose="02020603050405020304"/>
                                <a:ea typeface="黑体" panose="02010609060101010101" pitchFamily="49" charset="-122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800" b="1" i="0" baseline="3000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=1×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(−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)</m:t>
                    </m:r>
                    <m:r>
                      <m:rPr>
                        <m:nor/>
                      </m:rPr>
                      <a:rPr lang="en-US" altLang="zh-CN" sz="2800" b="1" i="0" baseline="30000" smtClean="0">
                        <a:solidFill>
                          <a:srgbClr val="FF0000"/>
                        </a:solidFill>
                        <a:latin typeface="Times New Roman" panose="02020603050405020304"/>
                        <a:ea typeface="黑体" panose="02010609060101010101" pitchFamily="49" charset="-122"/>
                      </a:rPr>
                      <m:t>2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690" y="3650538"/>
                <a:ext cx="7139486" cy="1331134"/>
              </a:xfrm>
              <a:prstGeom prst="rect">
                <a:avLst/>
              </a:prstGeom>
              <a:blipFill rotWithShape="1">
                <a:blip r:embed="rId4"/>
                <a:stretch>
                  <a:fillRect l="-3" t="-3286" r="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7586662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一个正方体的棱长为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2×10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mm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ea"/>
                <a:ea typeface="+mj-ea"/>
              </a:rPr>
              <a:t>(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en-US" altLang="zh-CN" sz="2800" b="1" dirty="0">
                <a:latin typeface="+mj-ea"/>
                <a:ea typeface="+mj-ea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它的表面积是多少平方米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ea"/>
                <a:ea typeface="+mj-ea"/>
              </a:rPr>
              <a:t>(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ea"/>
                <a:ea typeface="+mj-ea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它的体积是多少立方米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51" y="2291801"/>
            <a:ext cx="768046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×6=0.04×6=0.24(m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，所以它的表面积是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0.24m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1" y="3437889"/>
            <a:ext cx="768046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÷10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=0.008 (m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，所以它的体积是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0.008 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 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167163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计算：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359" y="1343916"/>
            <a:ext cx="3514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</a:t>
            </a:r>
            <a:r>
              <a:rPr lang="en-US" altLang="zh-CN" sz="2800" b="1" i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 (</a:t>
            </a:r>
            <a:r>
              <a:rPr lang="en-US" altLang="zh-CN" sz="2800" b="1" i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9082" y="1329113"/>
            <a:ext cx="396478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+7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y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 (3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8590" y="2127411"/>
            <a:ext cx="509628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17974" y="2947583"/>
            <a:ext cx="39112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原式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49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7206" y="1085184"/>
            <a:ext cx="363616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+9) (6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+8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)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4129081" y="975890"/>
                <a:ext cx="4850606" cy="778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)·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9081" y="975890"/>
                <a:ext cx="4850606" cy="778483"/>
              </a:xfrm>
              <a:prstGeom prst="rect">
                <a:avLst/>
              </a:prstGeom>
              <a:blipFill rotWithShape="1">
                <a:blip r:embed="rId1"/>
                <a:stretch>
                  <a:fillRect l="-6" t="-5615" r="3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507205" y="2289750"/>
            <a:ext cx="78112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=18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+24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+54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+72=18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+78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+72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/>
              <p:nvPr/>
            </p:nvSpPr>
            <p:spPr>
              <a:xfrm>
                <a:off x="507204" y="2944326"/>
                <a:ext cx="7811295" cy="881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+mj-lt"/>
                    <a:ea typeface="黑体" panose="02010609060101010101" pitchFamily="49" charset="-122"/>
                  </a:rPr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solidFill>
                      <a:srgbClr val="FF0000"/>
                    </a:solidFill>
                    <a:ea typeface="黑体" panose="02010609060101010101" pitchFamily="49" charset="-122"/>
                  </a:rPr>
                  <a:t>原式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+3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xy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4" y="2944326"/>
                <a:ext cx="7811295" cy="881395"/>
              </a:xfrm>
              <a:prstGeom prst="rect">
                <a:avLst/>
              </a:prstGeom>
              <a:blipFill rotWithShape="1">
                <a:blip r:embed="rId2"/>
                <a:stretch>
                  <a:fillRect l="-6" t="-4952" r="8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00051" y="1268625"/>
                <a:ext cx="4171949" cy="783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5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黑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 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3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·(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-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a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2</a:t>
                </a:r>
                <a:r>
                  <a:rPr lang="en-US" altLang="zh-CN" sz="2800" b="1" dirty="0">
                    <a:latin typeface="+mj-lt"/>
                    <a:ea typeface="黑体" panose="02010609060101010101" pitchFamily="49" charset="-122"/>
                  </a:rPr>
                  <a:t>)</a:t>
                </a:r>
                <a:r>
                  <a:rPr lang="en-US" altLang="zh-CN" sz="2800" b="1" baseline="30000" dirty="0">
                    <a:latin typeface="+mj-lt"/>
                    <a:ea typeface="黑体" panose="02010609060101010101" pitchFamily="49" charset="-122"/>
                  </a:rPr>
                  <a:t> </a:t>
                </a:r>
                <a:r>
                  <a:rPr lang="zh-CN" altLang="en-US" sz="2800" b="1" dirty="0">
                    <a:latin typeface="+mj-lt"/>
                    <a:ea typeface="黑体" panose="02010609060101010101" pitchFamily="49" charset="-122"/>
                  </a:rPr>
                  <a:t>；</a:t>
                </a:r>
                <a:endParaRPr lang="zh-CN" altLang="en-US" sz="2800" b="1" dirty="0">
                  <a:latin typeface="+mj-lt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51" y="1268625"/>
                <a:ext cx="4171949" cy="783612"/>
              </a:xfrm>
              <a:prstGeom prst="rect">
                <a:avLst/>
              </a:prstGeom>
              <a:blipFill rotWithShape="1">
                <a:blip r:embed="rId1"/>
                <a:stretch>
                  <a:fillRect t="-5578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/>
          <p:cNvSpPr txBox="1"/>
          <p:nvPr/>
        </p:nvSpPr>
        <p:spPr>
          <a:xfrm>
            <a:off x="3980446" y="1380482"/>
            <a:ext cx="533638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+12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 ÷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205" y="2607029"/>
            <a:ext cx="33916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8374" y="2643225"/>
            <a:ext cx="466052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+6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07206" y="1124404"/>
            <a:ext cx="425767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(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；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29082" y="1124404"/>
            <a:ext cx="518636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mn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+1)(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mn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1)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205" y="2291801"/>
            <a:ext cx="63634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÷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205" y="3369201"/>
            <a:ext cx="713819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）原式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=9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-1-8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5491</Words>
  <Application>WPS 演示</Application>
  <PresentationFormat>全屏显示(16:9)</PresentationFormat>
  <Paragraphs>366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黑体</vt:lpstr>
      <vt:lpstr>Times New Roman</vt:lpstr>
      <vt:lpstr>Cambria Math</vt:lpstr>
      <vt:lpstr>Times New Roman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462</cp:revision>
  <dcterms:created xsi:type="dcterms:W3CDTF">2016-01-14T07:05:00Z</dcterms:created>
  <dcterms:modified xsi:type="dcterms:W3CDTF">2025-01-18T09:28:08Z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