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notesMasterIdLst>
    <p:notesMasterId r:id="rId29"/>
  </p:notesMasterIdLst>
  <p:sldIdLst>
    <p:sldId id="256" r:id="rId4"/>
    <p:sldId id="382" r:id="rId5"/>
    <p:sldId id="276" r:id="rId6"/>
    <p:sldId id="385" r:id="rId7"/>
    <p:sldId id="281" r:id="rId8"/>
    <p:sldId id="386" r:id="rId9"/>
    <p:sldId id="282" r:id="rId10"/>
    <p:sldId id="283" r:id="rId11"/>
    <p:sldId id="375" r:id="rId12"/>
    <p:sldId id="387" r:id="rId13"/>
    <p:sldId id="388" r:id="rId14"/>
    <p:sldId id="389" r:id="rId15"/>
    <p:sldId id="390" r:id="rId16"/>
    <p:sldId id="376" r:id="rId17"/>
    <p:sldId id="391" r:id="rId18"/>
    <p:sldId id="308" r:id="rId19"/>
    <p:sldId id="377" r:id="rId20"/>
    <p:sldId id="297" r:id="rId21"/>
    <p:sldId id="298" r:id="rId22"/>
    <p:sldId id="299" r:id="rId23"/>
    <p:sldId id="379" r:id="rId24"/>
    <p:sldId id="380" r:id="rId25"/>
    <p:sldId id="302" r:id="rId26"/>
    <p:sldId id="303" r:id="rId27"/>
    <p:sldId id="310" r:id="rId28"/>
  </p:sldIdLst>
  <p:sldSz cx="9144000" cy="5143500" type="screen16x9"/>
  <p:notesSz cx="6858000" cy="9144000"/>
  <p:defaultTextStyle>
    <a:defPPr>
      <a:defRPr lang="en-US"/>
    </a:defPPr>
    <a:lvl1pPr marL="0" lvl="0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403"/>
  </p:normalViewPr>
  <p:slideViewPr>
    <p:cSldViewPr snapToGrid="0" showGuides="1">
      <p:cViewPr varScale="1">
        <p:scale>
          <a:sx n="147" d="100"/>
          <a:sy n="147" d="100"/>
        </p:scale>
        <p:origin x="564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C9AB00A-4FB7-45DB-8394-7BA6B2B6EA8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7FE1925-B93A-4EB7-B94E-A9058B71432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</p:sldLayoutIdLst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emf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/>
        </p:nvSpPr>
        <p:spPr>
          <a:xfrm>
            <a:off x="-22225" y="1670050"/>
            <a:ext cx="9175750" cy="9223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章末复习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/>
        </p:nvSpPr>
        <p:spPr>
          <a:xfrm>
            <a:off x="1374775" y="2595563"/>
            <a:ext cx="6400800" cy="6667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indent="0" algn="ctr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  <a:defRPr sz="2400" b="1" kern="12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北师版七年级数学下册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365250" y="2592388"/>
            <a:ext cx="6427788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049" y="1427237"/>
            <a:ext cx="6698982" cy="301723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latin typeface="+mj-lt"/>
                <a:ea typeface="+mn-ea"/>
                <a:cs typeface="+mn-cs"/>
              </a:rPr>
              <a:t>等腰三角形是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轴对称图形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n-ea"/>
                <a:cs typeface="+mn-cs"/>
              </a:rPr>
              <a:t>。</a:t>
            </a:r>
            <a:endParaRPr kumimoji="0" lang="en-US" altLang="zh-CN" sz="2600" b="1" kern="1200" cap="none" spc="0" normalizeH="0" baseline="0" noProof="0" dirty="0">
              <a:latin typeface="+mj-lt"/>
              <a:ea typeface="+mn-ea"/>
              <a:cs typeface="+mn-cs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latin typeface="+mj-lt"/>
                <a:ea typeface="+mn-ea"/>
                <a:cs typeface="+mn-cs"/>
              </a:rPr>
              <a:t>等腰三角形</a:t>
            </a:r>
            <a:r>
              <a:rPr kumimoji="0" lang="zh-CN" altLang="en-US" sz="2600" b="1" kern="1200" cap="none" spc="0" normalizeH="0" baseline="0" noProof="0" dirty="0">
                <a:solidFill>
                  <a:srgbClr val="0070C0"/>
                </a:solidFill>
                <a:latin typeface="+mj-lt"/>
                <a:ea typeface="+mn-ea"/>
                <a:cs typeface="+mn-cs"/>
              </a:rPr>
              <a:t>顶角的平分线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n-ea"/>
                <a:cs typeface="+mn-cs"/>
              </a:rPr>
              <a:t>、 </a:t>
            </a:r>
            <a:r>
              <a:rPr kumimoji="0" lang="zh-CN" altLang="en-US" sz="2600" b="1" kern="1200" cap="none" spc="0" normalizeH="0" baseline="0" noProof="0" dirty="0">
                <a:solidFill>
                  <a:srgbClr val="0070C0"/>
                </a:solidFill>
                <a:latin typeface="+mj-lt"/>
                <a:ea typeface="+mn-ea"/>
                <a:cs typeface="+mn-cs"/>
              </a:rPr>
              <a:t>底边上的中线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n-ea"/>
                <a:cs typeface="+mn-cs"/>
              </a:rPr>
              <a:t>、 </a:t>
            </a:r>
            <a:r>
              <a:rPr kumimoji="0" lang="zh-CN" altLang="en-US" sz="2600" b="1" kern="1200" cap="none" spc="0" normalizeH="0" baseline="0" noProof="0" dirty="0">
                <a:solidFill>
                  <a:srgbClr val="0070C0"/>
                </a:solidFill>
                <a:latin typeface="+mj-lt"/>
                <a:ea typeface="+mn-ea"/>
                <a:cs typeface="+mn-cs"/>
              </a:rPr>
              <a:t>底边上的高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n-ea"/>
                <a:cs typeface="+mn-cs"/>
              </a:rPr>
              <a:t>重合（也称 “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三线合一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n-ea"/>
                <a:cs typeface="+mn-cs"/>
              </a:rPr>
              <a:t>” ）， 它们所在的直线都是等腰三角形的对称轴。</a:t>
            </a:r>
            <a:endParaRPr kumimoji="0" lang="zh-CN" altLang="en-US" sz="2600" b="1" kern="1200" cap="none" spc="0" normalizeH="0" baseline="0" noProof="0" dirty="0">
              <a:latin typeface="+mj-lt"/>
              <a:ea typeface="+mn-ea"/>
              <a:cs typeface="+mn-cs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latin typeface="+mj-lt"/>
                <a:ea typeface="+mn-ea"/>
                <a:cs typeface="+mn-cs"/>
              </a:rPr>
              <a:t>等腰三角形的两个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底角相等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n-ea"/>
                <a:cs typeface="+mn-cs"/>
              </a:rPr>
              <a:t>。</a:t>
            </a:r>
            <a:endParaRPr kumimoji="0" lang="zh-CN" altLang="en-US" sz="2600" b="1" kern="1200" cap="none" spc="0" normalizeH="0" baseline="0" noProof="0" dirty="0">
              <a:latin typeface="+mj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0049" y="857004"/>
            <a:ext cx="3452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等腰三角形的性质：</a:t>
            </a:r>
            <a:endParaRPr lang="zh-CN" altLang="en-US" sz="2800" b="1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88299" y="2571750"/>
            <a:ext cx="1915422" cy="21813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049" y="1460793"/>
            <a:ext cx="6698982" cy="24211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latin typeface="+mj-lt"/>
                <a:ea typeface="+mn-ea"/>
                <a:cs typeface="+mn-cs"/>
              </a:rPr>
              <a:t>等边三角形是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轴对称图形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n-ea"/>
                <a:cs typeface="+mn-cs"/>
              </a:rPr>
              <a:t>，有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三条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n-ea"/>
                <a:cs typeface="+mn-cs"/>
              </a:rPr>
              <a:t>对称轴。</a:t>
            </a:r>
            <a:endParaRPr kumimoji="0" lang="en-US" altLang="zh-CN" sz="2600" b="1" kern="1200" cap="none" spc="0" normalizeH="0" baseline="0" noProof="0" dirty="0">
              <a:latin typeface="+mj-lt"/>
              <a:ea typeface="+mn-ea"/>
              <a:cs typeface="+mn-cs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latin typeface="+mj-lt"/>
                <a:ea typeface="+mn-ea"/>
                <a:cs typeface="+mn-cs"/>
              </a:rPr>
              <a:t>等边三角形的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三条边都相等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n-ea"/>
                <a:cs typeface="+mn-cs"/>
              </a:rPr>
              <a:t>，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三个内角都相等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n-ea"/>
                <a:cs typeface="+mn-cs"/>
              </a:rPr>
              <a:t>，并且每个内角都等于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60°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n-ea"/>
                <a:cs typeface="+mn-cs"/>
              </a:rPr>
              <a:t>。</a:t>
            </a:r>
            <a:endParaRPr kumimoji="0" lang="en-US" altLang="zh-CN" sz="2600" b="1" kern="1200" cap="none" spc="0" normalizeH="0" baseline="0" noProof="0" dirty="0">
              <a:latin typeface="+mj-lt"/>
              <a:ea typeface="+mn-ea"/>
              <a:cs typeface="+mn-cs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zh-CN" altLang="en-US" sz="2600" b="1" dirty="0">
                <a:latin typeface="+mj-lt"/>
              </a:rPr>
              <a:t>等边三角形是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</a:rPr>
              <a:t>特殊</a:t>
            </a:r>
            <a:r>
              <a:rPr lang="zh-CN" altLang="en-US" sz="2600" b="1" dirty="0">
                <a:latin typeface="+mj-lt"/>
              </a:rPr>
              <a:t>的等腰三角形。</a:t>
            </a:r>
            <a:endParaRPr kumimoji="0" lang="zh-CN" altLang="en-US" sz="2600" b="1" kern="1200" cap="none" spc="0" normalizeH="0" baseline="0" noProof="0" dirty="0">
              <a:latin typeface="+mj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0049" y="857004"/>
            <a:ext cx="3452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等边三角形的性质：</a:t>
            </a:r>
            <a:endParaRPr lang="zh-CN" altLang="en-US" sz="2800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417"/>
          <a:stretch>
            <a:fillRect/>
          </a:stretch>
        </p:blipFill>
        <p:spPr>
          <a:xfrm>
            <a:off x="7186843" y="1804751"/>
            <a:ext cx="1905276" cy="18325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66995" y="3414517"/>
            <a:ext cx="7696348" cy="107670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R="0" defTabSz="4572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lang="en-US" altLang="zh-CN" sz="2600" b="1" dirty="0">
                <a:latin typeface="+mj-lt"/>
              </a:rPr>
              <a:t>         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n-ea"/>
                <a:cs typeface="+mn-cs"/>
              </a:rPr>
              <a:t>垂直于一条线段， 并且平分这条线段的直线， 叫作这条线段的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垂直平分线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(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简称“中垂线”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)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n-ea"/>
                <a:cs typeface="+mn-cs"/>
              </a:rPr>
              <a:t>。</a:t>
            </a:r>
            <a:endParaRPr kumimoji="0" lang="zh-CN" altLang="en-US" sz="2600" b="1" kern="1200" cap="none" spc="0" normalizeH="0" baseline="0" noProof="0" dirty="0">
              <a:latin typeface="+mj-lt"/>
              <a:ea typeface="+mn-ea"/>
              <a:cs typeface="+mn-cs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074404" y="2399634"/>
            <a:ext cx="2199361" cy="801740"/>
            <a:chOff x="5512583" y="1979291"/>
            <a:chExt cx="2927350" cy="1291211"/>
          </a:xfrm>
        </p:grpSpPr>
        <p:grpSp>
          <p:nvGrpSpPr>
            <p:cNvPr id="7" name="组合 6"/>
            <p:cNvGrpSpPr/>
            <p:nvPr/>
          </p:nvGrpSpPr>
          <p:grpSpPr>
            <a:xfrm>
              <a:off x="5512583" y="2636137"/>
              <a:ext cx="2927350" cy="523875"/>
              <a:chOff x="3084513" y="2141538"/>
              <a:chExt cx="2927350" cy="523875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3379788" y="2147888"/>
                <a:ext cx="2384425" cy="0"/>
              </a:xfrm>
              <a:prstGeom prst="line">
                <a:avLst/>
              </a:prstGeom>
              <a:ln w="19050">
                <a:solidFill>
                  <a:srgbClr val="FF000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文本框 8"/>
              <p:cNvSpPr txBox="1"/>
              <p:nvPr/>
            </p:nvSpPr>
            <p:spPr>
              <a:xfrm>
                <a:off x="3084513" y="2141538"/>
                <a:ext cx="466725" cy="5238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R="0" defTabSz="457200"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1" kern="1200" cap="none" spc="0" normalizeH="0" baseline="0" noProof="0">
                    <a:solidFill>
                      <a:srgbClr val="FF0000"/>
                    </a:solidFill>
                    <a:latin typeface="+mj-lt"/>
                    <a:ea typeface="+mn-ea"/>
                    <a:cs typeface="+mn-cs"/>
                  </a:rPr>
                  <a:t>A</a:t>
                </a:r>
                <a:endParaRPr kumimoji="0" lang="zh-CN" altLang="en-US" sz="2800" b="1" i="1" kern="1200" cap="none" spc="0" normalizeH="0" baseline="0" noProof="0">
                  <a:solidFill>
                    <a:srgbClr val="FF0000"/>
                  </a:solidFill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5530850" y="2141538"/>
                <a:ext cx="481013" cy="5238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R="0" defTabSz="457200"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1" kern="1200" cap="none" spc="0" normalizeH="0" baseline="0" noProof="0">
                    <a:solidFill>
                      <a:srgbClr val="FF0000"/>
                    </a:solidFill>
                    <a:latin typeface="+mj-lt"/>
                    <a:ea typeface="+mn-ea"/>
                    <a:cs typeface="+mn-cs"/>
                  </a:rPr>
                  <a:t>B</a:t>
                </a:r>
                <a:endParaRPr kumimoji="0" lang="zh-CN" altLang="en-US" sz="2800" b="1" i="1" kern="1200" cap="none" spc="0" normalizeH="0" baseline="0" noProof="0">
                  <a:solidFill>
                    <a:srgbClr val="FF0000"/>
                  </a:solidFill>
                  <a:latin typeface="+mj-lt"/>
                  <a:ea typeface="+mn-ea"/>
                  <a:cs typeface="+mn-cs"/>
                </a:endParaRPr>
              </a:p>
            </p:txBody>
          </p:sp>
        </p:grpSp>
        <p:cxnSp>
          <p:nvCxnSpPr>
            <p:cNvPr id="11" name="直接连接符 10"/>
            <p:cNvCxnSpPr/>
            <p:nvPr/>
          </p:nvCxnSpPr>
          <p:spPr>
            <a:xfrm>
              <a:off x="7000070" y="1979291"/>
              <a:ext cx="0" cy="1291211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666995" y="2650404"/>
            <a:ext cx="390851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lang="zh-CN" altLang="en-US" sz="2600" b="1" dirty="0">
                <a:latin typeface="+mj-lt"/>
              </a:rPr>
              <a:t>线段垂直平分线的定义</a:t>
            </a:r>
            <a:r>
              <a:rPr lang="en-US" altLang="zh-CN" sz="2600" b="1" dirty="0">
                <a:latin typeface="+mj-lt"/>
              </a:rPr>
              <a:t>:</a:t>
            </a:r>
            <a:endParaRPr kumimoji="0" lang="zh-CN" altLang="en-US" sz="2600" b="1" kern="1200" cap="none" spc="0" normalizeH="0" baseline="0" noProof="0" dirty="0">
              <a:latin typeface="+mj-lt"/>
              <a:ea typeface="+mn-ea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6660" y="1190630"/>
            <a:ext cx="7100888" cy="115236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R="0" defTabSz="4572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        线段是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轴对称图形</a:t>
            </a:r>
            <a:r>
              <a:rPr kumimoji="0" lang="zh-CN" altLang="en-US" sz="2800" b="1" kern="1200" cap="none" spc="0" normalizeH="0" baseline="0" noProof="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， 垂直并且平分线段的直线是它的一条对称轴。</a:t>
            </a:r>
            <a:endParaRPr kumimoji="0" lang="zh-CN" altLang="en-US" sz="2800" b="1" kern="1200" cap="none" spc="0" normalizeH="0" baseline="0" noProof="0" dirty="0">
              <a:solidFill>
                <a:schemeClr val="tx1"/>
              </a:solidFill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83239" y="1419382"/>
            <a:ext cx="6886537" cy="1152367"/>
            <a:chOff x="840695" y="1253945"/>
            <a:chExt cx="6885149" cy="1152456"/>
          </a:xfrm>
        </p:grpSpPr>
        <p:sp>
          <p:nvSpPr>
            <p:cNvPr id="3" name="矩形: 圆角 21"/>
            <p:cNvSpPr/>
            <p:nvPr/>
          </p:nvSpPr>
          <p:spPr>
            <a:xfrm>
              <a:off x="840695" y="1258868"/>
              <a:ext cx="6885149" cy="1147533"/>
            </a:xfrm>
            <a:prstGeom prst="roundRect">
              <a:avLst/>
            </a:prstGeom>
            <a:solidFill>
              <a:srgbClr val="FFE5E5"/>
            </a:solidFill>
            <a:ln>
              <a:solidFill>
                <a:srgbClr val="FFD1D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4" name="图片 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90798" y="1362209"/>
              <a:ext cx="274136" cy="474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文本框 4"/>
            <p:cNvSpPr txBox="1"/>
            <p:nvPr/>
          </p:nvSpPr>
          <p:spPr>
            <a:xfrm>
              <a:off x="840695" y="1253945"/>
              <a:ext cx="6885148" cy="11524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457200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latin typeface="+mj-lt"/>
                  <a:ea typeface="+mn-ea"/>
                  <a:cs typeface="+mn-cs"/>
                </a:rPr>
                <a:t>         </a:t>
              </a:r>
              <a:r>
                <a:rPr kumimoji="0" lang="zh-CN" altLang="en-US" sz="2800" b="1" kern="1200" cap="none" spc="0" normalizeH="0" baseline="0" noProof="0" dirty="0">
                  <a:solidFill>
                    <a:srgbClr val="0070C0"/>
                  </a:solidFill>
                  <a:latin typeface="+mj-lt"/>
                  <a:ea typeface="+mn-ea"/>
                  <a:cs typeface="+mn-cs"/>
                </a:rPr>
                <a:t>线段垂直平分线上的点到这条线段两个端点的距离相等。</a:t>
              </a:r>
              <a:endParaRPr kumimoji="0" lang="zh-CN" altLang="en-US" sz="2800" b="1" kern="1200" cap="none" spc="0" normalizeH="0" baseline="0" noProof="0" dirty="0">
                <a:solidFill>
                  <a:srgbClr val="0070C0"/>
                </a:solidFill>
                <a:latin typeface="+mj-lt"/>
                <a:ea typeface="+mn-ea"/>
                <a:cs typeface="+mn-cs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04229" y="804750"/>
            <a:ext cx="3667771" cy="560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 dirty="0">
                <a:latin typeface="+mj-lt"/>
              </a:rPr>
              <a:t>线段垂直平分线的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</a:rPr>
              <a:t>性质</a:t>
            </a:r>
            <a:r>
              <a:rPr lang="en-US" altLang="zh-CN" sz="2600" b="1" dirty="0">
                <a:latin typeface="+mj-lt"/>
              </a:rPr>
              <a:t>:</a:t>
            </a:r>
            <a:endParaRPr lang="zh-CN" altLang="en-US" sz="2600" dirty="0"/>
          </a:p>
        </p:txBody>
      </p:sp>
      <p:grpSp>
        <p:nvGrpSpPr>
          <p:cNvPr id="7" name="组合 6"/>
          <p:cNvGrpSpPr/>
          <p:nvPr/>
        </p:nvGrpSpPr>
        <p:grpSpPr>
          <a:xfrm>
            <a:off x="1062249" y="3365628"/>
            <a:ext cx="6886537" cy="1152367"/>
            <a:chOff x="840695" y="1253945"/>
            <a:chExt cx="6885149" cy="1152456"/>
          </a:xfrm>
        </p:grpSpPr>
        <p:sp>
          <p:nvSpPr>
            <p:cNvPr id="8" name="矩形: 圆角 21"/>
            <p:cNvSpPr/>
            <p:nvPr/>
          </p:nvSpPr>
          <p:spPr>
            <a:xfrm>
              <a:off x="840695" y="1258868"/>
              <a:ext cx="6885149" cy="1147533"/>
            </a:xfrm>
            <a:prstGeom prst="roundRect">
              <a:avLst/>
            </a:prstGeom>
            <a:solidFill>
              <a:srgbClr val="FFE5E5"/>
            </a:solidFill>
            <a:ln>
              <a:solidFill>
                <a:srgbClr val="FFD1D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9" name="图片 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90798" y="1362209"/>
              <a:ext cx="274136" cy="474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" name="文本框 9"/>
            <p:cNvSpPr txBox="1"/>
            <p:nvPr/>
          </p:nvSpPr>
          <p:spPr>
            <a:xfrm>
              <a:off x="840695" y="1253945"/>
              <a:ext cx="6885148" cy="11524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457200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solidFill>
                    <a:srgbClr val="0070C0"/>
                  </a:solidFill>
                  <a:latin typeface="+mj-lt"/>
                  <a:ea typeface="+mn-ea"/>
                  <a:cs typeface="+mn-cs"/>
                </a:rPr>
                <a:t>       到线段两端点距离相等的点，在这条线段的垂直平分线上。</a:t>
              </a:r>
              <a:endParaRPr kumimoji="0" lang="zh-CN" altLang="en-US" sz="2800" b="1" kern="1200" cap="none" spc="0" normalizeH="0" baseline="0" noProof="0" dirty="0">
                <a:solidFill>
                  <a:srgbClr val="0070C0"/>
                </a:solidFill>
                <a:latin typeface="+mj-lt"/>
                <a:ea typeface="+mn-ea"/>
                <a:cs typeface="+mn-cs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983239" y="2750996"/>
            <a:ext cx="3667771" cy="556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 dirty="0">
                <a:latin typeface="+mj-lt"/>
              </a:rPr>
              <a:t>线段垂直平分线的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</a:rPr>
              <a:t>判定</a:t>
            </a:r>
            <a:r>
              <a:rPr lang="en-US" altLang="zh-CN" sz="2600" b="1" dirty="0">
                <a:latin typeface="+mj-lt"/>
              </a:rPr>
              <a:t>:</a:t>
            </a:r>
            <a:endParaRPr lang="zh-CN" altLang="en-US" sz="2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8"/>
              <p:cNvSpPr>
                <a:spLocks noChangeArrowheads="1"/>
              </p:cNvSpPr>
              <p:nvPr/>
            </p:nvSpPr>
            <p:spPr bwMode="auto">
              <a:xfrm>
                <a:off x="388200" y="558169"/>
                <a:ext cx="8027036" cy="27521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/>
              <a:p>
                <a:pPr lvl="0" eaLnBrk="1" hangingPunct="1">
                  <a:lnSpc>
                    <a:spcPct val="120000"/>
                  </a:lnSpc>
                  <a:spcBef>
                    <a:spcPts val="0"/>
                  </a:spcBef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+mj-lt"/>
                    <a:ea typeface="+mn-ea"/>
                    <a:cs typeface="Times New Roman" panose="02020603050405020304" pitchFamily="18" charset="0"/>
                  </a:rPr>
                  <a:t>例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+mj-lt"/>
                    <a:ea typeface="+mn-ea"/>
                    <a:cs typeface="Times New Roman" panose="02020603050405020304" pitchFamily="18" charset="0"/>
                  </a:rPr>
                  <a:t>5  </a:t>
                </a:r>
                <a:r>
                  <a:rPr lang="zh-CN" altLang="en-US" sz="3200" b="1" dirty="0">
                    <a:latin typeface="+mj-lt"/>
                    <a:cs typeface="Times New Roman" panose="02020603050405020304" pitchFamily="18" charset="0"/>
                  </a:rPr>
                  <a:t>如图，在△</a:t>
                </a:r>
                <a:r>
                  <a:rPr lang="en-US" altLang="zh-CN" sz="3200" b="1" i="1" dirty="0">
                    <a:latin typeface="+mj-lt"/>
                    <a:cs typeface="Times New Roman" panose="02020603050405020304" pitchFamily="18" charset="0"/>
                  </a:rPr>
                  <a:t>ABC</a:t>
                </a:r>
                <a:r>
                  <a:rPr lang="zh-CN" altLang="en-US" sz="3200" b="1" dirty="0">
                    <a:latin typeface="+mj-lt"/>
                    <a:cs typeface="Times New Roman" panose="02020603050405020304" pitchFamily="18" charset="0"/>
                  </a:rPr>
                  <a:t>中，分别以点</a:t>
                </a:r>
                <a:r>
                  <a:rPr lang="en-US" altLang="zh-CN" sz="3200" b="1" i="1" dirty="0">
                    <a:latin typeface="+mj-lt"/>
                    <a:cs typeface="Times New Roman" panose="02020603050405020304" pitchFamily="18" charset="0"/>
                  </a:rPr>
                  <a:t>A</a:t>
                </a:r>
                <a:r>
                  <a:rPr lang="zh-CN" altLang="en-US" sz="3200" b="1" dirty="0">
                    <a:latin typeface="+mj-lt"/>
                    <a:cs typeface="Times New Roman" panose="02020603050405020304" pitchFamily="18" charset="0"/>
                  </a:rPr>
                  <a:t>和点</a:t>
                </a:r>
                <a:r>
                  <a:rPr lang="en-US" altLang="zh-CN" sz="3200" b="1" i="1" dirty="0">
                    <a:latin typeface="+mj-lt"/>
                    <a:cs typeface="Times New Roman" panose="02020603050405020304" pitchFamily="18" charset="0"/>
                  </a:rPr>
                  <a:t>C</a:t>
                </a:r>
                <a:r>
                  <a:rPr lang="zh-CN" altLang="en-US" sz="3200" b="1" dirty="0">
                    <a:latin typeface="+mj-lt"/>
                    <a:cs typeface="Times New Roman" panose="02020603050405020304" pitchFamily="18" charset="0"/>
                  </a:rPr>
                  <a:t>为圆心，大于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 b="1" i="0" smtClean="0">
                            <a:latin typeface="+mj-lt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 b="1" i="0" smtClean="0">
                            <a:latin typeface="+mj-lt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latin typeface="+mj-lt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3200" b="1" dirty="0">
                    <a:latin typeface="+mj-lt"/>
                    <a:cs typeface="Times New Roman" panose="02020603050405020304" pitchFamily="18" charset="0"/>
                  </a:rPr>
                  <a:t> </a:t>
                </a:r>
                <a:r>
                  <a:rPr lang="zh-CN" altLang="en-US" sz="3200" b="1" dirty="0">
                    <a:latin typeface="+mj-lt"/>
                    <a:cs typeface="Times New Roman" panose="02020603050405020304" pitchFamily="18" charset="0"/>
                  </a:rPr>
                  <a:t>的长为半径画弧，两弧相交于点</a:t>
                </a:r>
                <a:r>
                  <a:rPr lang="zh-CN" altLang="en-US" sz="3200" b="1" i="1" dirty="0">
                    <a:latin typeface="+mj-lt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200" b="1" i="1" dirty="0">
                    <a:latin typeface="+mj-lt"/>
                    <a:cs typeface="Times New Roman" panose="02020603050405020304" pitchFamily="18" charset="0"/>
                  </a:rPr>
                  <a:t>M</a:t>
                </a:r>
                <a:r>
                  <a:rPr lang="zh-CN" altLang="en-US" sz="3200" b="1" dirty="0">
                    <a:latin typeface="+mj-lt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3200" b="1" i="1" dirty="0">
                    <a:latin typeface="+mj-lt"/>
                    <a:cs typeface="Times New Roman" panose="02020603050405020304" pitchFamily="18" charset="0"/>
                  </a:rPr>
                  <a:t>N</a:t>
                </a:r>
                <a:r>
                  <a:rPr lang="zh-CN" altLang="en-US" sz="3200" b="1" dirty="0">
                    <a:latin typeface="+mj-lt"/>
                    <a:cs typeface="Times New Roman" panose="02020603050405020304" pitchFamily="18" charset="0"/>
                  </a:rPr>
                  <a:t>，作直线 </a:t>
                </a:r>
                <a:r>
                  <a:rPr lang="en-US" altLang="zh-CN" sz="3200" b="1" i="1" dirty="0">
                    <a:latin typeface="+mj-lt"/>
                    <a:cs typeface="Times New Roman" panose="02020603050405020304" pitchFamily="18" charset="0"/>
                  </a:rPr>
                  <a:t>MN</a:t>
                </a:r>
                <a:r>
                  <a:rPr lang="zh-CN" altLang="en-US" sz="3200" b="1" dirty="0">
                    <a:latin typeface="+mj-lt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3200" b="1" i="1" dirty="0">
                    <a:latin typeface="+mj-lt"/>
                    <a:cs typeface="Times New Roman" panose="02020603050405020304" pitchFamily="18" charset="0"/>
                  </a:rPr>
                  <a:t>BC</a:t>
                </a:r>
                <a:r>
                  <a:rPr lang="zh-CN" altLang="en-US" sz="3200" b="1" dirty="0">
                    <a:latin typeface="+mj-lt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3200" b="1" i="1" dirty="0">
                    <a:latin typeface="+mj-lt"/>
                    <a:cs typeface="Times New Roman" panose="02020603050405020304" pitchFamily="18" charset="0"/>
                  </a:rPr>
                  <a:t>D</a:t>
                </a:r>
                <a:r>
                  <a:rPr lang="zh-CN" altLang="en-US" sz="3200" b="1" dirty="0">
                    <a:latin typeface="+mj-lt"/>
                    <a:cs typeface="Times New Roman" panose="02020603050405020304" pitchFamily="18" charset="0"/>
                  </a:rPr>
                  <a:t>，连接</a:t>
                </a:r>
                <a:r>
                  <a:rPr lang="en-US" altLang="zh-CN" sz="3200" b="1" i="1" dirty="0">
                    <a:latin typeface="+mj-lt"/>
                    <a:cs typeface="Times New Roman" panose="02020603050405020304" pitchFamily="18" charset="0"/>
                  </a:rPr>
                  <a:t>AD</a:t>
                </a:r>
                <a:r>
                  <a:rPr lang="zh-CN" altLang="en-US" sz="3200" b="1" dirty="0">
                    <a:latin typeface="+mj-lt"/>
                    <a:cs typeface="Times New Roman" panose="02020603050405020304" pitchFamily="18" charset="0"/>
                  </a:rPr>
                  <a:t>。若</a:t>
                </a:r>
                <a:r>
                  <a:rPr lang="en-US" altLang="zh-CN" sz="3200" b="1" i="1" dirty="0">
                    <a:latin typeface="+mj-lt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3200" b="1" dirty="0">
                    <a:latin typeface="+mj-lt"/>
                    <a:cs typeface="Times New Roman" panose="02020603050405020304" pitchFamily="18" charset="0"/>
                  </a:rPr>
                  <a:t>=3</a:t>
                </a:r>
                <a:r>
                  <a:rPr lang="zh-CN" altLang="en-US" sz="3200" b="1" dirty="0">
                    <a:latin typeface="+mj-lt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3200" b="1" i="1" dirty="0">
                    <a:latin typeface="+mj-lt"/>
                    <a:cs typeface="Times New Roman" panose="02020603050405020304" pitchFamily="18" charset="0"/>
                  </a:rPr>
                  <a:t>BD</a:t>
                </a:r>
                <a:r>
                  <a:rPr lang="en-US" altLang="zh-CN" sz="3200" b="1" dirty="0">
                    <a:latin typeface="+mj-lt"/>
                    <a:cs typeface="Times New Roman" panose="02020603050405020304" pitchFamily="18" charset="0"/>
                  </a:rPr>
                  <a:t>=2</a:t>
                </a:r>
                <a:r>
                  <a:rPr lang="zh-CN" altLang="en-US" sz="3200" b="1" dirty="0">
                    <a:latin typeface="+mj-lt"/>
                    <a:cs typeface="Times New Roman" panose="02020603050405020304" pitchFamily="18" charset="0"/>
                  </a:rPr>
                  <a:t>，则</a:t>
                </a:r>
                <a:r>
                  <a:rPr lang="en-US" altLang="zh-CN" sz="3200" b="1" i="1" dirty="0">
                    <a:latin typeface="+mj-lt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3200" b="1" dirty="0">
                    <a:latin typeface="+mj-lt"/>
                    <a:cs typeface="Times New Roman" panose="02020603050405020304" pitchFamily="18" charset="0"/>
                  </a:rPr>
                  <a:t> =______</a:t>
                </a: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Times New Roman" panose="02020603050405020304" pitchFamily="18" charset="0"/>
                  </a:rPr>
                  <a:t>。</a:t>
                </a:r>
                <a:endPara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mc:Choice>
        <mc:Fallback>
          <p:sp>
            <p:nvSpPr>
              <p:cNvPr id="2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8200" y="558169"/>
                <a:ext cx="8027036" cy="2752164"/>
              </a:xfrm>
              <a:prstGeom prst="rect">
                <a:avLst/>
              </a:prstGeom>
              <a:blipFill rotWithShape="1">
                <a:blip r:embed="rId1"/>
                <a:stretch>
                  <a:fillRect l="-3" r="3" b="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Rectangle 8"/>
          <p:cNvSpPr>
            <a:spLocks noChangeArrowheads="1"/>
          </p:cNvSpPr>
          <p:nvPr/>
        </p:nvSpPr>
        <p:spPr bwMode="auto">
          <a:xfrm>
            <a:off x="6735932" y="2673677"/>
            <a:ext cx="391795" cy="58477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lvl="0" eaLnBrk="1" hangingPunct="1">
              <a:spcBef>
                <a:spcPts val="0"/>
              </a:spcBef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5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0592" y="3258452"/>
            <a:ext cx="2074949" cy="16719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84473" y="670746"/>
            <a:ext cx="7567305" cy="10066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R="0" defTabSz="4572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        角是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轴对称图形</a:t>
            </a:r>
            <a:r>
              <a:rPr kumimoji="0" lang="zh-CN" altLang="en-US" sz="2600" b="1" kern="1200" cap="none" spc="0" normalizeH="0" baseline="0" noProof="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， 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角平分线</a:t>
            </a:r>
            <a:r>
              <a:rPr kumimoji="0" lang="zh-CN" altLang="en-US" sz="2600" b="1" kern="1200" cap="none" spc="0" normalizeH="0" baseline="0" noProof="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所在的直线是它的对称轴</a:t>
            </a:r>
            <a:r>
              <a:rPr lang="zh-CN" altLang="en-US" sz="2600" b="1" dirty="0">
                <a:solidFill>
                  <a:schemeClr val="tx1"/>
                </a:solidFill>
                <a:latin typeface="+mj-lt"/>
              </a:rPr>
              <a:t>。</a:t>
            </a:r>
            <a:endParaRPr kumimoji="0" lang="zh-CN" altLang="en-US" sz="2600" b="1" kern="1200" cap="none" spc="0" normalizeH="0" baseline="0" noProof="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4474" y="2557970"/>
            <a:ext cx="7567305" cy="59221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R="0" defTabSz="4572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角平分线上的点到这个角的两边的距离相等。</a:t>
            </a:r>
            <a:endParaRPr kumimoji="0" lang="zh-CN" altLang="en-US" sz="2800" b="1" kern="1200" cap="none" spc="0" normalizeH="0" baseline="0" noProof="0" dirty="0">
              <a:solidFill>
                <a:srgbClr val="FF0000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7800" y="1856091"/>
            <a:ext cx="3094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角平分线的性质</a:t>
            </a:r>
            <a:r>
              <a:rPr lang="en-US" altLang="zh-CN" sz="2800" b="1" dirty="0"/>
              <a:t>:</a:t>
            </a:r>
            <a:endParaRPr lang="zh-CN" altLang="en-US" sz="2800" b="1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00613" y="3259849"/>
            <a:ext cx="2335024" cy="17448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662464" y="333220"/>
            <a:ext cx="7605712" cy="2399503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例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6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如图，△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ABC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的三边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AB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，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BC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，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CA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的长分别是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20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，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30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，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40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，其三条角平分线将△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ABC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分为三个三角形，则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S</a:t>
            </a:r>
            <a:r>
              <a:rPr kumimoji="0" lang="zh-CN" altLang="en-US" sz="32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△</a:t>
            </a:r>
            <a:r>
              <a:rPr kumimoji="0" lang="en-US" altLang="zh-CN" sz="3200" b="1" i="1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ABO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：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S</a:t>
            </a:r>
            <a:r>
              <a:rPr kumimoji="0" lang="zh-CN" altLang="en-US" sz="32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△</a:t>
            </a:r>
            <a:r>
              <a:rPr kumimoji="0" lang="en-US" altLang="zh-CN" sz="3200" b="1" i="1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BCO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：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S</a:t>
            </a:r>
            <a:r>
              <a:rPr kumimoji="0" lang="zh-CN" altLang="en-US" sz="32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△</a:t>
            </a:r>
            <a:r>
              <a:rPr kumimoji="0" lang="en-US" altLang="zh-CN" sz="3200" b="1" i="1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CAO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等于（         ）。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819333" y="2889885"/>
            <a:ext cx="2751137" cy="1711325"/>
            <a:chOff x="5535613" y="2600325"/>
            <a:chExt cx="2751137" cy="1711325"/>
          </a:xfrm>
        </p:grpSpPr>
        <p:grpSp>
          <p:nvGrpSpPr>
            <p:cNvPr id="12291" name="组合 11"/>
            <p:cNvGrpSpPr/>
            <p:nvPr/>
          </p:nvGrpSpPr>
          <p:grpSpPr>
            <a:xfrm>
              <a:off x="5830888" y="2941638"/>
              <a:ext cx="2054225" cy="1212850"/>
              <a:chOff x="5830957" y="2941982"/>
              <a:chExt cx="2054087" cy="1212574"/>
            </a:xfrm>
          </p:grpSpPr>
          <p:sp>
            <p:nvSpPr>
              <p:cNvPr id="3" name="等腰三角形 2"/>
              <p:cNvSpPr/>
              <p:nvPr/>
            </p:nvSpPr>
            <p:spPr>
              <a:xfrm>
                <a:off x="5830957" y="2941982"/>
                <a:ext cx="2054087" cy="1212574"/>
              </a:xfrm>
              <a:prstGeom prst="triangle">
                <a:avLst>
                  <a:gd name="adj" fmla="val 80516"/>
                </a:avLst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cxnSp>
            <p:nvCxnSpPr>
              <p:cNvPr id="5" name="直接连接符 4"/>
              <p:cNvCxnSpPr>
                <a:stCxn id="3" idx="0"/>
              </p:cNvCxnSpPr>
              <p:nvPr/>
            </p:nvCxnSpPr>
            <p:spPr>
              <a:xfrm flipH="1">
                <a:off x="7189766" y="2941982"/>
                <a:ext cx="295255" cy="78880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/>
            </p:nvCxnSpPr>
            <p:spPr>
              <a:xfrm flipH="1">
                <a:off x="5830957" y="3730789"/>
                <a:ext cx="1358809" cy="42376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7189766" y="3730789"/>
                <a:ext cx="695278" cy="42376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292" name="矩形 12"/>
            <p:cNvSpPr/>
            <p:nvPr/>
          </p:nvSpPr>
          <p:spPr>
            <a:xfrm>
              <a:off x="5535613" y="3941763"/>
              <a:ext cx="338137" cy="3698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  <a:endParaRPr lang="zh-CN" altLang="en-US" sz="1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2293" name="矩形 13"/>
            <p:cNvSpPr/>
            <p:nvPr/>
          </p:nvSpPr>
          <p:spPr>
            <a:xfrm>
              <a:off x="7485063" y="2600325"/>
              <a:ext cx="338137" cy="3683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  <a:endParaRPr lang="zh-CN" altLang="en-US" sz="1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2294" name="矩形 14"/>
            <p:cNvSpPr/>
            <p:nvPr/>
          </p:nvSpPr>
          <p:spPr>
            <a:xfrm>
              <a:off x="7948613" y="3938588"/>
              <a:ext cx="338137" cy="3683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endParaRPr lang="zh-CN" altLang="en-US" sz="1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2295" name="矩形 15"/>
            <p:cNvSpPr/>
            <p:nvPr/>
          </p:nvSpPr>
          <p:spPr>
            <a:xfrm>
              <a:off x="6951663" y="3711575"/>
              <a:ext cx="352425" cy="3698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O</a:t>
              </a:r>
              <a:endParaRPr lang="zh-CN" altLang="en-US" sz="1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3261678" y="2117468"/>
            <a:ext cx="481222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zh-CN" altLang="en-US" sz="32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1018858" y="2600325"/>
            <a:ext cx="1716564" cy="2404504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A.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1:1:1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B.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1:2:3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C.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2:3:4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D.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3:4:5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685324" y="638020"/>
            <a:ext cx="7605712" cy="2399503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例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7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 小颖的爸爸要在某条街道 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l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上修建一个牛奶站 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P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，向居民区 </a:t>
            </a:r>
            <a:r>
              <a:rPr lang="en-US" altLang="zh-CN" sz="3200" b="1" i="1" dirty="0">
                <a:latin typeface="+mj-lt"/>
                <a:cs typeface="Times New Roman" panose="02020603050405020304" pitchFamily="18" charset="0"/>
              </a:rPr>
              <a:t>A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，</a:t>
            </a:r>
            <a:r>
              <a:rPr lang="en-US" altLang="zh-CN" sz="3200" b="1" i="1" dirty="0">
                <a:latin typeface="+mj-lt"/>
                <a:cs typeface="Times New Roman" panose="02020603050405020304" pitchFamily="18" charset="0"/>
              </a:rPr>
              <a:t>B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提供牛奶，要使点</a:t>
            </a:r>
            <a:r>
              <a:rPr lang="en-US" altLang="zh-CN" sz="3200" b="1" i="1" dirty="0">
                <a:latin typeface="+mj-lt"/>
                <a:cs typeface="Times New Roman" panose="02020603050405020304" pitchFamily="18" charset="0"/>
              </a:rPr>
              <a:t>P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到</a:t>
            </a:r>
            <a:r>
              <a:rPr lang="en-US" altLang="zh-CN" sz="3200" b="1" i="1" dirty="0">
                <a:latin typeface="+mj-lt"/>
                <a:cs typeface="Times New Roman" panose="02020603050405020304" pitchFamily="18" charset="0"/>
              </a:rPr>
              <a:t>A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，</a:t>
            </a:r>
            <a:r>
              <a:rPr lang="en-US" altLang="zh-CN" sz="3200" b="1" i="1" dirty="0">
                <a:latin typeface="+mj-lt"/>
                <a:cs typeface="Times New Roman" panose="02020603050405020304" pitchFamily="18" charset="0"/>
              </a:rPr>
              <a:t>B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的距离之和最短，则下列作法正确的是（      ）。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726498" y="2452748"/>
            <a:ext cx="45878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zh-CN" altLang="en-US" sz="32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815" y="3216415"/>
            <a:ext cx="8312728" cy="1615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57213" y="1094423"/>
            <a:ext cx="7748588" cy="11525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1.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在轴对称图形中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对应点所连线段被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________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垂直平分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73838" y="1094423"/>
            <a:ext cx="14763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对称轴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5" name="矩形 14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随堂演练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561976" y="2649538"/>
            <a:ext cx="7748588" cy="115252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1" hangingPunct="1">
              <a:lnSpc>
                <a:spcPct val="130000"/>
              </a:lnSpc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如图，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//</a:t>
            </a:r>
            <a:r>
              <a:rPr lang="en-US" altLang="zh-CN" sz="2800" b="1" i="1" dirty="0">
                <a:latin typeface="+mj-lt"/>
              </a:rPr>
              <a:t>CD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，△</a:t>
            </a:r>
            <a:r>
              <a:rPr lang="en-US" altLang="zh-CN" sz="2800" b="1" i="1" dirty="0">
                <a:latin typeface="+mj-lt"/>
              </a:rPr>
              <a:t>ACE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为等边三角形，∠</a:t>
            </a:r>
            <a:r>
              <a:rPr lang="en-US" altLang="zh-CN" sz="2800" b="1" i="1" dirty="0">
                <a:latin typeface="+mj-lt"/>
              </a:rPr>
              <a:t>DCE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=40°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，则</a:t>
            </a:r>
            <a:r>
              <a:rPr lang="zh-CN" altLang="en-US" sz="2800" b="1" dirty="0">
                <a:latin typeface="+mj-lt"/>
              </a:rPr>
              <a:t>∠</a:t>
            </a:r>
            <a:r>
              <a:rPr lang="en-US" altLang="zh-CN" sz="2800" b="1" i="1" dirty="0">
                <a:latin typeface="+mj-lt"/>
              </a:rPr>
              <a:t>EAB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=________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66295" y="3336791"/>
            <a:ext cx="2185643" cy="1424571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5172076" y="3156399"/>
            <a:ext cx="1012507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lnSpc>
                <a:spcPct val="130000"/>
              </a:lnSpc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20°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379376" y="652285"/>
            <a:ext cx="7778887" cy="1594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</a:rPr>
              <a:t>3.</a:t>
            </a:r>
            <a:r>
              <a:rPr lang="zh-CN" altLang="en-US" sz="2800" b="1" dirty="0">
                <a:latin typeface="+mj-lt"/>
              </a:rPr>
              <a:t>如图，在△ABC中，∠</a:t>
            </a:r>
            <a:r>
              <a:rPr lang="zh-CN" altLang="en-US" sz="2800" b="1" i="1" dirty="0">
                <a:latin typeface="+mj-lt"/>
              </a:rPr>
              <a:t>ABC</a:t>
            </a:r>
            <a:r>
              <a:rPr lang="zh-CN" altLang="en-US" sz="2800" b="1" dirty="0">
                <a:latin typeface="+mj-lt"/>
              </a:rPr>
              <a:t>的平分线与 </a:t>
            </a:r>
            <a:r>
              <a:rPr lang="zh-CN" altLang="en-US" sz="2800" b="1" i="1" dirty="0">
                <a:latin typeface="+mj-lt"/>
              </a:rPr>
              <a:t>BC </a:t>
            </a:r>
            <a:r>
              <a:rPr lang="zh-CN" altLang="en-US" sz="2800" b="1" dirty="0">
                <a:latin typeface="+mj-lt"/>
              </a:rPr>
              <a:t>的垂直平分线交于点</a:t>
            </a:r>
            <a:r>
              <a:rPr lang="zh-CN" altLang="en-US" sz="2800" b="1" i="1" dirty="0">
                <a:latin typeface="+mj-lt"/>
              </a:rPr>
              <a:t>P</a:t>
            </a:r>
            <a:r>
              <a:rPr lang="zh-CN" altLang="en-US" sz="2800" b="1" dirty="0">
                <a:latin typeface="+mj-lt"/>
              </a:rPr>
              <a:t>，连接</a:t>
            </a:r>
            <a:r>
              <a:rPr lang="zh-CN" altLang="en-US" sz="2800" b="1" i="1" dirty="0">
                <a:latin typeface="+mj-lt"/>
              </a:rPr>
              <a:t>CP </a:t>
            </a:r>
            <a:r>
              <a:rPr lang="zh-CN" altLang="en-US" sz="2800" b="1" dirty="0">
                <a:latin typeface="+mj-lt"/>
              </a:rPr>
              <a:t>。若∠</a:t>
            </a:r>
            <a:r>
              <a:rPr lang="zh-CN" altLang="en-US" sz="2800" b="1" i="1" dirty="0">
                <a:latin typeface="+mj-lt"/>
              </a:rPr>
              <a:t>A</a:t>
            </a:r>
            <a:r>
              <a:rPr lang="zh-CN" altLang="en-US" sz="2800" b="1" dirty="0">
                <a:latin typeface="+mj-lt"/>
              </a:rPr>
              <a:t>= </a:t>
            </a:r>
            <a:r>
              <a:rPr lang="en-US" altLang="zh-CN" sz="2800" b="1" dirty="0">
                <a:latin typeface="+mj-lt"/>
              </a:rPr>
              <a:t>75°</a:t>
            </a:r>
            <a:r>
              <a:rPr lang="zh-CN" altLang="en-US" sz="2800" b="1" dirty="0">
                <a:latin typeface="+mj-lt"/>
              </a:rPr>
              <a:t>，∠</a:t>
            </a:r>
            <a:r>
              <a:rPr lang="zh-CN" altLang="en-US" sz="2800" b="1" i="1" dirty="0">
                <a:latin typeface="+mj-lt"/>
              </a:rPr>
              <a:t>A</a:t>
            </a:r>
            <a:r>
              <a:rPr lang="en-US" altLang="zh-CN" sz="2800" b="1" i="1" dirty="0">
                <a:latin typeface="+mj-lt"/>
              </a:rPr>
              <a:t>CP</a:t>
            </a:r>
            <a:r>
              <a:rPr lang="en-US" altLang="zh-CN" sz="2800" b="1" dirty="0">
                <a:latin typeface="+mj-lt"/>
              </a:rPr>
              <a:t>=12°</a:t>
            </a:r>
            <a:r>
              <a:rPr lang="zh-CN" altLang="en-US" sz="2800" b="1" dirty="0">
                <a:latin typeface="+mj-lt"/>
              </a:rPr>
              <a:t>，则∠</a:t>
            </a:r>
            <a:r>
              <a:rPr lang="en-US" altLang="zh-CN" sz="2800" b="1" i="1" dirty="0">
                <a:latin typeface="+mj-lt"/>
              </a:rPr>
              <a:t>ABP</a:t>
            </a:r>
            <a:r>
              <a:rPr lang="zh-CN" altLang="en-US" sz="2800" b="1" dirty="0">
                <a:latin typeface="+mj-lt"/>
              </a:rPr>
              <a:t>的度数为</a:t>
            </a:r>
            <a:r>
              <a:rPr lang="en-US" altLang="zh-CN" sz="2800" b="1" dirty="0">
                <a:latin typeface="+mj-lt"/>
              </a:rPr>
              <a:t>(           )</a:t>
            </a:r>
            <a:endParaRPr lang="zh-CN" altLang="en-US" sz="2800" b="1" dirty="0">
              <a:latin typeface="+mj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9625" y="2304940"/>
            <a:ext cx="1507788" cy="21110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</a:rPr>
              <a:t>A. 12</a:t>
            </a:r>
            <a:r>
              <a:rPr lang="en-US" altLang="zh-CN" sz="2800" b="1" dirty="0">
                <a:latin typeface="+mj-lt"/>
              </a:rPr>
              <a:t>°</a:t>
            </a:r>
            <a:endParaRPr lang="en-US" altLang="zh-CN" sz="2800" b="1" dirty="0">
              <a:latin typeface="+mj-lt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</a:rPr>
              <a:t>B. 31</a:t>
            </a:r>
            <a:r>
              <a:rPr lang="en-US" altLang="zh-CN" sz="2800" b="1" dirty="0">
                <a:latin typeface="+mj-lt"/>
              </a:rPr>
              <a:t>° </a:t>
            </a:r>
            <a:endParaRPr lang="en-US" altLang="zh-CN" sz="2800" b="1" dirty="0">
              <a:latin typeface="+mj-lt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</a:rPr>
              <a:t>C. 53°</a:t>
            </a:r>
            <a:endParaRPr lang="en-US" altLang="zh-CN" sz="2800" b="1" dirty="0">
              <a:latin typeface="+mj-lt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</a:rPr>
              <a:t>D. 75°</a:t>
            </a:r>
            <a:endParaRPr lang="zh-CN" altLang="en-US" sz="2800" b="1" dirty="0">
              <a:latin typeface="+mj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23120" y="2144605"/>
            <a:ext cx="3080932" cy="2615799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5930835" y="1683412"/>
            <a:ext cx="573728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lnSpc>
                <a:spcPct val="130000"/>
              </a:lnSpc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53903" y="79725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知识框图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753903" y="79725"/>
            <a:ext cx="2649538" cy="635000"/>
            <a:chOff x="2803270" y="240279"/>
            <a:chExt cx="2649758" cy="634072"/>
          </a:xfrm>
        </p:grpSpPr>
        <p:sp>
          <p:nvSpPr>
            <p:cNvPr id="31" name="矩形 30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宋体" panose="02010600030101010101" pitchFamily="2" charset="-122"/>
                  <a:cs typeface="+mn-cs"/>
                </a:rPr>
                <a:t>    </a:t>
              </a: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rPr>
                <a:t>知识框图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423228" y="975529"/>
            <a:ext cx="6040994" cy="3778398"/>
            <a:chOff x="181657" y="891639"/>
            <a:chExt cx="6040994" cy="3778398"/>
          </a:xfrm>
        </p:grpSpPr>
        <p:sp>
          <p:nvSpPr>
            <p:cNvPr id="34" name="文本框 33"/>
            <p:cNvSpPr txBox="1"/>
            <p:nvPr/>
          </p:nvSpPr>
          <p:spPr>
            <a:xfrm>
              <a:off x="181657" y="2281330"/>
              <a:ext cx="111076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</a:rPr>
                <a:t>图形的轴对称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658803" y="1320144"/>
              <a:ext cx="161188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</a:rPr>
                <a:t>轴对称</a:t>
              </a:r>
              <a:endPara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</a:rPr>
                <a:t>及其性质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659790" y="3363248"/>
              <a:ext cx="14199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</a:rPr>
                <a:t>简单的轴对称图形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3567805" y="891639"/>
              <a:ext cx="1835636" cy="461665"/>
            </a:xfrm>
            <a:prstGeom prst="rect">
              <a:avLst/>
            </a:prstGeom>
            <a:solidFill>
              <a:srgbClr val="9BBB59">
                <a:lumMod val="40000"/>
                <a:lumOff val="60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</a:rPr>
                <a:t>轴对称图形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567805" y="1449061"/>
              <a:ext cx="2654846" cy="461665"/>
            </a:xfrm>
            <a:prstGeom prst="rect">
              <a:avLst/>
            </a:prstGeom>
            <a:solidFill>
              <a:srgbClr val="9BBB59">
                <a:lumMod val="40000"/>
                <a:lumOff val="60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</a:rPr>
                <a:t>两个图形成轴对称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414593" y="2696829"/>
              <a:ext cx="1846104" cy="461665"/>
            </a:xfrm>
            <a:prstGeom prst="rect">
              <a:avLst/>
            </a:prstGeom>
            <a:solidFill>
              <a:srgbClr val="9BBB59">
                <a:lumMod val="40000"/>
                <a:lumOff val="60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</a:rPr>
                <a:t>等腰三角形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414592" y="3200677"/>
              <a:ext cx="1846104" cy="461665"/>
            </a:xfrm>
            <a:prstGeom prst="rect">
              <a:avLst/>
            </a:prstGeom>
            <a:solidFill>
              <a:srgbClr val="9BBB59">
                <a:lumMod val="40000"/>
                <a:lumOff val="60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</a:rPr>
                <a:t>等边三角形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414592" y="3704525"/>
              <a:ext cx="855404" cy="461665"/>
            </a:xfrm>
            <a:prstGeom prst="rect">
              <a:avLst/>
            </a:prstGeom>
            <a:solidFill>
              <a:srgbClr val="9BBB59">
                <a:lumMod val="40000"/>
                <a:lumOff val="60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</a:rPr>
                <a:t>线段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3414592" y="4208372"/>
              <a:ext cx="494678" cy="461665"/>
            </a:xfrm>
            <a:prstGeom prst="rect">
              <a:avLst/>
            </a:prstGeom>
            <a:solidFill>
              <a:srgbClr val="9BBB59">
                <a:lumMod val="40000"/>
                <a:lumOff val="60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</a:rPr>
                <a:t>角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3034215" y="2969703"/>
              <a:ext cx="389605" cy="1535185"/>
              <a:chOff x="3070371" y="3154261"/>
              <a:chExt cx="389605" cy="1535185"/>
            </a:xfrm>
          </p:grpSpPr>
          <p:sp>
            <p:nvSpPr>
              <p:cNvPr id="55" name="任意多边形: 形状 54"/>
              <p:cNvSpPr/>
              <p:nvPr/>
            </p:nvSpPr>
            <p:spPr bwMode="auto">
              <a:xfrm>
                <a:off x="3254928" y="3154261"/>
                <a:ext cx="184558" cy="1535185"/>
              </a:xfrm>
              <a:custGeom>
                <a:avLst/>
                <a:gdLst>
                  <a:gd name="connsiteX0" fmla="*/ 176169 w 184558"/>
                  <a:gd name="connsiteY0" fmla="*/ 0 h 1535185"/>
                  <a:gd name="connsiteX1" fmla="*/ 0 w 184558"/>
                  <a:gd name="connsiteY1" fmla="*/ 0 h 1535185"/>
                  <a:gd name="connsiteX2" fmla="*/ 0 w 184558"/>
                  <a:gd name="connsiteY2" fmla="*/ 1535185 h 1535185"/>
                  <a:gd name="connsiteX3" fmla="*/ 184558 w 184558"/>
                  <a:gd name="connsiteY3" fmla="*/ 1535185 h 1535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4558" h="1535185">
                    <a:moveTo>
                      <a:pt x="176169" y="0"/>
                    </a:moveTo>
                    <a:lnTo>
                      <a:pt x="0" y="0"/>
                    </a:lnTo>
                    <a:lnTo>
                      <a:pt x="0" y="1535185"/>
                    </a:lnTo>
                    <a:lnTo>
                      <a:pt x="184558" y="1535185"/>
                    </a:lnTo>
                  </a:path>
                </a:pathLst>
              </a:custGeom>
              <a:noFill/>
              <a:ln w="19050">
                <a:solidFill>
                  <a:srgbClr val="000000"/>
                </a:solidFill>
                <a:miter lim="800000"/>
              </a:ln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楷体" panose="02010609060101010101" pitchFamily="49" charset="-122"/>
                </a:endParaRPr>
              </a:p>
            </p:txBody>
          </p:sp>
          <p:sp>
            <p:nvSpPr>
              <p:cNvPr id="56" name="任意多边形: 形状 55"/>
              <p:cNvSpPr/>
              <p:nvPr/>
            </p:nvSpPr>
            <p:spPr bwMode="auto">
              <a:xfrm>
                <a:off x="3256962" y="3592415"/>
                <a:ext cx="203014" cy="586053"/>
              </a:xfrm>
              <a:custGeom>
                <a:avLst/>
                <a:gdLst>
                  <a:gd name="connsiteX0" fmla="*/ 176169 w 184558"/>
                  <a:gd name="connsiteY0" fmla="*/ 0 h 1535185"/>
                  <a:gd name="connsiteX1" fmla="*/ 0 w 184558"/>
                  <a:gd name="connsiteY1" fmla="*/ 0 h 1535185"/>
                  <a:gd name="connsiteX2" fmla="*/ 0 w 184558"/>
                  <a:gd name="connsiteY2" fmla="*/ 1535185 h 1535185"/>
                  <a:gd name="connsiteX3" fmla="*/ 184558 w 184558"/>
                  <a:gd name="connsiteY3" fmla="*/ 1535185 h 1535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4558" h="1535185">
                    <a:moveTo>
                      <a:pt x="176169" y="0"/>
                    </a:moveTo>
                    <a:lnTo>
                      <a:pt x="0" y="0"/>
                    </a:lnTo>
                    <a:lnTo>
                      <a:pt x="0" y="1535185"/>
                    </a:lnTo>
                    <a:lnTo>
                      <a:pt x="184558" y="1535185"/>
                    </a:lnTo>
                  </a:path>
                </a:pathLst>
              </a:custGeom>
              <a:noFill/>
              <a:ln w="19050">
                <a:solidFill>
                  <a:srgbClr val="000000"/>
                </a:solidFill>
                <a:miter lim="800000"/>
              </a:ln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楷体" panose="02010609060101010101" pitchFamily="49" charset="-122"/>
                </a:endParaRPr>
              </a:p>
            </p:txBody>
          </p:sp>
          <p:cxnSp>
            <p:nvCxnSpPr>
              <p:cNvPr id="57" name="直接连接符 56"/>
              <p:cNvCxnSpPr/>
              <p:nvPr/>
            </p:nvCxnSpPr>
            <p:spPr>
              <a:xfrm>
                <a:off x="3070371" y="3885441"/>
                <a:ext cx="184557" cy="0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</p:grpSp>
        <p:grpSp>
          <p:nvGrpSpPr>
            <p:cNvPr id="48" name="组合 47"/>
            <p:cNvGrpSpPr/>
            <p:nvPr/>
          </p:nvGrpSpPr>
          <p:grpSpPr>
            <a:xfrm>
              <a:off x="1314248" y="1689107"/>
              <a:ext cx="364358" cy="2163836"/>
              <a:chOff x="1258181" y="1799469"/>
              <a:chExt cx="298719" cy="2163836"/>
            </a:xfrm>
          </p:grpSpPr>
          <p:sp>
            <p:nvSpPr>
              <p:cNvPr id="53" name="任意多边形: 形状 52"/>
              <p:cNvSpPr/>
              <p:nvPr/>
            </p:nvSpPr>
            <p:spPr bwMode="auto">
              <a:xfrm>
                <a:off x="1442738" y="1799469"/>
                <a:ext cx="114162" cy="2163836"/>
              </a:xfrm>
              <a:custGeom>
                <a:avLst/>
                <a:gdLst>
                  <a:gd name="connsiteX0" fmla="*/ 176169 w 184558"/>
                  <a:gd name="connsiteY0" fmla="*/ 0 h 1535185"/>
                  <a:gd name="connsiteX1" fmla="*/ 0 w 184558"/>
                  <a:gd name="connsiteY1" fmla="*/ 0 h 1535185"/>
                  <a:gd name="connsiteX2" fmla="*/ 0 w 184558"/>
                  <a:gd name="connsiteY2" fmla="*/ 1535185 h 1535185"/>
                  <a:gd name="connsiteX3" fmla="*/ 184558 w 184558"/>
                  <a:gd name="connsiteY3" fmla="*/ 1535185 h 1535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4558" h="1535185">
                    <a:moveTo>
                      <a:pt x="176169" y="0"/>
                    </a:moveTo>
                    <a:lnTo>
                      <a:pt x="0" y="0"/>
                    </a:lnTo>
                    <a:lnTo>
                      <a:pt x="0" y="1535185"/>
                    </a:lnTo>
                    <a:lnTo>
                      <a:pt x="184558" y="1535185"/>
                    </a:lnTo>
                  </a:path>
                </a:pathLst>
              </a:custGeom>
              <a:noFill/>
              <a:ln w="19050">
                <a:solidFill>
                  <a:srgbClr val="000000"/>
                </a:solidFill>
                <a:miter lim="800000"/>
              </a:ln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楷体" panose="02010609060101010101" pitchFamily="49" charset="-122"/>
                </a:endParaRPr>
              </a:p>
            </p:txBody>
          </p:sp>
          <p:cxnSp>
            <p:nvCxnSpPr>
              <p:cNvPr id="54" name="直接连接符 53"/>
              <p:cNvCxnSpPr/>
              <p:nvPr/>
            </p:nvCxnSpPr>
            <p:spPr>
              <a:xfrm>
                <a:off x="1258181" y="2881387"/>
                <a:ext cx="184557" cy="0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</p:grpSp>
        <p:sp>
          <p:nvSpPr>
            <p:cNvPr id="58" name="文本框 57"/>
            <p:cNvSpPr txBox="1"/>
            <p:nvPr/>
          </p:nvSpPr>
          <p:spPr>
            <a:xfrm>
              <a:off x="3567805" y="2006484"/>
              <a:ext cx="2025454" cy="461665"/>
            </a:xfrm>
            <a:prstGeom prst="rect">
              <a:avLst/>
            </a:prstGeom>
            <a:solidFill>
              <a:srgbClr val="9BBB59">
                <a:lumMod val="40000"/>
                <a:lumOff val="60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</a:rPr>
                <a:t>轴对称的性质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3192467" y="1187149"/>
              <a:ext cx="387571" cy="1169696"/>
              <a:chOff x="3454723" y="1196363"/>
              <a:chExt cx="387571" cy="1169696"/>
            </a:xfrm>
          </p:grpSpPr>
          <p:sp>
            <p:nvSpPr>
              <p:cNvPr id="51" name="任意多边形: 形状 50"/>
              <p:cNvSpPr/>
              <p:nvPr/>
            </p:nvSpPr>
            <p:spPr bwMode="auto">
              <a:xfrm>
                <a:off x="3639280" y="1196363"/>
                <a:ext cx="203014" cy="586053"/>
              </a:xfrm>
              <a:custGeom>
                <a:avLst/>
                <a:gdLst>
                  <a:gd name="connsiteX0" fmla="*/ 176169 w 184558"/>
                  <a:gd name="connsiteY0" fmla="*/ 0 h 1535185"/>
                  <a:gd name="connsiteX1" fmla="*/ 0 w 184558"/>
                  <a:gd name="connsiteY1" fmla="*/ 0 h 1535185"/>
                  <a:gd name="connsiteX2" fmla="*/ 0 w 184558"/>
                  <a:gd name="connsiteY2" fmla="*/ 1535185 h 1535185"/>
                  <a:gd name="connsiteX3" fmla="*/ 184558 w 184558"/>
                  <a:gd name="connsiteY3" fmla="*/ 1535185 h 1535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4558" h="1535185">
                    <a:moveTo>
                      <a:pt x="176169" y="0"/>
                    </a:moveTo>
                    <a:lnTo>
                      <a:pt x="0" y="0"/>
                    </a:lnTo>
                    <a:lnTo>
                      <a:pt x="0" y="1535185"/>
                    </a:lnTo>
                    <a:lnTo>
                      <a:pt x="184558" y="1535185"/>
                    </a:lnTo>
                  </a:path>
                </a:pathLst>
              </a:custGeom>
              <a:noFill/>
              <a:ln w="19050">
                <a:solidFill>
                  <a:srgbClr val="000000"/>
                </a:solidFill>
                <a:miter lim="800000"/>
              </a:ln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楷体" panose="02010609060101010101" pitchFamily="49" charset="-122"/>
                </a:endParaRPr>
              </a:p>
            </p:txBody>
          </p:sp>
          <p:grpSp>
            <p:nvGrpSpPr>
              <p:cNvPr id="59" name="组合 58"/>
              <p:cNvGrpSpPr/>
              <p:nvPr/>
            </p:nvGrpSpPr>
            <p:grpSpPr>
              <a:xfrm>
                <a:off x="3454723" y="1780006"/>
                <a:ext cx="387571" cy="586053"/>
                <a:chOff x="3294089" y="1427665"/>
                <a:chExt cx="387571" cy="586053"/>
              </a:xfrm>
            </p:grpSpPr>
            <p:sp>
              <p:nvSpPr>
                <p:cNvPr id="60" name="任意多边形: 形状 59"/>
                <p:cNvSpPr/>
                <p:nvPr/>
              </p:nvSpPr>
              <p:spPr bwMode="auto">
                <a:xfrm>
                  <a:off x="3478646" y="1427665"/>
                  <a:ext cx="203014" cy="586053"/>
                </a:xfrm>
                <a:custGeom>
                  <a:avLst/>
                  <a:gdLst>
                    <a:gd name="connsiteX0" fmla="*/ 176169 w 184558"/>
                    <a:gd name="connsiteY0" fmla="*/ 0 h 1535185"/>
                    <a:gd name="connsiteX1" fmla="*/ 0 w 184558"/>
                    <a:gd name="connsiteY1" fmla="*/ 0 h 1535185"/>
                    <a:gd name="connsiteX2" fmla="*/ 0 w 184558"/>
                    <a:gd name="connsiteY2" fmla="*/ 1535185 h 1535185"/>
                    <a:gd name="connsiteX3" fmla="*/ 184558 w 184558"/>
                    <a:gd name="connsiteY3" fmla="*/ 1535185 h 15351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4558" h="1535185">
                      <a:moveTo>
                        <a:pt x="176169" y="0"/>
                      </a:moveTo>
                      <a:lnTo>
                        <a:pt x="0" y="0"/>
                      </a:lnTo>
                      <a:lnTo>
                        <a:pt x="0" y="1535185"/>
                      </a:lnTo>
                      <a:lnTo>
                        <a:pt x="184558" y="1535185"/>
                      </a:lnTo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miter lim="800000"/>
                </a:ln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61" name="直接连接符 60"/>
                <p:cNvCxnSpPr/>
                <p:nvPr/>
              </p:nvCxnSpPr>
              <p:spPr>
                <a:xfrm>
                  <a:off x="3294089" y="1427665"/>
                  <a:ext cx="184557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</p:grpSp>
        </p:grp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20788" y="654050"/>
            <a:ext cx="65854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4.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画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出下列是轴对称图形的所有对称轴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15363" name="Picture 2"/>
          <p:cNvPicPr>
            <a:picLocks noChangeAspect="1"/>
          </p:cNvPicPr>
          <p:nvPr/>
        </p:nvPicPr>
        <p:blipFill>
          <a:blip r:embed="rId1">
            <a:clrChange>
              <a:clrFrom>
                <a:srgbClr val="0097F1"/>
              </a:clrFrom>
              <a:clrTo>
                <a:srgbClr val="0097F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3950" y="1493838"/>
            <a:ext cx="6515100" cy="2911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3950" y="1493838"/>
            <a:ext cx="6515100" cy="2911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20788" y="654050"/>
            <a:ext cx="6665912" cy="1712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lnSpc>
                <a:spcPct val="130000"/>
              </a:lnSpc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5.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如图，已知</a:t>
            </a:r>
            <a:r>
              <a:rPr lang="en-US" altLang="zh-CN" sz="2800" b="1" i="1" dirty="0">
                <a:latin typeface="+mj-lt"/>
              </a:rPr>
              <a:t>AB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</a:t>
            </a:r>
            <a:r>
              <a:rPr lang="en-US" altLang="zh-CN" sz="2800" b="1" i="1" dirty="0">
                <a:latin typeface="+mj-lt"/>
              </a:rPr>
              <a:t>AC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lang="en-US" altLang="zh-CN" sz="2800" b="1" i="1" dirty="0">
                <a:latin typeface="+mj-lt"/>
              </a:rPr>
              <a:t>AD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</a:t>
            </a:r>
            <a:r>
              <a:rPr lang="en-US" altLang="zh-CN" sz="2800" b="1" i="1" dirty="0">
                <a:latin typeface="+mj-lt"/>
              </a:rPr>
              <a:t>AE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BAC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</a:t>
            </a:r>
            <a:r>
              <a:rPr lang="zh-CN" altLang="en-US" sz="2800" b="1" dirty="0">
                <a:latin typeface="+mj-lt"/>
              </a:rPr>
              <a:t>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DAE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=50°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。若点</a:t>
            </a:r>
            <a:r>
              <a:rPr lang="en-US" altLang="zh-CN" sz="2800" b="1" i="1" dirty="0">
                <a:latin typeface="+mj-lt"/>
              </a:rPr>
              <a:t>B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lang="en-US" altLang="zh-CN" sz="2800" b="1" i="1" dirty="0">
                <a:latin typeface="+mj-lt"/>
              </a:rPr>
              <a:t>D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lang="en-US" altLang="zh-CN" sz="2800" b="1" i="1" dirty="0">
                <a:latin typeface="+mj-lt"/>
              </a:rPr>
              <a:t>E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在一条直线上，则∠</a:t>
            </a:r>
            <a:r>
              <a:rPr lang="en-US" altLang="zh-CN" sz="2800" b="1" i="1" dirty="0">
                <a:latin typeface="+mj-lt"/>
              </a:rPr>
              <a:t>BEC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的度数为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_______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94302" y="2424905"/>
            <a:ext cx="2849498" cy="2224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600508" y="1785949"/>
            <a:ext cx="9432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50°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8826" y="717363"/>
            <a:ext cx="7491254" cy="1712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lnSpc>
                <a:spcPct val="130000"/>
              </a:lnSpc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6.</a:t>
            </a:r>
            <a:r>
              <a:rPr lang="zh-CN" altLang="en-US" sz="2800" b="1" dirty="0">
                <a:latin typeface="+mj-lt"/>
              </a:rPr>
              <a:t>如图，已知△</a:t>
            </a:r>
            <a:r>
              <a:rPr lang="en-US" altLang="zh-CN" sz="2800" b="1" i="1" dirty="0">
                <a:latin typeface="+mj-lt"/>
              </a:rPr>
              <a:t>ABC</a:t>
            </a:r>
            <a:r>
              <a:rPr lang="zh-CN" altLang="en-US" sz="2800" b="1" dirty="0">
                <a:latin typeface="+mj-lt"/>
              </a:rPr>
              <a:t>的周长是</a:t>
            </a:r>
            <a:r>
              <a:rPr lang="en-US" altLang="zh-CN" sz="2800" b="1" dirty="0">
                <a:latin typeface="+mj-lt"/>
              </a:rPr>
              <a:t>10</a:t>
            </a:r>
            <a:r>
              <a:rPr lang="zh-CN" altLang="en-US" sz="2800" b="1" dirty="0">
                <a:latin typeface="+mj-lt"/>
              </a:rPr>
              <a:t>。</a:t>
            </a:r>
            <a:r>
              <a:rPr lang="en-US" altLang="zh-CN" sz="2800" b="1" i="1" dirty="0">
                <a:latin typeface="+mj-lt"/>
              </a:rPr>
              <a:t>O</a:t>
            </a:r>
            <a:r>
              <a:rPr lang="zh-CN" altLang="en-US" sz="2800" b="1" dirty="0">
                <a:latin typeface="+mj-lt"/>
              </a:rPr>
              <a:t>为∠</a:t>
            </a:r>
            <a:r>
              <a:rPr lang="en-US" altLang="zh-CN" sz="2800" b="1" i="1" dirty="0">
                <a:latin typeface="+mj-lt"/>
              </a:rPr>
              <a:t>ABC</a:t>
            </a:r>
            <a:r>
              <a:rPr lang="en-US" altLang="zh-CN" sz="2800" b="1" dirty="0">
                <a:latin typeface="+mj-lt"/>
              </a:rPr>
              <a:t> </a:t>
            </a:r>
            <a:r>
              <a:rPr lang="zh-CN" altLang="en-US" sz="2800" b="1" dirty="0">
                <a:latin typeface="+mj-lt"/>
              </a:rPr>
              <a:t>与∠</a:t>
            </a:r>
            <a:r>
              <a:rPr lang="en-US" altLang="zh-CN" sz="2800" b="1" i="1" dirty="0">
                <a:latin typeface="+mj-lt"/>
              </a:rPr>
              <a:t>ACB</a:t>
            </a:r>
            <a:r>
              <a:rPr lang="en-US" altLang="zh-CN" sz="2800" b="1" dirty="0">
                <a:latin typeface="+mj-lt"/>
              </a:rPr>
              <a:t> </a:t>
            </a:r>
            <a:r>
              <a:rPr lang="zh-CN" altLang="en-US" sz="2800" b="1" dirty="0">
                <a:latin typeface="+mj-lt"/>
              </a:rPr>
              <a:t>的平分线的交点，且 </a:t>
            </a:r>
            <a:r>
              <a:rPr lang="en-US" altLang="zh-CN" sz="2800" b="1" i="1" dirty="0">
                <a:latin typeface="+mj-lt"/>
              </a:rPr>
              <a:t>OD</a:t>
            </a:r>
            <a:r>
              <a:rPr lang="zh-CN" altLang="en-US" sz="2800" b="1" dirty="0">
                <a:latin typeface="+mj-lt"/>
              </a:rPr>
              <a:t>⊥</a:t>
            </a:r>
            <a:r>
              <a:rPr lang="en-US" altLang="zh-CN" sz="2800" b="1" i="1" dirty="0">
                <a:latin typeface="+mj-lt"/>
              </a:rPr>
              <a:t>BC</a:t>
            </a:r>
            <a:r>
              <a:rPr lang="en-US" altLang="zh-CN" sz="2800" b="1" dirty="0">
                <a:latin typeface="+mj-lt"/>
              </a:rPr>
              <a:t> </a:t>
            </a:r>
            <a:r>
              <a:rPr lang="zh-CN" altLang="en-US" sz="2800" b="1" dirty="0">
                <a:latin typeface="+mj-lt"/>
              </a:rPr>
              <a:t>于点 </a:t>
            </a:r>
            <a:r>
              <a:rPr lang="en-US" altLang="zh-CN" sz="2800" b="1" i="1" dirty="0">
                <a:latin typeface="+mj-lt"/>
              </a:rPr>
              <a:t>D</a:t>
            </a:r>
            <a:r>
              <a:rPr lang="zh-CN" altLang="en-US" sz="2800" b="1" dirty="0">
                <a:latin typeface="+mj-lt"/>
              </a:rPr>
              <a:t>。若 </a:t>
            </a:r>
            <a:r>
              <a:rPr lang="en-US" altLang="zh-CN" sz="2800" b="1" i="1" dirty="0">
                <a:latin typeface="+mj-lt"/>
              </a:rPr>
              <a:t>OD</a:t>
            </a:r>
            <a:r>
              <a:rPr lang="en-US" altLang="zh-CN" sz="2800" b="1" dirty="0">
                <a:latin typeface="+mj-lt"/>
              </a:rPr>
              <a:t>=2</a:t>
            </a:r>
            <a:r>
              <a:rPr lang="zh-CN" altLang="en-US" sz="2800" b="1" dirty="0">
                <a:latin typeface="+mj-lt"/>
              </a:rPr>
              <a:t>，则△</a:t>
            </a:r>
            <a:r>
              <a:rPr lang="en-US" altLang="zh-CN" sz="2800" b="1" i="1" dirty="0">
                <a:latin typeface="+mj-lt"/>
              </a:rPr>
              <a:t>ABC</a:t>
            </a:r>
            <a:r>
              <a:rPr lang="en-US" altLang="zh-CN" sz="2800" b="1" dirty="0">
                <a:latin typeface="+mj-lt"/>
              </a:rPr>
              <a:t> </a:t>
            </a:r>
            <a:r>
              <a:rPr lang="zh-CN" altLang="en-US" sz="2800" b="1" dirty="0">
                <a:latin typeface="+mj-lt"/>
              </a:rPr>
              <a:t>的面积是</a:t>
            </a:r>
            <a:r>
              <a:rPr lang="en-US" altLang="zh-CN" sz="2800" b="1" dirty="0">
                <a:latin typeface="+mj-lt"/>
              </a:rPr>
              <a:t>(     )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28470" y="2102358"/>
            <a:ext cx="3346704" cy="273710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195568" y="1837670"/>
            <a:ext cx="1012507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lnSpc>
                <a:spcPct val="130000"/>
              </a:lnSpc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7859" y="2429883"/>
            <a:ext cx="1113174" cy="596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lnSpc>
                <a:spcPct val="130000"/>
              </a:lnSpc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A.20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34729" y="2429883"/>
            <a:ext cx="1113174" cy="596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lnSpc>
                <a:spcPct val="130000"/>
              </a:lnSpc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B.12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81599" y="2429883"/>
            <a:ext cx="1113174" cy="596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lnSpc>
                <a:spcPct val="130000"/>
              </a:lnSpc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C.10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28470" y="2429883"/>
            <a:ext cx="1113174" cy="596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lnSpc>
                <a:spcPct val="130000"/>
              </a:lnSpc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D.8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2638" y="431800"/>
            <a:ext cx="7639050" cy="15938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7.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如图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点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是∠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AOB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内一点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AOB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=30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°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OP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=10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点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M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、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N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分别是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OA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、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OB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上的动点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试通过作图说明△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PMN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周长的最小值是多少？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36613" y="2135188"/>
            <a:ext cx="4967288" cy="26289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解：如图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分别作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点关于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OA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、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OB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的对称点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连接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与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OA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相交于点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M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与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OB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相交于点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N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则此时△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PMN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的周长最小（三点共线）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18436" name="组合 3"/>
          <p:cNvGrpSpPr/>
          <p:nvPr/>
        </p:nvGrpSpPr>
        <p:grpSpPr>
          <a:xfrm>
            <a:off x="5886450" y="2325688"/>
            <a:ext cx="2905125" cy="2438400"/>
            <a:chOff x="5886450" y="2325688"/>
            <a:chExt cx="2905125" cy="2438400"/>
          </a:xfrm>
        </p:grpSpPr>
        <p:grpSp>
          <p:nvGrpSpPr>
            <p:cNvPr id="18438" name="组合 4"/>
            <p:cNvGrpSpPr/>
            <p:nvPr/>
          </p:nvGrpSpPr>
          <p:grpSpPr>
            <a:xfrm>
              <a:off x="5886450" y="2325688"/>
              <a:ext cx="2905125" cy="2438400"/>
              <a:chOff x="5886450" y="2324894"/>
              <a:chExt cx="2905125" cy="2438400"/>
            </a:xfrm>
          </p:grpSpPr>
          <p:pic>
            <p:nvPicPr>
              <p:cNvPr id="18440" name="Picture 3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0097F1"/>
                  </a:clrFrom>
                  <a:clrTo>
                    <a:srgbClr val="0097F1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886450" y="2324894"/>
                <a:ext cx="2905125" cy="24384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8441" name="Picture 6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162800" y="2324894"/>
                <a:ext cx="533400" cy="47625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8442" name="Picture 6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696200" y="4057650"/>
                <a:ext cx="533400" cy="70564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8443" name="Picture 6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-1884871">
                <a:off x="7081837" y="2782888"/>
                <a:ext cx="533400" cy="47625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11" name="矩形 10"/>
            <p:cNvSpPr/>
            <p:nvPr/>
          </p:nvSpPr>
          <p:spPr>
            <a:xfrm>
              <a:off x="7237413" y="2844800"/>
              <a:ext cx="1228725" cy="157003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M   </a:t>
              </a:r>
              <a:endPara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      N</a:t>
              </a:r>
              <a:endPara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</p:grpSp>
      <p:pic>
        <p:nvPicPr>
          <p:cNvPr id="12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0" y="2325688"/>
            <a:ext cx="2905125" cy="2438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86450" y="2325688"/>
            <a:ext cx="2905125" cy="243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003300" y="315913"/>
            <a:ext cx="6057900" cy="47466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连接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OP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OP</a:t>
            </a:r>
            <a:r>
              <a:rPr kumimoji="0" lang="en-US" altLang="zh-CN" sz="2800" b="1" i="1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则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OP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 2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AOB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 60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°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因为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OP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 OP = OP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所以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△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OP</a:t>
            </a:r>
            <a:r>
              <a:rPr kumimoji="0" lang="en-US" altLang="zh-CN" sz="2800" b="1" i="0" u="none" strike="noStrike" kern="1200" cap="none" spc="0" normalizeH="0" baseline="-25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</a:t>
            </a:r>
            <a:r>
              <a:rPr kumimoji="0" lang="en-US" altLang="zh-CN" sz="2800" b="1" i="0" u="none" strike="noStrike" kern="1200" cap="none" spc="0" normalizeH="0" baseline="-25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是等边三角形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所以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=OP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=OP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=10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所以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PM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MN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NP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  =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M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MN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+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NP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endParaRPr kumimoji="0" lang="en-US" altLang="zh-CN" sz="2800" b="1" i="0" u="none" strike="noStrike" kern="1200" cap="none" spc="0" normalizeH="0" baseline="-25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  =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=10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即△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PMN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周长的最小值为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10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763713" y="1536700"/>
            <a:ext cx="5472113" cy="1657350"/>
          </a:xfrm>
          <a:prstGeom prst="rect">
            <a:avLst/>
          </a:prstGeom>
          <a:noFill/>
        </p:spPr>
        <p:txBody>
          <a:bodyPr lIns="68580" tIns="34290" rIns="68580" bIns="34290"/>
          <a:lstStyle/>
          <a:p>
            <a:pPr marL="257175" marR="0" lvl="0" indent="-257175" algn="l" defTabSz="3429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从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教材习题中选取；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257175" marR="0" lvl="0" indent="-257175" algn="l" defTabSz="3429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完成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练习册本课时的习题。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"/>
          <p:cNvGrpSpPr/>
          <p:nvPr/>
        </p:nvGrpSpPr>
        <p:grpSpPr>
          <a:xfrm>
            <a:off x="2753903" y="79725"/>
            <a:ext cx="2649538" cy="635000"/>
            <a:chOff x="2803270" y="240279"/>
            <a:chExt cx="2649758" cy="634072"/>
          </a:xfrm>
        </p:grpSpPr>
        <p:sp>
          <p:nvSpPr>
            <p:cNvPr id="6" name="矩形 5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复习回顾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654342" y="994715"/>
            <a:ext cx="7331977" cy="17125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     如果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一个平面图形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沿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一条直线折叠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后， 直线两旁的部分能够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互相重合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 那么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这个图形叫作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轴对称图形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 这条直线叫作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对称轴</a:t>
            </a:r>
            <a:r>
              <a:rPr lang="zh-CN" altLang="en-US" sz="2800" b="1" dirty="0">
                <a:latin typeface="+mj-lt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71436" y="2908664"/>
            <a:ext cx="7331977" cy="17125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+mj-lt"/>
              </a:rPr>
              <a:t>        如果</a:t>
            </a:r>
            <a:r>
              <a:rPr lang="zh-CN" altLang="en-US" sz="2800" b="1" dirty="0">
                <a:solidFill>
                  <a:srgbClr val="0070C0"/>
                </a:solidFill>
                <a:latin typeface="+mj-lt"/>
              </a:rPr>
              <a:t>两个平面图形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</a:rPr>
              <a:t>沿</a:t>
            </a:r>
            <a:r>
              <a:rPr lang="zh-CN" altLang="en-US" sz="2800" b="1" dirty="0">
                <a:solidFill>
                  <a:srgbClr val="0070C0"/>
                </a:solidFill>
                <a:latin typeface="+mj-lt"/>
              </a:rPr>
              <a:t>一条直线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</a:rPr>
              <a:t>对折后能够</a:t>
            </a:r>
            <a:r>
              <a:rPr lang="zh-CN" altLang="en-US" sz="2800" b="1" dirty="0">
                <a:solidFill>
                  <a:srgbClr val="0070C0"/>
                </a:solidFill>
                <a:latin typeface="+mj-lt"/>
              </a:rPr>
              <a:t>完全重合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</a:rPr>
              <a:t>， 那么称这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</a:rPr>
              <a:t>两个图形成轴对称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</a:rPr>
              <a:t>， 这条直线叫作这两个图形的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</a:rPr>
              <a:t>对称轴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1923" y="568817"/>
            <a:ext cx="6912078" cy="556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轴对称图形与两个图形成轴对称的关系：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608470" y="1261022"/>
          <a:ext cx="7956796" cy="3211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4112"/>
                <a:gridCol w="3206188"/>
                <a:gridCol w="3796496"/>
              </a:tblGrid>
              <a:tr h="493588"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110642" marR="110642" marT="60853" marB="608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轴对称图形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110642" marR="110642" marT="60853" marB="608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两个图形成轴对称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110642" marR="110642" marT="60853" marB="608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30817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图形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110642" marR="110642" marT="60853" marB="608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600" b="1" dirty="0">
                        <a:solidFill>
                          <a:schemeClr val="tx1"/>
                        </a:solidFill>
                      </a:endParaRPr>
                    </a:p>
                  </a:txBody>
                  <a:tcPr marL="110642" marR="110642" marT="60853" marB="608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600" b="1" dirty="0">
                        <a:solidFill>
                          <a:schemeClr val="tx1"/>
                        </a:solidFill>
                      </a:endParaRPr>
                    </a:p>
                  </a:txBody>
                  <a:tcPr marL="110642" marR="110642" marT="60853" marB="608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203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区别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110642" marR="110642" marT="60853" marB="608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600" b="1" dirty="0">
                        <a:solidFill>
                          <a:schemeClr val="tx1"/>
                        </a:solidFill>
                      </a:endParaRPr>
                    </a:p>
                  </a:txBody>
                  <a:tcPr marL="110642" marR="110642" marT="60853" marB="608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600" b="1" dirty="0">
                        <a:solidFill>
                          <a:schemeClr val="tx1"/>
                        </a:solidFill>
                      </a:endParaRPr>
                    </a:p>
                  </a:txBody>
                  <a:tcPr marL="110642" marR="110642" marT="60853" marB="608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28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联系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110642" marR="110642" marT="60853" marB="608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zh-CN" altLang="en-US" sz="2600" b="1" dirty="0">
                        <a:solidFill>
                          <a:schemeClr val="tx1"/>
                        </a:solidFill>
                      </a:endParaRPr>
                    </a:p>
                  </a:txBody>
                  <a:tcPr marL="110642" marR="110642" marT="60853" marB="608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 marL="110642" marR="110642" marT="60853" marB="60853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2201" y="1908346"/>
            <a:ext cx="1856091" cy="11813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7829" y="1845076"/>
            <a:ext cx="1841336" cy="117562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39433" y="3156341"/>
            <a:ext cx="332692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一个具有特殊形状的图形</a:t>
            </a:r>
            <a:endParaRPr lang="zh-CN" altLang="en-US" sz="2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66356" y="3158745"/>
            <a:ext cx="384778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两个全等图形的特殊位置关系</a:t>
            </a:r>
            <a:endParaRPr lang="zh-CN" altLang="en-US" sz="2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65035" y="3667034"/>
            <a:ext cx="48283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①都是沿着某条直线折叠后能重合</a:t>
            </a:r>
            <a:endParaRPr lang="zh-CN" altLang="en-US" sz="2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65035" y="4037085"/>
            <a:ext cx="25841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②可以互相转化</a:t>
            </a:r>
            <a:endParaRPr lang="zh-CN" altLang="en-US" sz="2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7"/>
          <p:cNvSpPr>
            <a:spLocks noChangeArrowheads="1"/>
          </p:cNvSpPr>
          <p:nvPr/>
        </p:nvSpPr>
        <p:spPr bwMode="auto">
          <a:xfrm>
            <a:off x="820805" y="716280"/>
            <a:ext cx="7242175" cy="1943994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eaLnBrk="1" hangingPunct="1">
              <a:lnSpc>
                <a:spcPct val="130000"/>
              </a:lnSpc>
              <a:spcBef>
                <a:spcPts val="0"/>
              </a:spcBef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例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cs typeface="Times New Roman" panose="02020603050405020304" pitchFamily="18" charset="0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在</a:t>
            </a:r>
            <a:r>
              <a:rPr lang="zh-CN" altLang="en-US" sz="3200" b="1" dirty="0">
                <a:latin typeface="+mj-lt"/>
              </a:rPr>
              <a:t>以下“绿色食品、响应环保、可回收物、节水”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四个标志图案中，是轴对称图形的是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      )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84629" y="2075499"/>
            <a:ext cx="481222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endParaRPr lang="zh-CN" altLang="en-US" sz="32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/>
          <a:srcRect t="49649"/>
          <a:stretch>
            <a:fillRect/>
          </a:stretch>
        </p:blipFill>
        <p:spPr>
          <a:xfrm>
            <a:off x="2011155" y="2857500"/>
            <a:ext cx="5318717" cy="1569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3064" y="1715490"/>
            <a:ext cx="7407479" cy="17125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     在轴对称图形或两个成轴对称的图形中，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对应点所连的线段被对称轴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垂直平分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对应线段相等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对应角相等。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3064" y="1115736"/>
            <a:ext cx="26844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轴对称的性质：</a:t>
            </a:r>
            <a:endParaRPr lang="zh-CN" altLang="en-US" sz="28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2955" y="772085"/>
            <a:ext cx="8538089" cy="1712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如图，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AD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与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相交于点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O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△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ABO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和△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CDO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关于直线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PQ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对称，点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的对应点分别是点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D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。下列说法不一定正确的是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          )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7200" y="2484605"/>
            <a:ext cx="4572000" cy="2277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+mj-lt"/>
              </a:rPr>
              <a:t>A. </a:t>
            </a:r>
            <a:r>
              <a:rPr lang="zh-CN" altLang="en-US" sz="2800" b="1" i="1" dirty="0">
                <a:latin typeface="+mj-lt"/>
              </a:rPr>
              <a:t>AD</a:t>
            </a:r>
            <a:r>
              <a:rPr lang="zh-CN" altLang="en-US" sz="2800" b="1" dirty="0">
                <a:latin typeface="+mj-lt"/>
              </a:rPr>
              <a:t>⊥</a:t>
            </a:r>
            <a:r>
              <a:rPr lang="zh-CN" altLang="en-US" sz="2800" b="1" i="1" dirty="0">
                <a:latin typeface="+mj-lt"/>
              </a:rPr>
              <a:t>BC</a:t>
            </a:r>
            <a:endParaRPr lang="en-US" altLang="zh-CN" sz="2800" b="1" i="1" dirty="0">
              <a:latin typeface="+mj-lt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+mj-lt"/>
              </a:rPr>
              <a:t>B. </a:t>
            </a:r>
            <a:r>
              <a:rPr lang="zh-CN" altLang="en-US" sz="2800" b="1" i="1" dirty="0">
                <a:latin typeface="+mj-lt"/>
              </a:rPr>
              <a:t>AC</a:t>
            </a:r>
            <a:r>
              <a:rPr lang="zh-CN" altLang="en-US" sz="2800" b="1" dirty="0">
                <a:latin typeface="+mj-lt"/>
              </a:rPr>
              <a:t>⊥</a:t>
            </a:r>
            <a:r>
              <a:rPr lang="zh-CN" altLang="en-US" sz="2800" b="1" i="1" dirty="0">
                <a:latin typeface="+mj-lt"/>
              </a:rPr>
              <a:t>PQ</a:t>
            </a:r>
            <a:endParaRPr lang="en-US" altLang="zh-CN" sz="2800" b="1" i="1" dirty="0">
              <a:latin typeface="+mj-lt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+mj-lt"/>
              </a:rPr>
              <a:t>C.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△</a:t>
            </a:r>
            <a:r>
              <a:rPr lang="zh-CN" altLang="en-US" sz="2800" b="1" i="1" dirty="0">
                <a:latin typeface="+mj-lt"/>
              </a:rPr>
              <a:t>ABO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≌△</a:t>
            </a:r>
            <a:r>
              <a:rPr lang="zh-CN" altLang="en-US" sz="2800" b="1" i="1" dirty="0">
                <a:latin typeface="+mj-lt"/>
              </a:rPr>
              <a:t>CDO</a:t>
            </a:r>
            <a:endParaRPr lang="en-US" altLang="zh-CN" sz="2800" b="1" i="1" dirty="0">
              <a:latin typeface="+mj-lt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+mj-lt"/>
              </a:rPr>
              <a:t>D.</a:t>
            </a:r>
            <a:r>
              <a:rPr lang="zh-CN" altLang="en-US" sz="2800" b="1" i="1" dirty="0">
                <a:latin typeface="+mj-lt"/>
              </a:rPr>
              <a:t> AC</a:t>
            </a:r>
            <a:r>
              <a:rPr lang="zh-CN" altLang="en-US" sz="2800" b="1" dirty="0">
                <a:latin typeface="+mj-lt"/>
              </a:rPr>
              <a:t>// </a:t>
            </a:r>
            <a:r>
              <a:rPr lang="zh-CN" altLang="en-US" sz="2800" b="1" i="1" dirty="0">
                <a:latin typeface="+mj-lt"/>
              </a:rPr>
              <a:t>BD</a:t>
            </a:r>
            <a:endParaRPr lang="zh-CN" altLang="en-US" sz="2800" b="1" i="1" dirty="0">
              <a:latin typeface="+mj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42085" y="2417965"/>
            <a:ext cx="2889073" cy="2307578"/>
          </a:xfrm>
          <a:prstGeom prst="rect">
            <a:avLst/>
          </a:prstGeom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293691" y="1852894"/>
            <a:ext cx="556615" cy="631711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A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873125" y="406196"/>
            <a:ext cx="7232650" cy="1808572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例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3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如图，是由三个小正方形组成的图形，请你在图中补画一个小正方形，使补画后的图形为轴对称图形。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11267" name="Group 31"/>
          <p:cNvGrpSpPr/>
          <p:nvPr/>
        </p:nvGrpSpPr>
        <p:grpSpPr>
          <a:xfrm>
            <a:off x="1689100" y="2664460"/>
            <a:ext cx="939800" cy="1409700"/>
            <a:chOff x="4928" y="2280"/>
            <a:chExt cx="592" cy="888"/>
          </a:xfrm>
        </p:grpSpPr>
        <p:sp>
          <p:nvSpPr>
            <p:cNvPr id="11284" name="Rectangle 27"/>
            <p:cNvSpPr/>
            <p:nvPr/>
          </p:nvSpPr>
          <p:spPr>
            <a:xfrm>
              <a:off x="5224" y="2872"/>
              <a:ext cx="296" cy="296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85" name="Rectangle 28"/>
            <p:cNvSpPr/>
            <p:nvPr/>
          </p:nvSpPr>
          <p:spPr>
            <a:xfrm>
              <a:off x="4928" y="2576"/>
              <a:ext cx="296" cy="296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algn="ctr" eaLnBrk="1" hangingPunct="1"/>
              <a:endParaRPr lang="zh-CN" altLang="en-US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86" name="Rectangle 29"/>
            <p:cNvSpPr/>
            <p:nvPr/>
          </p:nvSpPr>
          <p:spPr>
            <a:xfrm>
              <a:off x="4928" y="2280"/>
              <a:ext cx="296" cy="296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algn="ctr" eaLnBrk="1" hangingPunct="1"/>
              <a:endParaRPr lang="zh-CN" altLang="en-US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Group 60"/>
          <p:cNvGrpSpPr/>
          <p:nvPr/>
        </p:nvGrpSpPr>
        <p:grpSpPr>
          <a:xfrm>
            <a:off x="3808413" y="2470785"/>
            <a:ext cx="2073275" cy="2363788"/>
            <a:chOff x="1200" y="2384"/>
            <a:chExt cx="1306" cy="1489"/>
          </a:xfrm>
        </p:grpSpPr>
        <p:grpSp>
          <p:nvGrpSpPr>
            <p:cNvPr id="11277" name="Group 32"/>
            <p:cNvGrpSpPr/>
            <p:nvPr/>
          </p:nvGrpSpPr>
          <p:grpSpPr>
            <a:xfrm>
              <a:off x="1200" y="2384"/>
              <a:ext cx="984" cy="984"/>
              <a:chOff x="-1688" y="2576"/>
              <a:chExt cx="984" cy="984"/>
            </a:xfrm>
          </p:grpSpPr>
          <p:sp>
            <p:nvSpPr>
              <p:cNvPr id="11279" name="Rectangle 22"/>
              <p:cNvSpPr/>
              <p:nvPr/>
            </p:nvSpPr>
            <p:spPr>
              <a:xfrm>
                <a:off x="-1376" y="3248"/>
                <a:ext cx="296" cy="296"/>
              </a:xfrm>
              <a:prstGeom prst="rect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 eaLnBrk="1" hangingPunct="1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80" name="Rectangle 23"/>
              <p:cNvSpPr/>
              <p:nvPr/>
            </p:nvSpPr>
            <p:spPr>
              <a:xfrm>
                <a:off x="-1080" y="3248"/>
                <a:ext cx="296" cy="296"/>
              </a:xfrm>
              <a:prstGeom prst="rect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 eaLnBrk="1" hangingPunct="1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81" name="Rectangle 24"/>
              <p:cNvSpPr/>
              <p:nvPr/>
            </p:nvSpPr>
            <p:spPr>
              <a:xfrm>
                <a:off x="-1672" y="2952"/>
                <a:ext cx="296" cy="296"/>
              </a:xfrm>
              <a:prstGeom prst="rect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 algn="ctr" eaLnBrk="1" hangingPunct="1"/>
                <a:endParaRPr lang="zh-CN" altLang="en-US" b="1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82" name="Rectangle 25"/>
              <p:cNvSpPr/>
              <p:nvPr/>
            </p:nvSpPr>
            <p:spPr>
              <a:xfrm>
                <a:off x="-1672" y="2656"/>
                <a:ext cx="296" cy="296"/>
              </a:xfrm>
              <a:prstGeom prst="rect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 algn="ctr" eaLnBrk="1" hangingPunct="1"/>
                <a:endParaRPr lang="zh-CN" altLang="en-US" b="1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83" name="Line 26"/>
              <p:cNvSpPr/>
              <p:nvPr/>
            </p:nvSpPr>
            <p:spPr>
              <a:xfrm flipV="1">
                <a:off x="-1688" y="2576"/>
                <a:ext cx="984" cy="984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ysDot"/>
                <a:headEnd type="none" w="med" len="med"/>
                <a:tailEnd type="none" w="med" len="med"/>
              </a:ln>
            </p:spPr>
          </p:sp>
        </p:grpSp>
        <p:sp>
          <p:nvSpPr>
            <p:cNvPr id="11278" name="Text Box 57"/>
            <p:cNvSpPr txBox="1"/>
            <p:nvPr/>
          </p:nvSpPr>
          <p:spPr>
            <a:xfrm>
              <a:off x="1350" y="3546"/>
              <a:ext cx="115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buNone/>
              </a:pPr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（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）</a:t>
              </a:r>
              <a:endPara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" name="Group 59"/>
          <p:cNvGrpSpPr/>
          <p:nvPr/>
        </p:nvGrpSpPr>
        <p:grpSpPr>
          <a:xfrm>
            <a:off x="6203950" y="2038985"/>
            <a:ext cx="1409700" cy="2820988"/>
            <a:chOff x="2912" y="2104"/>
            <a:chExt cx="888" cy="1777"/>
          </a:xfrm>
        </p:grpSpPr>
        <p:grpSp>
          <p:nvGrpSpPr>
            <p:cNvPr id="11270" name="Group 40"/>
            <p:cNvGrpSpPr/>
            <p:nvPr/>
          </p:nvGrpSpPr>
          <p:grpSpPr>
            <a:xfrm>
              <a:off x="2912" y="2104"/>
              <a:ext cx="888" cy="1392"/>
              <a:chOff x="-1152" y="2928"/>
              <a:chExt cx="888" cy="1392"/>
            </a:xfrm>
          </p:grpSpPr>
          <p:sp>
            <p:nvSpPr>
              <p:cNvPr id="11272" name="Rectangle 34"/>
              <p:cNvSpPr/>
              <p:nvPr/>
            </p:nvSpPr>
            <p:spPr>
              <a:xfrm>
                <a:off x="-560" y="3864"/>
                <a:ext cx="296" cy="296"/>
              </a:xfrm>
              <a:prstGeom prst="rect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 eaLnBrk="1" hangingPunct="1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3" name="Rectangle 35"/>
              <p:cNvSpPr/>
              <p:nvPr/>
            </p:nvSpPr>
            <p:spPr>
              <a:xfrm>
                <a:off x="-1152" y="3864"/>
                <a:ext cx="296" cy="296"/>
              </a:xfrm>
              <a:prstGeom prst="rect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 eaLnBrk="1" hangingPunct="1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4" name="Rectangle 36"/>
              <p:cNvSpPr/>
              <p:nvPr/>
            </p:nvSpPr>
            <p:spPr>
              <a:xfrm>
                <a:off x="-856" y="3568"/>
                <a:ext cx="296" cy="296"/>
              </a:xfrm>
              <a:prstGeom prst="rect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 algn="ctr" eaLnBrk="1" hangingPunct="1"/>
                <a:endParaRPr lang="zh-CN" altLang="en-US" b="1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5" name="Rectangle 37"/>
              <p:cNvSpPr/>
              <p:nvPr/>
            </p:nvSpPr>
            <p:spPr>
              <a:xfrm>
                <a:off x="-856" y="3272"/>
                <a:ext cx="296" cy="296"/>
              </a:xfrm>
              <a:prstGeom prst="rect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 algn="ctr" eaLnBrk="1" hangingPunct="1"/>
                <a:endParaRPr lang="zh-CN" altLang="en-US" b="1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6" name="Line 39"/>
              <p:cNvSpPr/>
              <p:nvPr/>
            </p:nvSpPr>
            <p:spPr>
              <a:xfrm>
                <a:off x="-696" y="2928"/>
                <a:ext cx="0" cy="1392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ysDot"/>
                <a:headEnd type="none" w="med" len="med"/>
                <a:tailEnd type="none" w="med" len="med"/>
              </a:ln>
            </p:spPr>
          </p:sp>
        </p:grpSp>
        <p:sp>
          <p:nvSpPr>
            <p:cNvPr id="11271" name="Text Box 58"/>
            <p:cNvSpPr txBox="1"/>
            <p:nvPr/>
          </p:nvSpPr>
          <p:spPr>
            <a:xfrm>
              <a:off x="3014" y="3554"/>
              <a:ext cx="67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buNone/>
              </a:pPr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（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）</a:t>
              </a:r>
              <a:endPara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873125" y="634796"/>
            <a:ext cx="7232650" cy="1808572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/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例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4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将一张长方形纸片按如图所示的方式折叠，若</a:t>
            </a:r>
            <a:r>
              <a:rPr lang="zh-CN" altLang="en-US" sz="3200" b="1" dirty="0">
                <a:latin typeface="+mj-lt"/>
                <a:cs typeface="Times New Roman" panose="02020603050405020304" pitchFamily="18" charset="0"/>
              </a:rPr>
              <a:t>∠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ACB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=50°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，则</a:t>
            </a:r>
            <a:r>
              <a:rPr lang="zh-CN" altLang="en-US" sz="3200" b="1" dirty="0">
                <a:latin typeface="+mj-lt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latin typeface="+mj-lt"/>
                <a:cs typeface="Times New Roman" panose="02020603050405020304" pitchFamily="18" charset="0"/>
              </a:rPr>
              <a:t>CAB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的度数为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_______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5" name="Rectangle 8"/>
          <p:cNvSpPr>
            <a:spLocks noChangeArrowheads="1"/>
          </p:cNvSpPr>
          <p:nvPr/>
        </p:nvSpPr>
        <p:spPr bwMode="auto">
          <a:xfrm>
            <a:off x="2511425" y="1767840"/>
            <a:ext cx="1031871" cy="631711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80°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7742" y="2671604"/>
            <a:ext cx="3282173" cy="2266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imes New Roman-Arial">
      <a:maj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imes New Roman-Arial">
      <a:maj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2077</Words>
  <Application>WPS 演示</Application>
  <PresentationFormat>全屏显示(16:9)</PresentationFormat>
  <Paragraphs>204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Arial</vt:lpstr>
      <vt:lpstr>宋体</vt:lpstr>
      <vt:lpstr>Wingdings</vt:lpstr>
      <vt:lpstr>Times New Roman</vt:lpstr>
      <vt:lpstr>黑体</vt:lpstr>
      <vt:lpstr>楷体_GB2312</vt:lpstr>
      <vt:lpstr>Arial</vt:lpstr>
      <vt:lpstr>Times New Roman</vt:lpstr>
      <vt:lpstr>楷体</vt:lpstr>
      <vt:lpstr>微软雅黑</vt:lpstr>
      <vt:lpstr>Arial Unicode MS</vt:lpstr>
      <vt:lpstr>等线</vt:lpstr>
      <vt:lpstr>Cambria Math</vt:lpstr>
      <vt:lpstr>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慢慢来</cp:lastModifiedBy>
  <cp:revision>65</cp:revision>
  <dcterms:created xsi:type="dcterms:W3CDTF">2018-09-21T05:25:00Z</dcterms:created>
  <dcterms:modified xsi:type="dcterms:W3CDTF">2025-01-20T00:27:12Z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E22E8E0379234380A916F735D76E70DF</vt:lpwstr>
  </property>
  <property fmtid="{D5CDD505-2E9C-101B-9397-08002B2CF9AE}" pid="3" name="KSOProductBuildVer">
    <vt:lpwstr>2052-12.1.0.19770</vt:lpwstr>
  </property>
</Properties>
</file>