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</p:sldMasterIdLst>
  <p:notesMasterIdLst>
    <p:notesMasterId r:id="rId27"/>
  </p:notesMasterIdLst>
  <p:sldIdLst>
    <p:sldId id="282" r:id="rId4"/>
    <p:sldId id="410" r:id="rId5"/>
    <p:sldId id="269" r:id="rId6"/>
    <p:sldId id="397" r:id="rId7"/>
    <p:sldId id="398" r:id="rId8"/>
    <p:sldId id="399" r:id="rId9"/>
    <p:sldId id="393" r:id="rId10"/>
    <p:sldId id="400" r:id="rId11"/>
    <p:sldId id="379" r:id="rId12"/>
    <p:sldId id="401" r:id="rId13"/>
    <p:sldId id="394" r:id="rId14"/>
    <p:sldId id="402" r:id="rId15"/>
    <p:sldId id="395" r:id="rId16"/>
    <p:sldId id="295" r:id="rId17"/>
    <p:sldId id="403" r:id="rId18"/>
    <p:sldId id="386" r:id="rId19"/>
    <p:sldId id="404" r:id="rId20"/>
    <p:sldId id="298" r:id="rId21"/>
    <p:sldId id="405" r:id="rId22"/>
    <p:sldId id="406" r:id="rId23"/>
    <p:sldId id="305" r:id="rId24"/>
    <p:sldId id="407" r:id="rId25"/>
    <p:sldId id="306" r:id="rId26"/>
    <p:sldId id="307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4" d="100"/>
          <a:sy n="54" d="100"/>
        </p:scale>
        <p:origin x="62" y="48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29" Type="http://schemas.openxmlformats.org/officeDocument/2006/relationships/presProps" Target="presProps.xml"/><Relationship Id="rId28" Type="http://schemas.openxmlformats.org/officeDocument/2006/relationships/slide" Target="slides/slide24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6C74D8-B5DF-4B93-900C-E666390E94C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91DFB5-2F20-4851-8613-3EC43C8EA3E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7557D9-D1EC-4641-AD53-9804F046CC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7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BF98-B4BE-4955-AD3B-CEAA8AFCB1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48B3-0581-4043-9454-DCD1120EEA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BF98-B4BE-4955-AD3B-CEAA8AFCB1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48B3-0581-4043-9454-DCD1120EEA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40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BF98-B4BE-4955-AD3B-CEAA8AFCB1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48B3-0581-4043-9454-DCD1120EEA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rot="13450455">
            <a:off x="11038278" y="5341988"/>
            <a:ext cx="661487" cy="1681192"/>
            <a:chOff x="11762339" y="3746221"/>
            <a:chExt cx="406107" cy="1155987"/>
          </a:xfrm>
        </p:grpSpPr>
        <p:sp>
          <p:nvSpPr>
            <p:cNvPr id="3" name="Freeform 16"/>
            <p:cNvSpPr/>
            <p:nvPr userDrawn="1"/>
          </p:nvSpPr>
          <p:spPr bwMode="auto">
            <a:xfrm flipV="1">
              <a:off x="11767353" y="3746221"/>
              <a:ext cx="396080" cy="564858"/>
            </a:xfrm>
            <a:custGeom>
              <a:avLst/>
              <a:gdLst>
                <a:gd name="T0" fmla="*/ 284 w 758"/>
                <a:gd name="T1" fmla="*/ 1081 h 1081"/>
                <a:gd name="T2" fmla="*/ 758 w 758"/>
                <a:gd name="T3" fmla="*/ 0 h 1081"/>
                <a:gd name="T4" fmla="*/ 0 w 758"/>
                <a:gd name="T5" fmla="*/ 288 h 1081"/>
                <a:gd name="T6" fmla="*/ 284 w 758"/>
                <a:gd name="T7" fmla="*/ 1081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8" h="1081">
                  <a:moveTo>
                    <a:pt x="284" y="1081"/>
                  </a:moveTo>
                  <a:lnTo>
                    <a:pt x="758" y="0"/>
                  </a:lnTo>
                  <a:lnTo>
                    <a:pt x="0" y="288"/>
                  </a:lnTo>
                  <a:lnTo>
                    <a:pt x="284" y="1081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400"/>
            </a:p>
          </p:txBody>
        </p:sp>
        <p:sp>
          <p:nvSpPr>
            <p:cNvPr id="4" name="Freeform 30"/>
            <p:cNvSpPr/>
            <p:nvPr userDrawn="1"/>
          </p:nvSpPr>
          <p:spPr bwMode="auto">
            <a:xfrm rot="15296182">
              <a:off x="11830602" y="4196908"/>
              <a:ext cx="275725" cy="329602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312">
                  <a:moveTo>
                    <a:pt x="0" y="0"/>
                  </a:moveTo>
                  <a:lnTo>
                    <a:pt x="119" y="312"/>
                  </a:lnTo>
                  <a:lnTo>
                    <a:pt x="119" y="312"/>
                  </a:lnTo>
                  <a:lnTo>
                    <a:pt x="2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400"/>
            </a:p>
          </p:txBody>
        </p:sp>
        <p:sp>
          <p:nvSpPr>
            <p:cNvPr id="5" name="Freeform 12"/>
            <p:cNvSpPr/>
            <p:nvPr userDrawn="1"/>
          </p:nvSpPr>
          <p:spPr bwMode="auto">
            <a:xfrm rot="7160246">
              <a:off x="11692179" y="4425941"/>
              <a:ext cx="546427" cy="406107"/>
            </a:xfrm>
            <a:custGeom>
              <a:avLst/>
              <a:gdLst>
                <a:gd name="T0" fmla="*/ 782 w 1067"/>
                <a:gd name="T1" fmla="*/ 0 h 793"/>
                <a:gd name="T2" fmla="*/ 0 w 1067"/>
                <a:gd name="T3" fmla="*/ 288 h 793"/>
                <a:gd name="T4" fmla="*/ 1067 w 1067"/>
                <a:gd name="T5" fmla="*/ 793 h 793"/>
                <a:gd name="T6" fmla="*/ 782 w 1067"/>
                <a:gd name="T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782" y="0"/>
                  </a:moveTo>
                  <a:lnTo>
                    <a:pt x="0" y="288"/>
                  </a:lnTo>
                  <a:lnTo>
                    <a:pt x="1067" y="793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400"/>
            </a:p>
          </p:txBody>
        </p:sp>
      </p:grpSp>
      <p:grpSp>
        <p:nvGrpSpPr>
          <p:cNvPr id="6" name="组合 5"/>
          <p:cNvGrpSpPr/>
          <p:nvPr/>
        </p:nvGrpSpPr>
        <p:grpSpPr>
          <a:xfrm rot="2731254">
            <a:off x="490218" y="-162630"/>
            <a:ext cx="566183" cy="1611645"/>
            <a:chOff x="4454660" y="3810474"/>
            <a:chExt cx="406107" cy="1155987"/>
          </a:xfrm>
        </p:grpSpPr>
        <p:sp>
          <p:nvSpPr>
            <p:cNvPr id="7" name="Freeform 16"/>
            <p:cNvSpPr/>
            <p:nvPr userDrawn="1"/>
          </p:nvSpPr>
          <p:spPr bwMode="auto">
            <a:xfrm flipV="1">
              <a:off x="4459674" y="3810474"/>
              <a:ext cx="396080" cy="564858"/>
            </a:xfrm>
            <a:custGeom>
              <a:avLst/>
              <a:gdLst>
                <a:gd name="T0" fmla="*/ 284 w 758"/>
                <a:gd name="T1" fmla="*/ 1081 h 1081"/>
                <a:gd name="T2" fmla="*/ 758 w 758"/>
                <a:gd name="T3" fmla="*/ 0 h 1081"/>
                <a:gd name="T4" fmla="*/ 0 w 758"/>
                <a:gd name="T5" fmla="*/ 288 h 1081"/>
                <a:gd name="T6" fmla="*/ 284 w 758"/>
                <a:gd name="T7" fmla="*/ 1081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8" h="1081">
                  <a:moveTo>
                    <a:pt x="284" y="1081"/>
                  </a:moveTo>
                  <a:lnTo>
                    <a:pt x="758" y="0"/>
                  </a:lnTo>
                  <a:lnTo>
                    <a:pt x="0" y="288"/>
                  </a:lnTo>
                  <a:lnTo>
                    <a:pt x="284" y="1081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400"/>
            </a:p>
          </p:txBody>
        </p:sp>
        <p:sp>
          <p:nvSpPr>
            <p:cNvPr id="8" name="Freeform 30"/>
            <p:cNvSpPr/>
            <p:nvPr userDrawn="1"/>
          </p:nvSpPr>
          <p:spPr bwMode="auto">
            <a:xfrm rot="15296182">
              <a:off x="4522923" y="4261161"/>
              <a:ext cx="275725" cy="329602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312">
                  <a:moveTo>
                    <a:pt x="0" y="0"/>
                  </a:moveTo>
                  <a:lnTo>
                    <a:pt x="119" y="312"/>
                  </a:lnTo>
                  <a:lnTo>
                    <a:pt x="119" y="312"/>
                  </a:lnTo>
                  <a:lnTo>
                    <a:pt x="2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400"/>
            </a:p>
          </p:txBody>
        </p:sp>
        <p:sp>
          <p:nvSpPr>
            <p:cNvPr id="9" name="Freeform 12"/>
            <p:cNvSpPr/>
            <p:nvPr userDrawn="1"/>
          </p:nvSpPr>
          <p:spPr bwMode="auto">
            <a:xfrm rot="7160246">
              <a:off x="4384500" y="4490194"/>
              <a:ext cx="546427" cy="406107"/>
            </a:xfrm>
            <a:custGeom>
              <a:avLst/>
              <a:gdLst>
                <a:gd name="T0" fmla="*/ 782 w 1067"/>
                <a:gd name="T1" fmla="*/ 0 h 793"/>
                <a:gd name="T2" fmla="*/ 0 w 1067"/>
                <a:gd name="T3" fmla="*/ 288 h 793"/>
                <a:gd name="T4" fmla="*/ 1067 w 1067"/>
                <a:gd name="T5" fmla="*/ 793 h 793"/>
                <a:gd name="T6" fmla="*/ 782 w 1067"/>
                <a:gd name="T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782" y="0"/>
                  </a:moveTo>
                  <a:lnTo>
                    <a:pt x="0" y="288"/>
                  </a:lnTo>
                  <a:lnTo>
                    <a:pt x="1067" y="793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400"/>
            </a:p>
          </p:txBody>
        </p:sp>
      </p:grpSp>
      <p:grpSp>
        <p:nvGrpSpPr>
          <p:cNvPr id="10" name="组合 9"/>
          <p:cNvGrpSpPr/>
          <p:nvPr/>
        </p:nvGrpSpPr>
        <p:grpSpPr>
          <a:xfrm rot="23880000" flipV="1">
            <a:off x="163789" y="1301"/>
            <a:ext cx="212643" cy="605292"/>
            <a:chOff x="4454660" y="3810474"/>
            <a:chExt cx="406107" cy="1155987"/>
          </a:xfrm>
        </p:grpSpPr>
        <p:sp>
          <p:nvSpPr>
            <p:cNvPr id="11" name="Freeform 16"/>
            <p:cNvSpPr/>
            <p:nvPr userDrawn="1"/>
          </p:nvSpPr>
          <p:spPr bwMode="auto">
            <a:xfrm flipV="1">
              <a:off x="4459674" y="3810474"/>
              <a:ext cx="396080" cy="564858"/>
            </a:xfrm>
            <a:custGeom>
              <a:avLst/>
              <a:gdLst>
                <a:gd name="T0" fmla="*/ 284 w 758"/>
                <a:gd name="T1" fmla="*/ 1081 h 1081"/>
                <a:gd name="T2" fmla="*/ 758 w 758"/>
                <a:gd name="T3" fmla="*/ 0 h 1081"/>
                <a:gd name="T4" fmla="*/ 0 w 758"/>
                <a:gd name="T5" fmla="*/ 288 h 1081"/>
                <a:gd name="T6" fmla="*/ 284 w 758"/>
                <a:gd name="T7" fmla="*/ 1081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8" h="1081">
                  <a:moveTo>
                    <a:pt x="284" y="1081"/>
                  </a:moveTo>
                  <a:lnTo>
                    <a:pt x="758" y="0"/>
                  </a:lnTo>
                  <a:lnTo>
                    <a:pt x="0" y="288"/>
                  </a:lnTo>
                  <a:lnTo>
                    <a:pt x="284" y="1081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400"/>
            </a:p>
          </p:txBody>
        </p:sp>
        <p:sp>
          <p:nvSpPr>
            <p:cNvPr id="12" name="Freeform 30"/>
            <p:cNvSpPr/>
            <p:nvPr userDrawn="1"/>
          </p:nvSpPr>
          <p:spPr bwMode="auto">
            <a:xfrm rot="15296182">
              <a:off x="4522923" y="4261161"/>
              <a:ext cx="275725" cy="329602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312">
                  <a:moveTo>
                    <a:pt x="0" y="0"/>
                  </a:moveTo>
                  <a:lnTo>
                    <a:pt x="119" y="312"/>
                  </a:lnTo>
                  <a:lnTo>
                    <a:pt x="119" y="312"/>
                  </a:lnTo>
                  <a:lnTo>
                    <a:pt x="2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400"/>
            </a:p>
          </p:txBody>
        </p:sp>
        <p:sp>
          <p:nvSpPr>
            <p:cNvPr id="13" name="Freeform 12"/>
            <p:cNvSpPr/>
            <p:nvPr userDrawn="1"/>
          </p:nvSpPr>
          <p:spPr bwMode="auto">
            <a:xfrm rot="7160246">
              <a:off x="4384500" y="4490194"/>
              <a:ext cx="546427" cy="406107"/>
            </a:xfrm>
            <a:custGeom>
              <a:avLst/>
              <a:gdLst>
                <a:gd name="T0" fmla="*/ 782 w 1067"/>
                <a:gd name="T1" fmla="*/ 0 h 793"/>
                <a:gd name="T2" fmla="*/ 0 w 1067"/>
                <a:gd name="T3" fmla="*/ 288 h 793"/>
                <a:gd name="T4" fmla="*/ 1067 w 1067"/>
                <a:gd name="T5" fmla="*/ 793 h 793"/>
                <a:gd name="T6" fmla="*/ 782 w 1067"/>
                <a:gd name="T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782" y="0"/>
                  </a:moveTo>
                  <a:lnTo>
                    <a:pt x="0" y="288"/>
                  </a:lnTo>
                  <a:lnTo>
                    <a:pt x="1067" y="793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400"/>
            </a:p>
          </p:txBody>
        </p:sp>
      </p:grpSp>
      <p:grpSp>
        <p:nvGrpSpPr>
          <p:cNvPr id="14" name="组合 13"/>
          <p:cNvGrpSpPr/>
          <p:nvPr/>
        </p:nvGrpSpPr>
        <p:grpSpPr>
          <a:xfrm rot="23880000" flipV="1">
            <a:off x="11732396" y="6251410"/>
            <a:ext cx="212643" cy="605292"/>
            <a:chOff x="4454660" y="3810474"/>
            <a:chExt cx="406107" cy="1155987"/>
          </a:xfrm>
        </p:grpSpPr>
        <p:sp>
          <p:nvSpPr>
            <p:cNvPr id="15" name="Freeform 16"/>
            <p:cNvSpPr/>
            <p:nvPr userDrawn="1"/>
          </p:nvSpPr>
          <p:spPr bwMode="auto">
            <a:xfrm flipV="1">
              <a:off x="4459674" y="3810474"/>
              <a:ext cx="396080" cy="564858"/>
            </a:xfrm>
            <a:custGeom>
              <a:avLst/>
              <a:gdLst>
                <a:gd name="T0" fmla="*/ 284 w 758"/>
                <a:gd name="T1" fmla="*/ 1081 h 1081"/>
                <a:gd name="T2" fmla="*/ 758 w 758"/>
                <a:gd name="T3" fmla="*/ 0 h 1081"/>
                <a:gd name="T4" fmla="*/ 0 w 758"/>
                <a:gd name="T5" fmla="*/ 288 h 1081"/>
                <a:gd name="T6" fmla="*/ 284 w 758"/>
                <a:gd name="T7" fmla="*/ 1081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8" h="1081">
                  <a:moveTo>
                    <a:pt x="284" y="1081"/>
                  </a:moveTo>
                  <a:lnTo>
                    <a:pt x="758" y="0"/>
                  </a:lnTo>
                  <a:lnTo>
                    <a:pt x="0" y="288"/>
                  </a:lnTo>
                  <a:lnTo>
                    <a:pt x="284" y="1081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400"/>
            </a:p>
          </p:txBody>
        </p:sp>
        <p:sp>
          <p:nvSpPr>
            <p:cNvPr id="16" name="Freeform 30"/>
            <p:cNvSpPr/>
            <p:nvPr userDrawn="1"/>
          </p:nvSpPr>
          <p:spPr bwMode="auto">
            <a:xfrm rot="15296182">
              <a:off x="4522923" y="4261161"/>
              <a:ext cx="275725" cy="329602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312">
                  <a:moveTo>
                    <a:pt x="0" y="0"/>
                  </a:moveTo>
                  <a:lnTo>
                    <a:pt x="119" y="312"/>
                  </a:lnTo>
                  <a:lnTo>
                    <a:pt x="119" y="312"/>
                  </a:lnTo>
                  <a:lnTo>
                    <a:pt x="2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400"/>
            </a:p>
          </p:txBody>
        </p:sp>
        <p:sp>
          <p:nvSpPr>
            <p:cNvPr id="17" name="Freeform 12"/>
            <p:cNvSpPr/>
            <p:nvPr userDrawn="1"/>
          </p:nvSpPr>
          <p:spPr bwMode="auto">
            <a:xfrm rot="7160246">
              <a:off x="4384500" y="4490194"/>
              <a:ext cx="546427" cy="406107"/>
            </a:xfrm>
            <a:custGeom>
              <a:avLst/>
              <a:gdLst>
                <a:gd name="T0" fmla="*/ 782 w 1067"/>
                <a:gd name="T1" fmla="*/ 0 h 793"/>
                <a:gd name="T2" fmla="*/ 0 w 1067"/>
                <a:gd name="T3" fmla="*/ 288 h 793"/>
                <a:gd name="T4" fmla="*/ 1067 w 1067"/>
                <a:gd name="T5" fmla="*/ 793 h 793"/>
                <a:gd name="T6" fmla="*/ 782 w 1067"/>
                <a:gd name="T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782" y="0"/>
                  </a:moveTo>
                  <a:lnTo>
                    <a:pt x="0" y="288"/>
                  </a:lnTo>
                  <a:lnTo>
                    <a:pt x="1067" y="793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400"/>
            </a:p>
          </p:txBody>
        </p:sp>
      </p:grp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628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BF98-B4BE-4955-AD3B-CEAA8AFCB1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48B3-0581-4043-9454-DCD1120EEA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6280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2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BF98-B4BE-4955-AD3B-CEAA8AFCB1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48B3-0581-4043-9454-DCD1120EEA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2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2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BF98-B4BE-4955-AD3B-CEAA8AFCB1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48B3-0581-4043-9454-DCD1120EEA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4"/>
            <a:ext cx="5386917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70" y="1535114"/>
            <a:ext cx="5389033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70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BF98-B4BE-4955-AD3B-CEAA8AFCB1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48B3-0581-4043-9454-DCD1120EEA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BF98-B4BE-4955-AD3B-CEAA8AFCB1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48B3-0581-4043-9454-DCD1120EEA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BF98-B4BE-4955-AD3B-CEAA8AFCB1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48B3-0581-4043-9454-DCD1120EEA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BF98-B4BE-4955-AD3B-CEAA8AFCB1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48B3-0581-4043-9454-DCD1120EEA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1"/>
            <a:ext cx="73152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9"/>
            <a:ext cx="73152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BF98-B4BE-4955-AD3B-CEAA8AFCB1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48B3-0581-4043-9454-DCD1120EEA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image" Target="../media/image2.png"/><Relationship Id="rId14" Type="http://schemas.openxmlformats.org/officeDocument/2006/relationships/image" Target="../media/image1.pn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0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4" Type="http://schemas.openxmlformats.org/officeDocument/2006/relationships/theme" Target="../theme/theme2.xml"/><Relationship Id="rId13" Type="http://schemas.openxmlformats.org/officeDocument/2006/relationships/image" Target="../media/image3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2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88BF98-B4BE-4955-AD3B-CEAA8AFCB1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7A48B3-0581-4043-9454-DCD1120EEABB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02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309100" y="0"/>
            <a:ext cx="2882900" cy="97155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ransition advTm="8000"/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8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2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2pPr>
      <a:lvl3pPr marL="914400" lvl="2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3pPr>
      <a:lvl4pPr marL="1371600" lvl="3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4pPr>
      <a:lvl5pPr marL="1828800" lvl="4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5pPr>
      <a:lvl6pPr marL="2286000" lvl="5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6pPr>
      <a:lvl7pPr marL="2743200" lvl="6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7pPr>
      <a:lvl8pPr marL="3200400" lvl="7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8pPr>
      <a:lvl9pPr marL="3657600" lvl="8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0.xml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0.xml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0.xml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0.xml"/><Relationship Id="rId1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image" Target="../media/image9.png"/><Relationship Id="rId1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0.xml"/><Relationship Id="rId1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0.xml"/><Relationship Id="rId1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0.xml"/><Relationship Id="rId1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image" Target="../media/image10.png"/><Relationship Id="rId1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0.xml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0.xml"/><Relationship Id="rId1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0.xml"/><Relationship Id="rId1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0.xml"/><Relationship Id="rId1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0.xml"/><Relationship Id="rId2" Type="http://schemas.openxmlformats.org/officeDocument/2006/relationships/image" Target="../media/image4.png"/><Relationship Id="rId1" Type="http://schemas.openxmlformats.org/officeDocument/2006/relationships/image" Target="../media/image1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image" Target="../media/image12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image" Target="../media/image6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image" Target="../media/image6.png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0.xml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image" Target="../media/image7.png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image" Target="../media/image8.png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317304" y="2492896"/>
            <a:ext cx="7726680" cy="2122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第十二章 人体生命活动的调节</a:t>
            </a:r>
            <a:endParaRPr lang="en-US" altLang="zh-CN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endParaRPr lang="zh-CN" altLang="en-US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小结与复习</a:t>
            </a:r>
            <a:endParaRPr lang="zh-CN" altLang="en-US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advTm="8000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矩形 49"/>
          <p:cNvSpPr/>
          <p:nvPr/>
        </p:nvSpPr>
        <p:spPr>
          <a:xfrm>
            <a:off x="1524001" y="6781800"/>
            <a:ext cx="9115425" cy="76200"/>
          </a:xfrm>
          <a:prstGeom prst="rect">
            <a:avLst/>
          </a:prstGeom>
          <a:solidFill>
            <a:srgbClr val="4B649F"/>
          </a:solidFill>
          <a:ln w="12700">
            <a:noFill/>
          </a:ln>
        </p:spPr>
        <p:txBody>
          <a:bodyPr anchor="ctr"/>
          <a:lstStyle/>
          <a:p>
            <a:pPr algn="ctr"/>
            <a:endParaRPr lang="en-US" altLang="en-US" sz="2800" dirty="0">
              <a:latin typeface="+mj-ea"/>
              <a:ea typeface="+mj-ea"/>
            </a:endParaRPr>
          </a:p>
        </p:txBody>
      </p:sp>
      <p:pic>
        <p:nvPicPr>
          <p:cNvPr id="34818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70763" y="-7937"/>
            <a:ext cx="3340100" cy="938212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52" name="直接连接符 51"/>
          <p:cNvCxnSpPr/>
          <p:nvPr/>
        </p:nvCxnSpPr>
        <p:spPr>
          <a:xfrm flipV="1">
            <a:off x="1487170" y="671196"/>
            <a:ext cx="8263890" cy="23495"/>
          </a:xfrm>
          <a:prstGeom prst="line">
            <a:avLst/>
          </a:prstGeom>
          <a:noFill/>
          <a:ln w="25400" cap="flat" cmpd="sng" algn="ctr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  <a:prstDash val="solid"/>
            <a:miter lim="800000"/>
          </a:ln>
          <a:effectLst/>
        </p:spPr>
      </p:cxnSp>
      <p:grpSp>
        <p:nvGrpSpPr>
          <p:cNvPr id="34821" name="组合 18"/>
          <p:cNvGrpSpPr/>
          <p:nvPr/>
        </p:nvGrpSpPr>
        <p:grpSpPr>
          <a:xfrm>
            <a:off x="1585914" y="131763"/>
            <a:ext cx="503237" cy="501650"/>
            <a:chOff x="1131485" y="2234042"/>
            <a:chExt cx="1607262" cy="1607262"/>
          </a:xfrm>
        </p:grpSpPr>
        <p:sp>
          <p:nvSpPr>
            <p:cNvPr id="34828" name="椭圆 72"/>
            <p:cNvSpPr/>
            <p:nvPr/>
          </p:nvSpPr>
          <p:spPr>
            <a:xfrm>
              <a:off x="1131485" y="2234042"/>
              <a:ext cx="1607262" cy="1607262"/>
            </a:xfrm>
            <a:prstGeom prst="ellipse">
              <a:avLst/>
            </a:prstGeom>
            <a:solidFill>
              <a:srgbClr val="4B649F"/>
            </a:solidFill>
            <a:ln w="19050" cap="flat" cmpd="sng">
              <a:solidFill>
                <a:srgbClr val="4B649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en-US" altLang="en-US" sz="2800" dirty="0">
                <a:latin typeface="+mj-ea"/>
                <a:ea typeface="+mj-ea"/>
              </a:endParaRPr>
            </a:p>
          </p:txBody>
        </p:sp>
        <p:sp>
          <p:nvSpPr>
            <p:cNvPr id="34829" name="椭圆 73"/>
            <p:cNvSpPr/>
            <p:nvPr/>
          </p:nvSpPr>
          <p:spPr>
            <a:xfrm>
              <a:off x="1241020" y="2343577"/>
              <a:ext cx="1388192" cy="1388192"/>
            </a:xfrm>
            <a:prstGeom prst="ellipse">
              <a:avLst/>
            </a:prstGeom>
            <a:solidFill>
              <a:srgbClr val="FFFFFF"/>
            </a:solidFill>
            <a:ln w="19050" cap="flat" cmpd="sng">
              <a:solidFill>
                <a:srgbClr val="4B649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en-US" altLang="en-US" sz="2800" dirty="0">
                <a:latin typeface="+mj-ea"/>
                <a:ea typeface="+mj-ea"/>
              </a:endParaRPr>
            </a:p>
          </p:txBody>
        </p:sp>
        <p:sp>
          <p:nvSpPr>
            <p:cNvPr id="34830" name="KSO_Shape"/>
            <p:cNvSpPr/>
            <p:nvPr/>
          </p:nvSpPr>
          <p:spPr>
            <a:xfrm>
              <a:off x="1480150" y="2597150"/>
              <a:ext cx="909932" cy="881046"/>
            </a:xfrm>
            <a:custGeom>
              <a:avLst/>
              <a:gdLst>
                <a:gd name="txL" fmla="*/ 0 w 8965002"/>
                <a:gd name="txT" fmla="*/ 0 h 8673857"/>
                <a:gd name="txR" fmla="*/ 8965002 w 8965002"/>
                <a:gd name="txB" fmla="*/ 8673857 h 8673857"/>
              </a:gdLst>
              <a:ahLst/>
              <a:cxnLst>
                <a:cxn ang="0">
                  <a:pos x="168510" y="73510"/>
                </a:cxn>
                <a:cxn ang="0">
                  <a:pos x="173332" y="73510"/>
                </a:cxn>
                <a:cxn ang="0">
                  <a:pos x="181294" y="88599"/>
                </a:cxn>
                <a:cxn ang="0">
                  <a:pos x="141947" y="147885"/>
                </a:cxn>
                <a:cxn ang="0">
                  <a:pos x="132685" y="152480"/>
                </a:cxn>
                <a:cxn ang="0">
                  <a:pos x="109567" y="152480"/>
                </a:cxn>
                <a:cxn ang="0">
                  <a:pos x="109567" y="171170"/>
                </a:cxn>
                <a:cxn ang="0">
                  <a:pos x="106505" y="176225"/>
                </a:cxn>
                <a:cxn ang="0">
                  <a:pos x="103673" y="176915"/>
                </a:cxn>
                <a:cxn ang="0">
                  <a:pos x="100075" y="175842"/>
                </a:cxn>
                <a:cxn ang="0">
                  <a:pos x="82086" y="163664"/>
                </a:cxn>
                <a:cxn ang="0">
                  <a:pos x="64479" y="175842"/>
                </a:cxn>
                <a:cxn ang="0">
                  <a:pos x="58049" y="176225"/>
                </a:cxn>
                <a:cxn ang="0">
                  <a:pos x="54758" y="171170"/>
                </a:cxn>
                <a:cxn ang="0">
                  <a:pos x="54758" y="124446"/>
                </a:cxn>
                <a:cxn ang="0">
                  <a:pos x="64632" y="104685"/>
                </a:cxn>
                <a:cxn ang="0">
                  <a:pos x="67771" y="103842"/>
                </a:cxn>
                <a:cxn ang="0">
                  <a:pos x="115997" y="103842"/>
                </a:cxn>
                <a:cxn ang="0">
                  <a:pos x="109414" y="128123"/>
                </a:cxn>
                <a:cxn ang="0">
                  <a:pos x="126944" y="128123"/>
                </a:cxn>
                <a:cxn ang="0">
                  <a:pos x="168510" y="73510"/>
                </a:cxn>
                <a:cxn ang="0">
                  <a:pos x="124539" y="2"/>
                </a:cxn>
                <a:cxn ang="0">
                  <a:pos x="167119" y="2806"/>
                </a:cxn>
                <a:cxn ang="0">
                  <a:pos x="174850" y="18047"/>
                </a:cxn>
                <a:cxn ang="0">
                  <a:pos x="126551" y="81080"/>
                </a:cxn>
                <a:cxn ang="0">
                  <a:pos x="117825" y="85215"/>
                </a:cxn>
                <a:cxn ang="0">
                  <a:pos x="45032" y="85215"/>
                </a:cxn>
                <a:cxn ang="0">
                  <a:pos x="23447" y="111715"/>
                </a:cxn>
                <a:cxn ang="0">
                  <a:pos x="36689" y="126956"/>
                </a:cxn>
                <a:cxn ang="0">
                  <a:pos x="42506" y="128105"/>
                </a:cxn>
                <a:cxn ang="0">
                  <a:pos x="42506" y="152460"/>
                </a:cxn>
                <a:cxn ang="0">
                  <a:pos x="1096" y="116693"/>
                </a:cxn>
                <a:cxn ang="0">
                  <a:pos x="1326" y="96474"/>
                </a:cxn>
                <a:cxn ang="0">
                  <a:pos x="55366" y="13682"/>
                </a:cxn>
                <a:cxn ang="0">
                  <a:pos x="71669" y="4645"/>
                </a:cxn>
                <a:cxn ang="0">
                  <a:pos x="124539" y="2"/>
                </a:cxn>
              </a:cxnLst>
              <a:rect l="txL" t="txT" r="txR" b="txB"/>
              <a:pathLst>
                <a:path w="8965002" h="8673857">
                  <a:moveTo>
                    <a:pt x="8267042" y="3603669"/>
                  </a:moveTo>
                  <a:cubicBezTo>
                    <a:pt x="8267042" y="3603669"/>
                    <a:pt x="8267042" y="3603669"/>
                    <a:pt x="8503636" y="3603669"/>
                  </a:cubicBezTo>
                  <a:cubicBezTo>
                    <a:pt x="8770275" y="3603669"/>
                    <a:pt x="9115779" y="3885289"/>
                    <a:pt x="8894206" y="4343392"/>
                  </a:cubicBezTo>
                  <a:cubicBezTo>
                    <a:pt x="8894206" y="4343392"/>
                    <a:pt x="8894206" y="4343392"/>
                    <a:pt x="6963891" y="7249712"/>
                  </a:cubicBezTo>
                  <a:cubicBezTo>
                    <a:pt x="6817428" y="7463743"/>
                    <a:pt x="6610877" y="7475008"/>
                    <a:pt x="6509479" y="7475008"/>
                  </a:cubicBezTo>
                  <a:cubicBezTo>
                    <a:pt x="6509479" y="7475008"/>
                    <a:pt x="6509479" y="7475008"/>
                    <a:pt x="5375325" y="7475008"/>
                  </a:cubicBezTo>
                  <a:cubicBezTo>
                    <a:pt x="5375325" y="7475008"/>
                    <a:pt x="5375325" y="7475008"/>
                    <a:pt x="5375325" y="8391212"/>
                  </a:cubicBezTo>
                  <a:cubicBezTo>
                    <a:pt x="5375325" y="8503860"/>
                    <a:pt x="5326504" y="8586469"/>
                    <a:pt x="5225106" y="8639038"/>
                  </a:cubicBezTo>
                  <a:cubicBezTo>
                    <a:pt x="5180040" y="8661567"/>
                    <a:pt x="5131219" y="8672833"/>
                    <a:pt x="5086153" y="8672833"/>
                  </a:cubicBezTo>
                  <a:cubicBezTo>
                    <a:pt x="5026066" y="8672833"/>
                    <a:pt x="4962223" y="8654057"/>
                    <a:pt x="4909646" y="8620263"/>
                  </a:cubicBezTo>
                  <a:cubicBezTo>
                    <a:pt x="4909646" y="8620263"/>
                    <a:pt x="4909646" y="8620263"/>
                    <a:pt x="4027109" y="8023229"/>
                  </a:cubicBezTo>
                  <a:cubicBezTo>
                    <a:pt x="4027109" y="8023229"/>
                    <a:pt x="4027109" y="8023229"/>
                    <a:pt x="3163349" y="8620263"/>
                  </a:cubicBezTo>
                  <a:cubicBezTo>
                    <a:pt x="3069463" y="8684097"/>
                    <a:pt x="2949287" y="8691607"/>
                    <a:pt x="2847889" y="8639038"/>
                  </a:cubicBezTo>
                  <a:cubicBezTo>
                    <a:pt x="2750247" y="8586469"/>
                    <a:pt x="2686404" y="8503860"/>
                    <a:pt x="2686404" y="8391212"/>
                  </a:cubicBezTo>
                  <a:cubicBezTo>
                    <a:pt x="2686404" y="8391212"/>
                    <a:pt x="2686404" y="8391212"/>
                    <a:pt x="2686404" y="6100701"/>
                  </a:cubicBezTo>
                  <a:cubicBezTo>
                    <a:pt x="2686404" y="5559991"/>
                    <a:pt x="2990598" y="5237066"/>
                    <a:pt x="3170860" y="5131928"/>
                  </a:cubicBezTo>
                  <a:cubicBezTo>
                    <a:pt x="3215926" y="5105644"/>
                    <a:pt x="3268503" y="5090624"/>
                    <a:pt x="3324835" y="5090624"/>
                  </a:cubicBezTo>
                  <a:cubicBezTo>
                    <a:pt x="3324835" y="5090624"/>
                    <a:pt x="3324835" y="5090624"/>
                    <a:pt x="5690785" y="5090624"/>
                  </a:cubicBezTo>
                  <a:cubicBezTo>
                    <a:pt x="5371570" y="5406038"/>
                    <a:pt x="5367814" y="5980543"/>
                    <a:pt x="5367814" y="6280938"/>
                  </a:cubicBezTo>
                  <a:cubicBezTo>
                    <a:pt x="5367814" y="6280938"/>
                    <a:pt x="5367814" y="6280938"/>
                    <a:pt x="6227818" y="6280938"/>
                  </a:cubicBezTo>
                  <a:cubicBezTo>
                    <a:pt x="6227818" y="6280938"/>
                    <a:pt x="6227818" y="6280938"/>
                    <a:pt x="8267042" y="3603669"/>
                  </a:cubicBezTo>
                  <a:close/>
                  <a:moveTo>
                    <a:pt x="6109875" y="128"/>
                  </a:moveTo>
                  <a:cubicBezTo>
                    <a:pt x="6829153" y="-2490"/>
                    <a:pt x="7579192" y="34821"/>
                    <a:pt x="8198796" y="137601"/>
                  </a:cubicBezTo>
                  <a:cubicBezTo>
                    <a:pt x="8705745" y="220201"/>
                    <a:pt x="8739542" y="678257"/>
                    <a:pt x="8578069" y="884757"/>
                  </a:cubicBezTo>
                  <a:cubicBezTo>
                    <a:pt x="8578069" y="884757"/>
                    <a:pt x="6234838" y="3955980"/>
                    <a:pt x="6208552" y="3974753"/>
                  </a:cubicBezTo>
                  <a:cubicBezTo>
                    <a:pt x="6107162" y="4098653"/>
                    <a:pt x="5953199" y="4177498"/>
                    <a:pt x="5780461" y="4177498"/>
                  </a:cubicBezTo>
                  <a:cubicBezTo>
                    <a:pt x="5780461" y="4177498"/>
                    <a:pt x="5780461" y="4177498"/>
                    <a:pt x="2209285" y="4177498"/>
                  </a:cubicBezTo>
                  <a:cubicBezTo>
                    <a:pt x="1818747" y="4177498"/>
                    <a:pt x="970076" y="4545444"/>
                    <a:pt x="1150325" y="5476573"/>
                  </a:cubicBezTo>
                  <a:cubicBezTo>
                    <a:pt x="1217918" y="5825746"/>
                    <a:pt x="1465760" y="6103583"/>
                    <a:pt x="1799971" y="6223729"/>
                  </a:cubicBezTo>
                  <a:cubicBezTo>
                    <a:pt x="1875075" y="6253765"/>
                    <a:pt x="2002751" y="6268783"/>
                    <a:pt x="2085365" y="6280047"/>
                  </a:cubicBezTo>
                  <a:cubicBezTo>
                    <a:pt x="2085365" y="6280047"/>
                    <a:pt x="2085365" y="6280047"/>
                    <a:pt x="2085365" y="7473994"/>
                  </a:cubicBezTo>
                  <a:cubicBezTo>
                    <a:pt x="1582171" y="7440203"/>
                    <a:pt x="335451" y="7004675"/>
                    <a:pt x="53813" y="5720619"/>
                  </a:cubicBezTo>
                  <a:cubicBezTo>
                    <a:pt x="-25046" y="5397728"/>
                    <a:pt x="-13780" y="5056063"/>
                    <a:pt x="65078" y="4729417"/>
                  </a:cubicBezTo>
                  <a:cubicBezTo>
                    <a:pt x="282879" y="3283915"/>
                    <a:pt x="2351982" y="944830"/>
                    <a:pt x="2716235" y="670748"/>
                  </a:cubicBezTo>
                  <a:cubicBezTo>
                    <a:pt x="2960321" y="471756"/>
                    <a:pt x="3234449" y="310311"/>
                    <a:pt x="3516088" y="227711"/>
                  </a:cubicBezTo>
                  <a:cubicBezTo>
                    <a:pt x="3797726" y="119767"/>
                    <a:pt x="4911078" y="4491"/>
                    <a:pt x="6109875" y="128"/>
                  </a:cubicBezTo>
                  <a:close/>
                </a:path>
              </a:pathLst>
            </a:custGeom>
            <a:solidFill>
              <a:srgbClr val="4B649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2800">
                <a:latin typeface="+mj-ea"/>
                <a:ea typeface="+mj-ea"/>
              </a:endParaRPr>
            </a:p>
          </p:txBody>
        </p:sp>
      </p:grpSp>
      <p:sp>
        <p:nvSpPr>
          <p:cNvPr id="21" name="文本框 4"/>
          <p:cNvSpPr txBox="1"/>
          <p:nvPr/>
        </p:nvSpPr>
        <p:spPr>
          <a:xfrm>
            <a:off x="1553211" y="1340768"/>
            <a:ext cx="9114789" cy="2676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+mj-ea"/>
                <a:ea typeface="+mj-ea"/>
              </a:rPr>
              <a:t>9.</a:t>
            </a:r>
            <a:r>
              <a:rPr lang="zh-CN" altLang="en-US" sz="2800" dirty="0">
                <a:latin typeface="+mj-ea"/>
                <a:ea typeface="+mj-ea"/>
              </a:rPr>
              <a:t>反射的类型</a:t>
            </a:r>
            <a:endParaRPr lang="zh-CN" altLang="en-US" sz="2800" dirty="0"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+mj-ea"/>
                <a:ea typeface="+mj-ea"/>
              </a:rPr>
              <a:t>（</a:t>
            </a:r>
            <a:r>
              <a:rPr lang="en-US" altLang="zh-CN" sz="2800" dirty="0">
                <a:latin typeface="+mj-ea"/>
                <a:ea typeface="+mj-ea"/>
              </a:rPr>
              <a:t>1</a:t>
            </a:r>
            <a:r>
              <a:rPr lang="zh-CN" altLang="en-US" sz="2800" dirty="0">
                <a:latin typeface="+mj-ea"/>
                <a:ea typeface="+mj-ea"/>
              </a:rPr>
              <a:t>）</a:t>
            </a:r>
            <a:r>
              <a:rPr lang="en-US" altLang="zh-CN" sz="2800" dirty="0">
                <a:latin typeface="+mj-ea"/>
                <a:ea typeface="+mj-ea"/>
              </a:rPr>
              <a:t>________</a:t>
            </a:r>
            <a:r>
              <a:rPr lang="zh-CN" altLang="en-US" sz="2800" dirty="0">
                <a:latin typeface="+mj-ea"/>
                <a:ea typeface="+mj-ea"/>
              </a:rPr>
              <a:t>反射：生来就有，例如缩手反射、排尿反射、膝跳反射。</a:t>
            </a:r>
            <a:endParaRPr lang="zh-CN" altLang="en-US" sz="2800" dirty="0"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+mj-ea"/>
                <a:ea typeface="+mj-ea"/>
              </a:rPr>
              <a:t>（</a:t>
            </a:r>
            <a:r>
              <a:rPr lang="en-US" altLang="zh-CN" sz="2800" dirty="0">
                <a:latin typeface="+mj-ea"/>
                <a:ea typeface="+mj-ea"/>
              </a:rPr>
              <a:t>2</a:t>
            </a:r>
            <a:r>
              <a:rPr lang="zh-CN" altLang="en-US" sz="2800" dirty="0">
                <a:latin typeface="+mj-ea"/>
                <a:ea typeface="+mj-ea"/>
              </a:rPr>
              <a:t>）</a:t>
            </a:r>
            <a:r>
              <a:rPr lang="en-US" altLang="zh-CN" sz="2800" dirty="0">
                <a:latin typeface="+mj-ea"/>
                <a:ea typeface="+mj-ea"/>
              </a:rPr>
              <a:t>________</a:t>
            </a:r>
            <a:r>
              <a:rPr lang="zh-CN" altLang="en-US" sz="2800" dirty="0">
                <a:latin typeface="+mj-ea"/>
                <a:ea typeface="+mj-ea"/>
              </a:rPr>
              <a:t>反射：后天形成，需要学习和经验的积累，例如望梅止渴，谈虎色变。与</a:t>
            </a:r>
            <a:r>
              <a:rPr lang="en-US" altLang="zh-CN" sz="2800" dirty="0">
                <a:latin typeface="+mj-ea"/>
                <a:ea typeface="+mj-ea"/>
              </a:rPr>
              <a:t>________</a:t>
            </a:r>
            <a:r>
              <a:rPr lang="zh-CN" altLang="en-US" sz="2800" dirty="0">
                <a:latin typeface="+mj-ea"/>
                <a:ea typeface="+mj-ea"/>
              </a:rPr>
              <a:t>有关的反射是最复杂的，也是</a:t>
            </a:r>
            <a:r>
              <a:rPr lang="en-US" altLang="zh-CN" sz="2800" dirty="0">
                <a:latin typeface="+mj-ea"/>
                <a:ea typeface="+mj-ea"/>
              </a:rPr>
              <a:t>________</a:t>
            </a:r>
            <a:r>
              <a:rPr lang="zh-CN" altLang="en-US" sz="2800" dirty="0">
                <a:latin typeface="+mj-ea"/>
                <a:ea typeface="+mj-ea"/>
              </a:rPr>
              <a:t>所特有的。</a:t>
            </a:r>
            <a:endParaRPr lang="en-US" altLang="zh-CN" sz="2800" dirty="0">
              <a:latin typeface="+mj-ea"/>
              <a:ea typeface="+mj-ea"/>
            </a:endParaRPr>
          </a:p>
        </p:txBody>
      </p:sp>
      <p:sp>
        <p:nvSpPr>
          <p:cNvPr id="47" name="TextBox 46"/>
          <p:cNvSpPr txBox="1"/>
          <p:nvPr/>
        </p:nvSpPr>
        <p:spPr>
          <a:xfrm flipH="1">
            <a:off x="2581275" y="1773239"/>
            <a:ext cx="14922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简单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48" name="TextBox 47"/>
          <p:cNvSpPr txBox="1"/>
          <p:nvPr/>
        </p:nvSpPr>
        <p:spPr>
          <a:xfrm flipH="1">
            <a:off x="2398713" y="2617789"/>
            <a:ext cx="17208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复杂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49" name="TextBox 48"/>
          <p:cNvSpPr txBox="1"/>
          <p:nvPr/>
        </p:nvSpPr>
        <p:spPr>
          <a:xfrm flipH="1">
            <a:off x="6311900" y="3050728"/>
            <a:ext cx="153193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语言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27" name="TextBox 26"/>
          <p:cNvSpPr txBox="1"/>
          <p:nvPr/>
        </p:nvSpPr>
        <p:spPr>
          <a:xfrm flipH="1">
            <a:off x="3405189" y="3495675"/>
            <a:ext cx="1430337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人类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6" name="文本框 4"/>
          <p:cNvSpPr txBox="1"/>
          <p:nvPr/>
        </p:nvSpPr>
        <p:spPr>
          <a:xfrm>
            <a:off x="1538605" y="117893"/>
            <a:ext cx="911479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accent1"/>
                </a:solidFill>
                <a:latin typeface="+mj-ea"/>
                <a:ea typeface="+mj-ea"/>
              </a:rPr>
              <a:t>考点三  神经调节的基本方式</a:t>
            </a:r>
            <a:endParaRPr lang="zh-CN" altLang="en-US" sz="28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8" grpId="0"/>
      <p:bldP spid="49" grpId="0"/>
      <p:bldP spid="2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矩形 49"/>
          <p:cNvSpPr/>
          <p:nvPr/>
        </p:nvSpPr>
        <p:spPr>
          <a:xfrm>
            <a:off x="1524001" y="6781800"/>
            <a:ext cx="9115425" cy="76200"/>
          </a:xfrm>
          <a:prstGeom prst="rect">
            <a:avLst/>
          </a:prstGeom>
          <a:solidFill>
            <a:srgbClr val="4B649F"/>
          </a:solidFill>
          <a:ln w="12700">
            <a:noFill/>
          </a:ln>
        </p:spPr>
        <p:txBody>
          <a:bodyPr anchor="ctr"/>
          <a:lstStyle/>
          <a:p>
            <a:pPr algn="ctr"/>
            <a:endParaRPr lang="en-US" altLang="en-US" sz="2800" dirty="0">
              <a:latin typeface="+mj-ea"/>
              <a:ea typeface="+mj-ea"/>
            </a:endParaRPr>
          </a:p>
        </p:txBody>
      </p:sp>
      <p:pic>
        <p:nvPicPr>
          <p:cNvPr id="35842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70763" y="-7937"/>
            <a:ext cx="3340100" cy="938212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52" name="直接连接符 51"/>
          <p:cNvCxnSpPr/>
          <p:nvPr/>
        </p:nvCxnSpPr>
        <p:spPr>
          <a:xfrm flipV="1">
            <a:off x="1487170" y="671196"/>
            <a:ext cx="8263890" cy="23495"/>
          </a:xfrm>
          <a:prstGeom prst="line">
            <a:avLst/>
          </a:prstGeom>
          <a:noFill/>
          <a:ln w="25400" cap="flat" cmpd="sng" algn="ctr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  <a:prstDash val="solid"/>
            <a:miter lim="800000"/>
          </a:ln>
          <a:effectLst/>
        </p:spPr>
      </p:cxnSp>
      <p:grpSp>
        <p:nvGrpSpPr>
          <p:cNvPr id="35845" name="组合 18"/>
          <p:cNvGrpSpPr/>
          <p:nvPr/>
        </p:nvGrpSpPr>
        <p:grpSpPr>
          <a:xfrm>
            <a:off x="1585914" y="131763"/>
            <a:ext cx="503237" cy="501650"/>
            <a:chOff x="1131485" y="2234042"/>
            <a:chExt cx="1607262" cy="1607262"/>
          </a:xfrm>
        </p:grpSpPr>
        <p:sp>
          <p:nvSpPr>
            <p:cNvPr id="35874" name="椭圆 72"/>
            <p:cNvSpPr/>
            <p:nvPr/>
          </p:nvSpPr>
          <p:spPr>
            <a:xfrm>
              <a:off x="1131485" y="2234042"/>
              <a:ext cx="1607262" cy="1607262"/>
            </a:xfrm>
            <a:prstGeom prst="ellipse">
              <a:avLst/>
            </a:prstGeom>
            <a:solidFill>
              <a:srgbClr val="4B649F"/>
            </a:solidFill>
            <a:ln w="19050" cap="flat" cmpd="sng">
              <a:solidFill>
                <a:srgbClr val="4B649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en-US" altLang="en-US" sz="2800" dirty="0">
                <a:latin typeface="+mj-ea"/>
                <a:ea typeface="+mj-ea"/>
              </a:endParaRPr>
            </a:p>
          </p:txBody>
        </p:sp>
        <p:sp>
          <p:nvSpPr>
            <p:cNvPr id="35875" name="椭圆 73"/>
            <p:cNvSpPr/>
            <p:nvPr/>
          </p:nvSpPr>
          <p:spPr>
            <a:xfrm>
              <a:off x="1241020" y="2343577"/>
              <a:ext cx="1388192" cy="1388192"/>
            </a:xfrm>
            <a:prstGeom prst="ellipse">
              <a:avLst/>
            </a:prstGeom>
            <a:solidFill>
              <a:srgbClr val="FFFFFF"/>
            </a:solidFill>
            <a:ln w="19050" cap="flat" cmpd="sng">
              <a:solidFill>
                <a:srgbClr val="4B649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en-US" altLang="en-US" sz="2800" dirty="0">
                <a:latin typeface="+mj-ea"/>
                <a:ea typeface="+mj-ea"/>
              </a:endParaRPr>
            </a:p>
          </p:txBody>
        </p:sp>
        <p:sp>
          <p:nvSpPr>
            <p:cNvPr id="35876" name="KSO_Shape"/>
            <p:cNvSpPr/>
            <p:nvPr/>
          </p:nvSpPr>
          <p:spPr>
            <a:xfrm>
              <a:off x="1480150" y="2597150"/>
              <a:ext cx="909932" cy="881046"/>
            </a:xfrm>
            <a:custGeom>
              <a:avLst/>
              <a:gdLst>
                <a:gd name="txL" fmla="*/ 0 w 8965002"/>
                <a:gd name="txT" fmla="*/ 0 h 8673857"/>
                <a:gd name="txR" fmla="*/ 8965002 w 8965002"/>
                <a:gd name="txB" fmla="*/ 8673857 h 8673857"/>
              </a:gdLst>
              <a:ahLst/>
              <a:cxnLst>
                <a:cxn ang="0">
                  <a:pos x="168510" y="73510"/>
                </a:cxn>
                <a:cxn ang="0">
                  <a:pos x="173332" y="73510"/>
                </a:cxn>
                <a:cxn ang="0">
                  <a:pos x="181294" y="88599"/>
                </a:cxn>
                <a:cxn ang="0">
                  <a:pos x="141947" y="147885"/>
                </a:cxn>
                <a:cxn ang="0">
                  <a:pos x="132685" y="152480"/>
                </a:cxn>
                <a:cxn ang="0">
                  <a:pos x="109567" y="152480"/>
                </a:cxn>
                <a:cxn ang="0">
                  <a:pos x="109567" y="171170"/>
                </a:cxn>
                <a:cxn ang="0">
                  <a:pos x="106505" y="176225"/>
                </a:cxn>
                <a:cxn ang="0">
                  <a:pos x="103673" y="176915"/>
                </a:cxn>
                <a:cxn ang="0">
                  <a:pos x="100075" y="175842"/>
                </a:cxn>
                <a:cxn ang="0">
                  <a:pos x="82086" y="163664"/>
                </a:cxn>
                <a:cxn ang="0">
                  <a:pos x="64479" y="175842"/>
                </a:cxn>
                <a:cxn ang="0">
                  <a:pos x="58049" y="176225"/>
                </a:cxn>
                <a:cxn ang="0">
                  <a:pos x="54758" y="171170"/>
                </a:cxn>
                <a:cxn ang="0">
                  <a:pos x="54758" y="124446"/>
                </a:cxn>
                <a:cxn ang="0">
                  <a:pos x="64632" y="104685"/>
                </a:cxn>
                <a:cxn ang="0">
                  <a:pos x="67771" y="103842"/>
                </a:cxn>
                <a:cxn ang="0">
                  <a:pos x="115997" y="103842"/>
                </a:cxn>
                <a:cxn ang="0">
                  <a:pos x="109414" y="128123"/>
                </a:cxn>
                <a:cxn ang="0">
                  <a:pos x="126944" y="128123"/>
                </a:cxn>
                <a:cxn ang="0">
                  <a:pos x="168510" y="73510"/>
                </a:cxn>
                <a:cxn ang="0">
                  <a:pos x="124539" y="2"/>
                </a:cxn>
                <a:cxn ang="0">
                  <a:pos x="167119" y="2806"/>
                </a:cxn>
                <a:cxn ang="0">
                  <a:pos x="174850" y="18047"/>
                </a:cxn>
                <a:cxn ang="0">
                  <a:pos x="126551" y="81080"/>
                </a:cxn>
                <a:cxn ang="0">
                  <a:pos x="117825" y="85215"/>
                </a:cxn>
                <a:cxn ang="0">
                  <a:pos x="45032" y="85215"/>
                </a:cxn>
                <a:cxn ang="0">
                  <a:pos x="23447" y="111715"/>
                </a:cxn>
                <a:cxn ang="0">
                  <a:pos x="36689" y="126956"/>
                </a:cxn>
                <a:cxn ang="0">
                  <a:pos x="42506" y="128105"/>
                </a:cxn>
                <a:cxn ang="0">
                  <a:pos x="42506" y="152460"/>
                </a:cxn>
                <a:cxn ang="0">
                  <a:pos x="1096" y="116693"/>
                </a:cxn>
                <a:cxn ang="0">
                  <a:pos x="1326" y="96474"/>
                </a:cxn>
                <a:cxn ang="0">
                  <a:pos x="55366" y="13682"/>
                </a:cxn>
                <a:cxn ang="0">
                  <a:pos x="71669" y="4645"/>
                </a:cxn>
                <a:cxn ang="0">
                  <a:pos x="124539" y="2"/>
                </a:cxn>
              </a:cxnLst>
              <a:rect l="txL" t="txT" r="txR" b="txB"/>
              <a:pathLst>
                <a:path w="8965002" h="8673857">
                  <a:moveTo>
                    <a:pt x="8267042" y="3603669"/>
                  </a:moveTo>
                  <a:cubicBezTo>
                    <a:pt x="8267042" y="3603669"/>
                    <a:pt x="8267042" y="3603669"/>
                    <a:pt x="8503636" y="3603669"/>
                  </a:cubicBezTo>
                  <a:cubicBezTo>
                    <a:pt x="8770275" y="3603669"/>
                    <a:pt x="9115779" y="3885289"/>
                    <a:pt x="8894206" y="4343392"/>
                  </a:cubicBezTo>
                  <a:cubicBezTo>
                    <a:pt x="8894206" y="4343392"/>
                    <a:pt x="8894206" y="4343392"/>
                    <a:pt x="6963891" y="7249712"/>
                  </a:cubicBezTo>
                  <a:cubicBezTo>
                    <a:pt x="6817428" y="7463743"/>
                    <a:pt x="6610877" y="7475008"/>
                    <a:pt x="6509479" y="7475008"/>
                  </a:cubicBezTo>
                  <a:cubicBezTo>
                    <a:pt x="6509479" y="7475008"/>
                    <a:pt x="6509479" y="7475008"/>
                    <a:pt x="5375325" y="7475008"/>
                  </a:cubicBezTo>
                  <a:cubicBezTo>
                    <a:pt x="5375325" y="7475008"/>
                    <a:pt x="5375325" y="7475008"/>
                    <a:pt x="5375325" y="8391212"/>
                  </a:cubicBezTo>
                  <a:cubicBezTo>
                    <a:pt x="5375325" y="8503860"/>
                    <a:pt x="5326504" y="8586469"/>
                    <a:pt x="5225106" y="8639038"/>
                  </a:cubicBezTo>
                  <a:cubicBezTo>
                    <a:pt x="5180040" y="8661567"/>
                    <a:pt x="5131219" y="8672833"/>
                    <a:pt x="5086153" y="8672833"/>
                  </a:cubicBezTo>
                  <a:cubicBezTo>
                    <a:pt x="5026066" y="8672833"/>
                    <a:pt x="4962223" y="8654057"/>
                    <a:pt x="4909646" y="8620263"/>
                  </a:cubicBezTo>
                  <a:cubicBezTo>
                    <a:pt x="4909646" y="8620263"/>
                    <a:pt x="4909646" y="8620263"/>
                    <a:pt x="4027109" y="8023229"/>
                  </a:cubicBezTo>
                  <a:cubicBezTo>
                    <a:pt x="4027109" y="8023229"/>
                    <a:pt x="4027109" y="8023229"/>
                    <a:pt x="3163349" y="8620263"/>
                  </a:cubicBezTo>
                  <a:cubicBezTo>
                    <a:pt x="3069463" y="8684097"/>
                    <a:pt x="2949287" y="8691607"/>
                    <a:pt x="2847889" y="8639038"/>
                  </a:cubicBezTo>
                  <a:cubicBezTo>
                    <a:pt x="2750247" y="8586469"/>
                    <a:pt x="2686404" y="8503860"/>
                    <a:pt x="2686404" y="8391212"/>
                  </a:cubicBezTo>
                  <a:cubicBezTo>
                    <a:pt x="2686404" y="8391212"/>
                    <a:pt x="2686404" y="8391212"/>
                    <a:pt x="2686404" y="6100701"/>
                  </a:cubicBezTo>
                  <a:cubicBezTo>
                    <a:pt x="2686404" y="5559991"/>
                    <a:pt x="2990598" y="5237066"/>
                    <a:pt x="3170860" y="5131928"/>
                  </a:cubicBezTo>
                  <a:cubicBezTo>
                    <a:pt x="3215926" y="5105644"/>
                    <a:pt x="3268503" y="5090624"/>
                    <a:pt x="3324835" y="5090624"/>
                  </a:cubicBezTo>
                  <a:cubicBezTo>
                    <a:pt x="3324835" y="5090624"/>
                    <a:pt x="3324835" y="5090624"/>
                    <a:pt x="5690785" y="5090624"/>
                  </a:cubicBezTo>
                  <a:cubicBezTo>
                    <a:pt x="5371570" y="5406038"/>
                    <a:pt x="5367814" y="5980543"/>
                    <a:pt x="5367814" y="6280938"/>
                  </a:cubicBezTo>
                  <a:cubicBezTo>
                    <a:pt x="5367814" y="6280938"/>
                    <a:pt x="5367814" y="6280938"/>
                    <a:pt x="6227818" y="6280938"/>
                  </a:cubicBezTo>
                  <a:cubicBezTo>
                    <a:pt x="6227818" y="6280938"/>
                    <a:pt x="6227818" y="6280938"/>
                    <a:pt x="8267042" y="3603669"/>
                  </a:cubicBezTo>
                  <a:close/>
                  <a:moveTo>
                    <a:pt x="6109875" y="128"/>
                  </a:moveTo>
                  <a:cubicBezTo>
                    <a:pt x="6829153" y="-2490"/>
                    <a:pt x="7579192" y="34821"/>
                    <a:pt x="8198796" y="137601"/>
                  </a:cubicBezTo>
                  <a:cubicBezTo>
                    <a:pt x="8705745" y="220201"/>
                    <a:pt x="8739542" y="678257"/>
                    <a:pt x="8578069" y="884757"/>
                  </a:cubicBezTo>
                  <a:cubicBezTo>
                    <a:pt x="8578069" y="884757"/>
                    <a:pt x="6234838" y="3955980"/>
                    <a:pt x="6208552" y="3974753"/>
                  </a:cubicBezTo>
                  <a:cubicBezTo>
                    <a:pt x="6107162" y="4098653"/>
                    <a:pt x="5953199" y="4177498"/>
                    <a:pt x="5780461" y="4177498"/>
                  </a:cubicBezTo>
                  <a:cubicBezTo>
                    <a:pt x="5780461" y="4177498"/>
                    <a:pt x="5780461" y="4177498"/>
                    <a:pt x="2209285" y="4177498"/>
                  </a:cubicBezTo>
                  <a:cubicBezTo>
                    <a:pt x="1818747" y="4177498"/>
                    <a:pt x="970076" y="4545444"/>
                    <a:pt x="1150325" y="5476573"/>
                  </a:cubicBezTo>
                  <a:cubicBezTo>
                    <a:pt x="1217918" y="5825746"/>
                    <a:pt x="1465760" y="6103583"/>
                    <a:pt x="1799971" y="6223729"/>
                  </a:cubicBezTo>
                  <a:cubicBezTo>
                    <a:pt x="1875075" y="6253765"/>
                    <a:pt x="2002751" y="6268783"/>
                    <a:pt x="2085365" y="6280047"/>
                  </a:cubicBezTo>
                  <a:cubicBezTo>
                    <a:pt x="2085365" y="6280047"/>
                    <a:pt x="2085365" y="6280047"/>
                    <a:pt x="2085365" y="7473994"/>
                  </a:cubicBezTo>
                  <a:cubicBezTo>
                    <a:pt x="1582171" y="7440203"/>
                    <a:pt x="335451" y="7004675"/>
                    <a:pt x="53813" y="5720619"/>
                  </a:cubicBezTo>
                  <a:cubicBezTo>
                    <a:pt x="-25046" y="5397728"/>
                    <a:pt x="-13780" y="5056063"/>
                    <a:pt x="65078" y="4729417"/>
                  </a:cubicBezTo>
                  <a:cubicBezTo>
                    <a:pt x="282879" y="3283915"/>
                    <a:pt x="2351982" y="944830"/>
                    <a:pt x="2716235" y="670748"/>
                  </a:cubicBezTo>
                  <a:cubicBezTo>
                    <a:pt x="2960321" y="471756"/>
                    <a:pt x="3234449" y="310311"/>
                    <a:pt x="3516088" y="227711"/>
                  </a:cubicBezTo>
                  <a:cubicBezTo>
                    <a:pt x="3797726" y="119767"/>
                    <a:pt x="4911078" y="4491"/>
                    <a:pt x="6109875" y="128"/>
                  </a:cubicBezTo>
                  <a:close/>
                </a:path>
              </a:pathLst>
            </a:custGeom>
            <a:solidFill>
              <a:srgbClr val="4B649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2800">
                <a:latin typeface="+mj-ea"/>
                <a:ea typeface="+mj-ea"/>
              </a:endParaRPr>
            </a:p>
          </p:txBody>
        </p:sp>
      </p:grpSp>
      <p:sp>
        <p:nvSpPr>
          <p:cNvPr id="21" name="文本框 4"/>
          <p:cNvSpPr txBox="1"/>
          <p:nvPr/>
        </p:nvSpPr>
        <p:spPr>
          <a:xfrm>
            <a:off x="1553210" y="1340768"/>
            <a:ext cx="9114790" cy="18148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+mj-ea"/>
                <a:ea typeface="+mj-ea"/>
              </a:rPr>
              <a:t>10.________</a:t>
            </a:r>
            <a:r>
              <a:rPr lang="zh-CN" altLang="en-US" sz="2800" dirty="0">
                <a:latin typeface="+mj-ea"/>
                <a:ea typeface="+mj-ea"/>
              </a:rPr>
              <a:t>分泌激素，这些腺体没有</a:t>
            </a:r>
            <a:r>
              <a:rPr lang="en-US" altLang="zh-CN" sz="2800" dirty="0">
                <a:latin typeface="+mj-ea"/>
                <a:ea typeface="+mj-ea"/>
              </a:rPr>
              <a:t>________</a:t>
            </a:r>
            <a:r>
              <a:rPr lang="zh-CN" altLang="en-US" sz="2800" dirty="0">
                <a:latin typeface="+mj-ea"/>
                <a:ea typeface="+mj-ea"/>
              </a:rPr>
              <a:t>， 分泌物直接进入腺体内的</a:t>
            </a:r>
            <a:r>
              <a:rPr lang="en-US" altLang="zh-CN" sz="2800" dirty="0">
                <a:latin typeface="+mj-ea"/>
                <a:ea typeface="+mj-ea"/>
              </a:rPr>
              <a:t>________</a:t>
            </a:r>
            <a:r>
              <a:rPr lang="zh-CN" altLang="en-US" sz="2800" dirty="0">
                <a:latin typeface="+mj-ea"/>
                <a:ea typeface="+mj-ea"/>
              </a:rPr>
              <a:t>，并随着血液循环输送到全身各处。</a:t>
            </a:r>
            <a:endParaRPr lang="zh-CN" altLang="en-US" sz="2800" dirty="0"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+mj-ea"/>
                <a:ea typeface="+mj-ea"/>
              </a:rPr>
              <a:t>11.</a:t>
            </a:r>
            <a:r>
              <a:rPr lang="zh-CN" altLang="en-US" sz="2800" dirty="0">
                <a:latin typeface="+mj-ea"/>
                <a:ea typeface="+mj-ea"/>
              </a:rPr>
              <a:t>几种主要内分泌腺的分泌物、主要功能、异常疾病</a:t>
            </a:r>
            <a:endParaRPr lang="en-US" altLang="zh-CN" sz="2800" dirty="0">
              <a:latin typeface="+mj-ea"/>
              <a:ea typeface="+mj-ea"/>
            </a:endParaRPr>
          </a:p>
        </p:txBody>
      </p:sp>
      <p:sp>
        <p:nvSpPr>
          <p:cNvPr id="47" name="TextBox 46"/>
          <p:cNvSpPr txBox="1"/>
          <p:nvPr/>
        </p:nvSpPr>
        <p:spPr>
          <a:xfrm flipH="1">
            <a:off x="2054225" y="1339850"/>
            <a:ext cx="16256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内分泌腺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48" name="TextBox 47"/>
          <p:cNvSpPr txBox="1"/>
          <p:nvPr/>
        </p:nvSpPr>
        <p:spPr>
          <a:xfrm flipH="1">
            <a:off x="7370763" y="1341439"/>
            <a:ext cx="17208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导管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49" name="TextBox 48"/>
          <p:cNvSpPr txBox="1"/>
          <p:nvPr/>
        </p:nvSpPr>
        <p:spPr>
          <a:xfrm flipH="1">
            <a:off x="4224339" y="1754189"/>
            <a:ext cx="20542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毛细血管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641475" y="3357563"/>
          <a:ext cx="8846248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4480"/>
                <a:gridCol w="1775143"/>
                <a:gridCol w="2457079"/>
                <a:gridCol w="1403362"/>
                <a:gridCol w="1656184"/>
              </a:tblGrid>
              <a:tr h="41041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内分泌腺</a:t>
                      </a:r>
                      <a:endParaRPr lang="zh-CN" altLang="en-US" sz="2400" b="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分泌物</a:t>
                      </a:r>
                      <a:endParaRPr lang="zh-CN" altLang="en-US" sz="2400" b="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主要功能</a:t>
                      </a:r>
                      <a:endParaRPr lang="zh-CN" altLang="en-US" sz="2400" b="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过少</a:t>
                      </a:r>
                      <a:endParaRPr lang="zh-CN" altLang="en-US" sz="2400" b="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过多</a:t>
                      </a:r>
                      <a:endParaRPr lang="zh-CN" altLang="en-US" sz="2400" b="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1041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0" dirty="0">
                          <a:solidFill>
                            <a:schemeClr val="tx1"/>
                          </a:solidFill>
                        </a:rPr>
                        <a:t>垂体</a:t>
                      </a:r>
                      <a:endParaRPr lang="zh-CN" alt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dirty="0">
                          <a:solidFill>
                            <a:schemeClr val="tx1"/>
                          </a:solidFill>
                        </a:rPr>
                        <a:t>__________</a:t>
                      </a:r>
                      <a:endParaRPr lang="zh-CN" alt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400" b="0" dirty="0">
                          <a:solidFill>
                            <a:schemeClr val="tx1"/>
                          </a:solidFill>
                        </a:rPr>
                        <a:t>调节人体的生长发育</a:t>
                      </a:r>
                      <a:endParaRPr lang="zh-CN" alt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400" b="0" dirty="0">
                          <a:solidFill>
                            <a:schemeClr val="tx1"/>
                          </a:solidFill>
                        </a:rPr>
                        <a:t>幼年：</a:t>
                      </a:r>
                      <a:r>
                        <a:rPr lang="en-US" altLang="zh-CN" sz="2400" b="0" dirty="0">
                          <a:solidFill>
                            <a:schemeClr val="tx1"/>
                          </a:solidFill>
                        </a:rPr>
                        <a:t>________</a:t>
                      </a:r>
                      <a:endParaRPr lang="zh-CN" alt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400" b="0" dirty="0">
                          <a:solidFill>
                            <a:schemeClr val="tx1"/>
                          </a:solidFill>
                        </a:rPr>
                        <a:t>幼年：</a:t>
                      </a:r>
                      <a:r>
                        <a:rPr lang="en-US" altLang="zh-CN" sz="2400" b="0" dirty="0">
                          <a:solidFill>
                            <a:schemeClr val="tx1"/>
                          </a:solidFill>
                        </a:rPr>
                        <a:t>_________</a:t>
                      </a:r>
                      <a:endParaRPr lang="en-US" altLang="zh-CN" sz="2400" b="0" dirty="0">
                        <a:solidFill>
                          <a:schemeClr val="tx1"/>
                        </a:solidFill>
                      </a:endParaRPr>
                    </a:p>
                    <a:p>
                      <a:pPr algn="l"/>
                      <a:r>
                        <a:rPr lang="zh-CN" altLang="en-US" sz="2400" b="0" dirty="0">
                          <a:solidFill>
                            <a:schemeClr val="tx1"/>
                          </a:solidFill>
                        </a:rPr>
                        <a:t>成年：肢端肥大症</a:t>
                      </a:r>
                      <a:endParaRPr lang="zh-CN" alt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1"/>
          <p:cNvSpPr txBox="1"/>
          <p:nvPr/>
        </p:nvSpPr>
        <p:spPr>
          <a:xfrm flipH="1">
            <a:off x="3215681" y="4262765"/>
            <a:ext cx="17170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生长激素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7" name="TextBox 16"/>
          <p:cNvSpPr txBox="1"/>
          <p:nvPr/>
        </p:nvSpPr>
        <p:spPr>
          <a:xfrm flipH="1">
            <a:off x="7370763" y="4524375"/>
            <a:ext cx="1524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侏儒症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9" name="TextBox 18"/>
          <p:cNvSpPr txBox="1"/>
          <p:nvPr/>
        </p:nvSpPr>
        <p:spPr>
          <a:xfrm flipH="1">
            <a:off x="8820150" y="4119563"/>
            <a:ext cx="1524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巨人症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23" name="文本框 4"/>
          <p:cNvSpPr txBox="1"/>
          <p:nvPr/>
        </p:nvSpPr>
        <p:spPr>
          <a:xfrm>
            <a:off x="1507204" y="86546"/>
            <a:ext cx="911479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accent1"/>
                </a:solidFill>
                <a:latin typeface="+mj-ea"/>
                <a:ea typeface="+mj-ea"/>
              </a:rPr>
              <a:t>考点四  激素调节</a:t>
            </a:r>
            <a:endParaRPr lang="zh-CN" altLang="en-US" sz="28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8" grpId="0"/>
      <p:bldP spid="49" grpId="0"/>
      <p:bldP spid="22" grpId="0"/>
      <p:bldP spid="17" grpId="0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70763" y="-7937"/>
            <a:ext cx="3340100" cy="938212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52" name="直接连接符 51"/>
          <p:cNvCxnSpPr/>
          <p:nvPr/>
        </p:nvCxnSpPr>
        <p:spPr>
          <a:xfrm flipV="1">
            <a:off x="1487170" y="671196"/>
            <a:ext cx="8263890" cy="23495"/>
          </a:xfrm>
          <a:prstGeom prst="line">
            <a:avLst/>
          </a:prstGeom>
          <a:noFill/>
          <a:ln w="25400" cap="flat" cmpd="sng" algn="ctr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  <a:prstDash val="solid"/>
            <a:miter lim="800000"/>
          </a:ln>
          <a:effectLst/>
        </p:spPr>
      </p:cxnSp>
      <p:grpSp>
        <p:nvGrpSpPr>
          <p:cNvPr id="36869" name="组合 18"/>
          <p:cNvGrpSpPr/>
          <p:nvPr/>
        </p:nvGrpSpPr>
        <p:grpSpPr>
          <a:xfrm>
            <a:off x="1585914" y="131763"/>
            <a:ext cx="503237" cy="501650"/>
            <a:chOff x="1131485" y="2234042"/>
            <a:chExt cx="1607262" cy="1607262"/>
          </a:xfrm>
        </p:grpSpPr>
        <p:sp>
          <p:nvSpPr>
            <p:cNvPr id="36906" name="椭圆 72"/>
            <p:cNvSpPr/>
            <p:nvPr/>
          </p:nvSpPr>
          <p:spPr>
            <a:xfrm>
              <a:off x="1131485" y="2234042"/>
              <a:ext cx="1607262" cy="1607262"/>
            </a:xfrm>
            <a:prstGeom prst="ellipse">
              <a:avLst/>
            </a:prstGeom>
            <a:solidFill>
              <a:srgbClr val="4B649F"/>
            </a:solidFill>
            <a:ln w="19050" cap="flat" cmpd="sng">
              <a:solidFill>
                <a:srgbClr val="4B649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en-US" altLang="en-US" sz="2800" dirty="0">
                <a:latin typeface="+mj-ea"/>
                <a:ea typeface="+mj-ea"/>
              </a:endParaRPr>
            </a:p>
          </p:txBody>
        </p:sp>
        <p:sp>
          <p:nvSpPr>
            <p:cNvPr id="36907" name="椭圆 73"/>
            <p:cNvSpPr/>
            <p:nvPr/>
          </p:nvSpPr>
          <p:spPr>
            <a:xfrm>
              <a:off x="1241020" y="2343577"/>
              <a:ext cx="1388192" cy="1388192"/>
            </a:xfrm>
            <a:prstGeom prst="ellipse">
              <a:avLst/>
            </a:prstGeom>
            <a:solidFill>
              <a:srgbClr val="FFFFFF"/>
            </a:solidFill>
            <a:ln w="19050" cap="flat" cmpd="sng">
              <a:solidFill>
                <a:srgbClr val="4B649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en-US" altLang="en-US" sz="2800" dirty="0">
                <a:latin typeface="+mj-ea"/>
                <a:ea typeface="+mj-ea"/>
              </a:endParaRPr>
            </a:p>
          </p:txBody>
        </p:sp>
        <p:sp>
          <p:nvSpPr>
            <p:cNvPr id="36908" name="KSO_Shape"/>
            <p:cNvSpPr/>
            <p:nvPr/>
          </p:nvSpPr>
          <p:spPr>
            <a:xfrm>
              <a:off x="1480150" y="2597150"/>
              <a:ext cx="909932" cy="881046"/>
            </a:xfrm>
            <a:custGeom>
              <a:avLst/>
              <a:gdLst>
                <a:gd name="txL" fmla="*/ 0 w 8965002"/>
                <a:gd name="txT" fmla="*/ 0 h 8673857"/>
                <a:gd name="txR" fmla="*/ 8965002 w 8965002"/>
                <a:gd name="txB" fmla="*/ 8673857 h 8673857"/>
              </a:gdLst>
              <a:ahLst/>
              <a:cxnLst>
                <a:cxn ang="0">
                  <a:pos x="168510" y="73510"/>
                </a:cxn>
                <a:cxn ang="0">
                  <a:pos x="173332" y="73510"/>
                </a:cxn>
                <a:cxn ang="0">
                  <a:pos x="181294" y="88599"/>
                </a:cxn>
                <a:cxn ang="0">
                  <a:pos x="141947" y="147885"/>
                </a:cxn>
                <a:cxn ang="0">
                  <a:pos x="132685" y="152480"/>
                </a:cxn>
                <a:cxn ang="0">
                  <a:pos x="109567" y="152480"/>
                </a:cxn>
                <a:cxn ang="0">
                  <a:pos x="109567" y="171170"/>
                </a:cxn>
                <a:cxn ang="0">
                  <a:pos x="106505" y="176225"/>
                </a:cxn>
                <a:cxn ang="0">
                  <a:pos x="103673" y="176915"/>
                </a:cxn>
                <a:cxn ang="0">
                  <a:pos x="100075" y="175842"/>
                </a:cxn>
                <a:cxn ang="0">
                  <a:pos x="82086" y="163664"/>
                </a:cxn>
                <a:cxn ang="0">
                  <a:pos x="64479" y="175842"/>
                </a:cxn>
                <a:cxn ang="0">
                  <a:pos x="58049" y="176225"/>
                </a:cxn>
                <a:cxn ang="0">
                  <a:pos x="54758" y="171170"/>
                </a:cxn>
                <a:cxn ang="0">
                  <a:pos x="54758" y="124446"/>
                </a:cxn>
                <a:cxn ang="0">
                  <a:pos x="64632" y="104685"/>
                </a:cxn>
                <a:cxn ang="0">
                  <a:pos x="67771" y="103842"/>
                </a:cxn>
                <a:cxn ang="0">
                  <a:pos x="115997" y="103842"/>
                </a:cxn>
                <a:cxn ang="0">
                  <a:pos x="109414" y="128123"/>
                </a:cxn>
                <a:cxn ang="0">
                  <a:pos x="126944" y="128123"/>
                </a:cxn>
                <a:cxn ang="0">
                  <a:pos x="168510" y="73510"/>
                </a:cxn>
                <a:cxn ang="0">
                  <a:pos x="124539" y="2"/>
                </a:cxn>
                <a:cxn ang="0">
                  <a:pos x="167119" y="2806"/>
                </a:cxn>
                <a:cxn ang="0">
                  <a:pos x="174850" y="18047"/>
                </a:cxn>
                <a:cxn ang="0">
                  <a:pos x="126551" y="81080"/>
                </a:cxn>
                <a:cxn ang="0">
                  <a:pos x="117825" y="85215"/>
                </a:cxn>
                <a:cxn ang="0">
                  <a:pos x="45032" y="85215"/>
                </a:cxn>
                <a:cxn ang="0">
                  <a:pos x="23447" y="111715"/>
                </a:cxn>
                <a:cxn ang="0">
                  <a:pos x="36689" y="126956"/>
                </a:cxn>
                <a:cxn ang="0">
                  <a:pos x="42506" y="128105"/>
                </a:cxn>
                <a:cxn ang="0">
                  <a:pos x="42506" y="152460"/>
                </a:cxn>
                <a:cxn ang="0">
                  <a:pos x="1096" y="116693"/>
                </a:cxn>
                <a:cxn ang="0">
                  <a:pos x="1326" y="96474"/>
                </a:cxn>
                <a:cxn ang="0">
                  <a:pos x="55366" y="13682"/>
                </a:cxn>
                <a:cxn ang="0">
                  <a:pos x="71669" y="4645"/>
                </a:cxn>
                <a:cxn ang="0">
                  <a:pos x="124539" y="2"/>
                </a:cxn>
              </a:cxnLst>
              <a:rect l="txL" t="txT" r="txR" b="txB"/>
              <a:pathLst>
                <a:path w="8965002" h="8673857">
                  <a:moveTo>
                    <a:pt x="8267042" y="3603669"/>
                  </a:moveTo>
                  <a:cubicBezTo>
                    <a:pt x="8267042" y="3603669"/>
                    <a:pt x="8267042" y="3603669"/>
                    <a:pt x="8503636" y="3603669"/>
                  </a:cubicBezTo>
                  <a:cubicBezTo>
                    <a:pt x="8770275" y="3603669"/>
                    <a:pt x="9115779" y="3885289"/>
                    <a:pt x="8894206" y="4343392"/>
                  </a:cubicBezTo>
                  <a:cubicBezTo>
                    <a:pt x="8894206" y="4343392"/>
                    <a:pt x="8894206" y="4343392"/>
                    <a:pt x="6963891" y="7249712"/>
                  </a:cubicBezTo>
                  <a:cubicBezTo>
                    <a:pt x="6817428" y="7463743"/>
                    <a:pt x="6610877" y="7475008"/>
                    <a:pt x="6509479" y="7475008"/>
                  </a:cubicBezTo>
                  <a:cubicBezTo>
                    <a:pt x="6509479" y="7475008"/>
                    <a:pt x="6509479" y="7475008"/>
                    <a:pt x="5375325" y="7475008"/>
                  </a:cubicBezTo>
                  <a:cubicBezTo>
                    <a:pt x="5375325" y="7475008"/>
                    <a:pt x="5375325" y="7475008"/>
                    <a:pt x="5375325" y="8391212"/>
                  </a:cubicBezTo>
                  <a:cubicBezTo>
                    <a:pt x="5375325" y="8503860"/>
                    <a:pt x="5326504" y="8586469"/>
                    <a:pt x="5225106" y="8639038"/>
                  </a:cubicBezTo>
                  <a:cubicBezTo>
                    <a:pt x="5180040" y="8661567"/>
                    <a:pt x="5131219" y="8672833"/>
                    <a:pt x="5086153" y="8672833"/>
                  </a:cubicBezTo>
                  <a:cubicBezTo>
                    <a:pt x="5026066" y="8672833"/>
                    <a:pt x="4962223" y="8654057"/>
                    <a:pt x="4909646" y="8620263"/>
                  </a:cubicBezTo>
                  <a:cubicBezTo>
                    <a:pt x="4909646" y="8620263"/>
                    <a:pt x="4909646" y="8620263"/>
                    <a:pt x="4027109" y="8023229"/>
                  </a:cubicBezTo>
                  <a:cubicBezTo>
                    <a:pt x="4027109" y="8023229"/>
                    <a:pt x="4027109" y="8023229"/>
                    <a:pt x="3163349" y="8620263"/>
                  </a:cubicBezTo>
                  <a:cubicBezTo>
                    <a:pt x="3069463" y="8684097"/>
                    <a:pt x="2949287" y="8691607"/>
                    <a:pt x="2847889" y="8639038"/>
                  </a:cubicBezTo>
                  <a:cubicBezTo>
                    <a:pt x="2750247" y="8586469"/>
                    <a:pt x="2686404" y="8503860"/>
                    <a:pt x="2686404" y="8391212"/>
                  </a:cubicBezTo>
                  <a:cubicBezTo>
                    <a:pt x="2686404" y="8391212"/>
                    <a:pt x="2686404" y="8391212"/>
                    <a:pt x="2686404" y="6100701"/>
                  </a:cubicBezTo>
                  <a:cubicBezTo>
                    <a:pt x="2686404" y="5559991"/>
                    <a:pt x="2990598" y="5237066"/>
                    <a:pt x="3170860" y="5131928"/>
                  </a:cubicBezTo>
                  <a:cubicBezTo>
                    <a:pt x="3215926" y="5105644"/>
                    <a:pt x="3268503" y="5090624"/>
                    <a:pt x="3324835" y="5090624"/>
                  </a:cubicBezTo>
                  <a:cubicBezTo>
                    <a:pt x="3324835" y="5090624"/>
                    <a:pt x="3324835" y="5090624"/>
                    <a:pt x="5690785" y="5090624"/>
                  </a:cubicBezTo>
                  <a:cubicBezTo>
                    <a:pt x="5371570" y="5406038"/>
                    <a:pt x="5367814" y="5980543"/>
                    <a:pt x="5367814" y="6280938"/>
                  </a:cubicBezTo>
                  <a:cubicBezTo>
                    <a:pt x="5367814" y="6280938"/>
                    <a:pt x="5367814" y="6280938"/>
                    <a:pt x="6227818" y="6280938"/>
                  </a:cubicBezTo>
                  <a:cubicBezTo>
                    <a:pt x="6227818" y="6280938"/>
                    <a:pt x="6227818" y="6280938"/>
                    <a:pt x="8267042" y="3603669"/>
                  </a:cubicBezTo>
                  <a:close/>
                  <a:moveTo>
                    <a:pt x="6109875" y="128"/>
                  </a:moveTo>
                  <a:cubicBezTo>
                    <a:pt x="6829153" y="-2490"/>
                    <a:pt x="7579192" y="34821"/>
                    <a:pt x="8198796" y="137601"/>
                  </a:cubicBezTo>
                  <a:cubicBezTo>
                    <a:pt x="8705745" y="220201"/>
                    <a:pt x="8739542" y="678257"/>
                    <a:pt x="8578069" y="884757"/>
                  </a:cubicBezTo>
                  <a:cubicBezTo>
                    <a:pt x="8578069" y="884757"/>
                    <a:pt x="6234838" y="3955980"/>
                    <a:pt x="6208552" y="3974753"/>
                  </a:cubicBezTo>
                  <a:cubicBezTo>
                    <a:pt x="6107162" y="4098653"/>
                    <a:pt x="5953199" y="4177498"/>
                    <a:pt x="5780461" y="4177498"/>
                  </a:cubicBezTo>
                  <a:cubicBezTo>
                    <a:pt x="5780461" y="4177498"/>
                    <a:pt x="5780461" y="4177498"/>
                    <a:pt x="2209285" y="4177498"/>
                  </a:cubicBezTo>
                  <a:cubicBezTo>
                    <a:pt x="1818747" y="4177498"/>
                    <a:pt x="970076" y="4545444"/>
                    <a:pt x="1150325" y="5476573"/>
                  </a:cubicBezTo>
                  <a:cubicBezTo>
                    <a:pt x="1217918" y="5825746"/>
                    <a:pt x="1465760" y="6103583"/>
                    <a:pt x="1799971" y="6223729"/>
                  </a:cubicBezTo>
                  <a:cubicBezTo>
                    <a:pt x="1875075" y="6253765"/>
                    <a:pt x="2002751" y="6268783"/>
                    <a:pt x="2085365" y="6280047"/>
                  </a:cubicBezTo>
                  <a:cubicBezTo>
                    <a:pt x="2085365" y="6280047"/>
                    <a:pt x="2085365" y="6280047"/>
                    <a:pt x="2085365" y="7473994"/>
                  </a:cubicBezTo>
                  <a:cubicBezTo>
                    <a:pt x="1582171" y="7440203"/>
                    <a:pt x="335451" y="7004675"/>
                    <a:pt x="53813" y="5720619"/>
                  </a:cubicBezTo>
                  <a:cubicBezTo>
                    <a:pt x="-25046" y="5397728"/>
                    <a:pt x="-13780" y="5056063"/>
                    <a:pt x="65078" y="4729417"/>
                  </a:cubicBezTo>
                  <a:cubicBezTo>
                    <a:pt x="282879" y="3283915"/>
                    <a:pt x="2351982" y="944830"/>
                    <a:pt x="2716235" y="670748"/>
                  </a:cubicBezTo>
                  <a:cubicBezTo>
                    <a:pt x="2960321" y="471756"/>
                    <a:pt x="3234449" y="310311"/>
                    <a:pt x="3516088" y="227711"/>
                  </a:cubicBezTo>
                  <a:cubicBezTo>
                    <a:pt x="3797726" y="119767"/>
                    <a:pt x="4911078" y="4491"/>
                    <a:pt x="6109875" y="128"/>
                  </a:cubicBezTo>
                  <a:close/>
                </a:path>
              </a:pathLst>
            </a:custGeom>
            <a:solidFill>
              <a:srgbClr val="4B649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2800">
                <a:latin typeface="+mj-ea"/>
                <a:ea typeface="+mj-ea"/>
              </a:endParaRPr>
            </a:p>
          </p:txBody>
        </p:sp>
      </p:grp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700580" y="1659948"/>
          <a:ext cx="8846248" cy="466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4480"/>
                <a:gridCol w="1775143"/>
                <a:gridCol w="1556185"/>
                <a:gridCol w="2304256"/>
                <a:gridCol w="1656184"/>
              </a:tblGrid>
              <a:tr h="41041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内分泌腺</a:t>
                      </a:r>
                      <a:endParaRPr lang="zh-CN" altLang="en-US" sz="2400" b="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分泌物</a:t>
                      </a:r>
                      <a:endParaRPr lang="zh-CN" altLang="en-US" sz="2400" b="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主要功能</a:t>
                      </a:r>
                      <a:endParaRPr lang="zh-CN" altLang="en-US" sz="2400" b="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过少</a:t>
                      </a:r>
                      <a:endParaRPr lang="zh-CN" altLang="en-US" sz="2400" b="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过多</a:t>
                      </a:r>
                      <a:endParaRPr lang="zh-CN" altLang="en-US" sz="2400" b="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68697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0" dirty="0">
                          <a:solidFill>
                            <a:schemeClr val="tx1"/>
                          </a:solidFill>
                        </a:rPr>
                        <a:t>甲状腺</a:t>
                      </a:r>
                      <a:endParaRPr lang="zh-CN" alt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dirty="0">
                          <a:solidFill>
                            <a:schemeClr val="tx1"/>
                          </a:solidFill>
                        </a:rPr>
                        <a:t>__________</a:t>
                      </a:r>
                      <a:endParaRPr lang="zh-CN" alt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400" b="0" dirty="0">
                          <a:solidFill>
                            <a:schemeClr val="tx1"/>
                          </a:solidFill>
                        </a:rPr>
                        <a:t>促进新陈代谢，促进生长发育，提高神经系统的兴奋性</a:t>
                      </a:r>
                      <a:endParaRPr lang="zh-CN" alt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400" b="0" dirty="0">
                          <a:solidFill>
                            <a:schemeClr val="tx1"/>
                          </a:solidFill>
                        </a:rPr>
                        <a:t>幼年：</a:t>
                      </a:r>
                      <a:r>
                        <a:rPr lang="en-US" altLang="zh-CN" sz="2400" b="0" dirty="0">
                          <a:solidFill>
                            <a:schemeClr val="tx1"/>
                          </a:solidFill>
                        </a:rPr>
                        <a:t>_______</a:t>
                      </a:r>
                      <a:endParaRPr lang="zh-CN" altLang="en-US" sz="2400" b="0" dirty="0">
                        <a:solidFill>
                          <a:schemeClr val="tx1"/>
                        </a:solidFill>
                      </a:endParaRPr>
                    </a:p>
                    <a:p>
                      <a:pPr algn="l"/>
                      <a:r>
                        <a:rPr lang="zh-CN" altLang="en-US" sz="2400" b="0" dirty="0">
                          <a:solidFill>
                            <a:schemeClr val="tx1"/>
                          </a:solidFill>
                        </a:rPr>
                        <a:t>成年：甲状腺功能不足</a:t>
                      </a:r>
                      <a:endParaRPr lang="zh-CN" altLang="en-US" sz="2400" b="0" dirty="0">
                        <a:solidFill>
                          <a:schemeClr val="tx1"/>
                        </a:solidFill>
                      </a:endParaRPr>
                    </a:p>
                    <a:p>
                      <a:pPr algn="l"/>
                      <a:r>
                        <a:rPr lang="zh-CN" altLang="en-US" sz="2400" b="0" dirty="0">
                          <a:solidFill>
                            <a:schemeClr val="tx1"/>
                          </a:solidFill>
                        </a:rPr>
                        <a:t>食物缺碘：引起</a:t>
                      </a:r>
                      <a:r>
                        <a:rPr lang="en-US" altLang="zh-CN" sz="2400" b="0" dirty="0">
                          <a:solidFill>
                            <a:schemeClr val="tx1"/>
                          </a:solidFill>
                        </a:rPr>
                        <a:t>___________</a:t>
                      </a:r>
                      <a:endParaRPr lang="zh-CN" alt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400" b="0" dirty="0">
                          <a:solidFill>
                            <a:schemeClr val="tx1"/>
                          </a:solidFill>
                        </a:rPr>
                        <a:t>成年：甲状腺功能亢进</a:t>
                      </a:r>
                      <a:endParaRPr lang="zh-CN" alt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1041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0" dirty="0">
                          <a:solidFill>
                            <a:schemeClr val="tx1"/>
                          </a:solidFill>
                        </a:rPr>
                        <a:t>胰岛</a:t>
                      </a:r>
                      <a:endParaRPr lang="zh-CN" alt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dirty="0">
                          <a:solidFill>
                            <a:schemeClr val="tx1"/>
                          </a:solidFill>
                        </a:rPr>
                        <a:t>__________</a:t>
                      </a:r>
                      <a:endParaRPr lang="zh-CN" alt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400" b="0" dirty="0">
                          <a:solidFill>
                            <a:schemeClr val="tx1"/>
                          </a:solidFill>
                        </a:rPr>
                        <a:t>调节糖的吸收、利用、和转化，降低血糖浓度</a:t>
                      </a:r>
                      <a:endParaRPr lang="zh-CN" alt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400" b="0" dirty="0">
                          <a:solidFill>
                            <a:schemeClr val="tx1"/>
                          </a:solidFill>
                        </a:rPr>
                        <a:t>分泌不足患</a:t>
                      </a:r>
                      <a:r>
                        <a:rPr lang="en-US" altLang="zh-CN" sz="2400" b="0" dirty="0">
                          <a:solidFill>
                            <a:schemeClr val="tx1"/>
                          </a:solidFill>
                        </a:rPr>
                        <a:t>__________</a:t>
                      </a:r>
                      <a:endParaRPr lang="zh-CN" alt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400" b="0" dirty="0">
                          <a:solidFill>
                            <a:schemeClr val="tx1"/>
                          </a:solidFill>
                        </a:rPr>
                        <a:t>低血糖</a:t>
                      </a:r>
                      <a:endParaRPr lang="zh-CN" alt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7" name="TextBox 46"/>
          <p:cNvSpPr txBox="1"/>
          <p:nvPr/>
        </p:nvSpPr>
        <p:spPr>
          <a:xfrm flipH="1">
            <a:off x="3071665" y="2877035"/>
            <a:ext cx="2161479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甲状腺激素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48" name="TextBox 47"/>
          <p:cNvSpPr txBox="1"/>
          <p:nvPr/>
        </p:nvSpPr>
        <p:spPr>
          <a:xfrm flipH="1">
            <a:off x="7176120" y="2308601"/>
            <a:ext cx="172085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FF0000"/>
                </a:solidFill>
                <a:latin typeface="+mj-ea"/>
                <a:ea typeface="+mj-ea"/>
              </a:rPr>
              <a:t>呆小症</a:t>
            </a:r>
            <a:endParaRPr lang="zh-CN" altLang="en-US" sz="20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49" name="TextBox 48"/>
          <p:cNvSpPr txBox="1"/>
          <p:nvPr/>
        </p:nvSpPr>
        <p:spPr>
          <a:xfrm flipH="1">
            <a:off x="6960097" y="3770082"/>
            <a:ext cx="1827237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  <a:latin typeface="+mj-ea"/>
                <a:ea typeface="+mj-ea"/>
              </a:rPr>
              <a:t>地方性甲状腺肿</a:t>
            </a:r>
            <a:endParaRPr lang="zh-CN" altLang="en-US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22" name="TextBox 21"/>
          <p:cNvSpPr txBox="1"/>
          <p:nvPr/>
        </p:nvSpPr>
        <p:spPr>
          <a:xfrm flipH="1">
            <a:off x="3313114" y="4967189"/>
            <a:ext cx="1487487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胰岛素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7" name="TextBox 16"/>
          <p:cNvSpPr txBox="1"/>
          <p:nvPr/>
        </p:nvSpPr>
        <p:spPr>
          <a:xfrm flipH="1">
            <a:off x="6608763" y="5255766"/>
            <a:ext cx="1524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糖尿病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8" name="文本框 4"/>
          <p:cNvSpPr txBox="1"/>
          <p:nvPr/>
        </p:nvSpPr>
        <p:spPr>
          <a:xfrm>
            <a:off x="1695082" y="1505245"/>
            <a:ext cx="8796611" cy="95313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+mj-ea"/>
                <a:ea typeface="+mj-ea"/>
              </a:rPr>
              <a:t>12.</a:t>
            </a:r>
            <a:r>
              <a:rPr lang="zh-CN" altLang="en-US" sz="2800" dirty="0">
                <a:latin typeface="+mj-ea"/>
                <a:ea typeface="+mj-ea"/>
              </a:rPr>
              <a:t>人体生命活动主要</a:t>
            </a:r>
            <a:r>
              <a:rPr lang="en-US" altLang="zh-CN" sz="2800" dirty="0">
                <a:latin typeface="+mj-ea"/>
                <a:ea typeface="+mj-ea"/>
              </a:rPr>
              <a:t>__________</a:t>
            </a:r>
            <a:r>
              <a:rPr lang="zh-CN" altLang="en-US" sz="2800" dirty="0">
                <a:latin typeface="+mj-ea"/>
                <a:ea typeface="+mj-ea"/>
              </a:rPr>
              <a:t>受到的调节，但也受到</a:t>
            </a:r>
            <a:r>
              <a:rPr lang="en-US" altLang="zh-CN" sz="2800" dirty="0">
                <a:latin typeface="+mj-ea"/>
                <a:ea typeface="+mj-ea"/>
              </a:rPr>
              <a:t>_______</a:t>
            </a:r>
            <a:r>
              <a:rPr lang="zh-CN" altLang="en-US" sz="2800" dirty="0">
                <a:latin typeface="+mj-ea"/>
                <a:ea typeface="+mj-ea"/>
              </a:rPr>
              <a:t>调节的影响。</a:t>
            </a:r>
            <a:endParaRPr lang="en-US" altLang="zh-CN" sz="2800" dirty="0">
              <a:latin typeface="+mj-ea"/>
              <a:ea typeface="+mj-ea"/>
            </a:endParaRPr>
          </a:p>
        </p:txBody>
      </p:sp>
      <p:sp>
        <p:nvSpPr>
          <p:cNvPr id="19" name="TextBox 18"/>
          <p:cNvSpPr txBox="1"/>
          <p:nvPr/>
        </p:nvSpPr>
        <p:spPr>
          <a:xfrm flipH="1">
            <a:off x="5067301" y="1412776"/>
            <a:ext cx="20097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神经系统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23" name="TextBox 22"/>
          <p:cNvSpPr txBox="1"/>
          <p:nvPr/>
        </p:nvSpPr>
        <p:spPr>
          <a:xfrm flipH="1">
            <a:off x="1727201" y="1835051"/>
            <a:ext cx="20097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激素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24" name="文本框 4"/>
          <p:cNvSpPr txBox="1"/>
          <p:nvPr/>
        </p:nvSpPr>
        <p:spPr>
          <a:xfrm>
            <a:off x="1507204" y="86546"/>
            <a:ext cx="911479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accent1"/>
                </a:solidFill>
                <a:latin typeface="+mj-ea"/>
                <a:ea typeface="+mj-ea"/>
              </a:rPr>
              <a:t>考点四  激素调节</a:t>
            </a:r>
            <a:endParaRPr lang="zh-CN" altLang="en-US" sz="28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8" grpId="0"/>
      <p:bldP spid="49" grpId="0"/>
      <p:bldP spid="22" grpId="0"/>
      <p:bldP spid="17" grpId="0"/>
      <p:bldP spid="19" grpId="0"/>
      <p:bldP spid="2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矩形 49"/>
          <p:cNvSpPr/>
          <p:nvPr/>
        </p:nvSpPr>
        <p:spPr>
          <a:xfrm>
            <a:off x="1524001" y="6781800"/>
            <a:ext cx="9115425" cy="76200"/>
          </a:xfrm>
          <a:prstGeom prst="rect">
            <a:avLst/>
          </a:prstGeom>
          <a:solidFill>
            <a:srgbClr val="4B649F"/>
          </a:solidFill>
          <a:ln w="12700">
            <a:noFill/>
          </a:ln>
        </p:spPr>
        <p:txBody>
          <a:bodyPr anchor="ctr"/>
          <a:lstStyle/>
          <a:p>
            <a:pPr algn="ctr"/>
            <a:endParaRPr lang="en-US" altLang="en-US" sz="2800" dirty="0">
              <a:latin typeface="+mj-ea"/>
              <a:ea typeface="+mj-ea"/>
            </a:endParaRPr>
          </a:p>
        </p:txBody>
      </p:sp>
      <p:pic>
        <p:nvPicPr>
          <p:cNvPr id="37890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70763" y="-7937"/>
            <a:ext cx="3340100" cy="938212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52" name="直接连接符 51"/>
          <p:cNvCxnSpPr/>
          <p:nvPr/>
        </p:nvCxnSpPr>
        <p:spPr>
          <a:xfrm flipV="1">
            <a:off x="1487170" y="671196"/>
            <a:ext cx="8263890" cy="23495"/>
          </a:xfrm>
          <a:prstGeom prst="line">
            <a:avLst/>
          </a:prstGeom>
          <a:noFill/>
          <a:ln w="25400" cap="flat" cmpd="sng" algn="ctr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  <a:prstDash val="solid"/>
            <a:miter lim="800000"/>
          </a:ln>
          <a:effectLst/>
        </p:spPr>
      </p:cxnSp>
      <p:sp>
        <p:nvSpPr>
          <p:cNvPr id="57" name="标题 1"/>
          <p:cNvSpPr>
            <a:spLocks noGrp="1"/>
          </p:cNvSpPr>
          <p:nvPr/>
        </p:nvSpPr>
        <p:spPr>
          <a:xfrm>
            <a:off x="2266950" y="174625"/>
            <a:ext cx="2825750" cy="45878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r>
              <a:rPr lang="zh-CN" altLang="en-US" sz="2800" b="1" dirty="0">
                <a:solidFill>
                  <a:srgbClr val="0070C0"/>
                </a:solidFill>
                <a:latin typeface="+mj-ea"/>
                <a:ea typeface="+mj-ea"/>
              </a:rPr>
              <a:t>例题分析</a:t>
            </a:r>
            <a:endParaRPr lang="zh-CN" altLang="en-US" sz="2800" b="1" dirty="0">
              <a:solidFill>
                <a:srgbClr val="0070C0"/>
              </a:solidFill>
              <a:latin typeface="+mj-ea"/>
              <a:ea typeface="+mj-ea"/>
            </a:endParaRPr>
          </a:p>
        </p:txBody>
      </p:sp>
      <p:sp>
        <p:nvSpPr>
          <p:cNvPr id="21" name="文本框 4"/>
          <p:cNvSpPr txBox="1"/>
          <p:nvPr/>
        </p:nvSpPr>
        <p:spPr>
          <a:xfrm>
            <a:off x="1553211" y="930910"/>
            <a:ext cx="9114789" cy="22453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+mj-ea"/>
                <a:ea typeface="+mj-ea"/>
              </a:rPr>
              <a:t>【</a:t>
            </a:r>
            <a:r>
              <a:rPr lang="zh-CN" altLang="en-US" sz="2800" dirty="0">
                <a:latin typeface="+mj-ea"/>
                <a:ea typeface="+mj-ea"/>
              </a:rPr>
              <a:t>例 </a:t>
            </a:r>
            <a:r>
              <a:rPr lang="en-US" altLang="zh-CN" sz="2800" dirty="0">
                <a:latin typeface="+mj-ea"/>
                <a:ea typeface="+mj-ea"/>
              </a:rPr>
              <a:t>1】</a:t>
            </a:r>
            <a:r>
              <a:rPr lang="zh-CN" altLang="en-US" sz="2800" dirty="0">
                <a:latin typeface="+mj-ea"/>
                <a:ea typeface="+mj-ea"/>
              </a:rPr>
              <a:t>下列关于缩手反射的叙述，错误的是（   ）</a:t>
            </a:r>
            <a:endParaRPr lang="zh-CN" altLang="en-US" sz="2800" dirty="0"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+mj-ea"/>
                <a:ea typeface="+mj-ea"/>
              </a:rPr>
              <a:t>A</a:t>
            </a:r>
            <a:r>
              <a:rPr lang="zh-CN" altLang="en-US" sz="2800" dirty="0">
                <a:latin typeface="+mj-ea"/>
                <a:ea typeface="+mj-ea"/>
              </a:rPr>
              <a:t>．属于非条件反射</a:t>
            </a:r>
            <a:endParaRPr lang="en-US" altLang="zh-CN" sz="2800" dirty="0"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+mj-ea"/>
                <a:ea typeface="+mj-ea"/>
              </a:rPr>
              <a:t>B</a:t>
            </a:r>
            <a:r>
              <a:rPr lang="zh-CN" altLang="en-US" sz="2800" dirty="0">
                <a:latin typeface="+mj-ea"/>
                <a:ea typeface="+mj-ea"/>
              </a:rPr>
              <a:t>．神经中枢位于脊髓</a:t>
            </a:r>
            <a:endParaRPr lang="zh-CN" altLang="en-US" sz="2800" dirty="0"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+mj-ea"/>
                <a:ea typeface="+mj-ea"/>
              </a:rPr>
              <a:t>C</a:t>
            </a:r>
            <a:r>
              <a:rPr lang="zh-CN" altLang="en-US" sz="2800" dirty="0">
                <a:latin typeface="+mj-ea"/>
                <a:ea typeface="+mj-ea"/>
              </a:rPr>
              <a:t>．需要大脑的参与</a:t>
            </a:r>
            <a:endParaRPr lang="en-US" altLang="zh-CN" sz="2800" dirty="0"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+mj-ea"/>
                <a:ea typeface="+mj-ea"/>
              </a:rPr>
              <a:t>D</a:t>
            </a:r>
            <a:r>
              <a:rPr lang="zh-CN" altLang="en-US" sz="2800" dirty="0">
                <a:latin typeface="+mj-ea"/>
                <a:ea typeface="+mj-ea"/>
              </a:rPr>
              <a:t>．必须通过完整的反射弧来完成</a:t>
            </a:r>
            <a:endParaRPr lang="zh-CN" altLang="en-US" sz="2800" dirty="0">
              <a:latin typeface="+mj-ea"/>
              <a:ea typeface="+mj-ea"/>
            </a:endParaRPr>
          </a:p>
        </p:txBody>
      </p:sp>
      <p:grpSp>
        <p:nvGrpSpPr>
          <p:cNvPr id="37894" name="组合 5"/>
          <p:cNvGrpSpPr/>
          <p:nvPr/>
        </p:nvGrpSpPr>
        <p:grpSpPr>
          <a:xfrm>
            <a:off x="1679575" y="125414"/>
            <a:ext cx="496888" cy="496887"/>
            <a:chOff x="9444839" y="2234042"/>
            <a:chExt cx="1607262" cy="1607262"/>
          </a:xfrm>
        </p:grpSpPr>
        <p:sp>
          <p:nvSpPr>
            <p:cNvPr id="37897" name="椭圆 13"/>
            <p:cNvSpPr/>
            <p:nvPr/>
          </p:nvSpPr>
          <p:spPr>
            <a:xfrm>
              <a:off x="9444839" y="2234042"/>
              <a:ext cx="1607262" cy="1607262"/>
            </a:xfrm>
            <a:prstGeom prst="ellipse">
              <a:avLst/>
            </a:prstGeom>
            <a:solidFill>
              <a:srgbClr val="4B649F"/>
            </a:solidFill>
            <a:ln w="19050" cap="flat" cmpd="sng">
              <a:solidFill>
                <a:srgbClr val="4B649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en-US" altLang="en-US" sz="2800" dirty="0">
                <a:latin typeface="+mj-ea"/>
                <a:ea typeface="+mj-ea"/>
              </a:endParaRPr>
            </a:p>
          </p:txBody>
        </p:sp>
        <p:sp>
          <p:nvSpPr>
            <p:cNvPr id="37898" name="椭圆 14"/>
            <p:cNvSpPr/>
            <p:nvPr/>
          </p:nvSpPr>
          <p:spPr>
            <a:xfrm>
              <a:off x="9554374" y="2343577"/>
              <a:ext cx="1388192" cy="1388192"/>
            </a:xfrm>
            <a:prstGeom prst="ellipse">
              <a:avLst/>
            </a:prstGeom>
            <a:solidFill>
              <a:srgbClr val="FFFFFF"/>
            </a:solidFill>
            <a:ln w="19050" cap="flat" cmpd="sng">
              <a:solidFill>
                <a:srgbClr val="4B649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en-US" altLang="en-US" sz="2800" dirty="0">
                <a:latin typeface="+mj-ea"/>
                <a:ea typeface="+mj-ea"/>
              </a:endParaRPr>
            </a:p>
          </p:txBody>
        </p:sp>
        <p:sp>
          <p:nvSpPr>
            <p:cNvPr id="16" name="KSO_Shape"/>
            <p:cNvSpPr/>
            <p:nvPr/>
          </p:nvSpPr>
          <p:spPr bwMode="auto">
            <a:xfrm>
              <a:off x="9828036" y="2674698"/>
              <a:ext cx="840868" cy="725950"/>
            </a:xfrm>
            <a:custGeom>
              <a:avLst/>
              <a:gdLst>
                <a:gd name="T0" fmla="*/ 1814848 w 5325"/>
                <a:gd name="T1" fmla="*/ 1012065 h 4595"/>
                <a:gd name="T2" fmla="*/ 90510 w 5325"/>
                <a:gd name="T3" fmla="*/ 0 h 4595"/>
                <a:gd name="T4" fmla="*/ 0 w 5325"/>
                <a:gd name="T5" fmla="*/ 1012065 h 4595"/>
                <a:gd name="T6" fmla="*/ 459346 w 5325"/>
                <a:gd name="T7" fmla="*/ 1169473 h 4595"/>
                <a:gd name="T8" fmla="*/ 502276 w 5325"/>
                <a:gd name="T9" fmla="*/ 1643845 h 4595"/>
                <a:gd name="T10" fmla="*/ 630349 w 5325"/>
                <a:gd name="T11" fmla="*/ 1169473 h 4595"/>
                <a:gd name="T12" fmla="*/ 1275366 w 5325"/>
                <a:gd name="T13" fmla="*/ 1169473 h 4595"/>
                <a:gd name="T14" fmla="*/ 1403439 w 5325"/>
                <a:gd name="T15" fmla="*/ 1643845 h 4595"/>
                <a:gd name="T16" fmla="*/ 1446011 w 5325"/>
                <a:gd name="T17" fmla="*/ 1169473 h 4595"/>
                <a:gd name="T18" fmla="*/ 1905000 w 5325"/>
                <a:gd name="T19" fmla="*/ 1012065 h 4595"/>
                <a:gd name="T20" fmla="*/ 1653862 w 5325"/>
                <a:gd name="T21" fmla="*/ 977363 h 4595"/>
                <a:gd name="T22" fmla="*/ 1653504 w 5325"/>
                <a:gd name="T23" fmla="*/ 984518 h 4595"/>
                <a:gd name="T24" fmla="*/ 1651000 w 5325"/>
                <a:gd name="T25" fmla="*/ 990958 h 4595"/>
                <a:gd name="T26" fmla="*/ 1648138 w 5325"/>
                <a:gd name="T27" fmla="*/ 996682 h 4595"/>
                <a:gd name="T28" fmla="*/ 1643845 w 5325"/>
                <a:gd name="T29" fmla="*/ 1002048 h 4595"/>
                <a:gd name="T30" fmla="*/ 1638837 w 5325"/>
                <a:gd name="T31" fmla="*/ 1005983 h 4595"/>
                <a:gd name="T32" fmla="*/ 1632755 w 5325"/>
                <a:gd name="T33" fmla="*/ 1009561 h 4595"/>
                <a:gd name="T34" fmla="*/ 1626673 w 5325"/>
                <a:gd name="T35" fmla="*/ 1011349 h 4595"/>
                <a:gd name="T36" fmla="*/ 1619518 w 5325"/>
                <a:gd name="T37" fmla="*/ 1012065 h 4595"/>
                <a:gd name="T38" fmla="*/ 1149439 w 5325"/>
                <a:gd name="T39" fmla="*/ 1012065 h 4595"/>
                <a:gd name="T40" fmla="*/ 1142642 w 5325"/>
                <a:gd name="T41" fmla="*/ 1011349 h 4595"/>
                <a:gd name="T42" fmla="*/ 1135845 w 5325"/>
                <a:gd name="T43" fmla="*/ 1009561 h 4595"/>
                <a:gd name="T44" fmla="*/ 1130121 w 5325"/>
                <a:gd name="T45" fmla="*/ 1005983 h 4595"/>
                <a:gd name="T46" fmla="*/ 1125470 w 5325"/>
                <a:gd name="T47" fmla="*/ 1002048 h 4595"/>
                <a:gd name="T48" fmla="*/ 1120820 w 5325"/>
                <a:gd name="T49" fmla="*/ 996682 h 4595"/>
                <a:gd name="T50" fmla="*/ 1117958 w 5325"/>
                <a:gd name="T51" fmla="*/ 990958 h 4595"/>
                <a:gd name="T52" fmla="*/ 1115811 w 5325"/>
                <a:gd name="T53" fmla="*/ 984518 h 4595"/>
                <a:gd name="T54" fmla="*/ 1115454 w 5325"/>
                <a:gd name="T55" fmla="*/ 977363 h 4595"/>
                <a:gd name="T56" fmla="*/ 1115454 w 5325"/>
                <a:gd name="T57" fmla="*/ 731592 h 4595"/>
                <a:gd name="T58" fmla="*/ 1115811 w 5325"/>
                <a:gd name="T59" fmla="*/ 724437 h 4595"/>
                <a:gd name="T60" fmla="*/ 1117958 w 5325"/>
                <a:gd name="T61" fmla="*/ 718355 h 4595"/>
                <a:gd name="T62" fmla="*/ 1120820 w 5325"/>
                <a:gd name="T63" fmla="*/ 712273 h 4595"/>
                <a:gd name="T64" fmla="*/ 1125470 w 5325"/>
                <a:gd name="T65" fmla="*/ 707265 h 4595"/>
                <a:gd name="T66" fmla="*/ 1130121 w 5325"/>
                <a:gd name="T67" fmla="*/ 702972 h 4595"/>
                <a:gd name="T68" fmla="*/ 1135845 w 5325"/>
                <a:gd name="T69" fmla="*/ 699752 h 4595"/>
                <a:gd name="T70" fmla="*/ 1142642 w 5325"/>
                <a:gd name="T71" fmla="*/ 697606 h 4595"/>
                <a:gd name="T72" fmla="*/ 1149439 w 5325"/>
                <a:gd name="T73" fmla="*/ 697248 h 4595"/>
                <a:gd name="T74" fmla="*/ 1619518 w 5325"/>
                <a:gd name="T75" fmla="*/ 697248 h 4595"/>
                <a:gd name="T76" fmla="*/ 1626673 w 5325"/>
                <a:gd name="T77" fmla="*/ 697606 h 4595"/>
                <a:gd name="T78" fmla="*/ 1632755 w 5325"/>
                <a:gd name="T79" fmla="*/ 699752 h 4595"/>
                <a:gd name="T80" fmla="*/ 1638837 w 5325"/>
                <a:gd name="T81" fmla="*/ 702972 h 4595"/>
                <a:gd name="T82" fmla="*/ 1643845 w 5325"/>
                <a:gd name="T83" fmla="*/ 707265 h 4595"/>
                <a:gd name="T84" fmla="*/ 1648138 w 5325"/>
                <a:gd name="T85" fmla="*/ 712273 h 4595"/>
                <a:gd name="T86" fmla="*/ 1651000 w 5325"/>
                <a:gd name="T87" fmla="*/ 718355 h 4595"/>
                <a:gd name="T88" fmla="*/ 1653504 w 5325"/>
                <a:gd name="T89" fmla="*/ 724437 h 4595"/>
                <a:gd name="T90" fmla="*/ 1653862 w 5325"/>
                <a:gd name="T91" fmla="*/ 731592 h 4595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5325" h="4595">
                  <a:moveTo>
                    <a:pt x="5325" y="2829"/>
                  </a:moveTo>
                  <a:lnTo>
                    <a:pt x="5073" y="2829"/>
                  </a:lnTo>
                  <a:lnTo>
                    <a:pt x="5073" y="0"/>
                  </a:lnTo>
                  <a:lnTo>
                    <a:pt x="253" y="0"/>
                  </a:lnTo>
                  <a:lnTo>
                    <a:pt x="253" y="2829"/>
                  </a:lnTo>
                  <a:lnTo>
                    <a:pt x="0" y="2829"/>
                  </a:lnTo>
                  <a:lnTo>
                    <a:pt x="0" y="3269"/>
                  </a:lnTo>
                  <a:lnTo>
                    <a:pt x="1284" y="3269"/>
                  </a:lnTo>
                  <a:lnTo>
                    <a:pt x="926" y="4595"/>
                  </a:lnTo>
                  <a:lnTo>
                    <a:pt x="1404" y="4595"/>
                  </a:lnTo>
                  <a:lnTo>
                    <a:pt x="1762" y="3269"/>
                  </a:lnTo>
                  <a:lnTo>
                    <a:pt x="3565" y="3269"/>
                  </a:lnTo>
                  <a:lnTo>
                    <a:pt x="3764" y="4009"/>
                  </a:lnTo>
                  <a:lnTo>
                    <a:pt x="3923" y="4595"/>
                  </a:lnTo>
                  <a:lnTo>
                    <a:pt x="4400" y="4595"/>
                  </a:lnTo>
                  <a:lnTo>
                    <a:pt x="4042" y="3269"/>
                  </a:lnTo>
                  <a:lnTo>
                    <a:pt x="5325" y="3269"/>
                  </a:lnTo>
                  <a:lnTo>
                    <a:pt x="5325" y="2829"/>
                  </a:lnTo>
                  <a:close/>
                  <a:moveTo>
                    <a:pt x="4623" y="2732"/>
                  </a:moveTo>
                  <a:lnTo>
                    <a:pt x="4623" y="2732"/>
                  </a:lnTo>
                  <a:lnTo>
                    <a:pt x="4623" y="2742"/>
                  </a:lnTo>
                  <a:lnTo>
                    <a:pt x="4622" y="2752"/>
                  </a:lnTo>
                  <a:lnTo>
                    <a:pt x="4619" y="2760"/>
                  </a:lnTo>
                  <a:lnTo>
                    <a:pt x="4615" y="2770"/>
                  </a:lnTo>
                  <a:lnTo>
                    <a:pt x="4612" y="2779"/>
                  </a:lnTo>
                  <a:lnTo>
                    <a:pt x="4607" y="2786"/>
                  </a:lnTo>
                  <a:lnTo>
                    <a:pt x="4601" y="2794"/>
                  </a:lnTo>
                  <a:lnTo>
                    <a:pt x="4595" y="2801"/>
                  </a:lnTo>
                  <a:lnTo>
                    <a:pt x="4588" y="2807"/>
                  </a:lnTo>
                  <a:lnTo>
                    <a:pt x="4581" y="2812"/>
                  </a:lnTo>
                  <a:lnTo>
                    <a:pt x="4573" y="2817"/>
                  </a:lnTo>
                  <a:lnTo>
                    <a:pt x="4564" y="2822"/>
                  </a:lnTo>
                  <a:lnTo>
                    <a:pt x="4555" y="2824"/>
                  </a:lnTo>
                  <a:lnTo>
                    <a:pt x="4547" y="2827"/>
                  </a:lnTo>
                  <a:lnTo>
                    <a:pt x="4537" y="2828"/>
                  </a:lnTo>
                  <a:lnTo>
                    <a:pt x="4527" y="2829"/>
                  </a:lnTo>
                  <a:lnTo>
                    <a:pt x="3213" y="2829"/>
                  </a:lnTo>
                  <a:lnTo>
                    <a:pt x="3203" y="2828"/>
                  </a:lnTo>
                  <a:lnTo>
                    <a:pt x="3194" y="2827"/>
                  </a:lnTo>
                  <a:lnTo>
                    <a:pt x="3185" y="2824"/>
                  </a:lnTo>
                  <a:lnTo>
                    <a:pt x="3175" y="2822"/>
                  </a:lnTo>
                  <a:lnTo>
                    <a:pt x="3168" y="2817"/>
                  </a:lnTo>
                  <a:lnTo>
                    <a:pt x="3159" y="2812"/>
                  </a:lnTo>
                  <a:lnTo>
                    <a:pt x="3152" y="2807"/>
                  </a:lnTo>
                  <a:lnTo>
                    <a:pt x="3146" y="2801"/>
                  </a:lnTo>
                  <a:lnTo>
                    <a:pt x="3140" y="2794"/>
                  </a:lnTo>
                  <a:lnTo>
                    <a:pt x="3133" y="2786"/>
                  </a:lnTo>
                  <a:lnTo>
                    <a:pt x="3129" y="2779"/>
                  </a:lnTo>
                  <a:lnTo>
                    <a:pt x="3125" y="2770"/>
                  </a:lnTo>
                  <a:lnTo>
                    <a:pt x="3121" y="2760"/>
                  </a:lnTo>
                  <a:lnTo>
                    <a:pt x="3119" y="2752"/>
                  </a:lnTo>
                  <a:lnTo>
                    <a:pt x="3118" y="2742"/>
                  </a:lnTo>
                  <a:lnTo>
                    <a:pt x="3118" y="2732"/>
                  </a:lnTo>
                  <a:lnTo>
                    <a:pt x="3118" y="2045"/>
                  </a:lnTo>
                  <a:lnTo>
                    <a:pt x="3118" y="2035"/>
                  </a:lnTo>
                  <a:lnTo>
                    <a:pt x="3119" y="2025"/>
                  </a:lnTo>
                  <a:lnTo>
                    <a:pt x="3121" y="2016"/>
                  </a:lnTo>
                  <a:lnTo>
                    <a:pt x="3125" y="2008"/>
                  </a:lnTo>
                  <a:lnTo>
                    <a:pt x="3129" y="1999"/>
                  </a:lnTo>
                  <a:lnTo>
                    <a:pt x="3133" y="1991"/>
                  </a:lnTo>
                  <a:lnTo>
                    <a:pt x="3140" y="1983"/>
                  </a:lnTo>
                  <a:lnTo>
                    <a:pt x="3146" y="1977"/>
                  </a:lnTo>
                  <a:lnTo>
                    <a:pt x="3152" y="1971"/>
                  </a:lnTo>
                  <a:lnTo>
                    <a:pt x="3159" y="1965"/>
                  </a:lnTo>
                  <a:lnTo>
                    <a:pt x="3168" y="1960"/>
                  </a:lnTo>
                  <a:lnTo>
                    <a:pt x="3175" y="1956"/>
                  </a:lnTo>
                  <a:lnTo>
                    <a:pt x="3185" y="1953"/>
                  </a:lnTo>
                  <a:lnTo>
                    <a:pt x="3194" y="1950"/>
                  </a:lnTo>
                  <a:lnTo>
                    <a:pt x="3203" y="1949"/>
                  </a:lnTo>
                  <a:lnTo>
                    <a:pt x="3213" y="1949"/>
                  </a:lnTo>
                  <a:lnTo>
                    <a:pt x="4527" y="1949"/>
                  </a:lnTo>
                  <a:lnTo>
                    <a:pt x="4537" y="1949"/>
                  </a:lnTo>
                  <a:lnTo>
                    <a:pt x="4547" y="1950"/>
                  </a:lnTo>
                  <a:lnTo>
                    <a:pt x="4555" y="1953"/>
                  </a:lnTo>
                  <a:lnTo>
                    <a:pt x="4564" y="1956"/>
                  </a:lnTo>
                  <a:lnTo>
                    <a:pt x="4573" y="1960"/>
                  </a:lnTo>
                  <a:lnTo>
                    <a:pt x="4581" y="1965"/>
                  </a:lnTo>
                  <a:lnTo>
                    <a:pt x="4588" y="1971"/>
                  </a:lnTo>
                  <a:lnTo>
                    <a:pt x="4595" y="1977"/>
                  </a:lnTo>
                  <a:lnTo>
                    <a:pt x="4601" y="1983"/>
                  </a:lnTo>
                  <a:lnTo>
                    <a:pt x="4607" y="1991"/>
                  </a:lnTo>
                  <a:lnTo>
                    <a:pt x="4612" y="1999"/>
                  </a:lnTo>
                  <a:lnTo>
                    <a:pt x="4615" y="2008"/>
                  </a:lnTo>
                  <a:lnTo>
                    <a:pt x="4619" y="2016"/>
                  </a:lnTo>
                  <a:lnTo>
                    <a:pt x="4622" y="2025"/>
                  </a:lnTo>
                  <a:lnTo>
                    <a:pt x="4623" y="2035"/>
                  </a:lnTo>
                  <a:lnTo>
                    <a:pt x="4623" y="2045"/>
                  </a:lnTo>
                  <a:lnTo>
                    <a:pt x="4623" y="2732"/>
                  </a:lnTo>
                  <a:close/>
                </a:path>
              </a:pathLst>
            </a:custGeom>
            <a:solidFill>
              <a:srgbClr val="4B649F"/>
            </a:solidFill>
            <a:ln>
              <a:noFill/>
            </a:ln>
          </p:spPr>
          <p:txBody>
            <a:bodyPr bIns="720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ea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ea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ea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ea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ea"/>
                </a:defRPr>
              </a:lvl5pPr>
              <a:lvl6pPr marL="2286000" algn="l" defTabSz="914400" rtl="0" eaLnBrk="1" latinLnBrk="0" hangingPunct="1">
                <a:defRPr kern="12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ea"/>
                </a:defRPr>
              </a:lvl6pPr>
              <a:lvl7pPr marL="2743200" algn="l" defTabSz="914400" rtl="0" eaLnBrk="1" latinLnBrk="0" hangingPunct="1">
                <a:defRPr kern="12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ea"/>
                </a:defRPr>
              </a:lvl7pPr>
              <a:lvl8pPr marL="3200400" algn="l" defTabSz="914400" rtl="0" eaLnBrk="1" latinLnBrk="0" hangingPunct="1">
                <a:defRPr kern="12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ea"/>
                </a:defRPr>
              </a:lvl8pPr>
              <a:lvl9pPr marL="3657600" algn="l" defTabSz="914400" rtl="0" eaLnBrk="1" latinLnBrk="0" hangingPunct="1">
                <a:defRPr kern="12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ea"/>
                </a:defRPr>
              </a:lvl9pPr>
            </a:lstStyle>
            <a:p>
              <a:pPr algn="ctr">
                <a:defRPr/>
              </a:pPr>
              <a:endParaRPr lang="zh-CN" altLang="en-US" sz="2800" noProof="1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 flipH="1">
            <a:off x="8904924" y="930276"/>
            <a:ext cx="846137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+mj-ea"/>
                <a:ea typeface="+mj-ea"/>
              </a:rPr>
              <a:t>C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7" name="文本框 4"/>
          <p:cNvSpPr txBox="1"/>
          <p:nvPr/>
        </p:nvSpPr>
        <p:spPr>
          <a:xfrm>
            <a:off x="1589722" y="3608566"/>
            <a:ext cx="9049068" cy="2676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考点：非条件（简单）反射和条件（复杂）反射。</a:t>
            </a:r>
            <a:endParaRPr lang="zh-CN" altLang="en-US" sz="2800" b="1" dirty="0"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解析：</a:t>
            </a:r>
            <a:r>
              <a:rPr lang="zh-CN" altLang="en-US" sz="2800" dirty="0">
                <a:latin typeface="+mj-ea"/>
                <a:ea typeface="+mj-ea"/>
              </a:rPr>
              <a:t>缩手反射是生来就有的反射，因此属于非条件反射，选项</a:t>
            </a:r>
            <a:r>
              <a:rPr lang="en-US" altLang="zh-CN" sz="2800" dirty="0">
                <a:latin typeface="+mj-ea"/>
                <a:ea typeface="+mj-ea"/>
              </a:rPr>
              <a:t>A</a:t>
            </a:r>
            <a:r>
              <a:rPr lang="zh-CN" altLang="en-US" sz="2800" dirty="0">
                <a:latin typeface="+mj-ea"/>
                <a:ea typeface="+mj-ea"/>
              </a:rPr>
              <a:t>正确；缩手反射的神经中枢位于脊髓灰质中的缩手反射中枢，选项</a:t>
            </a:r>
            <a:r>
              <a:rPr lang="en-US" altLang="zh-CN" sz="2800" dirty="0">
                <a:latin typeface="+mj-ea"/>
                <a:ea typeface="+mj-ea"/>
              </a:rPr>
              <a:t>B</a:t>
            </a:r>
            <a:r>
              <a:rPr lang="zh-CN" altLang="en-US" sz="2800" dirty="0">
                <a:latin typeface="+mj-ea"/>
                <a:ea typeface="+mj-ea"/>
              </a:rPr>
              <a:t>正确；缩手反射的神经中枢位于脊髓灰质中的缩手反射中枢，不需要大脑的参与，选项</a:t>
            </a:r>
            <a:r>
              <a:rPr lang="en-US" altLang="zh-CN" sz="2800" dirty="0">
                <a:latin typeface="+mj-ea"/>
                <a:ea typeface="+mj-ea"/>
              </a:rPr>
              <a:t>C</a:t>
            </a:r>
            <a:r>
              <a:rPr lang="zh-CN" altLang="en-US" sz="2800" dirty="0">
                <a:latin typeface="+mj-ea"/>
                <a:ea typeface="+mj-ea"/>
              </a:rPr>
              <a:t>错误；缩手反射必须通过完整的反射弧来完成，选项</a:t>
            </a:r>
            <a:r>
              <a:rPr lang="en-US" altLang="zh-CN" sz="2800" dirty="0">
                <a:latin typeface="+mj-ea"/>
                <a:ea typeface="+mj-ea"/>
              </a:rPr>
              <a:t>D</a:t>
            </a:r>
            <a:r>
              <a:rPr lang="zh-CN" altLang="en-US" sz="2800" dirty="0">
                <a:latin typeface="+mj-ea"/>
                <a:ea typeface="+mj-ea"/>
              </a:rPr>
              <a:t>正确。</a:t>
            </a:r>
            <a:endParaRPr lang="zh-CN" altLang="en-US" sz="2800" dirty="0">
              <a:latin typeface="+mj-ea"/>
              <a:ea typeface="+mj-ea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矩形 49"/>
          <p:cNvSpPr/>
          <p:nvPr/>
        </p:nvSpPr>
        <p:spPr>
          <a:xfrm>
            <a:off x="1524001" y="6781800"/>
            <a:ext cx="9115425" cy="76200"/>
          </a:xfrm>
          <a:prstGeom prst="rect">
            <a:avLst/>
          </a:prstGeom>
          <a:solidFill>
            <a:srgbClr val="4B649F"/>
          </a:solidFill>
          <a:ln w="12700">
            <a:noFill/>
          </a:ln>
        </p:spPr>
        <p:txBody>
          <a:bodyPr anchor="ctr"/>
          <a:lstStyle/>
          <a:p>
            <a:pPr algn="ctr"/>
            <a:endParaRPr lang="en-US" altLang="en-US" sz="2800" dirty="0">
              <a:latin typeface="+mj-ea"/>
              <a:ea typeface="+mj-ea"/>
            </a:endParaRPr>
          </a:p>
        </p:txBody>
      </p:sp>
      <p:pic>
        <p:nvPicPr>
          <p:cNvPr id="38914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70763" y="-7937"/>
            <a:ext cx="3340100" cy="938212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52" name="直接连接符 51"/>
          <p:cNvCxnSpPr/>
          <p:nvPr/>
        </p:nvCxnSpPr>
        <p:spPr>
          <a:xfrm flipV="1">
            <a:off x="1487170" y="671196"/>
            <a:ext cx="8263890" cy="23495"/>
          </a:xfrm>
          <a:prstGeom prst="line">
            <a:avLst/>
          </a:prstGeom>
          <a:noFill/>
          <a:ln w="25400" cap="flat" cmpd="sng" algn="ctr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  <a:prstDash val="solid"/>
            <a:miter lim="800000"/>
          </a:ln>
          <a:effectLst/>
        </p:spPr>
      </p:cxnSp>
      <p:sp>
        <p:nvSpPr>
          <p:cNvPr id="57" name="标题 1"/>
          <p:cNvSpPr>
            <a:spLocks noGrp="1"/>
          </p:cNvSpPr>
          <p:nvPr/>
        </p:nvSpPr>
        <p:spPr>
          <a:xfrm>
            <a:off x="2266950" y="174625"/>
            <a:ext cx="2825750" cy="45878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r>
              <a:rPr lang="zh-CN" altLang="en-US" sz="2800" b="1" dirty="0">
                <a:solidFill>
                  <a:srgbClr val="0070C0"/>
                </a:solidFill>
                <a:latin typeface="+mj-ea"/>
                <a:ea typeface="+mj-ea"/>
              </a:rPr>
              <a:t>例题分析</a:t>
            </a:r>
            <a:endParaRPr lang="zh-CN" altLang="en-US" sz="2800" b="1" dirty="0">
              <a:solidFill>
                <a:srgbClr val="0070C0"/>
              </a:solidFill>
              <a:latin typeface="+mj-ea"/>
              <a:ea typeface="+mj-ea"/>
            </a:endParaRPr>
          </a:p>
        </p:txBody>
      </p:sp>
      <p:sp>
        <p:nvSpPr>
          <p:cNvPr id="21" name="文本框 4"/>
          <p:cNvSpPr txBox="1"/>
          <p:nvPr/>
        </p:nvSpPr>
        <p:spPr>
          <a:xfrm>
            <a:off x="1542678" y="1556793"/>
            <a:ext cx="9114790" cy="48310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+mj-ea"/>
                <a:ea typeface="+mj-ea"/>
              </a:rPr>
              <a:t>1.</a:t>
            </a:r>
            <a:r>
              <a:rPr lang="zh-CN" altLang="en-US" sz="2800" dirty="0">
                <a:latin typeface="+mj-ea"/>
                <a:ea typeface="+mj-ea"/>
              </a:rPr>
              <a:t>关于膝跳反射，下列相关叙述正确的是（   ）</a:t>
            </a:r>
            <a:endParaRPr lang="zh-CN" altLang="en-US" sz="2800" dirty="0"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+mj-ea"/>
                <a:ea typeface="+mj-ea"/>
              </a:rPr>
              <a:t>A.</a:t>
            </a:r>
            <a:r>
              <a:rPr lang="zh-CN" altLang="en-US" sz="2800" dirty="0">
                <a:latin typeface="+mj-ea"/>
                <a:ea typeface="+mj-ea"/>
              </a:rPr>
              <a:t>感受器是皮肤         </a:t>
            </a:r>
            <a:r>
              <a:rPr lang="en-US" altLang="zh-CN" sz="2800" dirty="0">
                <a:latin typeface="+mj-ea"/>
                <a:ea typeface="+mj-ea"/>
              </a:rPr>
              <a:t>B.</a:t>
            </a:r>
            <a:r>
              <a:rPr lang="zh-CN" altLang="en-US" sz="2800" dirty="0">
                <a:latin typeface="+mj-ea"/>
                <a:ea typeface="+mj-ea"/>
              </a:rPr>
              <a:t>神经中枢在脊髓</a:t>
            </a:r>
            <a:endParaRPr lang="en-US" altLang="zh-CN" sz="2800" dirty="0"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+mj-ea"/>
                <a:ea typeface="+mj-ea"/>
              </a:rPr>
              <a:t>C.</a:t>
            </a:r>
            <a:r>
              <a:rPr lang="zh-CN" altLang="en-US" sz="2800" dirty="0">
                <a:latin typeface="+mj-ea"/>
                <a:ea typeface="+mj-ea"/>
              </a:rPr>
              <a:t>效应器是小腿肌肉     </a:t>
            </a:r>
            <a:r>
              <a:rPr lang="en-US" altLang="zh-CN" sz="2800" dirty="0">
                <a:latin typeface="+mj-ea"/>
                <a:ea typeface="+mj-ea"/>
              </a:rPr>
              <a:t>D.</a:t>
            </a:r>
            <a:r>
              <a:rPr lang="zh-CN" altLang="en-US" sz="2800" dirty="0">
                <a:latin typeface="+mj-ea"/>
                <a:ea typeface="+mj-ea"/>
              </a:rPr>
              <a:t>主要受大脑控制</a:t>
            </a:r>
            <a:endParaRPr lang="en-US" altLang="zh-CN" sz="2800" dirty="0"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dirty="0"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+mj-ea"/>
                <a:ea typeface="+mj-ea"/>
              </a:rPr>
              <a:t>2.</a:t>
            </a:r>
            <a:r>
              <a:rPr lang="zh-CN" altLang="en-US" sz="2800" dirty="0">
                <a:latin typeface="+mj-ea"/>
                <a:ea typeface="+mj-ea"/>
              </a:rPr>
              <a:t>如图为膝跳反射的反射弧模式图，有关叙述正确的是（   ）</a:t>
            </a:r>
            <a:endParaRPr lang="zh-CN" altLang="en-US" sz="2800" dirty="0"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+mj-ea"/>
                <a:ea typeface="+mj-ea"/>
              </a:rPr>
              <a:t>A</a:t>
            </a:r>
            <a:r>
              <a:rPr lang="zh-CN" altLang="en-US" sz="2800" dirty="0">
                <a:latin typeface="+mj-ea"/>
                <a:ea typeface="+mj-ea"/>
              </a:rPr>
              <a:t>．该反射的神经冲动传导方向</a:t>
            </a:r>
            <a:endParaRPr lang="en-US" altLang="zh-CN" sz="2800" dirty="0"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+mj-ea"/>
                <a:ea typeface="+mj-ea"/>
              </a:rPr>
              <a:t>是：</a:t>
            </a:r>
            <a:r>
              <a:rPr lang="en-US" altLang="zh-CN" sz="2800" dirty="0" err="1">
                <a:latin typeface="+mj-ea"/>
                <a:ea typeface="+mj-ea"/>
              </a:rPr>
              <a:t>c→d→e→a→b</a:t>
            </a:r>
            <a:endParaRPr lang="en-US" altLang="zh-CN" sz="2800" dirty="0"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+mj-ea"/>
                <a:ea typeface="+mj-ea"/>
              </a:rPr>
              <a:t>B</a:t>
            </a:r>
            <a:r>
              <a:rPr lang="zh-CN" altLang="en-US" sz="2800" dirty="0">
                <a:latin typeface="+mj-ea"/>
                <a:ea typeface="+mj-ea"/>
              </a:rPr>
              <a:t>．</a:t>
            </a:r>
            <a:r>
              <a:rPr lang="en-US" altLang="zh-CN" sz="2800" dirty="0">
                <a:latin typeface="+mj-ea"/>
                <a:ea typeface="+mj-ea"/>
              </a:rPr>
              <a:t>b </a:t>
            </a:r>
            <a:r>
              <a:rPr lang="zh-CN" altLang="en-US" sz="2800" dirty="0">
                <a:latin typeface="+mj-ea"/>
                <a:ea typeface="+mj-ea"/>
              </a:rPr>
              <a:t>受损后膝跳反射仍会发生</a:t>
            </a:r>
            <a:endParaRPr lang="zh-CN" altLang="en-US" sz="2800" dirty="0"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+mj-ea"/>
                <a:ea typeface="+mj-ea"/>
              </a:rPr>
              <a:t>C</a:t>
            </a:r>
            <a:r>
              <a:rPr lang="zh-CN" altLang="en-US" sz="2800" dirty="0">
                <a:latin typeface="+mj-ea"/>
                <a:ea typeface="+mj-ea"/>
              </a:rPr>
              <a:t>．</a:t>
            </a:r>
            <a:r>
              <a:rPr lang="en-US" altLang="zh-CN" sz="2800" dirty="0">
                <a:latin typeface="+mj-ea"/>
                <a:ea typeface="+mj-ea"/>
              </a:rPr>
              <a:t>c </a:t>
            </a:r>
            <a:r>
              <a:rPr lang="zh-CN" altLang="en-US" sz="2800" dirty="0">
                <a:latin typeface="+mj-ea"/>
                <a:ea typeface="+mj-ea"/>
              </a:rPr>
              <a:t>是膝跳反射的神经中枢</a:t>
            </a:r>
            <a:endParaRPr lang="zh-CN" altLang="en-US" sz="2800" dirty="0"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+mj-ea"/>
                <a:ea typeface="+mj-ea"/>
              </a:rPr>
              <a:t>D</a:t>
            </a:r>
            <a:r>
              <a:rPr lang="zh-CN" altLang="en-US" sz="2800" dirty="0">
                <a:latin typeface="+mj-ea"/>
                <a:ea typeface="+mj-ea"/>
              </a:rPr>
              <a:t>．该反射属于复杂反射</a:t>
            </a:r>
            <a:endParaRPr lang="zh-CN" altLang="en-US" sz="2800" dirty="0">
              <a:latin typeface="+mj-ea"/>
              <a:ea typeface="+mj-ea"/>
            </a:endParaRPr>
          </a:p>
        </p:txBody>
      </p:sp>
      <p:sp>
        <p:nvSpPr>
          <p:cNvPr id="23" name="TextBox 22"/>
          <p:cNvSpPr txBox="1"/>
          <p:nvPr/>
        </p:nvSpPr>
        <p:spPr>
          <a:xfrm flipH="1">
            <a:off x="8231506" y="1556977"/>
            <a:ext cx="8477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+mj-ea"/>
                <a:ea typeface="+mj-ea"/>
              </a:rPr>
              <a:t>B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grpSp>
        <p:nvGrpSpPr>
          <p:cNvPr id="38919" name="组合 5"/>
          <p:cNvGrpSpPr/>
          <p:nvPr/>
        </p:nvGrpSpPr>
        <p:grpSpPr>
          <a:xfrm>
            <a:off x="1679575" y="125414"/>
            <a:ext cx="496888" cy="496887"/>
            <a:chOff x="9444839" y="2234042"/>
            <a:chExt cx="1607262" cy="1607262"/>
          </a:xfrm>
        </p:grpSpPr>
        <p:sp>
          <p:nvSpPr>
            <p:cNvPr id="38923" name="椭圆 13"/>
            <p:cNvSpPr/>
            <p:nvPr/>
          </p:nvSpPr>
          <p:spPr>
            <a:xfrm>
              <a:off x="9444839" y="2234042"/>
              <a:ext cx="1607262" cy="1607262"/>
            </a:xfrm>
            <a:prstGeom prst="ellipse">
              <a:avLst/>
            </a:prstGeom>
            <a:solidFill>
              <a:srgbClr val="4B649F"/>
            </a:solidFill>
            <a:ln w="19050" cap="flat" cmpd="sng">
              <a:solidFill>
                <a:srgbClr val="4B649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en-US" altLang="en-US" sz="2800" dirty="0">
                <a:latin typeface="+mj-ea"/>
                <a:ea typeface="+mj-ea"/>
              </a:endParaRPr>
            </a:p>
          </p:txBody>
        </p:sp>
        <p:sp>
          <p:nvSpPr>
            <p:cNvPr id="38924" name="椭圆 14"/>
            <p:cNvSpPr/>
            <p:nvPr/>
          </p:nvSpPr>
          <p:spPr>
            <a:xfrm>
              <a:off x="9554374" y="2343577"/>
              <a:ext cx="1388192" cy="1388192"/>
            </a:xfrm>
            <a:prstGeom prst="ellipse">
              <a:avLst/>
            </a:prstGeom>
            <a:solidFill>
              <a:srgbClr val="FFFFFF"/>
            </a:solidFill>
            <a:ln w="19050" cap="flat" cmpd="sng">
              <a:solidFill>
                <a:srgbClr val="4B649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en-US" altLang="en-US" sz="2800" dirty="0">
                <a:latin typeface="+mj-ea"/>
                <a:ea typeface="+mj-ea"/>
              </a:endParaRPr>
            </a:p>
          </p:txBody>
        </p:sp>
        <p:sp>
          <p:nvSpPr>
            <p:cNvPr id="16" name="KSO_Shape"/>
            <p:cNvSpPr/>
            <p:nvPr/>
          </p:nvSpPr>
          <p:spPr bwMode="auto">
            <a:xfrm>
              <a:off x="9828036" y="2674698"/>
              <a:ext cx="840868" cy="725950"/>
            </a:xfrm>
            <a:custGeom>
              <a:avLst/>
              <a:gdLst>
                <a:gd name="T0" fmla="*/ 1814848 w 5325"/>
                <a:gd name="T1" fmla="*/ 1012065 h 4595"/>
                <a:gd name="T2" fmla="*/ 90510 w 5325"/>
                <a:gd name="T3" fmla="*/ 0 h 4595"/>
                <a:gd name="T4" fmla="*/ 0 w 5325"/>
                <a:gd name="T5" fmla="*/ 1012065 h 4595"/>
                <a:gd name="T6" fmla="*/ 459346 w 5325"/>
                <a:gd name="T7" fmla="*/ 1169473 h 4595"/>
                <a:gd name="T8" fmla="*/ 502276 w 5325"/>
                <a:gd name="T9" fmla="*/ 1643845 h 4595"/>
                <a:gd name="T10" fmla="*/ 630349 w 5325"/>
                <a:gd name="T11" fmla="*/ 1169473 h 4595"/>
                <a:gd name="T12" fmla="*/ 1275366 w 5325"/>
                <a:gd name="T13" fmla="*/ 1169473 h 4595"/>
                <a:gd name="T14" fmla="*/ 1403439 w 5325"/>
                <a:gd name="T15" fmla="*/ 1643845 h 4595"/>
                <a:gd name="T16" fmla="*/ 1446011 w 5325"/>
                <a:gd name="T17" fmla="*/ 1169473 h 4595"/>
                <a:gd name="T18" fmla="*/ 1905000 w 5325"/>
                <a:gd name="T19" fmla="*/ 1012065 h 4595"/>
                <a:gd name="T20" fmla="*/ 1653862 w 5325"/>
                <a:gd name="T21" fmla="*/ 977363 h 4595"/>
                <a:gd name="T22" fmla="*/ 1653504 w 5325"/>
                <a:gd name="T23" fmla="*/ 984518 h 4595"/>
                <a:gd name="T24" fmla="*/ 1651000 w 5325"/>
                <a:gd name="T25" fmla="*/ 990958 h 4595"/>
                <a:gd name="T26" fmla="*/ 1648138 w 5325"/>
                <a:gd name="T27" fmla="*/ 996682 h 4595"/>
                <a:gd name="T28" fmla="*/ 1643845 w 5325"/>
                <a:gd name="T29" fmla="*/ 1002048 h 4595"/>
                <a:gd name="T30" fmla="*/ 1638837 w 5325"/>
                <a:gd name="T31" fmla="*/ 1005983 h 4595"/>
                <a:gd name="T32" fmla="*/ 1632755 w 5325"/>
                <a:gd name="T33" fmla="*/ 1009561 h 4595"/>
                <a:gd name="T34" fmla="*/ 1626673 w 5325"/>
                <a:gd name="T35" fmla="*/ 1011349 h 4595"/>
                <a:gd name="T36" fmla="*/ 1619518 w 5325"/>
                <a:gd name="T37" fmla="*/ 1012065 h 4595"/>
                <a:gd name="T38" fmla="*/ 1149439 w 5325"/>
                <a:gd name="T39" fmla="*/ 1012065 h 4595"/>
                <a:gd name="T40" fmla="*/ 1142642 w 5325"/>
                <a:gd name="T41" fmla="*/ 1011349 h 4595"/>
                <a:gd name="T42" fmla="*/ 1135845 w 5325"/>
                <a:gd name="T43" fmla="*/ 1009561 h 4595"/>
                <a:gd name="T44" fmla="*/ 1130121 w 5325"/>
                <a:gd name="T45" fmla="*/ 1005983 h 4595"/>
                <a:gd name="T46" fmla="*/ 1125470 w 5325"/>
                <a:gd name="T47" fmla="*/ 1002048 h 4595"/>
                <a:gd name="T48" fmla="*/ 1120820 w 5325"/>
                <a:gd name="T49" fmla="*/ 996682 h 4595"/>
                <a:gd name="T50" fmla="*/ 1117958 w 5325"/>
                <a:gd name="T51" fmla="*/ 990958 h 4595"/>
                <a:gd name="T52" fmla="*/ 1115811 w 5325"/>
                <a:gd name="T53" fmla="*/ 984518 h 4595"/>
                <a:gd name="T54" fmla="*/ 1115454 w 5325"/>
                <a:gd name="T55" fmla="*/ 977363 h 4595"/>
                <a:gd name="T56" fmla="*/ 1115454 w 5325"/>
                <a:gd name="T57" fmla="*/ 731592 h 4595"/>
                <a:gd name="T58" fmla="*/ 1115811 w 5325"/>
                <a:gd name="T59" fmla="*/ 724437 h 4595"/>
                <a:gd name="T60" fmla="*/ 1117958 w 5325"/>
                <a:gd name="T61" fmla="*/ 718355 h 4595"/>
                <a:gd name="T62" fmla="*/ 1120820 w 5325"/>
                <a:gd name="T63" fmla="*/ 712273 h 4595"/>
                <a:gd name="T64" fmla="*/ 1125470 w 5325"/>
                <a:gd name="T65" fmla="*/ 707265 h 4595"/>
                <a:gd name="T66" fmla="*/ 1130121 w 5325"/>
                <a:gd name="T67" fmla="*/ 702972 h 4595"/>
                <a:gd name="T68" fmla="*/ 1135845 w 5325"/>
                <a:gd name="T69" fmla="*/ 699752 h 4595"/>
                <a:gd name="T70" fmla="*/ 1142642 w 5325"/>
                <a:gd name="T71" fmla="*/ 697606 h 4595"/>
                <a:gd name="T72" fmla="*/ 1149439 w 5325"/>
                <a:gd name="T73" fmla="*/ 697248 h 4595"/>
                <a:gd name="T74" fmla="*/ 1619518 w 5325"/>
                <a:gd name="T75" fmla="*/ 697248 h 4595"/>
                <a:gd name="T76" fmla="*/ 1626673 w 5325"/>
                <a:gd name="T77" fmla="*/ 697606 h 4595"/>
                <a:gd name="T78" fmla="*/ 1632755 w 5325"/>
                <a:gd name="T79" fmla="*/ 699752 h 4595"/>
                <a:gd name="T80" fmla="*/ 1638837 w 5325"/>
                <a:gd name="T81" fmla="*/ 702972 h 4595"/>
                <a:gd name="T82" fmla="*/ 1643845 w 5325"/>
                <a:gd name="T83" fmla="*/ 707265 h 4595"/>
                <a:gd name="T84" fmla="*/ 1648138 w 5325"/>
                <a:gd name="T85" fmla="*/ 712273 h 4595"/>
                <a:gd name="T86" fmla="*/ 1651000 w 5325"/>
                <a:gd name="T87" fmla="*/ 718355 h 4595"/>
                <a:gd name="T88" fmla="*/ 1653504 w 5325"/>
                <a:gd name="T89" fmla="*/ 724437 h 4595"/>
                <a:gd name="T90" fmla="*/ 1653862 w 5325"/>
                <a:gd name="T91" fmla="*/ 731592 h 4595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5325" h="4595">
                  <a:moveTo>
                    <a:pt x="5325" y="2829"/>
                  </a:moveTo>
                  <a:lnTo>
                    <a:pt x="5073" y="2829"/>
                  </a:lnTo>
                  <a:lnTo>
                    <a:pt x="5073" y="0"/>
                  </a:lnTo>
                  <a:lnTo>
                    <a:pt x="253" y="0"/>
                  </a:lnTo>
                  <a:lnTo>
                    <a:pt x="253" y="2829"/>
                  </a:lnTo>
                  <a:lnTo>
                    <a:pt x="0" y="2829"/>
                  </a:lnTo>
                  <a:lnTo>
                    <a:pt x="0" y="3269"/>
                  </a:lnTo>
                  <a:lnTo>
                    <a:pt x="1284" y="3269"/>
                  </a:lnTo>
                  <a:lnTo>
                    <a:pt x="926" y="4595"/>
                  </a:lnTo>
                  <a:lnTo>
                    <a:pt x="1404" y="4595"/>
                  </a:lnTo>
                  <a:lnTo>
                    <a:pt x="1762" y="3269"/>
                  </a:lnTo>
                  <a:lnTo>
                    <a:pt x="3565" y="3269"/>
                  </a:lnTo>
                  <a:lnTo>
                    <a:pt x="3764" y="4009"/>
                  </a:lnTo>
                  <a:lnTo>
                    <a:pt x="3923" y="4595"/>
                  </a:lnTo>
                  <a:lnTo>
                    <a:pt x="4400" y="4595"/>
                  </a:lnTo>
                  <a:lnTo>
                    <a:pt x="4042" y="3269"/>
                  </a:lnTo>
                  <a:lnTo>
                    <a:pt x="5325" y="3269"/>
                  </a:lnTo>
                  <a:lnTo>
                    <a:pt x="5325" y="2829"/>
                  </a:lnTo>
                  <a:close/>
                  <a:moveTo>
                    <a:pt x="4623" y="2732"/>
                  </a:moveTo>
                  <a:lnTo>
                    <a:pt x="4623" y="2732"/>
                  </a:lnTo>
                  <a:lnTo>
                    <a:pt x="4623" y="2742"/>
                  </a:lnTo>
                  <a:lnTo>
                    <a:pt x="4622" y="2752"/>
                  </a:lnTo>
                  <a:lnTo>
                    <a:pt x="4619" y="2760"/>
                  </a:lnTo>
                  <a:lnTo>
                    <a:pt x="4615" y="2770"/>
                  </a:lnTo>
                  <a:lnTo>
                    <a:pt x="4612" y="2779"/>
                  </a:lnTo>
                  <a:lnTo>
                    <a:pt x="4607" y="2786"/>
                  </a:lnTo>
                  <a:lnTo>
                    <a:pt x="4601" y="2794"/>
                  </a:lnTo>
                  <a:lnTo>
                    <a:pt x="4595" y="2801"/>
                  </a:lnTo>
                  <a:lnTo>
                    <a:pt x="4588" y="2807"/>
                  </a:lnTo>
                  <a:lnTo>
                    <a:pt x="4581" y="2812"/>
                  </a:lnTo>
                  <a:lnTo>
                    <a:pt x="4573" y="2817"/>
                  </a:lnTo>
                  <a:lnTo>
                    <a:pt x="4564" y="2822"/>
                  </a:lnTo>
                  <a:lnTo>
                    <a:pt x="4555" y="2824"/>
                  </a:lnTo>
                  <a:lnTo>
                    <a:pt x="4547" y="2827"/>
                  </a:lnTo>
                  <a:lnTo>
                    <a:pt x="4537" y="2828"/>
                  </a:lnTo>
                  <a:lnTo>
                    <a:pt x="4527" y="2829"/>
                  </a:lnTo>
                  <a:lnTo>
                    <a:pt x="3213" y="2829"/>
                  </a:lnTo>
                  <a:lnTo>
                    <a:pt x="3203" y="2828"/>
                  </a:lnTo>
                  <a:lnTo>
                    <a:pt x="3194" y="2827"/>
                  </a:lnTo>
                  <a:lnTo>
                    <a:pt x="3185" y="2824"/>
                  </a:lnTo>
                  <a:lnTo>
                    <a:pt x="3175" y="2822"/>
                  </a:lnTo>
                  <a:lnTo>
                    <a:pt x="3168" y="2817"/>
                  </a:lnTo>
                  <a:lnTo>
                    <a:pt x="3159" y="2812"/>
                  </a:lnTo>
                  <a:lnTo>
                    <a:pt x="3152" y="2807"/>
                  </a:lnTo>
                  <a:lnTo>
                    <a:pt x="3146" y="2801"/>
                  </a:lnTo>
                  <a:lnTo>
                    <a:pt x="3140" y="2794"/>
                  </a:lnTo>
                  <a:lnTo>
                    <a:pt x="3133" y="2786"/>
                  </a:lnTo>
                  <a:lnTo>
                    <a:pt x="3129" y="2779"/>
                  </a:lnTo>
                  <a:lnTo>
                    <a:pt x="3125" y="2770"/>
                  </a:lnTo>
                  <a:lnTo>
                    <a:pt x="3121" y="2760"/>
                  </a:lnTo>
                  <a:lnTo>
                    <a:pt x="3119" y="2752"/>
                  </a:lnTo>
                  <a:lnTo>
                    <a:pt x="3118" y="2742"/>
                  </a:lnTo>
                  <a:lnTo>
                    <a:pt x="3118" y="2732"/>
                  </a:lnTo>
                  <a:lnTo>
                    <a:pt x="3118" y="2045"/>
                  </a:lnTo>
                  <a:lnTo>
                    <a:pt x="3118" y="2035"/>
                  </a:lnTo>
                  <a:lnTo>
                    <a:pt x="3119" y="2025"/>
                  </a:lnTo>
                  <a:lnTo>
                    <a:pt x="3121" y="2016"/>
                  </a:lnTo>
                  <a:lnTo>
                    <a:pt x="3125" y="2008"/>
                  </a:lnTo>
                  <a:lnTo>
                    <a:pt x="3129" y="1999"/>
                  </a:lnTo>
                  <a:lnTo>
                    <a:pt x="3133" y="1991"/>
                  </a:lnTo>
                  <a:lnTo>
                    <a:pt x="3140" y="1983"/>
                  </a:lnTo>
                  <a:lnTo>
                    <a:pt x="3146" y="1977"/>
                  </a:lnTo>
                  <a:lnTo>
                    <a:pt x="3152" y="1971"/>
                  </a:lnTo>
                  <a:lnTo>
                    <a:pt x="3159" y="1965"/>
                  </a:lnTo>
                  <a:lnTo>
                    <a:pt x="3168" y="1960"/>
                  </a:lnTo>
                  <a:lnTo>
                    <a:pt x="3175" y="1956"/>
                  </a:lnTo>
                  <a:lnTo>
                    <a:pt x="3185" y="1953"/>
                  </a:lnTo>
                  <a:lnTo>
                    <a:pt x="3194" y="1950"/>
                  </a:lnTo>
                  <a:lnTo>
                    <a:pt x="3203" y="1949"/>
                  </a:lnTo>
                  <a:lnTo>
                    <a:pt x="3213" y="1949"/>
                  </a:lnTo>
                  <a:lnTo>
                    <a:pt x="4527" y="1949"/>
                  </a:lnTo>
                  <a:lnTo>
                    <a:pt x="4537" y="1949"/>
                  </a:lnTo>
                  <a:lnTo>
                    <a:pt x="4547" y="1950"/>
                  </a:lnTo>
                  <a:lnTo>
                    <a:pt x="4555" y="1953"/>
                  </a:lnTo>
                  <a:lnTo>
                    <a:pt x="4564" y="1956"/>
                  </a:lnTo>
                  <a:lnTo>
                    <a:pt x="4573" y="1960"/>
                  </a:lnTo>
                  <a:lnTo>
                    <a:pt x="4581" y="1965"/>
                  </a:lnTo>
                  <a:lnTo>
                    <a:pt x="4588" y="1971"/>
                  </a:lnTo>
                  <a:lnTo>
                    <a:pt x="4595" y="1977"/>
                  </a:lnTo>
                  <a:lnTo>
                    <a:pt x="4601" y="1983"/>
                  </a:lnTo>
                  <a:lnTo>
                    <a:pt x="4607" y="1991"/>
                  </a:lnTo>
                  <a:lnTo>
                    <a:pt x="4612" y="1999"/>
                  </a:lnTo>
                  <a:lnTo>
                    <a:pt x="4615" y="2008"/>
                  </a:lnTo>
                  <a:lnTo>
                    <a:pt x="4619" y="2016"/>
                  </a:lnTo>
                  <a:lnTo>
                    <a:pt x="4622" y="2025"/>
                  </a:lnTo>
                  <a:lnTo>
                    <a:pt x="4623" y="2035"/>
                  </a:lnTo>
                  <a:lnTo>
                    <a:pt x="4623" y="2045"/>
                  </a:lnTo>
                  <a:lnTo>
                    <a:pt x="4623" y="2732"/>
                  </a:lnTo>
                  <a:close/>
                </a:path>
              </a:pathLst>
            </a:custGeom>
            <a:solidFill>
              <a:srgbClr val="4B649F"/>
            </a:solidFill>
            <a:ln>
              <a:noFill/>
            </a:ln>
          </p:spPr>
          <p:txBody>
            <a:bodyPr bIns="720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ea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ea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ea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ea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ea"/>
                </a:defRPr>
              </a:lvl5pPr>
              <a:lvl6pPr marL="2286000" algn="l" defTabSz="914400" rtl="0" eaLnBrk="1" latinLnBrk="0" hangingPunct="1">
                <a:defRPr kern="12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ea"/>
                </a:defRPr>
              </a:lvl6pPr>
              <a:lvl7pPr marL="2743200" algn="l" defTabSz="914400" rtl="0" eaLnBrk="1" latinLnBrk="0" hangingPunct="1">
                <a:defRPr kern="12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ea"/>
                </a:defRPr>
              </a:lvl7pPr>
              <a:lvl8pPr marL="3200400" algn="l" defTabSz="914400" rtl="0" eaLnBrk="1" latinLnBrk="0" hangingPunct="1">
                <a:defRPr kern="12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ea"/>
                </a:defRPr>
              </a:lvl8pPr>
              <a:lvl9pPr marL="3657600" algn="l" defTabSz="914400" rtl="0" eaLnBrk="1" latinLnBrk="0" hangingPunct="1">
                <a:defRPr kern="12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ea"/>
                </a:defRPr>
              </a:lvl9pPr>
            </a:lstStyle>
            <a:p>
              <a:pPr algn="ctr">
                <a:defRPr/>
              </a:pPr>
              <a:endParaRPr lang="zh-CN" altLang="en-US" sz="2800" noProof="1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7" name="文本框 4"/>
          <p:cNvSpPr txBox="1"/>
          <p:nvPr/>
        </p:nvSpPr>
        <p:spPr>
          <a:xfrm>
            <a:off x="1524001" y="1033572"/>
            <a:ext cx="9114789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accent1"/>
                </a:solidFill>
                <a:latin typeface="+mj-ea"/>
                <a:ea typeface="+mj-ea"/>
              </a:rPr>
              <a:t>●即时练习</a:t>
            </a:r>
            <a:endParaRPr lang="zh-CN" altLang="en-US" sz="28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8" name="TextBox 17"/>
          <p:cNvSpPr txBox="1"/>
          <p:nvPr/>
        </p:nvSpPr>
        <p:spPr>
          <a:xfrm flipH="1">
            <a:off x="1798330" y="3711312"/>
            <a:ext cx="84613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+mj-ea"/>
                <a:ea typeface="+mj-ea"/>
              </a:rPr>
              <a:t>C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pic>
        <p:nvPicPr>
          <p:cNvPr id="38922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70714" y="4868863"/>
            <a:ext cx="3189287" cy="1435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23" grpId="0"/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矩形 49"/>
          <p:cNvSpPr/>
          <p:nvPr/>
        </p:nvSpPr>
        <p:spPr>
          <a:xfrm>
            <a:off x="1524001" y="6781800"/>
            <a:ext cx="9115425" cy="76200"/>
          </a:xfrm>
          <a:prstGeom prst="rect">
            <a:avLst/>
          </a:prstGeom>
          <a:solidFill>
            <a:srgbClr val="4B649F"/>
          </a:solidFill>
          <a:ln w="12700">
            <a:noFill/>
          </a:ln>
        </p:spPr>
        <p:txBody>
          <a:bodyPr anchor="ctr"/>
          <a:lstStyle/>
          <a:p>
            <a:pPr algn="ctr"/>
            <a:endParaRPr lang="en-US" altLang="en-US" sz="2800" dirty="0">
              <a:latin typeface="+mj-ea"/>
              <a:ea typeface="+mj-ea"/>
            </a:endParaRPr>
          </a:p>
        </p:txBody>
      </p:sp>
      <p:pic>
        <p:nvPicPr>
          <p:cNvPr id="39938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70763" y="-7937"/>
            <a:ext cx="3340100" cy="938212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52" name="直接连接符 51"/>
          <p:cNvCxnSpPr/>
          <p:nvPr/>
        </p:nvCxnSpPr>
        <p:spPr>
          <a:xfrm flipV="1">
            <a:off x="1487170" y="671196"/>
            <a:ext cx="8263890" cy="23495"/>
          </a:xfrm>
          <a:prstGeom prst="line">
            <a:avLst/>
          </a:prstGeom>
          <a:noFill/>
          <a:ln w="25400" cap="flat" cmpd="sng" algn="ctr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  <a:prstDash val="solid"/>
            <a:miter lim="800000"/>
          </a:ln>
          <a:effectLst/>
        </p:spPr>
      </p:cxnSp>
      <p:sp>
        <p:nvSpPr>
          <p:cNvPr id="57" name="标题 1"/>
          <p:cNvSpPr>
            <a:spLocks noGrp="1"/>
          </p:cNvSpPr>
          <p:nvPr/>
        </p:nvSpPr>
        <p:spPr>
          <a:xfrm>
            <a:off x="2266950" y="174625"/>
            <a:ext cx="2825750" cy="45878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r>
              <a:rPr lang="zh-CN" altLang="en-US" sz="2800" b="1" dirty="0">
                <a:solidFill>
                  <a:srgbClr val="0070C0"/>
                </a:solidFill>
                <a:latin typeface="+mj-ea"/>
                <a:ea typeface="+mj-ea"/>
              </a:rPr>
              <a:t>例题分析</a:t>
            </a:r>
            <a:endParaRPr lang="zh-CN" altLang="en-US" sz="2800" b="1" dirty="0">
              <a:solidFill>
                <a:srgbClr val="0070C0"/>
              </a:solidFill>
              <a:latin typeface="+mj-ea"/>
              <a:ea typeface="+mj-ea"/>
            </a:endParaRPr>
          </a:p>
        </p:txBody>
      </p:sp>
      <p:sp>
        <p:nvSpPr>
          <p:cNvPr id="21" name="文本框 4"/>
          <p:cNvSpPr txBox="1"/>
          <p:nvPr/>
        </p:nvSpPr>
        <p:spPr>
          <a:xfrm>
            <a:off x="1553211" y="895360"/>
            <a:ext cx="9114789" cy="2676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+mj-ea"/>
                <a:ea typeface="+mj-ea"/>
              </a:rPr>
              <a:t>【</a:t>
            </a:r>
            <a:r>
              <a:rPr lang="zh-CN" altLang="en-US" sz="2800" dirty="0">
                <a:latin typeface="+mj-ea"/>
                <a:ea typeface="+mj-ea"/>
              </a:rPr>
              <a:t>例 </a:t>
            </a:r>
            <a:r>
              <a:rPr lang="en-US" altLang="zh-CN" sz="2800" dirty="0">
                <a:latin typeface="+mj-ea"/>
                <a:ea typeface="+mj-ea"/>
              </a:rPr>
              <a:t>2】</a:t>
            </a:r>
            <a:r>
              <a:rPr lang="zh-CN" altLang="en-US" sz="2800" dirty="0">
                <a:latin typeface="+mj-ea"/>
                <a:ea typeface="+mj-ea"/>
              </a:rPr>
              <a:t>神经元是神经系统结构和功能的基本单位，下列叙述正确的是（   ）</a:t>
            </a:r>
            <a:endParaRPr lang="zh-CN" altLang="en-US" sz="2800" dirty="0"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+mj-ea"/>
                <a:ea typeface="+mj-ea"/>
              </a:rPr>
              <a:t>A</a:t>
            </a:r>
            <a:r>
              <a:rPr lang="zh-CN" altLang="en-US" sz="2800" dirty="0">
                <a:latin typeface="+mj-ea"/>
                <a:ea typeface="+mj-ea"/>
              </a:rPr>
              <a:t>．神经元由树突和轴突组成</a:t>
            </a:r>
            <a:endParaRPr lang="en-US" altLang="zh-CN" sz="2800" dirty="0"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+mj-ea"/>
                <a:ea typeface="+mj-ea"/>
              </a:rPr>
              <a:t>B</a:t>
            </a:r>
            <a:r>
              <a:rPr lang="zh-CN" altLang="en-US" sz="2800" dirty="0">
                <a:latin typeface="+mj-ea"/>
                <a:ea typeface="+mj-ea"/>
              </a:rPr>
              <a:t>．神经元的长突起称为神经</a:t>
            </a:r>
            <a:endParaRPr lang="zh-CN" altLang="en-US" sz="2800" dirty="0"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+mj-ea"/>
                <a:ea typeface="+mj-ea"/>
              </a:rPr>
              <a:t>C</a:t>
            </a:r>
            <a:r>
              <a:rPr lang="zh-CN" altLang="en-US" sz="2800" dirty="0">
                <a:latin typeface="+mj-ea"/>
                <a:ea typeface="+mj-ea"/>
              </a:rPr>
              <a:t>．神经元能接受和传递信息</a:t>
            </a:r>
            <a:endParaRPr lang="en-US" altLang="zh-CN" sz="2800" dirty="0"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+mj-ea"/>
                <a:ea typeface="+mj-ea"/>
              </a:rPr>
              <a:t>D</a:t>
            </a:r>
            <a:r>
              <a:rPr lang="zh-CN" altLang="en-US" sz="2800" dirty="0">
                <a:latin typeface="+mj-ea"/>
                <a:ea typeface="+mj-ea"/>
              </a:rPr>
              <a:t>．构成反射弧的细胞都是神经元</a:t>
            </a:r>
            <a:endParaRPr lang="zh-CN" altLang="en-US" sz="2800" dirty="0">
              <a:latin typeface="+mj-ea"/>
              <a:ea typeface="+mj-ea"/>
            </a:endParaRPr>
          </a:p>
        </p:txBody>
      </p:sp>
      <p:grpSp>
        <p:nvGrpSpPr>
          <p:cNvPr id="39942" name="组合 5"/>
          <p:cNvGrpSpPr/>
          <p:nvPr/>
        </p:nvGrpSpPr>
        <p:grpSpPr>
          <a:xfrm>
            <a:off x="1679575" y="125414"/>
            <a:ext cx="496888" cy="496887"/>
            <a:chOff x="9444839" y="2234042"/>
            <a:chExt cx="1607262" cy="1607262"/>
          </a:xfrm>
        </p:grpSpPr>
        <p:sp>
          <p:nvSpPr>
            <p:cNvPr id="39943" name="椭圆 13"/>
            <p:cNvSpPr/>
            <p:nvPr/>
          </p:nvSpPr>
          <p:spPr>
            <a:xfrm>
              <a:off x="9444839" y="2234042"/>
              <a:ext cx="1607262" cy="1607262"/>
            </a:xfrm>
            <a:prstGeom prst="ellipse">
              <a:avLst/>
            </a:prstGeom>
            <a:solidFill>
              <a:srgbClr val="4B649F"/>
            </a:solidFill>
            <a:ln w="19050" cap="flat" cmpd="sng">
              <a:solidFill>
                <a:srgbClr val="4B649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en-US" altLang="en-US" sz="2800" dirty="0">
                <a:latin typeface="+mj-ea"/>
                <a:ea typeface="+mj-ea"/>
              </a:endParaRPr>
            </a:p>
          </p:txBody>
        </p:sp>
        <p:sp>
          <p:nvSpPr>
            <p:cNvPr id="39944" name="椭圆 14"/>
            <p:cNvSpPr/>
            <p:nvPr/>
          </p:nvSpPr>
          <p:spPr>
            <a:xfrm>
              <a:off x="9554374" y="2343577"/>
              <a:ext cx="1388192" cy="1388192"/>
            </a:xfrm>
            <a:prstGeom prst="ellipse">
              <a:avLst/>
            </a:prstGeom>
            <a:solidFill>
              <a:srgbClr val="FFFFFF"/>
            </a:solidFill>
            <a:ln w="19050" cap="flat" cmpd="sng">
              <a:solidFill>
                <a:srgbClr val="4B649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en-US" altLang="en-US" sz="2800" dirty="0">
                <a:latin typeface="+mj-ea"/>
                <a:ea typeface="+mj-ea"/>
              </a:endParaRPr>
            </a:p>
          </p:txBody>
        </p:sp>
        <p:sp>
          <p:nvSpPr>
            <p:cNvPr id="16" name="KSO_Shape"/>
            <p:cNvSpPr/>
            <p:nvPr/>
          </p:nvSpPr>
          <p:spPr bwMode="auto">
            <a:xfrm>
              <a:off x="9828036" y="2674698"/>
              <a:ext cx="840868" cy="725950"/>
            </a:xfrm>
            <a:custGeom>
              <a:avLst/>
              <a:gdLst>
                <a:gd name="T0" fmla="*/ 1814848 w 5325"/>
                <a:gd name="T1" fmla="*/ 1012065 h 4595"/>
                <a:gd name="T2" fmla="*/ 90510 w 5325"/>
                <a:gd name="T3" fmla="*/ 0 h 4595"/>
                <a:gd name="T4" fmla="*/ 0 w 5325"/>
                <a:gd name="T5" fmla="*/ 1012065 h 4595"/>
                <a:gd name="T6" fmla="*/ 459346 w 5325"/>
                <a:gd name="T7" fmla="*/ 1169473 h 4595"/>
                <a:gd name="T8" fmla="*/ 502276 w 5325"/>
                <a:gd name="T9" fmla="*/ 1643845 h 4595"/>
                <a:gd name="T10" fmla="*/ 630349 w 5325"/>
                <a:gd name="T11" fmla="*/ 1169473 h 4595"/>
                <a:gd name="T12" fmla="*/ 1275366 w 5325"/>
                <a:gd name="T13" fmla="*/ 1169473 h 4595"/>
                <a:gd name="T14" fmla="*/ 1403439 w 5325"/>
                <a:gd name="T15" fmla="*/ 1643845 h 4595"/>
                <a:gd name="T16" fmla="*/ 1446011 w 5325"/>
                <a:gd name="T17" fmla="*/ 1169473 h 4595"/>
                <a:gd name="T18" fmla="*/ 1905000 w 5325"/>
                <a:gd name="T19" fmla="*/ 1012065 h 4595"/>
                <a:gd name="T20" fmla="*/ 1653862 w 5325"/>
                <a:gd name="T21" fmla="*/ 977363 h 4595"/>
                <a:gd name="T22" fmla="*/ 1653504 w 5325"/>
                <a:gd name="T23" fmla="*/ 984518 h 4595"/>
                <a:gd name="T24" fmla="*/ 1651000 w 5325"/>
                <a:gd name="T25" fmla="*/ 990958 h 4595"/>
                <a:gd name="T26" fmla="*/ 1648138 w 5325"/>
                <a:gd name="T27" fmla="*/ 996682 h 4595"/>
                <a:gd name="T28" fmla="*/ 1643845 w 5325"/>
                <a:gd name="T29" fmla="*/ 1002048 h 4595"/>
                <a:gd name="T30" fmla="*/ 1638837 w 5325"/>
                <a:gd name="T31" fmla="*/ 1005983 h 4595"/>
                <a:gd name="T32" fmla="*/ 1632755 w 5325"/>
                <a:gd name="T33" fmla="*/ 1009561 h 4595"/>
                <a:gd name="T34" fmla="*/ 1626673 w 5325"/>
                <a:gd name="T35" fmla="*/ 1011349 h 4595"/>
                <a:gd name="T36" fmla="*/ 1619518 w 5325"/>
                <a:gd name="T37" fmla="*/ 1012065 h 4595"/>
                <a:gd name="T38" fmla="*/ 1149439 w 5325"/>
                <a:gd name="T39" fmla="*/ 1012065 h 4595"/>
                <a:gd name="T40" fmla="*/ 1142642 w 5325"/>
                <a:gd name="T41" fmla="*/ 1011349 h 4595"/>
                <a:gd name="T42" fmla="*/ 1135845 w 5325"/>
                <a:gd name="T43" fmla="*/ 1009561 h 4595"/>
                <a:gd name="T44" fmla="*/ 1130121 w 5325"/>
                <a:gd name="T45" fmla="*/ 1005983 h 4595"/>
                <a:gd name="T46" fmla="*/ 1125470 w 5325"/>
                <a:gd name="T47" fmla="*/ 1002048 h 4595"/>
                <a:gd name="T48" fmla="*/ 1120820 w 5325"/>
                <a:gd name="T49" fmla="*/ 996682 h 4595"/>
                <a:gd name="T50" fmla="*/ 1117958 w 5325"/>
                <a:gd name="T51" fmla="*/ 990958 h 4595"/>
                <a:gd name="T52" fmla="*/ 1115811 w 5325"/>
                <a:gd name="T53" fmla="*/ 984518 h 4595"/>
                <a:gd name="T54" fmla="*/ 1115454 w 5325"/>
                <a:gd name="T55" fmla="*/ 977363 h 4595"/>
                <a:gd name="T56" fmla="*/ 1115454 w 5325"/>
                <a:gd name="T57" fmla="*/ 731592 h 4595"/>
                <a:gd name="T58" fmla="*/ 1115811 w 5325"/>
                <a:gd name="T59" fmla="*/ 724437 h 4595"/>
                <a:gd name="T60" fmla="*/ 1117958 w 5325"/>
                <a:gd name="T61" fmla="*/ 718355 h 4595"/>
                <a:gd name="T62" fmla="*/ 1120820 w 5325"/>
                <a:gd name="T63" fmla="*/ 712273 h 4595"/>
                <a:gd name="T64" fmla="*/ 1125470 w 5325"/>
                <a:gd name="T65" fmla="*/ 707265 h 4595"/>
                <a:gd name="T66" fmla="*/ 1130121 w 5325"/>
                <a:gd name="T67" fmla="*/ 702972 h 4595"/>
                <a:gd name="T68" fmla="*/ 1135845 w 5325"/>
                <a:gd name="T69" fmla="*/ 699752 h 4595"/>
                <a:gd name="T70" fmla="*/ 1142642 w 5325"/>
                <a:gd name="T71" fmla="*/ 697606 h 4595"/>
                <a:gd name="T72" fmla="*/ 1149439 w 5325"/>
                <a:gd name="T73" fmla="*/ 697248 h 4595"/>
                <a:gd name="T74" fmla="*/ 1619518 w 5325"/>
                <a:gd name="T75" fmla="*/ 697248 h 4595"/>
                <a:gd name="T76" fmla="*/ 1626673 w 5325"/>
                <a:gd name="T77" fmla="*/ 697606 h 4595"/>
                <a:gd name="T78" fmla="*/ 1632755 w 5325"/>
                <a:gd name="T79" fmla="*/ 699752 h 4595"/>
                <a:gd name="T80" fmla="*/ 1638837 w 5325"/>
                <a:gd name="T81" fmla="*/ 702972 h 4595"/>
                <a:gd name="T82" fmla="*/ 1643845 w 5325"/>
                <a:gd name="T83" fmla="*/ 707265 h 4595"/>
                <a:gd name="T84" fmla="*/ 1648138 w 5325"/>
                <a:gd name="T85" fmla="*/ 712273 h 4595"/>
                <a:gd name="T86" fmla="*/ 1651000 w 5325"/>
                <a:gd name="T87" fmla="*/ 718355 h 4595"/>
                <a:gd name="T88" fmla="*/ 1653504 w 5325"/>
                <a:gd name="T89" fmla="*/ 724437 h 4595"/>
                <a:gd name="T90" fmla="*/ 1653862 w 5325"/>
                <a:gd name="T91" fmla="*/ 731592 h 4595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5325" h="4595">
                  <a:moveTo>
                    <a:pt x="5325" y="2829"/>
                  </a:moveTo>
                  <a:lnTo>
                    <a:pt x="5073" y="2829"/>
                  </a:lnTo>
                  <a:lnTo>
                    <a:pt x="5073" y="0"/>
                  </a:lnTo>
                  <a:lnTo>
                    <a:pt x="253" y="0"/>
                  </a:lnTo>
                  <a:lnTo>
                    <a:pt x="253" y="2829"/>
                  </a:lnTo>
                  <a:lnTo>
                    <a:pt x="0" y="2829"/>
                  </a:lnTo>
                  <a:lnTo>
                    <a:pt x="0" y="3269"/>
                  </a:lnTo>
                  <a:lnTo>
                    <a:pt x="1284" y="3269"/>
                  </a:lnTo>
                  <a:lnTo>
                    <a:pt x="926" y="4595"/>
                  </a:lnTo>
                  <a:lnTo>
                    <a:pt x="1404" y="4595"/>
                  </a:lnTo>
                  <a:lnTo>
                    <a:pt x="1762" y="3269"/>
                  </a:lnTo>
                  <a:lnTo>
                    <a:pt x="3565" y="3269"/>
                  </a:lnTo>
                  <a:lnTo>
                    <a:pt x="3764" y="4009"/>
                  </a:lnTo>
                  <a:lnTo>
                    <a:pt x="3923" y="4595"/>
                  </a:lnTo>
                  <a:lnTo>
                    <a:pt x="4400" y="4595"/>
                  </a:lnTo>
                  <a:lnTo>
                    <a:pt x="4042" y="3269"/>
                  </a:lnTo>
                  <a:lnTo>
                    <a:pt x="5325" y="3269"/>
                  </a:lnTo>
                  <a:lnTo>
                    <a:pt x="5325" y="2829"/>
                  </a:lnTo>
                  <a:close/>
                  <a:moveTo>
                    <a:pt x="4623" y="2732"/>
                  </a:moveTo>
                  <a:lnTo>
                    <a:pt x="4623" y="2732"/>
                  </a:lnTo>
                  <a:lnTo>
                    <a:pt x="4623" y="2742"/>
                  </a:lnTo>
                  <a:lnTo>
                    <a:pt x="4622" y="2752"/>
                  </a:lnTo>
                  <a:lnTo>
                    <a:pt x="4619" y="2760"/>
                  </a:lnTo>
                  <a:lnTo>
                    <a:pt x="4615" y="2770"/>
                  </a:lnTo>
                  <a:lnTo>
                    <a:pt x="4612" y="2779"/>
                  </a:lnTo>
                  <a:lnTo>
                    <a:pt x="4607" y="2786"/>
                  </a:lnTo>
                  <a:lnTo>
                    <a:pt x="4601" y="2794"/>
                  </a:lnTo>
                  <a:lnTo>
                    <a:pt x="4595" y="2801"/>
                  </a:lnTo>
                  <a:lnTo>
                    <a:pt x="4588" y="2807"/>
                  </a:lnTo>
                  <a:lnTo>
                    <a:pt x="4581" y="2812"/>
                  </a:lnTo>
                  <a:lnTo>
                    <a:pt x="4573" y="2817"/>
                  </a:lnTo>
                  <a:lnTo>
                    <a:pt x="4564" y="2822"/>
                  </a:lnTo>
                  <a:lnTo>
                    <a:pt x="4555" y="2824"/>
                  </a:lnTo>
                  <a:lnTo>
                    <a:pt x="4547" y="2827"/>
                  </a:lnTo>
                  <a:lnTo>
                    <a:pt x="4537" y="2828"/>
                  </a:lnTo>
                  <a:lnTo>
                    <a:pt x="4527" y="2829"/>
                  </a:lnTo>
                  <a:lnTo>
                    <a:pt x="3213" y="2829"/>
                  </a:lnTo>
                  <a:lnTo>
                    <a:pt x="3203" y="2828"/>
                  </a:lnTo>
                  <a:lnTo>
                    <a:pt x="3194" y="2827"/>
                  </a:lnTo>
                  <a:lnTo>
                    <a:pt x="3185" y="2824"/>
                  </a:lnTo>
                  <a:lnTo>
                    <a:pt x="3175" y="2822"/>
                  </a:lnTo>
                  <a:lnTo>
                    <a:pt x="3168" y="2817"/>
                  </a:lnTo>
                  <a:lnTo>
                    <a:pt x="3159" y="2812"/>
                  </a:lnTo>
                  <a:lnTo>
                    <a:pt x="3152" y="2807"/>
                  </a:lnTo>
                  <a:lnTo>
                    <a:pt x="3146" y="2801"/>
                  </a:lnTo>
                  <a:lnTo>
                    <a:pt x="3140" y="2794"/>
                  </a:lnTo>
                  <a:lnTo>
                    <a:pt x="3133" y="2786"/>
                  </a:lnTo>
                  <a:lnTo>
                    <a:pt x="3129" y="2779"/>
                  </a:lnTo>
                  <a:lnTo>
                    <a:pt x="3125" y="2770"/>
                  </a:lnTo>
                  <a:lnTo>
                    <a:pt x="3121" y="2760"/>
                  </a:lnTo>
                  <a:lnTo>
                    <a:pt x="3119" y="2752"/>
                  </a:lnTo>
                  <a:lnTo>
                    <a:pt x="3118" y="2742"/>
                  </a:lnTo>
                  <a:lnTo>
                    <a:pt x="3118" y="2732"/>
                  </a:lnTo>
                  <a:lnTo>
                    <a:pt x="3118" y="2045"/>
                  </a:lnTo>
                  <a:lnTo>
                    <a:pt x="3118" y="2035"/>
                  </a:lnTo>
                  <a:lnTo>
                    <a:pt x="3119" y="2025"/>
                  </a:lnTo>
                  <a:lnTo>
                    <a:pt x="3121" y="2016"/>
                  </a:lnTo>
                  <a:lnTo>
                    <a:pt x="3125" y="2008"/>
                  </a:lnTo>
                  <a:lnTo>
                    <a:pt x="3129" y="1999"/>
                  </a:lnTo>
                  <a:lnTo>
                    <a:pt x="3133" y="1991"/>
                  </a:lnTo>
                  <a:lnTo>
                    <a:pt x="3140" y="1983"/>
                  </a:lnTo>
                  <a:lnTo>
                    <a:pt x="3146" y="1977"/>
                  </a:lnTo>
                  <a:lnTo>
                    <a:pt x="3152" y="1971"/>
                  </a:lnTo>
                  <a:lnTo>
                    <a:pt x="3159" y="1965"/>
                  </a:lnTo>
                  <a:lnTo>
                    <a:pt x="3168" y="1960"/>
                  </a:lnTo>
                  <a:lnTo>
                    <a:pt x="3175" y="1956"/>
                  </a:lnTo>
                  <a:lnTo>
                    <a:pt x="3185" y="1953"/>
                  </a:lnTo>
                  <a:lnTo>
                    <a:pt x="3194" y="1950"/>
                  </a:lnTo>
                  <a:lnTo>
                    <a:pt x="3203" y="1949"/>
                  </a:lnTo>
                  <a:lnTo>
                    <a:pt x="3213" y="1949"/>
                  </a:lnTo>
                  <a:lnTo>
                    <a:pt x="4527" y="1949"/>
                  </a:lnTo>
                  <a:lnTo>
                    <a:pt x="4537" y="1949"/>
                  </a:lnTo>
                  <a:lnTo>
                    <a:pt x="4547" y="1950"/>
                  </a:lnTo>
                  <a:lnTo>
                    <a:pt x="4555" y="1953"/>
                  </a:lnTo>
                  <a:lnTo>
                    <a:pt x="4564" y="1956"/>
                  </a:lnTo>
                  <a:lnTo>
                    <a:pt x="4573" y="1960"/>
                  </a:lnTo>
                  <a:lnTo>
                    <a:pt x="4581" y="1965"/>
                  </a:lnTo>
                  <a:lnTo>
                    <a:pt x="4588" y="1971"/>
                  </a:lnTo>
                  <a:lnTo>
                    <a:pt x="4595" y="1977"/>
                  </a:lnTo>
                  <a:lnTo>
                    <a:pt x="4601" y="1983"/>
                  </a:lnTo>
                  <a:lnTo>
                    <a:pt x="4607" y="1991"/>
                  </a:lnTo>
                  <a:lnTo>
                    <a:pt x="4612" y="1999"/>
                  </a:lnTo>
                  <a:lnTo>
                    <a:pt x="4615" y="2008"/>
                  </a:lnTo>
                  <a:lnTo>
                    <a:pt x="4619" y="2016"/>
                  </a:lnTo>
                  <a:lnTo>
                    <a:pt x="4622" y="2025"/>
                  </a:lnTo>
                  <a:lnTo>
                    <a:pt x="4623" y="2035"/>
                  </a:lnTo>
                  <a:lnTo>
                    <a:pt x="4623" y="2045"/>
                  </a:lnTo>
                  <a:lnTo>
                    <a:pt x="4623" y="2732"/>
                  </a:lnTo>
                  <a:close/>
                </a:path>
              </a:pathLst>
            </a:custGeom>
            <a:solidFill>
              <a:srgbClr val="4B649F"/>
            </a:solidFill>
            <a:ln>
              <a:noFill/>
            </a:ln>
          </p:spPr>
          <p:txBody>
            <a:bodyPr bIns="720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ea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ea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ea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ea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ea"/>
                </a:defRPr>
              </a:lvl5pPr>
              <a:lvl6pPr marL="2286000" algn="l" defTabSz="914400" rtl="0" eaLnBrk="1" latinLnBrk="0" hangingPunct="1">
                <a:defRPr kern="12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ea"/>
                </a:defRPr>
              </a:lvl6pPr>
              <a:lvl7pPr marL="2743200" algn="l" defTabSz="914400" rtl="0" eaLnBrk="1" latinLnBrk="0" hangingPunct="1">
                <a:defRPr kern="12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ea"/>
                </a:defRPr>
              </a:lvl7pPr>
              <a:lvl8pPr marL="3200400" algn="l" defTabSz="914400" rtl="0" eaLnBrk="1" latinLnBrk="0" hangingPunct="1">
                <a:defRPr kern="12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ea"/>
                </a:defRPr>
              </a:lvl8pPr>
              <a:lvl9pPr marL="3657600" algn="l" defTabSz="914400" rtl="0" eaLnBrk="1" latinLnBrk="0" hangingPunct="1">
                <a:defRPr kern="12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ea"/>
                </a:defRPr>
              </a:lvl9pPr>
            </a:lstStyle>
            <a:p>
              <a:pPr algn="ctr">
                <a:defRPr/>
              </a:pPr>
              <a:endParaRPr lang="zh-CN" altLang="en-US" sz="2800" noProof="1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ransition advTm="8000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矩形 49"/>
          <p:cNvSpPr/>
          <p:nvPr/>
        </p:nvSpPr>
        <p:spPr>
          <a:xfrm>
            <a:off x="1524001" y="6781800"/>
            <a:ext cx="9115425" cy="76200"/>
          </a:xfrm>
          <a:prstGeom prst="rect">
            <a:avLst/>
          </a:prstGeom>
          <a:solidFill>
            <a:srgbClr val="4B649F"/>
          </a:solidFill>
          <a:ln w="12700">
            <a:noFill/>
          </a:ln>
        </p:spPr>
        <p:txBody>
          <a:bodyPr anchor="ctr"/>
          <a:lstStyle/>
          <a:p>
            <a:pPr algn="ctr"/>
            <a:endParaRPr lang="en-US" altLang="en-US" sz="2800" dirty="0">
              <a:latin typeface="+mj-ea"/>
              <a:ea typeface="+mj-ea"/>
            </a:endParaRPr>
          </a:p>
        </p:txBody>
      </p:sp>
      <p:pic>
        <p:nvPicPr>
          <p:cNvPr id="40962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70763" y="-7937"/>
            <a:ext cx="3340100" cy="938212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52" name="直接连接符 51"/>
          <p:cNvCxnSpPr/>
          <p:nvPr/>
        </p:nvCxnSpPr>
        <p:spPr>
          <a:xfrm flipV="1">
            <a:off x="1487170" y="671196"/>
            <a:ext cx="8263890" cy="23495"/>
          </a:xfrm>
          <a:prstGeom prst="line">
            <a:avLst/>
          </a:prstGeom>
          <a:noFill/>
          <a:ln w="25400" cap="flat" cmpd="sng" algn="ctr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  <a:prstDash val="solid"/>
            <a:miter lim="800000"/>
          </a:ln>
          <a:effectLst/>
        </p:spPr>
      </p:cxnSp>
      <p:sp>
        <p:nvSpPr>
          <p:cNvPr id="57" name="标题 1"/>
          <p:cNvSpPr>
            <a:spLocks noGrp="1"/>
          </p:cNvSpPr>
          <p:nvPr/>
        </p:nvSpPr>
        <p:spPr>
          <a:xfrm>
            <a:off x="2266950" y="174625"/>
            <a:ext cx="2825750" cy="45878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r>
              <a:rPr lang="zh-CN" altLang="en-US" sz="2800" b="1" dirty="0">
                <a:solidFill>
                  <a:srgbClr val="0070C0"/>
                </a:solidFill>
                <a:latin typeface="+mj-ea"/>
                <a:ea typeface="+mj-ea"/>
              </a:rPr>
              <a:t>例题分析</a:t>
            </a:r>
            <a:endParaRPr lang="zh-CN" altLang="en-US" sz="2800" b="1" dirty="0">
              <a:solidFill>
                <a:srgbClr val="0070C0"/>
              </a:solidFill>
              <a:latin typeface="+mj-ea"/>
              <a:ea typeface="+mj-ea"/>
            </a:endParaRPr>
          </a:p>
        </p:txBody>
      </p:sp>
      <p:grpSp>
        <p:nvGrpSpPr>
          <p:cNvPr id="40965" name="组合 5"/>
          <p:cNvGrpSpPr/>
          <p:nvPr/>
        </p:nvGrpSpPr>
        <p:grpSpPr>
          <a:xfrm>
            <a:off x="1679575" y="125414"/>
            <a:ext cx="496888" cy="496887"/>
            <a:chOff x="9444839" y="2234042"/>
            <a:chExt cx="1607262" cy="1607262"/>
          </a:xfrm>
        </p:grpSpPr>
        <p:sp>
          <p:nvSpPr>
            <p:cNvPr id="40967" name="椭圆 13"/>
            <p:cNvSpPr/>
            <p:nvPr/>
          </p:nvSpPr>
          <p:spPr>
            <a:xfrm>
              <a:off x="9444839" y="2234042"/>
              <a:ext cx="1607262" cy="1607262"/>
            </a:xfrm>
            <a:prstGeom prst="ellipse">
              <a:avLst/>
            </a:prstGeom>
            <a:solidFill>
              <a:srgbClr val="4B649F"/>
            </a:solidFill>
            <a:ln w="19050" cap="flat" cmpd="sng">
              <a:solidFill>
                <a:srgbClr val="4B649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en-US" altLang="en-US" sz="2800" dirty="0">
                <a:latin typeface="+mj-ea"/>
                <a:ea typeface="+mj-ea"/>
              </a:endParaRPr>
            </a:p>
          </p:txBody>
        </p:sp>
        <p:sp>
          <p:nvSpPr>
            <p:cNvPr id="40968" name="椭圆 14"/>
            <p:cNvSpPr/>
            <p:nvPr/>
          </p:nvSpPr>
          <p:spPr>
            <a:xfrm>
              <a:off x="9554374" y="2343577"/>
              <a:ext cx="1388192" cy="1388192"/>
            </a:xfrm>
            <a:prstGeom prst="ellipse">
              <a:avLst/>
            </a:prstGeom>
            <a:solidFill>
              <a:srgbClr val="FFFFFF"/>
            </a:solidFill>
            <a:ln w="19050" cap="flat" cmpd="sng">
              <a:solidFill>
                <a:srgbClr val="4B649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en-US" altLang="en-US" sz="2800" dirty="0">
                <a:latin typeface="+mj-ea"/>
                <a:ea typeface="+mj-ea"/>
              </a:endParaRPr>
            </a:p>
          </p:txBody>
        </p:sp>
        <p:sp>
          <p:nvSpPr>
            <p:cNvPr id="16" name="KSO_Shape"/>
            <p:cNvSpPr/>
            <p:nvPr/>
          </p:nvSpPr>
          <p:spPr bwMode="auto">
            <a:xfrm>
              <a:off x="9828036" y="2674698"/>
              <a:ext cx="840868" cy="725950"/>
            </a:xfrm>
            <a:custGeom>
              <a:avLst/>
              <a:gdLst>
                <a:gd name="T0" fmla="*/ 1814848 w 5325"/>
                <a:gd name="T1" fmla="*/ 1012065 h 4595"/>
                <a:gd name="T2" fmla="*/ 90510 w 5325"/>
                <a:gd name="T3" fmla="*/ 0 h 4595"/>
                <a:gd name="T4" fmla="*/ 0 w 5325"/>
                <a:gd name="T5" fmla="*/ 1012065 h 4595"/>
                <a:gd name="T6" fmla="*/ 459346 w 5325"/>
                <a:gd name="T7" fmla="*/ 1169473 h 4595"/>
                <a:gd name="T8" fmla="*/ 502276 w 5325"/>
                <a:gd name="T9" fmla="*/ 1643845 h 4595"/>
                <a:gd name="T10" fmla="*/ 630349 w 5325"/>
                <a:gd name="T11" fmla="*/ 1169473 h 4595"/>
                <a:gd name="T12" fmla="*/ 1275366 w 5325"/>
                <a:gd name="T13" fmla="*/ 1169473 h 4595"/>
                <a:gd name="T14" fmla="*/ 1403439 w 5325"/>
                <a:gd name="T15" fmla="*/ 1643845 h 4595"/>
                <a:gd name="T16" fmla="*/ 1446011 w 5325"/>
                <a:gd name="T17" fmla="*/ 1169473 h 4595"/>
                <a:gd name="T18" fmla="*/ 1905000 w 5325"/>
                <a:gd name="T19" fmla="*/ 1012065 h 4595"/>
                <a:gd name="T20" fmla="*/ 1653862 w 5325"/>
                <a:gd name="T21" fmla="*/ 977363 h 4595"/>
                <a:gd name="T22" fmla="*/ 1653504 w 5325"/>
                <a:gd name="T23" fmla="*/ 984518 h 4595"/>
                <a:gd name="T24" fmla="*/ 1651000 w 5325"/>
                <a:gd name="T25" fmla="*/ 990958 h 4595"/>
                <a:gd name="T26" fmla="*/ 1648138 w 5325"/>
                <a:gd name="T27" fmla="*/ 996682 h 4595"/>
                <a:gd name="T28" fmla="*/ 1643845 w 5325"/>
                <a:gd name="T29" fmla="*/ 1002048 h 4595"/>
                <a:gd name="T30" fmla="*/ 1638837 w 5325"/>
                <a:gd name="T31" fmla="*/ 1005983 h 4595"/>
                <a:gd name="T32" fmla="*/ 1632755 w 5325"/>
                <a:gd name="T33" fmla="*/ 1009561 h 4595"/>
                <a:gd name="T34" fmla="*/ 1626673 w 5325"/>
                <a:gd name="T35" fmla="*/ 1011349 h 4595"/>
                <a:gd name="T36" fmla="*/ 1619518 w 5325"/>
                <a:gd name="T37" fmla="*/ 1012065 h 4595"/>
                <a:gd name="T38" fmla="*/ 1149439 w 5325"/>
                <a:gd name="T39" fmla="*/ 1012065 h 4595"/>
                <a:gd name="T40" fmla="*/ 1142642 w 5325"/>
                <a:gd name="T41" fmla="*/ 1011349 h 4595"/>
                <a:gd name="T42" fmla="*/ 1135845 w 5325"/>
                <a:gd name="T43" fmla="*/ 1009561 h 4595"/>
                <a:gd name="T44" fmla="*/ 1130121 w 5325"/>
                <a:gd name="T45" fmla="*/ 1005983 h 4595"/>
                <a:gd name="T46" fmla="*/ 1125470 w 5325"/>
                <a:gd name="T47" fmla="*/ 1002048 h 4595"/>
                <a:gd name="T48" fmla="*/ 1120820 w 5325"/>
                <a:gd name="T49" fmla="*/ 996682 h 4595"/>
                <a:gd name="T50" fmla="*/ 1117958 w 5325"/>
                <a:gd name="T51" fmla="*/ 990958 h 4595"/>
                <a:gd name="T52" fmla="*/ 1115811 w 5325"/>
                <a:gd name="T53" fmla="*/ 984518 h 4595"/>
                <a:gd name="T54" fmla="*/ 1115454 w 5325"/>
                <a:gd name="T55" fmla="*/ 977363 h 4595"/>
                <a:gd name="T56" fmla="*/ 1115454 w 5325"/>
                <a:gd name="T57" fmla="*/ 731592 h 4595"/>
                <a:gd name="T58" fmla="*/ 1115811 w 5325"/>
                <a:gd name="T59" fmla="*/ 724437 h 4595"/>
                <a:gd name="T60" fmla="*/ 1117958 w 5325"/>
                <a:gd name="T61" fmla="*/ 718355 h 4595"/>
                <a:gd name="T62" fmla="*/ 1120820 w 5325"/>
                <a:gd name="T63" fmla="*/ 712273 h 4595"/>
                <a:gd name="T64" fmla="*/ 1125470 w 5325"/>
                <a:gd name="T65" fmla="*/ 707265 h 4595"/>
                <a:gd name="T66" fmla="*/ 1130121 w 5325"/>
                <a:gd name="T67" fmla="*/ 702972 h 4595"/>
                <a:gd name="T68" fmla="*/ 1135845 w 5325"/>
                <a:gd name="T69" fmla="*/ 699752 h 4595"/>
                <a:gd name="T70" fmla="*/ 1142642 w 5325"/>
                <a:gd name="T71" fmla="*/ 697606 h 4595"/>
                <a:gd name="T72" fmla="*/ 1149439 w 5325"/>
                <a:gd name="T73" fmla="*/ 697248 h 4595"/>
                <a:gd name="T74" fmla="*/ 1619518 w 5325"/>
                <a:gd name="T75" fmla="*/ 697248 h 4595"/>
                <a:gd name="T76" fmla="*/ 1626673 w 5325"/>
                <a:gd name="T77" fmla="*/ 697606 h 4595"/>
                <a:gd name="T78" fmla="*/ 1632755 w 5325"/>
                <a:gd name="T79" fmla="*/ 699752 h 4595"/>
                <a:gd name="T80" fmla="*/ 1638837 w 5325"/>
                <a:gd name="T81" fmla="*/ 702972 h 4595"/>
                <a:gd name="T82" fmla="*/ 1643845 w 5325"/>
                <a:gd name="T83" fmla="*/ 707265 h 4595"/>
                <a:gd name="T84" fmla="*/ 1648138 w 5325"/>
                <a:gd name="T85" fmla="*/ 712273 h 4595"/>
                <a:gd name="T86" fmla="*/ 1651000 w 5325"/>
                <a:gd name="T87" fmla="*/ 718355 h 4595"/>
                <a:gd name="T88" fmla="*/ 1653504 w 5325"/>
                <a:gd name="T89" fmla="*/ 724437 h 4595"/>
                <a:gd name="T90" fmla="*/ 1653862 w 5325"/>
                <a:gd name="T91" fmla="*/ 731592 h 4595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5325" h="4595">
                  <a:moveTo>
                    <a:pt x="5325" y="2829"/>
                  </a:moveTo>
                  <a:lnTo>
                    <a:pt x="5073" y="2829"/>
                  </a:lnTo>
                  <a:lnTo>
                    <a:pt x="5073" y="0"/>
                  </a:lnTo>
                  <a:lnTo>
                    <a:pt x="253" y="0"/>
                  </a:lnTo>
                  <a:lnTo>
                    <a:pt x="253" y="2829"/>
                  </a:lnTo>
                  <a:lnTo>
                    <a:pt x="0" y="2829"/>
                  </a:lnTo>
                  <a:lnTo>
                    <a:pt x="0" y="3269"/>
                  </a:lnTo>
                  <a:lnTo>
                    <a:pt x="1284" y="3269"/>
                  </a:lnTo>
                  <a:lnTo>
                    <a:pt x="926" y="4595"/>
                  </a:lnTo>
                  <a:lnTo>
                    <a:pt x="1404" y="4595"/>
                  </a:lnTo>
                  <a:lnTo>
                    <a:pt x="1762" y="3269"/>
                  </a:lnTo>
                  <a:lnTo>
                    <a:pt x="3565" y="3269"/>
                  </a:lnTo>
                  <a:lnTo>
                    <a:pt x="3764" y="4009"/>
                  </a:lnTo>
                  <a:lnTo>
                    <a:pt x="3923" y="4595"/>
                  </a:lnTo>
                  <a:lnTo>
                    <a:pt x="4400" y="4595"/>
                  </a:lnTo>
                  <a:lnTo>
                    <a:pt x="4042" y="3269"/>
                  </a:lnTo>
                  <a:lnTo>
                    <a:pt x="5325" y="3269"/>
                  </a:lnTo>
                  <a:lnTo>
                    <a:pt x="5325" y="2829"/>
                  </a:lnTo>
                  <a:close/>
                  <a:moveTo>
                    <a:pt x="4623" y="2732"/>
                  </a:moveTo>
                  <a:lnTo>
                    <a:pt x="4623" y="2732"/>
                  </a:lnTo>
                  <a:lnTo>
                    <a:pt x="4623" y="2742"/>
                  </a:lnTo>
                  <a:lnTo>
                    <a:pt x="4622" y="2752"/>
                  </a:lnTo>
                  <a:lnTo>
                    <a:pt x="4619" y="2760"/>
                  </a:lnTo>
                  <a:lnTo>
                    <a:pt x="4615" y="2770"/>
                  </a:lnTo>
                  <a:lnTo>
                    <a:pt x="4612" y="2779"/>
                  </a:lnTo>
                  <a:lnTo>
                    <a:pt x="4607" y="2786"/>
                  </a:lnTo>
                  <a:lnTo>
                    <a:pt x="4601" y="2794"/>
                  </a:lnTo>
                  <a:lnTo>
                    <a:pt x="4595" y="2801"/>
                  </a:lnTo>
                  <a:lnTo>
                    <a:pt x="4588" y="2807"/>
                  </a:lnTo>
                  <a:lnTo>
                    <a:pt x="4581" y="2812"/>
                  </a:lnTo>
                  <a:lnTo>
                    <a:pt x="4573" y="2817"/>
                  </a:lnTo>
                  <a:lnTo>
                    <a:pt x="4564" y="2822"/>
                  </a:lnTo>
                  <a:lnTo>
                    <a:pt x="4555" y="2824"/>
                  </a:lnTo>
                  <a:lnTo>
                    <a:pt x="4547" y="2827"/>
                  </a:lnTo>
                  <a:lnTo>
                    <a:pt x="4537" y="2828"/>
                  </a:lnTo>
                  <a:lnTo>
                    <a:pt x="4527" y="2829"/>
                  </a:lnTo>
                  <a:lnTo>
                    <a:pt x="3213" y="2829"/>
                  </a:lnTo>
                  <a:lnTo>
                    <a:pt x="3203" y="2828"/>
                  </a:lnTo>
                  <a:lnTo>
                    <a:pt x="3194" y="2827"/>
                  </a:lnTo>
                  <a:lnTo>
                    <a:pt x="3185" y="2824"/>
                  </a:lnTo>
                  <a:lnTo>
                    <a:pt x="3175" y="2822"/>
                  </a:lnTo>
                  <a:lnTo>
                    <a:pt x="3168" y="2817"/>
                  </a:lnTo>
                  <a:lnTo>
                    <a:pt x="3159" y="2812"/>
                  </a:lnTo>
                  <a:lnTo>
                    <a:pt x="3152" y="2807"/>
                  </a:lnTo>
                  <a:lnTo>
                    <a:pt x="3146" y="2801"/>
                  </a:lnTo>
                  <a:lnTo>
                    <a:pt x="3140" y="2794"/>
                  </a:lnTo>
                  <a:lnTo>
                    <a:pt x="3133" y="2786"/>
                  </a:lnTo>
                  <a:lnTo>
                    <a:pt x="3129" y="2779"/>
                  </a:lnTo>
                  <a:lnTo>
                    <a:pt x="3125" y="2770"/>
                  </a:lnTo>
                  <a:lnTo>
                    <a:pt x="3121" y="2760"/>
                  </a:lnTo>
                  <a:lnTo>
                    <a:pt x="3119" y="2752"/>
                  </a:lnTo>
                  <a:lnTo>
                    <a:pt x="3118" y="2742"/>
                  </a:lnTo>
                  <a:lnTo>
                    <a:pt x="3118" y="2732"/>
                  </a:lnTo>
                  <a:lnTo>
                    <a:pt x="3118" y="2045"/>
                  </a:lnTo>
                  <a:lnTo>
                    <a:pt x="3118" y="2035"/>
                  </a:lnTo>
                  <a:lnTo>
                    <a:pt x="3119" y="2025"/>
                  </a:lnTo>
                  <a:lnTo>
                    <a:pt x="3121" y="2016"/>
                  </a:lnTo>
                  <a:lnTo>
                    <a:pt x="3125" y="2008"/>
                  </a:lnTo>
                  <a:lnTo>
                    <a:pt x="3129" y="1999"/>
                  </a:lnTo>
                  <a:lnTo>
                    <a:pt x="3133" y="1991"/>
                  </a:lnTo>
                  <a:lnTo>
                    <a:pt x="3140" y="1983"/>
                  </a:lnTo>
                  <a:lnTo>
                    <a:pt x="3146" y="1977"/>
                  </a:lnTo>
                  <a:lnTo>
                    <a:pt x="3152" y="1971"/>
                  </a:lnTo>
                  <a:lnTo>
                    <a:pt x="3159" y="1965"/>
                  </a:lnTo>
                  <a:lnTo>
                    <a:pt x="3168" y="1960"/>
                  </a:lnTo>
                  <a:lnTo>
                    <a:pt x="3175" y="1956"/>
                  </a:lnTo>
                  <a:lnTo>
                    <a:pt x="3185" y="1953"/>
                  </a:lnTo>
                  <a:lnTo>
                    <a:pt x="3194" y="1950"/>
                  </a:lnTo>
                  <a:lnTo>
                    <a:pt x="3203" y="1949"/>
                  </a:lnTo>
                  <a:lnTo>
                    <a:pt x="3213" y="1949"/>
                  </a:lnTo>
                  <a:lnTo>
                    <a:pt x="4527" y="1949"/>
                  </a:lnTo>
                  <a:lnTo>
                    <a:pt x="4537" y="1949"/>
                  </a:lnTo>
                  <a:lnTo>
                    <a:pt x="4547" y="1950"/>
                  </a:lnTo>
                  <a:lnTo>
                    <a:pt x="4555" y="1953"/>
                  </a:lnTo>
                  <a:lnTo>
                    <a:pt x="4564" y="1956"/>
                  </a:lnTo>
                  <a:lnTo>
                    <a:pt x="4573" y="1960"/>
                  </a:lnTo>
                  <a:lnTo>
                    <a:pt x="4581" y="1965"/>
                  </a:lnTo>
                  <a:lnTo>
                    <a:pt x="4588" y="1971"/>
                  </a:lnTo>
                  <a:lnTo>
                    <a:pt x="4595" y="1977"/>
                  </a:lnTo>
                  <a:lnTo>
                    <a:pt x="4601" y="1983"/>
                  </a:lnTo>
                  <a:lnTo>
                    <a:pt x="4607" y="1991"/>
                  </a:lnTo>
                  <a:lnTo>
                    <a:pt x="4612" y="1999"/>
                  </a:lnTo>
                  <a:lnTo>
                    <a:pt x="4615" y="2008"/>
                  </a:lnTo>
                  <a:lnTo>
                    <a:pt x="4619" y="2016"/>
                  </a:lnTo>
                  <a:lnTo>
                    <a:pt x="4622" y="2025"/>
                  </a:lnTo>
                  <a:lnTo>
                    <a:pt x="4623" y="2035"/>
                  </a:lnTo>
                  <a:lnTo>
                    <a:pt x="4623" y="2045"/>
                  </a:lnTo>
                  <a:lnTo>
                    <a:pt x="4623" y="2732"/>
                  </a:lnTo>
                  <a:close/>
                </a:path>
              </a:pathLst>
            </a:custGeom>
            <a:solidFill>
              <a:srgbClr val="4B649F"/>
            </a:solidFill>
            <a:ln>
              <a:noFill/>
            </a:ln>
          </p:spPr>
          <p:txBody>
            <a:bodyPr bIns="720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ea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ea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ea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ea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ea"/>
                </a:defRPr>
              </a:lvl5pPr>
              <a:lvl6pPr marL="2286000" algn="l" defTabSz="914400" rtl="0" eaLnBrk="1" latinLnBrk="0" hangingPunct="1">
                <a:defRPr kern="12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ea"/>
                </a:defRPr>
              </a:lvl6pPr>
              <a:lvl7pPr marL="2743200" algn="l" defTabSz="914400" rtl="0" eaLnBrk="1" latinLnBrk="0" hangingPunct="1">
                <a:defRPr kern="12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ea"/>
                </a:defRPr>
              </a:lvl7pPr>
              <a:lvl8pPr marL="3200400" algn="l" defTabSz="914400" rtl="0" eaLnBrk="1" latinLnBrk="0" hangingPunct="1">
                <a:defRPr kern="12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ea"/>
                </a:defRPr>
              </a:lvl8pPr>
              <a:lvl9pPr marL="3657600" algn="l" defTabSz="914400" rtl="0" eaLnBrk="1" latinLnBrk="0" hangingPunct="1">
                <a:defRPr kern="12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ea"/>
                </a:defRPr>
              </a:lvl9pPr>
            </a:lstStyle>
            <a:p>
              <a:pPr algn="ctr">
                <a:defRPr/>
              </a:pPr>
              <a:endParaRPr lang="zh-CN" altLang="en-US" sz="2800" noProof="1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1" name="文本框 4"/>
          <p:cNvSpPr txBox="1"/>
          <p:nvPr/>
        </p:nvSpPr>
        <p:spPr>
          <a:xfrm>
            <a:off x="1524000" y="930910"/>
            <a:ext cx="9049068" cy="39693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考点：神经元的结构和功能。</a:t>
            </a:r>
            <a:endParaRPr lang="zh-CN" altLang="en-US" sz="2800" b="1" dirty="0"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解析：</a:t>
            </a:r>
            <a:r>
              <a:rPr lang="zh-CN" altLang="en-US" sz="2800" dirty="0">
                <a:latin typeface="+mj-ea"/>
                <a:ea typeface="+mj-ea"/>
              </a:rPr>
              <a:t>神经元是构成神经系统结构和功能的基本单位，神经元的基本结构包括细胞体和突起两部分，选项</a:t>
            </a:r>
            <a:r>
              <a:rPr lang="en-US" altLang="zh-CN" sz="2800" dirty="0">
                <a:latin typeface="+mj-ea"/>
                <a:ea typeface="+mj-ea"/>
              </a:rPr>
              <a:t>A</a:t>
            </a:r>
            <a:r>
              <a:rPr lang="zh-CN" altLang="en-US" sz="2800" dirty="0">
                <a:latin typeface="+mj-ea"/>
                <a:ea typeface="+mj-ea"/>
              </a:rPr>
              <a:t>错误；神经元的基本结构包括细胞体和突起两部分，其树突或长的轴突组成神经纤维，选项</a:t>
            </a:r>
            <a:r>
              <a:rPr lang="en-US" altLang="zh-CN" sz="2800" dirty="0">
                <a:latin typeface="+mj-ea"/>
                <a:ea typeface="+mj-ea"/>
              </a:rPr>
              <a:t>B</a:t>
            </a:r>
            <a:r>
              <a:rPr lang="zh-CN" altLang="en-US" sz="2800" dirty="0">
                <a:latin typeface="+mj-ea"/>
                <a:ea typeface="+mj-ea"/>
              </a:rPr>
              <a:t>错误；神经元的功能是神经元受到刺激后能产生兴奋，并能把兴奋传导到其他的神经元，选项</a:t>
            </a:r>
            <a:r>
              <a:rPr lang="en-US" altLang="zh-CN" sz="2800" dirty="0">
                <a:latin typeface="+mj-ea"/>
                <a:ea typeface="+mj-ea"/>
              </a:rPr>
              <a:t>C</a:t>
            </a:r>
            <a:r>
              <a:rPr lang="zh-CN" altLang="en-US" sz="2800" dirty="0">
                <a:latin typeface="+mj-ea"/>
                <a:ea typeface="+mj-ea"/>
              </a:rPr>
              <a:t>正确；反射弧包括感受器、传入神经、神经中枢、传出神经和效应器，构成反射弧的细胞不都是神经元，还有肌肉或腺体细胞，选项</a:t>
            </a:r>
            <a:r>
              <a:rPr lang="en-US" altLang="zh-CN" sz="2800" dirty="0">
                <a:latin typeface="+mj-ea"/>
                <a:ea typeface="+mj-ea"/>
              </a:rPr>
              <a:t>D</a:t>
            </a:r>
            <a:r>
              <a:rPr lang="zh-CN" altLang="en-US" sz="2800" dirty="0">
                <a:latin typeface="+mj-ea"/>
                <a:ea typeface="+mj-ea"/>
              </a:rPr>
              <a:t>错误。</a:t>
            </a:r>
            <a:endParaRPr lang="zh-CN" altLang="en-US" sz="2800" dirty="0">
              <a:latin typeface="+mj-ea"/>
              <a:ea typeface="+mj-ea"/>
            </a:endParaRPr>
          </a:p>
        </p:txBody>
      </p:sp>
    </p:spTree>
  </p:cSld>
  <p:clrMapOvr>
    <a:masterClrMapping/>
  </p:clrMapOvr>
  <p:transition advTm="8000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矩形 49"/>
          <p:cNvSpPr/>
          <p:nvPr/>
        </p:nvSpPr>
        <p:spPr>
          <a:xfrm>
            <a:off x="1524001" y="6781800"/>
            <a:ext cx="9115425" cy="76200"/>
          </a:xfrm>
          <a:prstGeom prst="rect">
            <a:avLst/>
          </a:prstGeom>
          <a:solidFill>
            <a:srgbClr val="4B649F"/>
          </a:solidFill>
          <a:ln w="12700">
            <a:noFill/>
          </a:ln>
        </p:spPr>
        <p:txBody>
          <a:bodyPr anchor="ctr"/>
          <a:lstStyle/>
          <a:p>
            <a:pPr algn="ctr"/>
            <a:endParaRPr lang="en-US" altLang="en-US" sz="2800" dirty="0">
              <a:latin typeface="+mj-ea"/>
              <a:ea typeface="+mj-ea"/>
            </a:endParaRPr>
          </a:p>
        </p:txBody>
      </p:sp>
      <p:pic>
        <p:nvPicPr>
          <p:cNvPr id="41986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70763" y="-7937"/>
            <a:ext cx="3340100" cy="938212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52" name="直接连接符 51"/>
          <p:cNvCxnSpPr/>
          <p:nvPr/>
        </p:nvCxnSpPr>
        <p:spPr>
          <a:xfrm flipV="1">
            <a:off x="1487170" y="671196"/>
            <a:ext cx="8263890" cy="23495"/>
          </a:xfrm>
          <a:prstGeom prst="line">
            <a:avLst/>
          </a:prstGeom>
          <a:noFill/>
          <a:ln w="25400" cap="flat" cmpd="sng" algn="ctr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  <a:prstDash val="solid"/>
            <a:miter lim="800000"/>
          </a:ln>
          <a:effectLst/>
        </p:spPr>
      </p:cxnSp>
      <p:sp>
        <p:nvSpPr>
          <p:cNvPr id="57" name="标题 1"/>
          <p:cNvSpPr>
            <a:spLocks noGrp="1"/>
          </p:cNvSpPr>
          <p:nvPr/>
        </p:nvSpPr>
        <p:spPr>
          <a:xfrm>
            <a:off x="2266950" y="174625"/>
            <a:ext cx="2825750" cy="45878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r>
              <a:rPr lang="zh-CN" altLang="en-US" sz="2800" b="1" dirty="0">
                <a:solidFill>
                  <a:srgbClr val="0070C0"/>
                </a:solidFill>
                <a:latin typeface="+mj-ea"/>
                <a:ea typeface="+mj-ea"/>
              </a:rPr>
              <a:t>例题分析</a:t>
            </a:r>
            <a:endParaRPr lang="zh-CN" altLang="en-US" sz="2800" b="1" dirty="0">
              <a:solidFill>
                <a:srgbClr val="0070C0"/>
              </a:solidFill>
              <a:latin typeface="+mj-ea"/>
              <a:ea typeface="+mj-ea"/>
            </a:endParaRPr>
          </a:p>
        </p:txBody>
      </p:sp>
      <p:sp>
        <p:nvSpPr>
          <p:cNvPr id="21" name="文本框 4"/>
          <p:cNvSpPr txBox="1"/>
          <p:nvPr/>
        </p:nvSpPr>
        <p:spPr>
          <a:xfrm>
            <a:off x="1553211" y="895360"/>
            <a:ext cx="9114789" cy="2676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+mj-ea"/>
                <a:ea typeface="+mj-ea"/>
              </a:rPr>
              <a:t>【</a:t>
            </a:r>
            <a:r>
              <a:rPr lang="zh-CN" altLang="en-US" sz="2800" dirty="0">
                <a:latin typeface="+mj-ea"/>
                <a:ea typeface="+mj-ea"/>
              </a:rPr>
              <a:t>例 </a:t>
            </a:r>
            <a:r>
              <a:rPr lang="en-US" altLang="zh-CN" sz="2800" dirty="0">
                <a:latin typeface="+mj-ea"/>
                <a:ea typeface="+mj-ea"/>
              </a:rPr>
              <a:t>2】</a:t>
            </a:r>
            <a:r>
              <a:rPr lang="zh-CN" altLang="en-US" sz="2800" dirty="0">
                <a:latin typeface="+mj-ea"/>
                <a:ea typeface="+mj-ea"/>
              </a:rPr>
              <a:t>神经元是神经系统结构和功能的基本单位，下列叙述正确的是（   ）</a:t>
            </a:r>
            <a:endParaRPr lang="zh-CN" altLang="en-US" sz="2800" dirty="0"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+mj-ea"/>
                <a:ea typeface="+mj-ea"/>
              </a:rPr>
              <a:t>A</a:t>
            </a:r>
            <a:r>
              <a:rPr lang="zh-CN" altLang="en-US" sz="2800" dirty="0">
                <a:latin typeface="+mj-ea"/>
                <a:ea typeface="+mj-ea"/>
              </a:rPr>
              <a:t>．神经元由树突和轴突组成</a:t>
            </a:r>
            <a:endParaRPr lang="en-US" altLang="zh-CN" sz="2800" dirty="0"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+mj-ea"/>
                <a:ea typeface="+mj-ea"/>
              </a:rPr>
              <a:t>B</a:t>
            </a:r>
            <a:r>
              <a:rPr lang="zh-CN" altLang="en-US" sz="2800" dirty="0">
                <a:latin typeface="+mj-ea"/>
                <a:ea typeface="+mj-ea"/>
              </a:rPr>
              <a:t>．神经元的长突起称为神经</a:t>
            </a:r>
            <a:endParaRPr lang="zh-CN" altLang="en-US" sz="2800" dirty="0"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+mj-ea"/>
                <a:ea typeface="+mj-ea"/>
              </a:rPr>
              <a:t>C</a:t>
            </a:r>
            <a:r>
              <a:rPr lang="zh-CN" altLang="en-US" sz="2800" dirty="0">
                <a:latin typeface="+mj-ea"/>
                <a:ea typeface="+mj-ea"/>
              </a:rPr>
              <a:t>．神经元能接受和传递信息</a:t>
            </a:r>
            <a:endParaRPr lang="en-US" altLang="zh-CN" sz="2800" dirty="0"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+mj-ea"/>
                <a:ea typeface="+mj-ea"/>
              </a:rPr>
              <a:t>D</a:t>
            </a:r>
            <a:r>
              <a:rPr lang="zh-CN" altLang="en-US" sz="2800" dirty="0">
                <a:latin typeface="+mj-ea"/>
                <a:ea typeface="+mj-ea"/>
              </a:rPr>
              <a:t>．构成反射弧的细胞都是神经元</a:t>
            </a:r>
            <a:endParaRPr lang="zh-CN" altLang="en-US" sz="2800" dirty="0">
              <a:latin typeface="+mj-ea"/>
              <a:ea typeface="+mj-ea"/>
            </a:endParaRPr>
          </a:p>
        </p:txBody>
      </p:sp>
      <p:grpSp>
        <p:nvGrpSpPr>
          <p:cNvPr id="41990" name="组合 5"/>
          <p:cNvGrpSpPr/>
          <p:nvPr/>
        </p:nvGrpSpPr>
        <p:grpSpPr>
          <a:xfrm>
            <a:off x="1679575" y="125414"/>
            <a:ext cx="496888" cy="496887"/>
            <a:chOff x="9444839" y="2234042"/>
            <a:chExt cx="1607262" cy="1607262"/>
          </a:xfrm>
        </p:grpSpPr>
        <p:sp>
          <p:nvSpPr>
            <p:cNvPr id="41992" name="椭圆 13"/>
            <p:cNvSpPr/>
            <p:nvPr/>
          </p:nvSpPr>
          <p:spPr>
            <a:xfrm>
              <a:off x="9444839" y="2234042"/>
              <a:ext cx="1607262" cy="1607262"/>
            </a:xfrm>
            <a:prstGeom prst="ellipse">
              <a:avLst/>
            </a:prstGeom>
            <a:solidFill>
              <a:srgbClr val="4B649F"/>
            </a:solidFill>
            <a:ln w="19050" cap="flat" cmpd="sng">
              <a:solidFill>
                <a:srgbClr val="4B649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en-US" altLang="en-US" sz="2800" dirty="0">
                <a:latin typeface="+mj-ea"/>
                <a:ea typeface="+mj-ea"/>
              </a:endParaRPr>
            </a:p>
          </p:txBody>
        </p:sp>
        <p:sp>
          <p:nvSpPr>
            <p:cNvPr id="41993" name="椭圆 14"/>
            <p:cNvSpPr/>
            <p:nvPr/>
          </p:nvSpPr>
          <p:spPr>
            <a:xfrm>
              <a:off x="9554374" y="2343577"/>
              <a:ext cx="1388192" cy="1388192"/>
            </a:xfrm>
            <a:prstGeom prst="ellipse">
              <a:avLst/>
            </a:prstGeom>
            <a:solidFill>
              <a:srgbClr val="FFFFFF"/>
            </a:solidFill>
            <a:ln w="19050" cap="flat" cmpd="sng">
              <a:solidFill>
                <a:srgbClr val="4B649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en-US" altLang="en-US" sz="2800" dirty="0">
                <a:latin typeface="+mj-ea"/>
                <a:ea typeface="+mj-ea"/>
              </a:endParaRPr>
            </a:p>
          </p:txBody>
        </p:sp>
        <p:sp>
          <p:nvSpPr>
            <p:cNvPr id="16" name="KSO_Shape"/>
            <p:cNvSpPr/>
            <p:nvPr/>
          </p:nvSpPr>
          <p:spPr bwMode="auto">
            <a:xfrm>
              <a:off x="9828036" y="2674698"/>
              <a:ext cx="840868" cy="725950"/>
            </a:xfrm>
            <a:custGeom>
              <a:avLst/>
              <a:gdLst>
                <a:gd name="T0" fmla="*/ 1814848 w 5325"/>
                <a:gd name="T1" fmla="*/ 1012065 h 4595"/>
                <a:gd name="T2" fmla="*/ 90510 w 5325"/>
                <a:gd name="T3" fmla="*/ 0 h 4595"/>
                <a:gd name="T4" fmla="*/ 0 w 5325"/>
                <a:gd name="T5" fmla="*/ 1012065 h 4595"/>
                <a:gd name="T6" fmla="*/ 459346 w 5325"/>
                <a:gd name="T7" fmla="*/ 1169473 h 4595"/>
                <a:gd name="T8" fmla="*/ 502276 w 5325"/>
                <a:gd name="T9" fmla="*/ 1643845 h 4595"/>
                <a:gd name="T10" fmla="*/ 630349 w 5325"/>
                <a:gd name="T11" fmla="*/ 1169473 h 4595"/>
                <a:gd name="T12" fmla="*/ 1275366 w 5325"/>
                <a:gd name="T13" fmla="*/ 1169473 h 4595"/>
                <a:gd name="T14" fmla="*/ 1403439 w 5325"/>
                <a:gd name="T15" fmla="*/ 1643845 h 4595"/>
                <a:gd name="T16" fmla="*/ 1446011 w 5325"/>
                <a:gd name="T17" fmla="*/ 1169473 h 4595"/>
                <a:gd name="T18" fmla="*/ 1905000 w 5325"/>
                <a:gd name="T19" fmla="*/ 1012065 h 4595"/>
                <a:gd name="T20" fmla="*/ 1653862 w 5325"/>
                <a:gd name="T21" fmla="*/ 977363 h 4595"/>
                <a:gd name="T22" fmla="*/ 1653504 w 5325"/>
                <a:gd name="T23" fmla="*/ 984518 h 4595"/>
                <a:gd name="T24" fmla="*/ 1651000 w 5325"/>
                <a:gd name="T25" fmla="*/ 990958 h 4595"/>
                <a:gd name="T26" fmla="*/ 1648138 w 5325"/>
                <a:gd name="T27" fmla="*/ 996682 h 4595"/>
                <a:gd name="T28" fmla="*/ 1643845 w 5325"/>
                <a:gd name="T29" fmla="*/ 1002048 h 4595"/>
                <a:gd name="T30" fmla="*/ 1638837 w 5325"/>
                <a:gd name="T31" fmla="*/ 1005983 h 4595"/>
                <a:gd name="T32" fmla="*/ 1632755 w 5325"/>
                <a:gd name="T33" fmla="*/ 1009561 h 4595"/>
                <a:gd name="T34" fmla="*/ 1626673 w 5325"/>
                <a:gd name="T35" fmla="*/ 1011349 h 4595"/>
                <a:gd name="T36" fmla="*/ 1619518 w 5325"/>
                <a:gd name="T37" fmla="*/ 1012065 h 4595"/>
                <a:gd name="T38" fmla="*/ 1149439 w 5325"/>
                <a:gd name="T39" fmla="*/ 1012065 h 4595"/>
                <a:gd name="T40" fmla="*/ 1142642 w 5325"/>
                <a:gd name="T41" fmla="*/ 1011349 h 4595"/>
                <a:gd name="T42" fmla="*/ 1135845 w 5325"/>
                <a:gd name="T43" fmla="*/ 1009561 h 4595"/>
                <a:gd name="T44" fmla="*/ 1130121 w 5325"/>
                <a:gd name="T45" fmla="*/ 1005983 h 4595"/>
                <a:gd name="T46" fmla="*/ 1125470 w 5325"/>
                <a:gd name="T47" fmla="*/ 1002048 h 4595"/>
                <a:gd name="T48" fmla="*/ 1120820 w 5325"/>
                <a:gd name="T49" fmla="*/ 996682 h 4595"/>
                <a:gd name="T50" fmla="*/ 1117958 w 5325"/>
                <a:gd name="T51" fmla="*/ 990958 h 4595"/>
                <a:gd name="T52" fmla="*/ 1115811 w 5325"/>
                <a:gd name="T53" fmla="*/ 984518 h 4595"/>
                <a:gd name="T54" fmla="*/ 1115454 w 5325"/>
                <a:gd name="T55" fmla="*/ 977363 h 4595"/>
                <a:gd name="T56" fmla="*/ 1115454 w 5325"/>
                <a:gd name="T57" fmla="*/ 731592 h 4595"/>
                <a:gd name="T58" fmla="*/ 1115811 w 5325"/>
                <a:gd name="T59" fmla="*/ 724437 h 4595"/>
                <a:gd name="T60" fmla="*/ 1117958 w 5325"/>
                <a:gd name="T61" fmla="*/ 718355 h 4595"/>
                <a:gd name="T62" fmla="*/ 1120820 w 5325"/>
                <a:gd name="T63" fmla="*/ 712273 h 4595"/>
                <a:gd name="T64" fmla="*/ 1125470 w 5325"/>
                <a:gd name="T65" fmla="*/ 707265 h 4595"/>
                <a:gd name="T66" fmla="*/ 1130121 w 5325"/>
                <a:gd name="T67" fmla="*/ 702972 h 4595"/>
                <a:gd name="T68" fmla="*/ 1135845 w 5325"/>
                <a:gd name="T69" fmla="*/ 699752 h 4595"/>
                <a:gd name="T70" fmla="*/ 1142642 w 5325"/>
                <a:gd name="T71" fmla="*/ 697606 h 4595"/>
                <a:gd name="T72" fmla="*/ 1149439 w 5325"/>
                <a:gd name="T73" fmla="*/ 697248 h 4595"/>
                <a:gd name="T74" fmla="*/ 1619518 w 5325"/>
                <a:gd name="T75" fmla="*/ 697248 h 4595"/>
                <a:gd name="T76" fmla="*/ 1626673 w 5325"/>
                <a:gd name="T77" fmla="*/ 697606 h 4595"/>
                <a:gd name="T78" fmla="*/ 1632755 w 5325"/>
                <a:gd name="T79" fmla="*/ 699752 h 4595"/>
                <a:gd name="T80" fmla="*/ 1638837 w 5325"/>
                <a:gd name="T81" fmla="*/ 702972 h 4595"/>
                <a:gd name="T82" fmla="*/ 1643845 w 5325"/>
                <a:gd name="T83" fmla="*/ 707265 h 4595"/>
                <a:gd name="T84" fmla="*/ 1648138 w 5325"/>
                <a:gd name="T85" fmla="*/ 712273 h 4595"/>
                <a:gd name="T86" fmla="*/ 1651000 w 5325"/>
                <a:gd name="T87" fmla="*/ 718355 h 4595"/>
                <a:gd name="T88" fmla="*/ 1653504 w 5325"/>
                <a:gd name="T89" fmla="*/ 724437 h 4595"/>
                <a:gd name="T90" fmla="*/ 1653862 w 5325"/>
                <a:gd name="T91" fmla="*/ 731592 h 4595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5325" h="4595">
                  <a:moveTo>
                    <a:pt x="5325" y="2829"/>
                  </a:moveTo>
                  <a:lnTo>
                    <a:pt x="5073" y="2829"/>
                  </a:lnTo>
                  <a:lnTo>
                    <a:pt x="5073" y="0"/>
                  </a:lnTo>
                  <a:lnTo>
                    <a:pt x="253" y="0"/>
                  </a:lnTo>
                  <a:lnTo>
                    <a:pt x="253" y="2829"/>
                  </a:lnTo>
                  <a:lnTo>
                    <a:pt x="0" y="2829"/>
                  </a:lnTo>
                  <a:lnTo>
                    <a:pt x="0" y="3269"/>
                  </a:lnTo>
                  <a:lnTo>
                    <a:pt x="1284" y="3269"/>
                  </a:lnTo>
                  <a:lnTo>
                    <a:pt x="926" y="4595"/>
                  </a:lnTo>
                  <a:lnTo>
                    <a:pt x="1404" y="4595"/>
                  </a:lnTo>
                  <a:lnTo>
                    <a:pt x="1762" y="3269"/>
                  </a:lnTo>
                  <a:lnTo>
                    <a:pt x="3565" y="3269"/>
                  </a:lnTo>
                  <a:lnTo>
                    <a:pt x="3764" y="4009"/>
                  </a:lnTo>
                  <a:lnTo>
                    <a:pt x="3923" y="4595"/>
                  </a:lnTo>
                  <a:lnTo>
                    <a:pt x="4400" y="4595"/>
                  </a:lnTo>
                  <a:lnTo>
                    <a:pt x="4042" y="3269"/>
                  </a:lnTo>
                  <a:lnTo>
                    <a:pt x="5325" y="3269"/>
                  </a:lnTo>
                  <a:lnTo>
                    <a:pt x="5325" y="2829"/>
                  </a:lnTo>
                  <a:close/>
                  <a:moveTo>
                    <a:pt x="4623" y="2732"/>
                  </a:moveTo>
                  <a:lnTo>
                    <a:pt x="4623" y="2732"/>
                  </a:lnTo>
                  <a:lnTo>
                    <a:pt x="4623" y="2742"/>
                  </a:lnTo>
                  <a:lnTo>
                    <a:pt x="4622" y="2752"/>
                  </a:lnTo>
                  <a:lnTo>
                    <a:pt x="4619" y="2760"/>
                  </a:lnTo>
                  <a:lnTo>
                    <a:pt x="4615" y="2770"/>
                  </a:lnTo>
                  <a:lnTo>
                    <a:pt x="4612" y="2779"/>
                  </a:lnTo>
                  <a:lnTo>
                    <a:pt x="4607" y="2786"/>
                  </a:lnTo>
                  <a:lnTo>
                    <a:pt x="4601" y="2794"/>
                  </a:lnTo>
                  <a:lnTo>
                    <a:pt x="4595" y="2801"/>
                  </a:lnTo>
                  <a:lnTo>
                    <a:pt x="4588" y="2807"/>
                  </a:lnTo>
                  <a:lnTo>
                    <a:pt x="4581" y="2812"/>
                  </a:lnTo>
                  <a:lnTo>
                    <a:pt x="4573" y="2817"/>
                  </a:lnTo>
                  <a:lnTo>
                    <a:pt x="4564" y="2822"/>
                  </a:lnTo>
                  <a:lnTo>
                    <a:pt x="4555" y="2824"/>
                  </a:lnTo>
                  <a:lnTo>
                    <a:pt x="4547" y="2827"/>
                  </a:lnTo>
                  <a:lnTo>
                    <a:pt x="4537" y="2828"/>
                  </a:lnTo>
                  <a:lnTo>
                    <a:pt x="4527" y="2829"/>
                  </a:lnTo>
                  <a:lnTo>
                    <a:pt x="3213" y="2829"/>
                  </a:lnTo>
                  <a:lnTo>
                    <a:pt x="3203" y="2828"/>
                  </a:lnTo>
                  <a:lnTo>
                    <a:pt x="3194" y="2827"/>
                  </a:lnTo>
                  <a:lnTo>
                    <a:pt x="3185" y="2824"/>
                  </a:lnTo>
                  <a:lnTo>
                    <a:pt x="3175" y="2822"/>
                  </a:lnTo>
                  <a:lnTo>
                    <a:pt x="3168" y="2817"/>
                  </a:lnTo>
                  <a:lnTo>
                    <a:pt x="3159" y="2812"/>
                  </a:lnTo>
                  <a:lnTo>
                    <a:pt x="3152" y="2807"/>
                  </a:lnTo>
                  <a:lnTo>
                    <a:pt x="3146" y="2801"/>
                  </a:lnTo>
                  <a:lnTo>
                    <a:pt x="3140" y="2794"/>
                  </a:lnTo>
                  <a:lnTo>
                    <a:pt x="3133" y="2786"/>
                  </a:lnTo>
                  <a:lnTo>
                    <a:pt x="3129" y="2779"/>
                  </a:lnTo>
                  <a:lnTo>
                    <a:pt x="3125" y="2770"/>
                  </a:lnTo>
                  <a:lnTo>
                    <a:pt x="3121" y="2760"/>
                  </a:lnTo>
                  <a:lnTo>
                    <a:pt x="3119" y="2752"/>
                  </a:lnTo>
                  <a:lnTo>
                    <a:pt x="3118" y="2742"/>
                  </a:lnTo>
                  <a:lnTo>
                    <a:pt x="3118" y="2732"/>
                  </a:lnTo>
                  <a:lnTo>
                    <a:pt x="3118" y="2045"/>
                  </a:lnTo>
                  <a:lnTo>
                    <a:pt x="3118" y="2035"/>
                  </a:lnTo>
                  <a:lnTo>
                    <a:pt x="3119" y="2025"/>
                  </a:lnTo>
                  <a:lnTo>
                    <a:pt x="3121" y="2016"/>
                  </a:lnTo>
                  <a:lnTo>
                    <a:pt x="3125" y="2008"/>
                  </a:lnTo>
                  <a:lnTo>
                    <a:pt x="3129" y="1999"/>
                  </a:lnTo>
                  <a:lnTo>
                    <a:pt x="3133" y="1991"/>
                  </a:lnTo>
                  <a:lnTo>
                    <a:pt x="3140" y="1983"/>
                  </a:lnTo>
                  <a:lnTo>
                    <a:pt x="3146" y="1977"/>
                  </a:lnTo>
                  <a:lnTo>
                    <a:pt x="3152" y="1971"/>
                  </a:lnTo>
                  <a:lnTo>
                    <a:pt x="3159" y="1965"/>
                  </a:lnTo>
                  <a:lnTo>
                    <a:pt x="3168" y="1960"/>
                  </a:lnTo>
                  <a:lnTo>
                    <a:pt x="3175" y="1956"/>
                  </a:lnTo>
                  <a:lnTo>
                    <a:pt x="3185" y="1953"/>
                  </a:lnTo>
                  <a:lnTo>
                    <a:pt x="3194" y="1950"/>
                  </a:lnTo>
                  <a:lnTo>
                    <a:pt x="3203" y="1949"/>
                  </a:lnTo>
                  <a:lnTo>
                    <a:pt x="3213" y="1949"/>
                  </a:lnTo>
                  <a:lnTo>
                    <a:pt x="4527" y="1949"/>
                  </a:lnTo>
                  <a:lnTo>
                    <a:pt x="4537" y="1949"/>
                  </a:lnTo>
                  <a:lnTo>
                    <a:pt x="4547" y="1950"/>
                  </a:lnTo>
                  <a:lnTo>
                    <a:pt x="4555" y="1953"/>
                  </a:lnTo>
                  <a:lnTo>
                    <a:pt x="4564" y="1956"/>
                  </a:lnTo>
                  <a:lnTo>
                    <a:pt x="4573" y="1960"/>
                  </a:lnTo>
                  <a:lnTo>
                    <a:pt x="4581" y="1965"/>
                  </a:lnTo>
                  <a:lnTo>
                    <a:pt x="4588" y="1971"/>
                  </a:lnTo>
                  <a:lnTo>
                    <a:pt x="4595" y="1977"/>
                  </a:lnTo>
                  <a:lnTo>
                    <a:pt x="4601" y="1983"/>
                  </a:lnTo>
                  <a:lnTo>
                    <a:pt x="4607" y="1991"/>
                  </a:lnTo>
                  <a:lnTo>
                    <a:pt x="4612" y="1999"/>
                  </a:lnTo>
                  <a:lnTo>
                    <a:pt x="4615" y="2008"/>
                  </a:lnTo>
                  <a:lnTo>
                    <a:pt x="4619" y="2016"/>
                  </a:lnTo>
                  <a:lnTo>
                    <a:pt x="4622" y="2025"/>
                  </a:lnTo>
                  <a:lnTo>
                    <a:pt x="4623" y="2035"/>
                  </a:lnTo>
                  <a:lnTo>
                    <a:pt x="4623" y="2045"/>
                  </a:lnTo>
                  <a:lnTo>
                    <a:pt x="4623" y="2732"/>
                  </a:lnTo>
                  <a:close/>
                </a:path>
              </a:pathLst>
            </a:custGeom>
            <a:solidFill>
              <a:srgbClr val="4B649F"/>
            </a:solidFill>
            <a:ln>
              <a:noFill/>
            </a:ln>
          </p:spPr>
          <p:txBody>
            <a:bodyPr bIns="720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ea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ea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ea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ea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ea"/>
                </a:defRPr>
              </a:lvl5pPr>
              <a:lvl6pPr marL="2286000" algn="l" defTabSz="914400" rtl="0" eaLnBrk="1" latinLnBrk="0" hangingPunct="1">
                <a:defRPr kern="12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ea"/>
                </a:defRPr>
              </a:lvl6pPr>
              <a:lvl7pPr marL="2743200" algn="l" defTabSz="914400" rtl="0" eaLnBrk="1" latinLnBrk="0" hangingPunct="1">
                <a:defRPr kern="12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ea"/>
                </a:defRPr>
              </a:lvl7pPr>
              <a:lvl8pPr marL="3200400" algn="l" defTabSz="914400" rtl="0" eaLnBrk="1" latinLnBrk="0" hangingPunct="1">
                <a:defRPr kern="12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ea"/>
                </a:defRPr>
              </a:lvl8pPr>
              <a:lvl9pPr marL="3657600" algn="l" defTabSz="914400" rtl="0" eaLnBrk="1" latinLnBrk="0" hangingPunct="1">
                <a:defRPr kern="12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ea"/>
                </a:defRPr>
              </a:lvl9pPr>
            </a:lstStyle>
            <a:p>
              <a:pPr algn="ctr">
                <a:defRPr/>
              </a:pPr>
              <a:endParaRPr lang="zh-CN" altLang="en-US" sz="2800" noProof="1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 flipH="1">
            <a:off x="3997644" y="1327150"/>
            <a:ext cx="8477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+mj-ea"/>
                <a:ea typeface="+mj-ea"/>
              </a:rPr>
              <a:t>C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矩形 49"/>
          <p:cNvSpPr/>
          <p:nvPr/>
        </p:nvSpPr>
        <p:spPr>
          <a:xfrm>
            <a:off x="1524001" y="6781800"/>
            <a:ext cx="9115425" cy="76200"/>
          </a:xfrm>
          <a:prstGeom prst="rect">
            <a:avLst/>
          </a:prstGeom>
          <a:solidFill>
            <a:srgbClr val="4B649F"/>
          </a:solidFill>
          <a:ln w="12700">
            <a:noFill/>
          </a:ln>
        </p:spPr>
        <p:txBody>
          <a:bodyPr anchor="ctr"/>
          <a:lstStyle/>
          <a:p>
            <a:pPr algn="ctr"/>
            <a:endParaRPr lang="en-US" altLang="en-US" sz="2800" dirty="0">
              <a:latin typeface="+mj-ea"/>
              <a:ea typeface="+mj-ea"/>
            </a:endParaRPr>
          </a:p>
        </p:txBody>
      </p:sp>
      <p:pic>
        <p:nvPicPr>
          <p:cNvPr id="43010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70763" y="-7937"/>
            <a:ext cx="3340100" cy="938212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52" name="直接连接符 51"/>
          <p:cNvCxnSpPr/>
          <p:nvPr/>
        </p:nvCxnSpPr>
        <p:spPr>
          <a:xfrm flipV="1">
            <a:off x="1487170" y="671196"/>
            <a:ext cx="8263890" cy="23495"/>
          </a:xfrm>
          <a:prstGeom prst="line">
            <a:avLst/>
          </a:prstGeom>
          <a:noFill/>
          <a:ln w="25400" cap="flat" cmpd="sng" algn="ctr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  <a:prstDash val="solid"/>
            <a:miter lim="800000"/>
          </a:ln>
          <a:effectLst/>
        </p:spPr>
      </p:cxnSp>
      <p:sp>
        <p:nvSpPr>
          <p:cNvPr id="57" name="标题 1"/>
          <p:cNvSpPr>
            <a:spLocks noGrp="1"/>
          </p:cNvSpPr>
          <p:nvPr/>
        </p:nvSpPr>
        <p:spPr>
          <a:xfrm>
            <a:off x="2266950" y="174625"/>
            <a:ext cx="2825750" cy="45878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r>
              <a:rPr lang="zh-CN" altLang="en-US" sz="2800" b="1" dirty="0">
                <a:solidFill>
                  <a:srgbClr val="0070C0"/>
                </a:solidFill>
                <a:latin typeface="+mj-ea"/>
                <a:ea typeface="+mj-ea"/>
              </a:rPr>
              <a:t>例题分析</a:t>
            </a:r>
            <a:endParaRPr lang="zh-CN" altLang="en-US" sz="2800" b="1" dirty="0">
              <a:solidFill>
                <a:srgbClr val="0070C0"/>
              </a:solidFill>
              <a:latin typeface="+mj-ea"/>
              <a:ea typeface="+mj-ea"/>
            </a:endParaRPr>
          </a:p>
        </p:txBody>
      </p:sp>
      <p:sp>
        <p:nvSpPr>
          <p:cNvPr id="21" name="文本框 4"/>
          <p:cNvSpPr txBox="1"/>
          <p:nvPr/>
        </p:nvSpPr>
        <p:spPr>
          <a:xfrm>
            <a:off x="1542679" y="1628801"/>
            <a:ext cx="9114789" cy="43999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+mj-ea"/>
                <a:ea typeface="+mj-ea"/>
              </a:rPr>
              <a:t>1.</a:t>
            </a:r>
            <a:r>
              <a:rPr lang="zh-CN" altLang="en-US" sz="2800" dirty="0">
                <a:latin typeface="+mj-ea"/>
                <a:ea typeface="+mj-ea"/>
              </a:rPr>
              <a:t>人的大脑中有很多如图所示的细胞，以下关于该结构的叙述中，错误的是（   ）</a:t>
            </a:r>
            <a:endParaRPr lang="zh-CN" altLang="en-US" sz="2800" dirty="0"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+mj-ea"/>
                <a:ea typeface="+mj-ea"/>
              </a:rPr>
              <a:t>A</a:t>
            </a:r>
            <a:r>
              <a:rPr lang="zh-CN" altLang="en-US" sz="2800" dirty="0">
                <a:latin typeface="+mj-ea"/>
                <a:ea typeface="+mj-ea"/>
              </a:rPr>
              <a:t>．这种细胞有细胞核、细胞质、细胞膜</a:t>
            </a:r>
            <a:endParaRPr lang="zh-CN" altLang="en-US" sz="2800" dirty="0"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+mj-ea"/>
                <a:ea typeface="+mj-ea"/>
              </a:rPr>
              <a:t>B</a:t>
            </a:r>
            <a:r>
              <a:rPr lang="zh-CN" altLang="en-US" sz="2800" dirty="0">
                <a:latin typeface="+mj-ea"/>
                <a:ea typeface="+mj-ea"/>
              </a:rPr>
              <a:t>．这种细胞最初来源于受精卵的分裂</a:t>
            </a:r>
            <a:endParaRPr lang="zh-CN" altLang="en-US" sz="2800" dirty="0"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+mj-ea"/>
                <a:ea typeface="+mj-ea"/>
              </a:rPr>
              <a:t>C</a:t>
            </a:r>
            <a:r>
              <a:rPr lang="zh-CN" altLang="en-US" sz="2800" dirty="0">
                <a:latin typeface="+mj-ea"/>
                <a:ea typeface="+mj-ea"/>
              </a:rPr>
              <a:t>．这种细胞的形成与细胞分化有关</a:t>
            </a:r>
            <a:endParaRPr lang="zh-CN" altLang="en-US" sz="2800" dirty="0"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+mj-ea"/>
                <a:ea typeface="+mj-ea"/>
              </a:rPr>
              <a:t>D</a:t>
            </a:r>
            <a:r>
              <a:rPr lang="zh-CN" altLang="en-US" sz="2800" dirty="0">
                <a:latin typeface="+mj-ea"/>
                <a:ea typeface="+mj-ea"/>
              </a:rPr>
              <a:t>．①是树突，②是轴突末梢，③是轴突</a:t>
            </a:r>
            <a:endParaRPr lang="en-US" altLang="zh-CN" sz="2800" dirty="0"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dirty="0"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+mj-ea"/>
                <a:ea typeface="+mj-ea"/>
              </a:rPr>
              <a:t>2.</a:t>
            </a:r>
            <a:r>
              <a:rPr lang="zh-CN" altLang="en-US" sz="2800" dirty="0">
                <a:latin typeface="+mj-ea"/>
                <a:ea typeface="+mj-ea"/>
              </a:rPr>
              <a:t>（</a:t>
            </a:r>
            <a:r>
              <a:rPr lang="en-US" altLang="zh-CN" sz="2800" dirty="0">
                <a:latin typeface="+mj-ea"/>
                <a:ea typeface="+mj-ea"/>
              </a:rPr>
              <a:t>2016·</a:t>
            </a:r>
            <a:r>
              <a:rPr lang="zh-CN" altLang="en-US" sz="2800" dirty="0">
                <a:latin typeface="+mj-ea"/>
                <a:ea typeface="+mj-ea"/>
              </a:rPr>
              <a:t>三明市）神经系统结构和功能的基本单位是（   ）</a:t>
            </a:r>
            <a:endParaRPr lang="zh-CN" altLang="en-US" sz="2800" dirty="0"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+mj-ea"/>
                <a:ea typeface="+mj-ea"/>
              </a:rPr>
              <a:t>A</a:t>
            </a:r>
            <a:r>
              <a:rPr lang="zh-CN" altLang="en-US" sz="2800" dirty="0">
                <a:latin typeface="+mj-ea"/>
                <a:ea typeface="+mj-ea"/>
              </a:rPr>
              <a:t>．脑       </a:t>
            </a:r>
            <a:r>
              <a:rPr lang="en-US" altLang="zh-CN" sz="2800" dirty="0">
                <a:latin typeface="+mj-ea"/>
                <a:ea typeface="+mj-ea"/>
              </a:rPr>
              <a:t>B</a:t>
            </a:r>
            <a:r>
              <a:rPr lang="zh-CN" altLang="en-US" sz="2800" dirty="0">
                <a:latin typeface="+mj-ea"/>
                <a:ea typeface="+mj-ea"/>
              </a:rPr>
              <a:t>．脊髓      </a:t>
            </a:r>
            <a:r>
              <a:rPr lang="en-US" altLang="zh-CN" sz="2800" dirty="0">
                <a:latin typeface="+mj-ea"/>
                <a:ea typeface="+mj-ea"/>
              </a:rPr>
              <a:t>C</a:t>
            </a:r>
            <a:r>
              <a:rPr lang="zh-CN" altLang="en-US" sz="2800" dirty="0">
                <a:latin typeface="+mj-ea"/>
                <a:ea typeface="+mj-ea"/>
              </a:rPr>
              <a:t>．神经元     </a:t>
            </a:r>
            <a:r>
              <a:rPr lang="en-US" altLang="zh-CN" sz="2800" dirty="0">
                <a:latin typeface="+mj-ea"/>
                <a:ea typeface="+mj-ea"/>
              </a:rPr>
              <a:t>D</a:t>
            </a:r>
            <a:r>
              <a:rPr lang="zh-CN" altLang="en-US" sz="2800" dirty="0">
                <a:latin typeface="+mj-ea"/>
                <a:ea typeface="+mj-ea"/>
              </a:rPr>
              <a:t>．神经</a:t>
            </a:r>
            <a:endParaRPr lang="zh-CN" altLang="en-US" sz="2800" dirty="0">
              <a:latin typeface="+mj-ea"/>
              <a:ea typeface="+mj-ea"/>
            </a:endParaRPr>
          </a:p>
        </p:txBody>
      </p:sp>
      <p:sp>
        <p:nvSpPr>
          <p:cNvPr id="23" name="TextBox 22"/>
          <p:cNvSpPr txBox="1"/>
          <p:nvPr/>
        </p:nvSpPr>
        <p:spPr>
          <a:xfrm flipH="1">
            <a:off x="4683443" y="2056449"/>
            <a:ext cx="8636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+mj-ea"/>
                <a:ea typeface="+mj-ea"/>
              </a:rPr>
              <a:t>D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grpSp>
        <p:nvGrpSpPr>
          <p:cNvPr id="43015" name="组合 5"/>
          <p:cNvGrpSpPr/>
          <p:nvPr/>
        </p:nvGrpSpPr>
        <p:grpSpPr>
          <a:xfrm>
            <a:off x="1679575" y="125414"/>
            <a:ext cx="496888" cy="496887"/>
            <a:chOff x="9444839" y="2234042"/>
            <a:chExt cx="1607262" cy="1607262"/>
          </a:xfrm>
        </p:grpSpPr>
        <p:sp>
          <p:nvSpPr>
            <p:cNvPr id="43019" name="椭圆 13"/>
            <p:cNvSpPr/>
            <p:nvPr/>
          </p:nvSpPr>
          <p:spPr>
            <a:xfrm>
              <a:off x="9444839" y="2234042"/>
              <a:ext cx="1607262" cy="1607262"/>
            </a:xfrm>
            <a:prstGeom prst="ellipse">
              <a:avLst/>
            </a:prstGeom>
            <a:solidFill>
              <a:srgbClr val="4B649F"/>
            </a:solidFill>
            <a:ln w="19050" cap="flat" cmpd="sng">
              <a:solidFill>
                <a:srgbClr val="4B649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en-US" altLang="en-US" sz="2800" dirty="0">
                <a:latin typeface="+mj-ea"/>
                <a:ea typeface="+mj-ea"/>
              </a:endParaRPr>
            </a:p>
          </p:txBody>
        </p:sp>
        <p:sp>
          <p:nvSpPr>
            <p:cNvPr id="43020" name="椭圆 14"/>
            <p:cNvSpPr/>
            <p:nvPr/>
          </p:nvSpPr>
          <p:spPr>
            <a:xfrm>
              <a:off x="9554374" y="2343577"/>
              <a:ext cx="1388192" cy="1388192"/>
            </a:xfrm>
            <a:prstGeom prst="ellipse">
              <a:avLst/>
            </a:prstGeom>
            <a:solidFill>
              <a:srgbClr val="FFFFFF"/>
            </a:solidFill>
            <a:ln w="19050" cap="flat" cmpd="sng">
              <a:solidFill>
                <a:srgbClr val="4B649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en-US" altLang="en-US" sz="2800" dirty="0">
                <a:latin typeface="+mj-ea"/>
                <a:ea typeface="+mj-ea"/>
              </a:endParaRPr>
            </a:p>
          </p:txBody>
        </p:sp>
        <p:sp>
          <p:nvSpPr>
            <p:cNvPr id="16" name="KSO_Shape"/>
            <p:cNvSpPr/>
            <p:nvPr/>
          </p:nvSpPr>
          <p:spPr bwMode="auto">
            <a:xfrm>
              <a:off x="9828036" y="2674698"/>
              <a:ext cx="840868" cy="725950"/>
            </a:xfrm>
            <a:custGeom>
              <a:avLst/>
              <a:gdLst>
                <a:gd name="T0" fmla="*/ 1814848 w 5325"/>
                <a:gd name="T1" fmla="*/ 1012065 h 4595"/>
                <a:gd name="T2" fmla="*/ 90510 w 5325"/>
                <a:gd name="T3" fmla="*/ 0 h 4595"/>
                <a:gd name="T4" fmla="*/ 0 w 5325"/>
                <a:gd name="T5" fmla="*/ 1012065 h 4595"/>
                <a:gd name="T6" fmla="*/ 459346 w 5325"/>
                <a:gd name="T7" fmla="*/ 1169473 h 4595"/>
                <a:gd name="T8" fmla="*/ 502276 w 5325"/>
                <a:gd name="T9" fmla="*/ 1643845 h 4595"/>
                <a:gd name="T10" fmla="*/ 630349 w 5325"/>
                <a:gd name="T11" fmla="*/ 1169473 h 4595"/>
                <a:gd name="T12" fmla="*/ 1275366 w 5325"/>
                <a:gd name="T13" fmla="*/ 1169473 h 4595"/>
                <a:gd name="T14" fmla="*/ 1403439 w 5325"/>
                <a:gd name="T15" fmla="*/ 1643845 h 4595"/>
                <a:gd name="T16" fmla="*/ 1446011 w 5325"/>
                <a:gd name="T17" fmla="*/ 1169473 h 4595"/>
                <a:gd name="T18" fmla="*/ 1905000 w 5325"/>
                <a:gd name="T19" fmla="*/ 1012065 h 4595"/>
                <a:gd name="T20" fmla="*/ 1653862 w 5325"/>
                <a:gd name="T21" fmla="*/ 977363 h 4595"/>
                <a:gd name="T22" fmla="*/ 1653504 w 5325"/>
                <a:gd name="T23" fmla="*/ 984518 h 4595"/>
                <a:gd name="T24" fmla="*/ 1651000 w 5325"/>
                <a:gd name="T25" fmla="*/ 990958 h 4595"/>
                <a:gd name="T26" fmla="*/ 1648138 w 5325"/>
                <a:gd name="T27" fmla="*/ 996682 h 4595"/>
                <a:gd name="T28" fmla="*/ 1643845 w 5325"/>
                <a:gd name="T29" fmla="*/ 1002048 h 4595"/>
                <a:gd name="T30" fmla="*/ 1638837 w 5325"/>
                <a:gd name="T31" fmla="*/ 1005983 h 4595"/>
                <a:gd name="T32" fmla="*/ 1632755 w 5325"/>
                <a:gd name="T33" fmla="*/ 1009561 h 4595"/>
                <a:gd name="T34" fmla="*/ 1626673 w 5325"/>
                <a:gd name="T35" fmla="*/ 1011349 h 4595"/>
                <a:gd name="T36" fmla="*/ 1619518 w 5325"/>
                <a:gd name="T37" fmla="*/ 1012065 h 4595"/>
                <a:gd name="T38" fmla="*/ 1149439 w 5325"/>
                <a:gd name="T39" fmla="*/ 1012065 h 4595"/>
                <a:gd name="T40" fmla="*/ 1142642 w 5325"/>
                <a:gd name="T41" fmla="*/ 1011349 h 4595"/>
                <a:gd name="T42" fmla="*/ 1135845 w 5325"/>
                <a:gd name="T43" fmla="*/ 1009561 h 4595"/>
                <a:gd name="T44" fmla="*/ 1130121 w 5325"/>
                <a:gd name="T45" fmla="*/ 1005983 h 4595"/>
                <a:gd name="T46" fmla="*/ 1125470 w 5325"/>
                <a:gd name="T47" fmla="*/ 1002048 h 4595"/>
                <a:gd name="T48" fmla="*/ 1120820 w 5325"/>
                <a:gd name="T49" fmla="*/ 996682 h 4595"/>
                <a:gd name="T50" fmla="*/ 1117958 w 5325"/>
                <a:gd name="T51" fmla="*/ 990958 h 4595"/>
                <a:gd name="T52" fmla="*/ 1115811 w 5325"/>
                <a:gd name="T53" fmla="*/ 984518 h 4595"/>
                <a:gd name="T54" fmla="*/ 1115454 w 5325"/>
                <a:gd name="T55" fmla="*/ 977363 h 4595"/>
                <a:gd name="T56" fmla="*/ 1115454 w 5325"/>
                <a:gd name="T57" fmla="*/ 731592 h 4595"/>
                <a:gd name="T58" fmla="*/ 1115811 w 5325"/>
                <a:gd name="T59" fmla="*/ 724437 h 4595"/>
                <a:gd name="T60" fmla="*/ 1117958 w 5325"/>
                <a:gd name="T61" fmla="*/ 718355 h 4595"/>
                <a:gd name="T62" fmla="*/ 1120820 w 5325"/>
                <a:gd name="T63" fmla="*/ 712273 h 4595"/>
                <a:gd name="T64" fmla="*/ 1125470 w 5325"/>
                <a:gd name="T65" fmla="*/ 707265 h 4595"/>
                <a:gd name="T66" fmla="*/ 1130121 w 5325"/>
                <a:gd name="T67" fmla="*/ 702972 h 4595"/>
                <a:gd name="T68" fmla="*/ 1135845 w 5325"/>
                <a:gd name="T69" fmla="*/ 699752 h 4595"/>
                <a:gd name="T70" fmla="*/ 1142642 w 5325"/>
                <a:gd name="T71" fmla="*/ 697606 h 4595"/>
                <a:gd name="T72" fmla="*/ 1149439 w 5325"/>
                <a:gd name="T73" fmla="*/ 697248 h 4595"/>
                <a:gd name="T74" fmla="*/ 1619518 w 5325"/>
                <a:gd name="T75" fmla="*/ 697248 h 4595"/>
                <a:gd name="T76" fmla="*/ 1626673 w 5325"/>
                <a:gd name="T77" fmla="*/ 697606 h 4595"/>
                <a:gd name="T78" fmla="*/ 1632755 w 5325"/>
                <a:gd name="T79" fmla="*/ 699752 h 4595"/>
                <a:gd name="T80" fmla="*/ 1638837 w 5325"/>
                <a:gd name="T81" fmla="*/ 702972 h 4595"/>
                <a:gd name="T82" fmla="*/ 1643845 w 5325"/>
                <a:gd name="T83" fmla="*/ 707265 h 4595"/>
                <a:gd name="T84" fmla="*/ 1648138 w 5325"/>
                <a:gd name="T85" fmla="*/ 712273 h 4595"/>
                <a:gd name="T86" fmla="*/ 1651000 w 5325"/>
                <a:gd name="T87" fmla="*/ 718355 h 4595"/>
                <a:gd name="T88" fmla="*/ 1653504 w 5325"/>
                <a:gd name="T89" fmla="*/ 724437 h 4595"/>
                <a:gd name="T90" fmla="*/ 1653862 w 5325"/>
                <a:gd name="T91" fmla="*/ 731592 h 4595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5325" h="4595">
                  <a:moveTo>
                    <a:pt x="5325" y="2829"/>
                  </a:moveTo>
                  <a:lnTo>
                    <a:pt x="5073" y="2829"/>
                  </a:lnTo>
                  <a:lnTo>
                    <a:pt x="5073" y="0"/>
                  </a:lnTo>
                  <a:lnTo>
                    <a:pt x="253" y="0"/>
                  </a:lnTo>
                  <a:lnTo>
                    <a:pt x="253" y="2829"/>
                  </a:lnTo>
                  <a:lnTo>
                    <a:pt x="0" y="2829"/>
                  </a:lnTo>
                  <a:lnTo>
                    <a:pt x="0" y="3269"/>
                  </a:lnTo>
                  <a:lnTo>
                    <a:pt x="1284" y="3269"/>
                  </a:lnTo>
                  <a:lnTo>
                    <a:pt x="926" y="4595"/>
                  </a:lnTo>
                  <a:lnTo>
                    <a:pt x="1404" y="4595"/>
                  </a:lnTo>
                  <a:lnTo>
                    <a:pt x="1762" y="3269"/>
                  </a:lnTo>
                  <a:lnTo>
                    <a:pt x="3565" y="3269"/>
                  </a:lnTo>
                  <a:lnTo>
                    <a:pt x="3764" y="4009"/>
                  </a:lnTo>
                  <a:lnTo>
                    <a:pt x="3923" y="4595"/>
                  </a:lnTo>
                  <a:lnTo>
                    <a:pt x="4400" y="4595"/>
                  </a:lnTo>
                  <a:lnTo>
                    <a:pt x="4042" y="3269"/>
                  </a:lnTo>
                  <a:lnTo>
                    <a:pt x="5325" y="3269"/>
                  </a:lnTo>
                  <a:lnTo>
                    <a:pt x="5325" y="2829"/>
                  </a:lnTo>
                  <a:close/>
                  <a:moveTo>
                    <a:pt x="4623" y="2732"/>
                  </a:moveTo>
                  <a:lnTo>
                    <a:pt x="4623" y="2732"/>
                  </a:lnTo>
                  <a:lnTo>
                    <a:pt x="4623" y="2742"/>
                  </a:lnTo>
                  <a:lnTo>
                    <a:pt x="4622" y="2752"/>
                  </a:lnTo>
                  <a:lnTo>
                    <a:pt x="4619" y="2760"/>
                  </a:lnTo>
                  <a:lnTo>
                    <a:pt x="4615" y="2770"/>
                  </a:lnTo>
                  <a:lnTo>
                    <a:pt x="4612" y="2779"/>
                  </a:lnTo>
                  <a:lnTo>
                    <a:pt x="4607" y="2786"/>
                  </a:lnTo>
                  <a:lnTo>
                    <a:pt x="4601" y="2794"/>
                  </a:lnTo>
                  <a:lnTo>
                    <a:pt x="4595" y="2801"/>
                  </a:lnTo>
                  <a:lnTo>
                    <a:pt x="4588" y="2807"/>
                  </a:lnTo>
                  <a:lnTo>
                    <a:pt x="4581" y="2812"/>
                  </a:lnTo>
                  <a:lnTo>
                    <a:pt x="4573" y="2817"/>
                  </a:lnTo>
                  <a:lnTo>
                    <a:pt x="4564" y="2822"/>
                  </a:lnTo>
                  <a:lnTo>
                    <a:pt x="4555" y="2824"/>
                  </a:lnTo>
                  <a:lnTo>
                    <a:pt x="4547" y="2827"/>
                  </a:lnTo>
                  <a:lnTo>
                    <a:pt x="4537" y="2828"/>
                  </a:lnTo>
                  <a:lnTo>
                    <a:pt x="4527" y="2829"/>
                  </a:lnTo>
                  <a:lnTo>
                    <a:pt x="3213" y="2829"/>
                  </a:lnTo>
                  <a:lnTo>
                    <a:pt x="3203" y="2828"/>
                  </a:lnTo>
                  <a:lnTo>
                    <a:pt x="3194" y="2827"/>
                  </a:lnTo>
                  <a:lnTo>
                    <a:pt x="3185" y="2824"/>
                  </a:lnTo>
                  <a:lnTo>
                    <a:pt x="3175" y="2822"/>
                  </a:lnTo>
                  <a:lnTo>
                    <a:pt x="3168" y="2817"/>
                  </a:lnTo>
                  <a:lnTo>
                    <a:pt x="3159" y="2812"/>
                  </a:lnTo>
                  <a:lnTo>
                    <a:pt x="3152" y="2807"/>
                  </a:lnTo>
                  <a:lnTo>
                    <a:pt x="3146" y="2801"/>
                  </a:lnTo>
                  <a:lnTo>
                    <a:pt x="3140" y="2794"/>
                  </a:lnTo>
                  <a:lnTo>
                    <a:pt x="3133" y="2786"/>
                  </a:lnTo>
                  <a:lnTo>
                    <a:pt x="3129" y="2779"/>
                  </a:lnTo>
                  <a:lnTo>
                    <a:pt x="3125" y="2770"/>
                  </a:lnTo>
                  <a:lnTo>
                    <a:pt x="3121" y="2760"/>
                  </a:lnTo>
                  <a:lnTo>
                    <a:pt x="3119" y="2752"/>
                  </a:lnTo>
                  <a:lnTo>
                    <a:pt x="3118" y="2742"/>
                  </a:lnTo>
                  <a:lnTo>
                    <a:pt x="3118" y="2732"/>
                  </a:lnTo>
                  <a:lnTo>
                    <a:pt x="3118" y="2045"/>
                  </a:lnTo>
                  <a:lnTo>
                    <a:pt x="3118" y="2035"/>
                  </a:lnTo>
                  <a:lnTo>
                    <a:pt x="3119" y="2025"/>
                  </a:lnTo>
                  <a:lnTo>
                    <a:pt x="3121" y="2016"/>
                  </a:lnTo>
                  <a:lnTo>
                    <a:pt x="3125" y="2008"/>
                  </a:lnTo>
                  <a:lnTo>
                    <a:pt x="3129" y="1999"/>
                  </a:lnTo>
                  <a:lnTo>
                    <a:pt x="3133" y="1991"/>
                  </a:lnTo>
                  <a:lnTo>
                    <a:pt x="3140" y="1983"/>
                  </a:lnTo>
                  <a:lnTo>
                    <a:pt x="3146" y="1977"/>
                  </a:lnTo>
                  <a:lnTo>
                    <a:pt x="3152" y="1971"/>
                  </a:lnTo>
                  <a:lnTo>
                    <a:pt x="3159" y="1965"/>
                  </a:lnTo>
                  <a:lnTo>
                    <a:pt x="3168" y="1960"/>
                  </a:lnTo>
                  <a:lnTo>
                    <a:pt x="3175" y="1956"/>
                  </a:lnTo>
                  <a:lnTo>
                    <a:pt x="3185" y="1953"/>
                  </a:lnTo>
                  <a:lnTo>
                    <a:pt x="3194" y="1950"/>
                  </a:lnTo>
                  <a:lnTo>
                    <a:pt x="3203" y="1949"/>
                  </a:lnTo>
                  <a:lnTo>
                    <a:pt x="3213" y="1949"/>
                  </a:lnTo>
                  <a:lnTo>
                    <a:pt x="4527" y="1949"/>
                  </a:lnTo>
                  <a:lnTo>
                    <a:pt x="4537" y="1949"/>
                  </a:lnTo>
                  <a:lnTo>
                    <a:pt x="4547" y="1950"/>
                  </a:lnTo>
                  <a:lnTo>
                    <a:pt x="4555" y="1953"/>
                  </a:lnTo>
                  <a:lnTo>
                    <a:pt x="4564" y="1956"/>
                  </a:lnTo>
                  <a:lnTo>
                    <a:pt x="4573" y="1960"/>
                  </a:lnTo>
                  <a:lnTo>
                    <a:pt x="4581" y="1965"/>
                  </a:lnTo>
                  <a:lnTo>
                    <a:pt x="4588" y="1971"/>
                  </a:lnTo>
                  <a:lnTo>
                    <a:pt x="4595" y="1977"/>
                  </a:lnTo>
                  <a:lnTo>
                    <a:pt x="4601" y="1983"/>
                  </a:lnTo>
                  <a:lnTo>
                    <a:pt x="4607" y="1991"/>
                  </a:lnTo>
                  <a:lnTo>
                    <a:pt x="4612" y="1999"/>
                  </a:lnTo>
                  <a:lnTo>
                    <a:pt x="4615" y="2008"/>
                  </a:lnTo>
                  <a:lnTo>
                    <a:pt x="4619" y="2016"/>
                  </a:lnTo>
                  <a:lnTo>
                    <a:pt x="4622" y="2025"/>
                  </a:lnTo>
                  <a:lnTo>
                    <a:pt x="4623" y="2035"/>
                  </a:lnTo>
                  <a:lnTo>
                    <a:pt x="4623" y="2045"/>
                  </a:lnTo>
                  <a:lnTo>
                    <a:pt x="4623" y="2732"/>
                  </a:lnTo>
                  <a:close/>
                </a:path>
              </a:pathLst>
            </a:custGeom>
            <a:solidFill>
              <a:srgbClr val="4B649F"/>
            </a:solidFill>
            <a:ln>
              <a:noFill/>
            </a:ln>
          </p:spPr>
          <p:txBody>
            <a:bodyPr bIns="720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ea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ea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ea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ea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ea"/>
                </a:defRPr>
              </a:lvl5pPr>
              <a:lvl6pPr marL="2286000" algn="l" defTabSz="914400" rtl="0" eaLnBrk="1" latinLnBrk="0" hangingPunct="1">
                <a:defRPr kern="12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ea"/>
                </a:defRPr>
              </a:lvl6pPr>
              <a:lvl7pPr marL="2743200" algn="l" defTabSz="914400" rtl="0" eaLnBrk="1" latinLnBrk="0" hangingPunct="1">
                <a:defRPr kern="12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ea"/>
                </a:defRPr>
              </a:lvl7pPr>
              <a:lvl8pPr marL="3200400" algn="l" defTabSz="914400" rtl="0" eaLnBrk="1" latinLnBrk="0" hangingPunct="1">
                <a:defRPr kern="12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ea"/>
                </a:defRPr>
              </a:lvl8pPr>
              <a:lvl9pPr marL="3657600" algn="l" defTabSz="914400" rtl="0" eaLnBrk="1" latinLnBrk="0" hangingPunct="1">
                <a:defRPr kern="12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ea"/>
                </a:defRPr>
              </a:lvl9pPr>
            </a:lstStyle>
            <a:p>
              <a:pPr algn="ctr">
                <a:defRPr/>
              </a:pPr>
              <a:endParaRPr lang="zh-CN" altLang="en-US" sz="2800" noProof="1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7" name="文本框 4"/>
          <p:cNvSpPr txBox="1"/>
          <p:nvPr/>
        </p:nvSpPr>
        <p:spPr>
          <a:xfrm>
            <a:off x="1524001" y="1033572"/>
            <a:ext cx="9114789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accent1"/>
                </a:solidFill>
                <a:latin typeface="+mj-ea"/>
                <a:ea typeface="+mj-ea"/>
              </a:rPr>
              <a:t>●即时练习</a:t>
            </a:r>
            <a:endParaRPr lang="zh-CN" altLang="en-US" sz="28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8" name="TextBox 17"/>
          <p:cNvSpPr txBox="1"/>
          <p:nvPr/>
        </p:nvSpPr>
        <p:spPr>
          <a:xfrm flipH="1">
            <a:off x="1834357" y="5013177"/>
            <a:ext cx="865187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+mj-ea"/>
                <a:ea typeface="+mj-ea"/>
              </a:rPr>
              <a:t>C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pic>
        <p:nvPicPr>
          <p:cNvPr id="43018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2694" y="2649017"/>
            <a:ext cx="2386013" cy="17875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23" grpId="0"/>
      <p:bldP spid="1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矩形 49"/>
          <p:cNvSpPr/>
          <p:nvPr/>
        </p:nvSpPr>
        <p:spPr>
          <a:xfrm>
            <a:off x="1524001" y="6781800"/>
            <a:ext cx="9115425" cy="76200"/>
          </a:xfrm>
          <a:prstGeom prst="rect">
            <a:avLst/>
          </a:prstGeom>
          <a:solidFill>
            <a:srgbClr val="4B649F"/>
          </a:solidFill>
          <a:ln w="12700">
            <a:noFill/>
          </a:ln>
        </p:spPr>
        <p:txBody>
          <a:bodyPr anchor="ctr"/>
          <a:lstStyle/>
          <a:p>
            <a:pPr algn="ctr"/>
            <a:endParaRPr lang="en-US" altLang="en-US" sz="2800" dirty="0">
              <a:latin typeface="+mj-ea"/>
              <a:ea typeface="+mj-ea"/>
            </a:endParaRPr>
          </a:p>
        </p:txBody>
      </p:sp>
      <p:pic>
        <p:nvPicPr>
          <p:cNvPr id="44034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70763" y="-7937"/>
            <a:ext cx="3340100" cy="938212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52" name="直接连接符 51"/>
          <p:cNvCxnSpPr/>
          <p:nvPr/>
        </p:nvCxnSpPr>
        <p:spPr>
          <a:xfrm flipV="1">
            <a:off x="1487170" y="671196"/>
            <a:ext cx="8263890" cy="23495"/>
          </a:xfrm>
          <a:prstGeom prst="line">
            <a:avLst/>
          </a:prstGeom>
          <a:noFill/>
          <a:ln w="25400" cap="flat" cmpd="sng" algn="ctr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  <a:prstDash val="solid"/>
            <a:miter lim="800000"/>
          </a:ln>
          <a:effectLst/>
        </p:spPr>
      </p:cxnSp>
      <p:sp>
        <p:nvSpPr>
          <p:cNvPr id="57" name="标题 1"/>
          <p:cNvSpPr>
            <a:spLocks noGrp="1"/>
          </p:cNvSpPr>
          <p:nvPr/>
        </p:nvSpPr>
        <p:spPr>
          <a:xfrm>
            <a:off x="2266950" y="174625"/>
            <a:ext cx="2825750" cy="45878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r>
              <a:rPr lang="zh-CN" altLang="en-US" sz="2800" b="1" dirty="0">
                <a:solidFill>
                  <a:srgbClr val="0070C0"/>
                </a:solidFill>
                <a:latin typeface="+mj-ea"/>
                <a:ea typeface="+mj-ea"/>
              </a:rPr>
              <a:t>例题分析</a:t>
            </a:r>
            <a:endParaRPr lang="zh-CN" altLang="en-US" sz="2800" b="1" dirty="0">
              <a:solidFill>
                <a:srgbClr val="0070C0"/>
              </a:solidFill>
              <a:latin typeface="+mj-ea"/>
              <a:ea typeface="+mj-ea"/>
            </a:endParaRPr>
          </a:p>
        </p:txBody>
      </p:sp>
      <p:sp>
        <p:nvSpPr>
          <p:cNvPr id="21" name="文本框 4"/>
          <p:cNvSpPr txBox="1"/>
          <p:nvPr/>
        </p:nvSpPr>
        <p:spPr>
          <a:xfrm>
            <a:off x="1553211" y="930910"/>
            <a:ext cx="9114789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+mj-ea"/>
                <a:ea typeface="+mj-ea"/>
              </a:rPr>
              <a:t>【</a:t>
            </a:r>
            <a:r>
              <a:rPr lang="zh-CN" altLang="en-US" sz="2800" dirty="0">
                <a:latin typeface="+mj-ea"/>
                <a:ea typeface="+mj-ea"/>
              </a:rPr>
              <a:t>例 </a:t>
            </a:r>
            <a:r>
              <a:rPr lang="en-US" altLang="zh-CN" sz="2800" dirty="0">
                <a:latin typeface="+mj-ea"/>
                <a:ea typeface="+mj-ea"/>
              </a:rPr>
              <a:t>3】</a:t>
            </a:r>
            <a:r>
              <a:rPr lang="zh-CN" altLang="en-US" sz="2800" dirty="0">
                <a:latin typeface="+mj-ea"/>
                <a:ea typeface="+mj-ea"/>
              </a:rPr>
              <a:t>小儿患重感冒流鼻涕时，鼻涕中的病菌可能通过以下哪个部位进入中耳，引发中耳炎（   ）</a:t>
            </a:r>
            <a:endParaRPr lang="zh-CN" altLang="en-US" sz="2800" dirty="0"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+mj-ea"/>
                <a:ea typeface="+mj-ea"/>
              </a:rPr>
              <a:t>A</a:t>
            </a:r>
            <a:r>
              <a:rPr lang="zh-CN" altLang="en-US" sz="2800" dirty="0">
                <a:latin typeface="+mj-ea"/>
                <a:ea typeface="+mj-ea"/>
              </a:rPr>
              <a:t>．外耳道     </a:t>
            </a:r>
            <a:r>
              <a:rPr lang="en-US" altLang="zh-CN" sz="2800" dirty="0">
                <a:latin typeface="+mj-ea"/>
                <a:ea typeface="+mj-ea"/>
              </a:rPr>
              <a:t>B</a:t>
            </a:r>
            <a:r>
              <a:rPr lang="zh-CN" altLang="en-US" sz="2800" dirty="0">
                <a:latin typeface="+mj-ea"/>
                <a:ea typeface="+mj-ea"/>
              </a:rPr>
              <a:t>．血液     </a:t>
            </a:r>
            <a:r>
              <a:rPr lang="en-US" altLang="zh-CN" sz="2800" dirty="0">
                <a:latin typeface="+mj-ea"/>
                <a:ea typeface="+mj-ea"/>
              </a:rPr>
              <a:t>C</a:t>
            </a:r>
            <a:r>
              <a:rPr lang="zh-CN" altLang="en-US" sz="2800" dirty="0">
                <a:latin typeface="+mj-ea"/>
                <a:ea typeface="+mj-ea"/>
              </a:rPr>
              <a:t>．鼻腔     </a:t>
            </a:r>
            <a:r>
              <a:rPr lang="en-US" altLang="zh-CN" sz="2800" dirty="0">
                <a:latin typeface="+mj-ea"/>
                <a:ea typeface="+mj-ea"/>
              </a:rPr>
              <a:t>D</a:t>
            </a:r>
            <a:r>
              <a:rPr lang="zh-CN" altLang="en-US" sz="2800" dirty="0">
                <a:latin typeface="+mj-ea"/>
                <a:ea typeface="+mj-ea"/>
              </a:rPr>
              <a:t>．咽鼓管</a:t>
            </a:r>
            <a:endParaRPr lang="zh-CN" altLang="en-US" sz="2800" dirty="0">
              <a:latin typeface="+mj-ea"/>
              <a:ea typeface="+mj-ea"/>
            </a:endParaRPr>
          </a:p>
        </p:txBody>
      </p:sp>
      <p:grpSp>
        <p:nvGrpSpPr>
          <p:cNvPr id="44038" name="组合 5"/>
          <p:cNvGrpSpPr/>
          <p:nvPr/>
        </p:nvGrpSpPr>
        <p:grpSpPr>
          <a:xfrm>
            <a:off x="1679575" y="125414"/>
            <a:ext cx="496888" cy="496887"/>
            <a:chOff x="9444839" y="2234042"/>
            <a:chExt cx="1607262" cy="1607262"/>
          </a:xfrm>
        </p:grpSpPr>
        <p:sp>
          <p:nvSpPr>
            <p:cNvPr id="44041" name="椭圆 13"/>
            <p:cNvSpPr/>
            <p:nvPr/>
          </p:nvSpPr>
          <p:spPr>
            <a:xfrm>
              <a:off x="9444839" y="2234042"/>
              <a:ext cx="1607262" cy="1607262"/>
            </a:xfrm>
            <a:prstGeom prst="ellipse">
              <a:avLst/>
            </a:prstGeom>
            <a:solidFill>
              <a:srgbClr val="4B649F"/>
            </a:solidFill>
            <a:ln w="19050" cap="flat" cmpd="sng">
              <a:solidFill>
                <a:srgbClr val="4B649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en-US" altLang="en-US" sz="2800" dirty="0">
                <a:latin typeface="+mj-ea"/>
                <a:ea typeface="+mj-ea"/>
              </a:endParaRPr>
            </a:p>
          </p:txBody>
        </p:sp>
        <p:sp>
          <p:nvSpPr>
            <p:cNvPr id="44042" name="椭圆 14"/>
            <p:cNvSpPr/>
            <p:nvPr/>
          </p:nvSpPr>
          <p:spPr>
            <a:xfrm>
              <a:off x="9554374" y="2343577"/>
              <a:ext cx="1388192" cy="1388192"/>
            </a:xfrm>
            <a:prstGeom prst="ellipse">
              <a:avLst/>
            </a:prstGeom>
            <a:solidFill>
              <a:srgbClr val="FFFFFF"/>
            </a:solidFill>
            <a:ln w="19050" cap="flat" cmpd="sng">
              <a:solidFill>
                <a:srgbClr val="4B649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en-US" altLang="en-US" sz="2800" dirty="0">
                <a:latin typeface="+mj-ea"/>
                <a:ea typeface="+mj-ea"/>
              </a:endParaRPr>
            </a:p>
          </p:txBody>
        </p:sp>
        <p:sp>
          <p:nvSpPr>
            <p:cNvPr id="16" name="KSO_Shape"/>
            <p:cNvSpPr/>
            <p:nvPr/>
          </p:nvSpPr>
          <p:spPr bwMode="auto">
            <a:xfrm>
              <a:off x="9828036" y="2674698"/>
              <a:ext cx="840868" cy="725950"/>
            </a:xfrm>
            <a:custGeom>
              <a:avLst/>
              <a:gdLst>
                <a:gd name="T0" fmla="*/ 1814848 w 5325"/>
                <a:gd name="T1" fmla="*/ 1012065 h 4595"/>
                <a:gd name="T2" fmla="*/ 90510 w 5325"/>
                <a:gd name="T3" fmla="*/ 0 h 4595"/>
                <a:gd name="T4" fmla="*/ 0 w 5325"/>
                <a:gd name="T5" fmla="*/ 1012065 h 4595"/>
                <a:gd name="T6" fmla="*/ 459346 w 5325"/>
                <a:gd name="T7" fmla="*/ 1169473 h 4595"/>
                <a:gd name="T8" fmla="*/ 502276 w 5325"/>
                <a:gd name="T9" fmla="*/ 1643845 h 4595"/>
                <a:gd name="T10" fmla="*/ 630349 w 5325"/>
                <a:gd name="T11" fmla="*/ 1169473 h 4595"/>
                <a:gd name="T12" fmla="*/ 1275366 w 5325"/>
                <a:gd name="T13" fmla="*/ 1169473 h 4595"/>
                <a:gd name="T14" fmla="*/ 1403439 w 5325"/>
                <a:gd name="T15" fmla="*/ 1643845 h 4595"/>
                <a:gd name="T16" fmla="*/ 1446011 w 5325"/>
                <a:gd name="T17" fmla="*/ 1169473 h 4595"/>
                <a:gd name="T18" fmla="*/ 1905000 w 5325"/>
                <a:gd name="T19" fmla="*/ 1012065 h 4595"/>
                <a:gd name="T20" fmla="*/ 1653862 w 5325"/>
                <a:gd name="T21" fmla="*/ 977363 h 4595"/>
                <a:gd name="T22" fmla="*/ 1653504 w 5325"/>
                <a:gd name="T23" fmla="*/ 984518 h 4595"/>
                <a:gd name="T24" fmla="*/ 1651000 w 5325"/>
                <a:gd name="T25" fmla="*/ 990958 h 4595"/>
                <a:gd name="T26" fmla="*/ 1648138 w 5325"/>
                <a:gd name="T27" fmla="*/ 996682 h 4595"/>
                <a:gd name="T28" fmla="*/ 1643845 w 5325"/>
                <a:gd name="T29" fmla="*/ 1002048 h 4595"/>
                <a:gd name="T30" fmla="*/ 1638837 w 5325"/>
                <a:gd name="T31" fmla="*/ 1005983 h 4595"/>
                <a:gd name="T32" fmla="*/ 1632755 w 5325"/>
                <a:gd name="T33" fmla="*/ 1009561 h 4595"/>
                <a:gd name="T34" fmla="*/ 1626673 w 5325"/>
                <a:gd name="T35" fmla="*/ 1011349 h 4595"/>
                <a:gd name="T36" fmla="*/ 1619518 w 5325"/>
                <a:gd name="T37" fmla="*/ 1012065 h 4595"/>
                <a:gd name="T38" fmla="*/ 1149439 w 5325"/>
                <a:gd name="T39" fmla="*/ 1012065 h 4595"/>
                <a:gd name="T40" fmla="*/ 1142642 w 5325"/>
                <a:gd name="T41" fmla="*/ 1011349 h 4595"/>
                <a:gd name="T42" fmla="*/ 1135845 w 5325"/>
                <a:gd name="T43" fmla="*/ 1009561 h 4595"/>
                <a:gd name="T44" fmla="*/ 1130121 w 5325"/>
                <a:gd name="T45" fmla="*/ 1005983 h 4595"/>
                <a:gd name="T46" fmla="*/ 1125470 w 5325"/>
                <a:gd name="T47" fmla="*/ 1002048 h 4595"/>
                <a:gd name="T48" fmla="*/ 1120820 w 5325"/>
                <a:gd name="T49" fmla="*/ 996682 h 4595"/>
                <a:gd name="T50" fmla="*/ 1117958 w 5325"/>
                <a:gd name="T51" fmla="*/ 990958 h 4595"/>
                <a:gd name="T52" fmla="*/ 1115811 w 5325"/>
                <a:gd name="T53" fmla="*/ 984518 h 4595"/>
                <a:gd name="T54" fmla="*/ 1115454 w 5325"/>
                <a:gd name="T55" fmla="*/ 977363 h 4595"/>
                <a:gd name="T56" fmla="*/ 1115454 w 5325"/>
                <a:gd name="T57" fmla="*/ 731592 h 4595"/>
                <a:gd name="T58" fmla="*/ 1115811 w 5325"/>
                <a:gd name="T59" fmla="*/ 724437 h 4595"/>
                <a:gd name="T60" fmla="*/ 1117958 w 5325"/>
                <a:gd name="T61" fmla="*/ 718355 h 4595"/>
                <a:gd name="T62" fmla="*/ 1120820 w 5325"/>
                <a:gd name="T63" fmla="*/ 712273 h 4595"/>
                <a:gd name="T64" fmla="*/ 1125470 w 5325"/>
                <a:gd name="T65" fmla="*/ 707265 h 4595"/>
                <a:gd name="T66" fmla="*/ 1130121 w 5325"/>
                <a:gd name="T67" fmla="*/ 702972 h 4595"/>
                <a:gd name="T68" fmla="*/ 1135845 w 5325"/>
                <a:gd name="T69" fmla="*/ 699752 h 4595"/>
                <a:gd name="T70" fmla="*/ 1142642 w 5325"/>
                <a:gd name="T71" fmla="*/ 697606 h 4595"/>
                <a:gd name="T72" fmla="*/ 1149439 w 5325"/>
                <a:gd name="T73" fmla="*/ 697248 h 4595"/>
                <a:gd name="T74" fmla="*/ 1619518 w 5325"/>
                <a:gd name="T75" fmla="*/ 697248 h 4595"/>
                <a:gd name="T76" fmla="*/ 1626673 w 5325"/>
                <a:gd name="T77" fmla="*/ 697606 h 4595"/>
                <a:gd name="T78" fmla="*/ 1632755 w 5325"/>
                <a:gd name="T79" fmla="*/ 699752 h 4595"/>
                <a:gd name="T80" fmla="*/ 1638837 w 5325"/>
                <a:gd name="T81" fmla="*/ 702972 h 4595"/>
                <a:gd name="T82" fmla="*/ 1643845 w 5325"/>
                <a:gd name="T83" fmla="*/ 707265 h 4595"/>
                <a:gd name="T84" fmla="*/ 1648138 w 5325"/>
                <a:gd name="T85" fmla="*/ 712273 h 4595"/>
                <a:gd name="T86" fmla="*/ 1651000 w 5325"/>
                <a:gd name="T87" fmla="*/ 718355 h 4595"/>
                <a:gd name="T88" fmla="*/ 1653504 w 5325"/>
                <a:gd name="T89" fmla="*/ 724437 h 4595"/>
                <a:gd name="T90" fmla="*/ 1653862 w 5325"/>
                <a:gd name="T91" fmla="*/ 731592 h 4595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5325" h="4595">
                  <a:moveTo>
                    <a:pt x="5325" y="2829"/>
                  </a:moveTo>
                  <a:lnTo>
                    <a:pt x="5073" y="2829"/>
                  </a:lnTo>
                  <a:lnTo>
                    <a:pt x="5073" y="0"/>
                  </a:lnTo>
                  <a:lnTo>
                    <a:pt x="253" y="0"/>
                  </a:lnTo>
                  <a:lnTo>
                    <a:pt x="253" y="2829"/>
                  </a:lnTo>
                  <a:lnTo>
                    <a:pt x="0" y="2829"/>
                  </a:lnTo>
                  <a:lnTo>
                    <a:pt x="0" y="3269"/>
                  </a:lnTo>
                  <a:lnTo>
                    <a:pt x="1284" y="3269"/>
                  </a:lnTo>
                  <a:lnTo>
                    <a:pt x="926" y="4595"/>
                  </a:lnTo>
                  <a:lnTo>
                    <a:pt x="1404" y="4595"/>
                  </a:lnTo>
                  <a:lnTo>
                    <a:pt x="1762" y="3269"/>
                  </a:lnTo>
                  <a:lnTo>
                    <a:pt x="3565" y="3269"/>
                  </a:lnTo>
                  <a:lnTo>
                    <a:pt x="3764" y="4009"/>
                  </a:lnTo>
                  <a:lnTo>
                    <a:pt x="3923" y="4595"/>
                  </a:lnTo>
                  <a:lnTo>
                    <a:pt x="4400" y="4595"/>
                  </a:lnTo>
                  <a:lnTo>
                    <a:pt x="4042" y="3269"/>
                  </a:lnTo>
                  <a:lnTo>
                    <a:pt x="5325" y="3269"/>
                  </a:lnTo>
                  <a:lnTo>
                    <a:pt x="5325" y="2829"/>
                  </a:lnTo>
                  <a:close/>
                  <a:moveTo>
                    <a:pt x="4623" y="2732"/>
                  </a:moveTo>
                  <a:lnTo>
                    <a:pt x="4623" y="2732"/>
                  </a:lnTo>
                  <a:lnTo>
                    <a:pt x="4623" y="2742"/>
                  </a:lnTo>
                  <a:lnTo>
                    <a:pt x="4622" y="2752"/>
                  </a:lnTo>
                  <a:lnTo>
                    <a:pt x="4619" y="2760"/>
                  </a:lnTo>
                  <a:lnTo>
                    <a:pt x="4615" y="2770"/>
                  </a:lnTo>
                  <a:lnTo>
                    <a:pt x="4612" y="2779"/>
                  </a:lnTo>
                  <a:lnTo>
                    <a:pt x="4607" y="2786"/>
                  </a:lnTo>
                  <a:lnTo>
                    <a:pt x="4601" y="2794"/>
                  </a:lnTo>
                  <a:lnTo>
                    <a:pt x="4595" y="2801"/>
                  </a:lnTo>
                  <a:lnTo>
                    <a:pt x="4588" y="2807"/>
                  </a:lnTo>
                  <a:lnTo>
                    <a:pt x="4581" y="2812"/>
                  </a:lnTo>
                  <a:lnTo>
                    <a:pt x="4573" y="2817"/>
                  </a:lnTo>
                  <a:lnTo>
                    <a:pt x="4564" y="2822"/>
                  </a:lnTo>
                  <a:lnTo>
                    <a:pt x="4555" y="2824"/>
                  </a:lnTo>
                  <a:lnTo>
                    <a:pt x="4547" y="2827"/>
                  </a:lnTo>
                  <a:lnTo>
                    <a:pt x="4537" y="2828"/>
                  </a:lnTo>
                  <a:lnTo>
                    <a:pt x="4527" y="2829"/>
                  </a:lnTo>
                  <a:lnTo>
                    <a:pt x="3213" y="2829"/>
                  </a:lnTo>
                  <a:lnTo>
                    <a:pt x="3203" y="2828"/>
                  </a:lnTo>
                  <a:lnTo>
                    <a:pt x="3194" y="2827"/>
                  </a:lnTo>
                  <a:lnTo>
                    <a:pt x="3185" y="2824"/>
                  </a:lnTo>
                  <a:lnTo>
                    <a:pt x="3175" y="2822"/>
                  </a:lnTo>
                  <a:lnTo>
                    <a:pt x="3168" y="2817"/>
                  </a:lnTo>
                  <a:lnTo>
                    <a:pt x="3159" y="2812"/>
                  </a:lnTo>
                  <a:lnTo>
                    <a:pt x="3152" y="2807"/>
                  </a:lnTo>
                  <a:lnTo>
                    <a:pt x="3146" y="2801"/>
                  </a:lnTo>
                  <a:lnTo>
                    <a:pt x="3140" y="2794"/>
                  </a:lnTo>
                  <a:lnTo>
                    <a:pt x="3133" y="2786"/>
                  </a:lnTo>
                  <a:lnTo>
                    <a:pt x="3129" y="2779"/>
                  </a:lnTo>
                  <a:lnTo>
                    <a:pt x="3125" y="2770"/>
                  </a:lnTo>
                  <a:lnTo>
                    <a:pt x="3121" y="2760"/>
                  </a:lnTo>
                  <a:lnTo>
                    <a:pt x="3119" y="2752"/>
                  </a:lnTo>
                  <a:lnTo>
                    <a:pt x="3118" y="2742"/>
                  </a:lnTo>
                  <a:lnTo>
                    <a:pt x="3118" y="2732"/>
                  </a:lnTo>
                  <a:lnTo>
                    <a:pt x="3118" y="2045"/>
                  </a:lnTo>
                  <a:lnTo>
                    <a:pt x="3118" y="2035"/>
                  </a:lnTo>
                  <a:lnTo>
                    <a:pt x="3119" y="2025"/>
                  </a:lnTo>
                  <a:lnTo>
                    <a:pt x="3121" y="2016"/>
                  </a:lnTo>
                  <a:lnTo>
                    <a:pt x="3125" y="2008"/>
                  </a:lnTo>
                  <a:lnTo>
                    <a:pt x="3129" y="1999"/>
                  </a:lnTo>
                  <a:lnTo>
                    <a:pt x="3133" y="1991"/>
                  </a:lnTo>
                  <a:lnTo>
                    <a:pt x="3140" y="1983"/>
                  </a:lnTo>
                  <a:lnTo>
                    <a:pt x="3146" y="1977"/>
                  </a:lnTo>
                  <a:lnTo>
                    <a:pt x="3152" y="1971"/>
                  </a:lnTo>
                  <a:lnTo>
                    <a:pt x="3159" y="1965"/>
                  </a:lnTo>
                  <a:lnTo>
                    <a:pt x="3168" y="1960"/>
                  </a:lnTo>
                  <a:lnTo>
                    <a:pt x="3175" y="1956"/>
                  </a:lnTo>
                  <a:lnTo>
                    <a:pt x="3185" y="1953"/>
                  </a:lnTo>
                  <a:lnTo>
                    <a:pt x="3194" y="1950"/>
                  </a:lnTo>
                  <a:lnTo>
                    <a:pt x="3203" y="1949"/>
                  </a:lnTo>
                  <a:lnTo>
                    <a:pt x="3213" y="1949"/>
                  </a:lnTo>
                  <a:lnTo>
                    <a:pt x="4527" y="1949"/>
                  </a:lnTo>
                  <a:lnTo>
                    <a:pt x="4537" y="1949"/>
                  </a:lnTo>
                  <a:lnTo>
                    <a:pt x="4547" y="1950"/>
                  </a:lnTo>
                  <a:lnTo>
                    <a:pt x="4555" y="1953"/>
                  </a:lnTo>
                  <a:lnTo>
                    <a:pt x="4564" y="1956"/>
                  </a:lnTo>
                  <a:lnTo>
                    <a:pt x="4573" y="1960"/>
                  </a:lnTo>
                  <a:lnTo>
                    <a:pt x="4581" y="1965"/>
                  </a:lnTo>
                  <a:lnTo>
                    <a:pt x="4588" y="1971"/>
                  </a:lnTo>
                  <a:lnTo>
                    <a:pt x="4595" y="1977"/>
                  </a:lnTo>
                  <a:lnTo>
                    <a:pt x="4601" y="1983"/>
                  </a:lnTo>
                  <a:lnTo>
                    <a:pt x="4607" y="1991"/>
                  </a:lnTo>
                  <a:lnTo>
                    <a:pt x="4612" y="1999"/>
                  </a:lnTo>
                  <a:lnTo>
                    <a:pt x="4615" y="2008"/>
                  </a:lnTo>
                  <a:lnTo>
                    <a:pt x="4619" y="2016"/>
                  </a:lnTo>
                  <a:lnTo>
                    <a:pt x="4622" y="2025"/>
                  </a:lnTo>
                  <a:lnTo>
                    <a:pt x="4623" y="2035"/>
                  </a:lnTo>
                  <a:lnTo>
                    <a:pt x="4623" y="2045"/>
                  </a:lnTo>
                  <a:lnTo>
                    <a:pt x="4623" y="2732"/>
                  </a:lnTo>
                  <a:close/>
                </a:path>
              </a:pathLst>
            </a:custGeom>
            <a:solidFill>
              <a:srgbClr val="4B649F"/>
            </a:solidFill>
            <a:ln>
              <a:noFill/>
            </a:ln>
          </p:spPr>
          <p:txBody>
            <a:bodyPr bIns="720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ea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ea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ea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ea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ea"/>
                </a:defRPr>
              </a:lvl5pPr>
              <a:lvl6pPr marL="2286000" algn="l" defTabSz="914400" rtl="0" eaLnBrk="1" latinLnBrk="0" hangingPunct="1">
                <a:defRPr kern="12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ea"/>
                </a:defRPr>
              </a:lvl6pPr>
              <a:lvl7pPr marL="2743200" algn="l" defTabSz="914400" rtl="0" eaLnBrk="1" latinLnBrk="0" hangingPunct="1">
                <a:defRPr kern="12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ea"/>
                </a:defRPr>
              </a:lvl7pPr>
              <a:lvl8pPr marL="3200400" algn="l" defTabSz="914400" rtl="0" eaLnBrk="1" latinLnBrk="0" hangingPunct="1">
                <a:defRPr kern="12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ea"/>
                </a:defRPr>
              </a:lvl8pPr>
              <a:lvl9pPr marL="3657600" algn="l" defTabSz="914400" rtl="0" eaLnBrk="1" latinLnBrk="0" hangingPunct="1">
                <a:defRPr kern="12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ea"/>
                </a:defRPr>
              </a:lvl9pPr>
            </a:lstStyle>
            <a:p>
              <a:pPr algn="ctr">
                <a:defRPr/>
              </a:pPr>
              <a:endParaRPr lang="zh-CN" altLang="en-US" sz="2800" noProof="1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 flipH="1">
            <a:off x="7450456" y="1331492"/>
            <a:ext cx="8477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+mj-ea"/>
                <a:ea typeface="+mj-ea"/>
              </a:rPr>
              <a:t>D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7" name="文本框 4"/>
          <p:cNvSpPr txBox="1"/>
          <p:nvPr/>
        </p:nvSpPr>
        <p:spPr>
          <a:xfrm>
            <a:off x="1589722" y="3608567"/>
            <a:ext cx="9049068" cy="22453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考点：耳的基本结构和功能；耳的保健。</a:t>
            </a:r>
            <a:endParaRPr lang="zh-CN" altLang="en-US" sz="2800" b="1" dirty="0"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解析：</a:t>
            </a:r>
            <a:r>
              <a:rPr lang="zh-CN" altLang="en-US" sz="2800" dirty="0">
                <a:latin typeface="+mj-ea"/>
                <a:ea typeface="+mj-ea"/>
              </a:rPr>
              <a:t>咽鼓管一端连着鼓室，另一端连着咽部，因此鼓室通过咽鼓管与口腔相通。口腔或呼吸道中的病菌可以从咽部通过咽鼓管进入中耳引起发炎的。因此人体在患感冒等呼吸道疾病时，有可能会发生中耳炎。</a:t>
            </a:r>
            <a:endParaRPr lang="zh-CN" altLang="en-US" sz="2800" dirty="0">
              <a:latin typeface="+mj-ea"/>
              <a:ea typeface="+mj-ea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 idx="4294967295"/>
          </p:nvPr>
        </p:nvSpPr>
        <p:spPr>
          <a:xfrm>
            <a:off x="0" y="274955"/>
            <a:ext cx="10972800" cy="1143000"/>
          </a:xfrm>
        </p:spPr>
        <p:txBody>
          <a:bodyPr>
            <a:noAutofit/>
          </a:bodyPr>
          <a:lstStyle/>
          <a:p>
            <a:pPr algn="ctr"/>
            <a:r>
              <a:rPr lang="zh-CN" altLang="en-US" sz="3600" b="1" dirty="0">
                <a:latin typeface="+mj-ea"/>
              </a:rPr>
              <a:t>知识网络</a:t>
            </a:r>
            <a:endParaRPr lang="zh-CN" altLang="en-US" sz="3600" b="1" dirty="0">
              <a:latin typeface="+mj-ea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574840" y="3673692"/>
            <a:ext cx="1728192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人体生命活动的调节</a:t>
            </a:r>
            <a:endParaRPr lang="zh-CN" altLang="en-US" sz="2400" dirty="0">
              <a:solidFill>
                <a:srgbClr val="000000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6" name="左大括号 5"/>
          <p:cNvSpPr/>
          <p:nvPr/>
        </p:nvSpPr>
        <p:spPr>
          <a:xfrm>
            <a:off x="3311429" y="2330426"/>
            <a:ext cx="323950" cy="3821058"/>
          </a:xfrm>
          <a:prstGeom prst="leftBrace">
            <a:avLst/>
          </a:prstGeom>
          <a:ln>
            <a:solidFill>
              <a:srgbClr val="0066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2400">
              <a:solidFill>
                <a:srgbClr val="000000"/>
              </a:solidFill>
              <a:latin typeface="+mj-ea"/>
              <a:ea typeface="+mj-ea"/>
            </a:endParaRPr>
          </a:p>
        </p:txBody>
      </p:sp>
      <p:sp>
        <p:nvSpPr>
          <p:cNvPr id="7" name="文本框 7"/>
          <p:cNvSpPr txBox="1">
            <a:spLocks noChangeArrowheads="1"/>
          </p:cNvSpPr>
          <p:nvPr/>
        </p:nvSpPr>
        <p:spPr bwMode="auto">
          <a:xfrm>
            <a:off x="3541852" y="2109114"/>
            <a:ext cx="1474029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人体的激素调节</a:t>
            </a:r>
            <a:endParaRPr lang="zh-CN" altLang="en-US" sz="2400" dirty="0">
              <a:solidFill>
                <a:srgbClr val="000000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8" name="文本框 13"/>
          <p:cNvSpPr txBox="1">
            <a:spLocks noChangeArrowheads="1"/>
          </p:cNvSpPr>
          <p:nvPr/>
        </p:nvSpPr>
        <p:spPr bwMode="auto">
          <a:xfrm>
            <a:off x="5274935" y="1550034"/>
            <a:ext cx="3499548" cy="2122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zh-CN" altLang="en-US" sz="22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内分泌腺</a:t>
            </a:r>
            <a:endParaRPr lang="en-US" altLang="zh-CN" sz="2200" dirty="0">
              <a:solidFill>
                <a:srgbClr val="000000"/>
              </a:solidFill>
              <a:latin typeface="+mj-ea"/>
              <a:ea typeface="+mj-ea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endParaRPr lang="en-US" altLang="zh-CN" sz="2200" dirty="0">
              <a:solidFill>
                <a:srgbClr val="000000"/>
              </a:solidFill>
              <a:latin typeface="+mj-ea"/>
              <a:ea typeface="+mj-ea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zh-CN" altLang="en-US" sz="22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甲状腺激素</a:t>
            </a:r>
            <a:endParaRPr lang="en-US" altLang="zh-CN" sz="2200" dirty="0">
              <a:solidFill>
                <a:srgbClr val="000000"/>
              </a:solidFill>
              <a:latin typeface="+mj-ea"/>
              <a:ea typeface="+mj-ea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zh-CN" altLang="en-US" sz="22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膀胰岛素</a:t>
            </a:r>
            <a:endParaRPr lang="en-US" altLang="zh-CN" sz="2200" dirty="0">
              <a:solidFill>
                <a:srgbClr val="000000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9" name="左大括号 8"/>
          <p:cNvSpPr/>
          <p:nvPr/>
        </p:nvSpPr>
        <p:spPr>
          <a:xfrm>
            <a:off x="4998360" y="1759549"/>
            <a:ext cx="221525" cy="1834524"/>
          </a:xfrm>
          <a:prstGeom prst="leftBrace">
            <a:avLst/>
          </a:prstGeom>
          <a:ln>
            <a:solidFill>
              <a:srgbClr val="0066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2400">
              <a:solidFill>
                <a:srgbClr val="000000"/>
              </a:solidFill>
              <a:latin typeface="+mj-ea"/>
              <a:ea typeface="+mj-ea"/>
            </a:endParaRPr>
          </a:p>
        </p:txBody>
      </p:sp>
      <p:sp>
        <p:nvSpPr>
          <p:cNvPr id="13" name="矩形 15"/>
          <p:cNvSpPr>
            <a:spLocks noChangeArrowheads="1"/>
          </p:cNvSpPr>
          <p:nvPr/>
        </p:nvSpPr>
        <p:spPr bwMode="auto">
          <a:xfrm>
            <a:off x="3765655" y="5645037"/>
            <a:ext cx="1394242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人体感知信息</a:t>
            </a:r>
            <a:endParaRPr lang="zh-CN" altLang="en-US" dirty="0">
              <a:solidFill>
                <a:srgbClr val="000000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2" name="左大括号 11"/>
          <p:cNvSpPr/>
          <p:nvPr/>
        </p:nvSpPr>
        <p:spPr>
          <a:xfrm>
            <a:off x="4998359" y="5564648"/>
            <a:ext cx="221525" cy="1072944"/>
          </a:xfrm>
          <a:prstGeom prst="leftBrace">
            <a:avLst/>
          </a:prstGeom>
          <a:ln>
            <a:solidFill>
              <a:srgbClr val="0066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2400">
              <a:solidFill>
                <a:srgbClr val="000000"/>
              </a:solidFill>
              <a:latin typeface="+mj-ea"/>
              <a:ea typeface="+mj-ea"/>
            </a:endParaRPr>
          </a:p>
        </p:txBody>
      </p:sp>
      <p:sp>
        <p:nvSpPr>
          <p:cNvPr id="17" name="文本框 13"/>
          <p:cNvSpPr txBox="1">
            <a:spLocks noChangeArrowheads="1"/>
          </p:cNvSpPr>
          <p:nvPr/>
        </p:nvSpPr>
        <p:spPr bwMode="auto">
          <a:xfrm>
            <a:off x="5626969" y="5332865"/>
            <a:ext cx="2247352" cy="1614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zh-CN" altLang="en-US" sz="22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眼和视觉</a:t>
            </a:r>
            <a:endParaRPr lang="en-US" altLang="zh-CN" sz="2200" dirty="0">
              <a:solidFill>
                <a:srgbClr val="000000"/>
              </a:solidFill>
              <a:latin typeface="+mj-ea"/>
              <a:ea typeface="+mj-ea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zh-CN" altLang="en-US" sz="22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耳和听觉</a:t>
            </a:r>
            <a:endParaRPr lang="en-US" altLang="zh-CN" sz="2200" dirty="0">
              <a:solidFill>
                <a:srgbClr val="000000"/>
              </a:solidFill>
              <a:latin typeface="+mj-ea"/>
              <a:ea typeface="+mj-ea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zh-CN" altLang="en-US" sz="22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皮肤感觉</a:t>
            </a:r>
            <a:endParaRPr lang="en-US" altLang="zh-CN" sz="2200" dirty="0">
              <a:solidFill>
                <a:srgbClr val="000000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778001" y="4105117"/>
            <a:ext cx="1441884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人体的神经调节</a:t>
            </a:r>
            <a:endParaRPr lang="zh-CN" altLang="en-US" sz="2400" dirty="0">
              <a:solidFill>
                <a:srgbClr val="000000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4" name="左大括号 13"/>
          <p:cNvSpPr/>
          <p:nvPr/>
        </p:nvSpPr>
        <p:spPr>
          <a:xfrm>
            <a:off x="7129726" y="879264"/>
            <a:ext cx="221525" cy="1990968"/>
          </a:xfrm>
          <a:prstGeom prst="leftBrace">
            <a:avLst/>
          </a:prstGeom>
          <a:ln>
            <a:solidFill>
              <a:srgbClr val="0066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2400">
              <a:solidFill>
                <a:srgbClr val="000000"/>
              </a:solidFill>
              <a:latin typeface="+mj-ea"/>
              <a:ea typeface="+mj-ea"/>
            </a:endParaRPr>
          </a:p>
        </p:txBody>
      </p:sp>
      <p:sp>
        <p:nvSpPr>
          <p:cNvPr id="15" name="文本框 13"/>
          <p:cNvSpPr txBox="1">
            <a:spLocks noChangeArrowheads="1"/>
          </p:cNvSpPr>
          <p:nvPr/>
        </p:nvSpPr>
        <p:spPr bwMode="auto">
          <a:xfrm>
            <a:off x="7456266" y="528040"/>
            <a:ext cx="3499548" cy="263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zh-CN" altLang="en-US" sz="22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垂体</a:t>
            </a:r>
            <a:endParaRPr lang="en-US" altLang="zh-CN" sz="2200" dirty="0">
              <a:solidFill>
                <a:srgbClr val="000000"/>
              </a:solidFill>
              <a:latin typeface="+mj-ea"/>
              <a:ea typeface="+mj-ea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zh-CN" altLang="en-US" sz="22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甲状腺</a:t>
            </a:r>
            <a:endParaRPr lang="en-US" altLang="zh-CN" sz="2200" dirty="0">
              <a:solidFill>
                <a:srgbClr val="000000"/>
              </a:solidFill>
              <a:latin typeface="+mj-ea"/>
              <a:ea typeface="+mj-ea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zh-CN" altLang="en-US" sz="22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胸腺</a:t>
            </a:r>
            <a:endParaRPr lang="en-US" altLang="zh-CN" sz="2200" dirty="0">
              <a:solidFill>
                <a:srgbClr val="000000"/>
              </a:solidFill>
              <a:latin typeface="+mj-ea"/>
              <a:ea typeface="+mj-ea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zh-CN" altLang="en-US" sz="22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肾上腺</a:t>
            </a:r>
            <a:endParaRPr lang="en-US" altLang="zh-CN" sz="2200" dirty="0">
              <a:solidFill>
                <a:srgbClr val="000000"/>
              </a:solidFill>
              <a:latin typeface="+mj-ea"/>
              <a:ea typeface="+mj-ea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zh-CN" altLang="en-US" sz="22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胰岛和性腺</a:t>
            </a:r>
            <a:endParaRPr lang="en-US" altLang="zh-CN" sz="2200" dirty="0">
              <a:solidFill>
                <a:srgbClr val="000000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6" name="左大括号 15"/>
          <p:cNvSpPr/>
          <p:nvPr/>
        </p:nvSpPr>
        <p:spPr>
          <a:xfrm>
            <a:off x="5274936" y="3806599"/>
            <a:ext cx="221525" cy="1487217"/>
          </a:xfrm>
          <a:prstGeom prst="leftBrace">
            <a:avLst/>
          </a:prstGeom>
          <a:ln>
            <a:solidFill>
              <a:srgbClr val="0066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2400">
              <a:solidFill>
                <a:srgbClr val="000000"/>
              </a:solidFill>
              <a:latin typeface="+mj-ea"/>
              <a:ea typeface="+mj-ea"/>
            </a:endParaRPr>
          </a:p>
        </p:txBody>
      </p:sp>
      <p:sp>
        <p:nvSpPr>
          <p:cNvPr id="18" name="文本框 13"/>
          <p:cNvSpPr txBox="1">
            <a:spLocks noChangeArrowheads="1"/>
          </p:cNvSpPr>
          <p:nvPr/>
        </p:nvSpPr>
        <p:spPr bwMode="auto">
          <a:xfrm>
            <a:off x="5626970" y="3528036"/>
            <a:ext cx="3448563" cy="2122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zh-CN" altLang="en-US" sz="22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脊髓和脑</a:t>
            </a:r>
            <a:endParaRPr lang="en-US" altLang="zh-CN" sz="2200" dirty="0">
              <a:solidFill>
                <a:srgbClr val="000000"/>
              </a:solidFill>
              <a:latin typeface="+mj-ea"/>
              <a:ea typeface="+mj-ea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zh-CN" altLang="en-US" sz="22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反射</a:t>
            </a:r>
            <a:endParaRPr lang="en-US" altLang="zh-CN" sz="2200" dirty="0">
              <a:solidFill>
                <a:srgbClr val="000000"/>
              </a:solidFill>
              <a:latin typeface="+mj-ea"/>
              <a:ea typeface="+mj-ea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zh-CN" altLang="en-US" sz="22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人类特有的条件反射</a:t>
            </a:r>
            <a:endParaRPr lang="en-US" altLang="zh-CN" sz="2200" dirty="0">
              <a:solidFill>
                <a:srgbClr val="000000"/>
              </a:solidFill>
              <a:latin typeface="+mj-ea"/>
              <a:ea typeface="+mj-ea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zh-CN" altLang="en-US" sz="22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睡眠</a:t>
            </a:r>
            <a:endParaRPr lang="en-US" altLang="zh-CN" sz="2200" dirty="0">
              <a:solidFill>
                <a:srgbClr val="000000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矩形 49"/>
          <p:cNvSpPr/>
          <p:nvPr/>
        </p:nvSpPr>
        <p:spPr>
          <a:xfrm>
            <a:off x="1524001" y="6781800"/>
            <a:ext cx="9115425" cy="76200"/>
          </a:xfrm>
          <a:prstGeom prst="rect">
            <a:avLst/>
          </a:prstGeom>
          <a:solidFill>
            <a:srgbClr val="4B649F"/>
          </a:solidFill>
          <a:ln w="12700">
            <a:noFill/>
          </a:ln>
        </p:spPr>
        <p:txBody>
          <a:bodyPr anchor="ctr"/>
          <a:lstStyle/>
          <a:p>
            <a:pPr algn="ctr"/>
            <a:endParaRPr lang="en-US" altLang="en-US" sz="2800" dirty="0">
              <a:latin typeface="+mj-ea"/>
              <a:ea typeface="+mj-ea"/>
            </a:endParaRPr>
          </a:p>
        </p:txBody>
      </p:sp>
      <p:pic>
        <p:nvPicPr>
          <p:cNvPr id="45058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70763" y="-7937"/>
            <a:ext cx="3340100" cy="938212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52" name="直接连接符 51"/>
          <p:cNvCxnSpPr/>
          <p:nvPr/>
        </p:nvCxnSpPr>
        <p:spPr>
          <a:xfrm flipV="1">
            <a:off x="1487170" y="671196"/>
            <a:ext cx="8263890" cy="23495"/>
          </a:xfrm>
          <a:prstGeom prst="line">
            <a:avLst/>
          </a:prstGeom>
          <a:noFill/>
          <a:ln w="25400" cap="flat" cmpd="sng" algn="ctr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  <a:prstDash val="solid"/>
            <a:miter lim="800000"/>
          </a:ln>
          <a:effectLst/>
        </p:spPr>
      </p:cxnSp>
      <p:sp>
        <p:nvSpPr>
          <p:cNvPr id="57" name="标题 1"/>
          <p:cNvSpPr>
            <a:spLocks noGrp="1"/>
          </p:cNvSpPr>
          <p:nvPr/>
        </p:nvSpPr>
        <p:spPr>
          <a:xfrm>
            <a:off x="2266950" y="174625"/>
            <a:ext cx="2825750" cy="45878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r>
              <a:rPr lang="zh-CN" altLang="en-US" sz="2800" b="1" dirty="0">
                <a:solidFill>
                  <a:srgbClr val="0070C0"/>
                </a:solidFill>
                <a:latin typeface="+mj-ea"/>
                <a:ea typeface="+mj-ea"/>
              </a:rPr>
              <a:t>例题分析</a:t>
            </a:r>
            <a:endParaRPr lang="zh-CN" altLang="en-US" sz="2800" b="1" dirty="0">
              <a:solidFill>
                <a:srgbClr val="0070C0"/>
              </a:solidFill>
              <a:latin typeface="+mj-ea"/>
              <a:ea typeface="+mj-ea"/>
            </a:endParaRPr>
          </a:p>
        </p:txBody>
      </p:sp>
      <p:sp>
        <p:nvSpPr>
          <p:cNvPr id="21" name="文本框 4"/>
          <p:cNvSpPr txBox="1"/>
          <p:nvPr/>
        </p:nvSpPr>
        <p:spPr>
          <a:xfrm>
            <a:off x="1542679" y="1556793"/>
            <a:ext cx="9114789" cy="31076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+mj-ea"/>
                <a:ea typeface="+mj-ea"/>
              </a:rPr>
              <a:t>1.</a:t>
            </a:r>
            <a:r>
              <a:rPr lang="zh-CN" altLang="en-US" sz="2800" dirty="0">
                <a:latin typeface="+mj-ea"/>
                <a:ea typeface="+mj-ea"/>
              </a:rPr>
              <a:t>当上课铃声响起时，你会迅速进入教室做好上课准备。形成听觉的部位是</a:t>
            </a:r>
            <a:r>
              <a:rPr lang="en-US" altLang="zh-CN" sz="2800" dirty="0">
                <a:latin typeface="+mj-ea"/>
                <a:ea typeface="+mj-ea"/>
              </a:rPr>
              <a:t>(   )</a:t>
            </a:r>
            <a:endParaRPr lang="en-US" altLang="zh-CN" sz="2800" dirty="0"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+mj-ea"/>
                <a:ea typeface="+mj-ea"/>
              </a:rPr>
              <a:t>A.</a:t>
            </a:r>
            <a:r>
              <a:rPr lang="zh-CN" altLang="en-US" sz="2800" dirty="0">
                <a:latin typeface="+mj-ea"/>
                <a:ea typeface="+mj-ea"/>
              </a:rPr>
              <a:t>大脑       </a:t>
            </a:r>
            <a:r>
              <a:rPr lang="en-US" altLang="zh-CN" sz="2800" dirty="0">
                <a:latin typeface="+mj-ea"/>
                <a:ea typeface="+mj-ea"/>
              </a:rPr>
              <a:t>B.</a:t>
            </a:r>
            <a:r>
              <a:rPr lang="zh-CN" altLang="en-US" sz="2800" dirty="0">
                <a:latin typeface="+mj-ea"/>
                <a:ea typeface="+mj-ea"/>
              </a:rPr>
              <a:t>耳蜗       </a:t>
            </a:r>
            <a:r>
              <a:rPr lang="en-US" altLang="zh-CN" sz="2800" dirty="0">
                <a:latin typeface="+mj-ea"/>
                <a:ea typeface="+mj-ea"/>
              </a:rPr>
              <a:t>C.</a:t>
            </a:r>
            <a:r>
              <a:rPr lang="zh-CN" altLang="en-US" sz="2800" dirty="0">
                <a:latin typeface="+mj-ea"/>
                <a:ea typeface="+mj-ea"/>
              </a:rPr>
              <a:t>听小骨       </a:t>
            </a:r>
            <a:r>
              <a:rPr lang="en-US" altLang="zh-CN" sz="2800" dirty="0">
                <a:latin typeface="+mj-ea"/>
                <a:ea typeface="+mj-ea"/>
              </a:rPr>
              <a:t>D.</a:t>
            </a:r>
            <a:r>
              <a:rPr lang="zh-CN" altLang="en-US" sz="2800" dirty="0">
                <a:latin typeface="+mj-ea"/>
                <a:ea typeface="+mj-ea"/>
              </a:rPr>
              <a:t>鼓膜</a:t>
            </a:r>
            <a:endParaRPr lang="en-US" altLang="zh-CN" sz="2800" dirty="0"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dirty="0"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+mj-ea"/>
                <a:ea typeface="+mj-ea"/>
              </a:rPr>
              <a:t>2</a:t>
            </a:r>
            <a:r>
              <a:rPr lang="zh-CN" altLang="en-US" sz="2800" dirty="0">
                <a:latin typeface="+mj-ea"/>
                <a:ea typeface="+mj-ea"/>
              </a:rPr>
              <a:t>．耳结构中听小骨的作用是</a:t>
            </a:r>
            <a:r>
              <a:rPr lang="en-US" altLang="zh-CN" sz="2800" dirty="0">
                <a:latin typeface="+mj-ea"/>
                <a:ea typeface="+mj-ea"/>
              </a:rPr>
              <a:t>(</a:t>
            </a:r>
            <a:r>
              <a:rPr lang="zh-CN" altLang="en-US" sz="2800" dirty="0">
                <a:latin typeface="+mj-ea"/>
                <a:ea typeface="+mj-ea"/>
              </a:rPr>
              <a:t>　　</a:t>
            </a:r>
            <a:r>
              <a:rPr lang="en-US" altLang="zh-CN" sz="2800" dirty="0">
                <a:latin typeface="+mj-ea"/>
                <a:ea typeface="+mj-ea"/>
              </a:rPr>
              <a:t>)</a:t>
            </a:r>
            <a:endParaRPr lang="en-US" altLang="zh-CN" sz="2800" dirty="0"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+mj-ea"/>
                <a:ea typeface="+mj-ea"/>
              </a:rPr>
              <a:t>A</a:t>
            </a:r>
            <a:r>
              <a:rPr lang="zh-CN" altLang="en-US" sz="2800" dirty="0">
                <a:latin typeface="+mj-ea"/>
                <a:ea typeface="+mj-ea"/>
              </a:rPr>
              <a:t>．收集声波               </a:t>
            </a:r>
            <a:r>
              <a:rPr lang="en-US" altLang="zh-CN" sz="2800" dirty="0">
                <a:latin typeface="+mj-ea"/>
                <a:ea typeface="+mj-ea"/>
              </a:rPr>
              <a:t>B</a:t>
            </a:r>
            <a:r>
              <a:rPr lang="zh-CN" altLang="en-US" sz="2800" dirty="0">
                <a:latin typeface="+mj-ea"/>
                <a:ea typeface="+mj-ea"/>
              </a:rPr>
              <a:t>．传导振动  </a:t>
            </a:r>
            <a:endParaRPr lang="en-US" altLang="zh-CN" sz="2800" dirty="0"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+mj-ea"/>
                <a:ea typeface="+mj-ea"/>
              </a:rPr>
              <a:t>C</a:t>
            </a:r>
            <a:r>
              <a:rPr lang="zh-CN" altLang="en-US" sz="2800" dirty="0">
                <a:latin typeface="+mj-ea"/>
                <a:ea typeface="+mj-ea"/>
              </a:rPr>
              <a:t>．感受刺激               </a:t>
            </a:r>
            <a:r>
              <a:rPr lang="en-US" altLang="zh-CN" sz="2800" dirty="0">
                <a:latin typeface="+mj-ea"/>
                <a:ea typeface="+mj-ea"/>
              </a:rPr>
              <a:t>D</a:t>
            </a:r>
            <a:r>
              <a:rPr lang="zh-CN" altLang="en-US" sz="2800" dirty="0">
                <a:latin typeface="+mj-ea"/>
                <a:ea typeface="+mj-ea"/>
              </a:rPr>
              <a:t>．产生听觉</a:t>
            </a:r>
            <a:endParaRPr lang="zh-CN" altLang="en-US" sz="2800" dirty="0">
              <a:latin typeface="+mj-ea"/>
              <a:ea typeface="+mj-ea"/>
            </a:endParaRPr>
          </a:p>
        </p:txBody>
      </p:sp>
      <p:sp>
        <p:nvSpPr>
          <p:cNvPr id="23" name="TextBox 22"/>
          <p:cNvSpPr txBox="1"/>
          <p:nvPr/>
        </p:nvSpPr>
        <p:spPr>
          <a:xfrm flipH="1">
            <a:off x="4500245" y="1937704"/>
            <a:ext cx="84613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+mj-ea"/>
                <a:ea typeface="+mj-ea"/>
              </a:rPr>
              <a:t>A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grpSp>
        <p:nvGrpSpPr>
          <p:cNvPr id="45063" name="组合 5"/>
          <p:cNvGrpSpPr/>
          <p:nvPr/>
        </p:nvGrpSpPr>
        <p:grpSpPr>
          <a:xfrm>
            <a:off x="1679575" y="125414"/>
            <a:ext cx="496888" cy="496887"/>
            <a:chOff x="9444839" y="2234042"/>
            <a:chExt cx="1607262" cy="1607262"/>
          </a:xfrm>
        </p:grpSpPr>
        <p:sp>
          <p:nvSpPr>
            <p:cNvPr id="45066" name="椭圆 13"/>
            <p:cNvSpPr/>
            <p:nvPr/>
          </p:nvSpPr>
          <p:spPr>
            <a:xfrm>
              <a:off x="9444839" y="2234042"/>
              <a:ext cx="1607262" cy="1607262"/>
            </a:xfrm>
            <a:prstGeom prst="ellipse">
              <a:avLst/>
            </a:prstGeom>
            <a:solidFill>
              <a:srgbClr val="4B649F"/>
            </a:solidFill>
            <a:ln w="19050" cap="flat" cmpd="sng">
              <a:solidFill>
                <a:srgbClr val="4B649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en-US" altLang="en-US" sz="2800" dirty="0">
                <a:latin typeface="+mj-ea"/>
                <a:ea typeface="+mj-ea"/>
              </a:endParaRPr>
            </a:p>
          </p:txBody>
        </p:sp>
        <p:sp>
          <p:nvSpPr>
            <p:cNvPr id="45067" name="椭圆 14"/>
            <p:cNvSpPr/>
            <p:nvPr/>
          </p:nvSpPr>
          <p:spPr>
            <a:xfrm>
              <a:off x="9554374" y="2343577"/>
              <a:ext cx="1388192" cy="1388192"/>
            </a:xfrm>
            <a:prstGeom prst="ellipse">
              <a:avLst/>
            </a:prstGeom>
            <a:solidFill>
              <a:srgbClr val="FFFFFF"/>
            </a:solidFill>
            <a:ln w="19050" cap="flat" cmpd="sng">
              <a:solidFill>
                <a:srgbClr val="4B649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en-US" altLang="en-US" sz="2800" dirty="0">
                <a:latin typeface="+mj-ea"/>
                <a:ea typeface="+mj-ea"/>
              </a:endParaRPr>
            </a:p>
          </p:txBody>
        </p:sp>
        <p:sp>
          <p:nvSpPr>
            <p:cNvPr id="16" name="KSO_Shape"/>
            <p:cNvSpPr/>
            <p:nvPr/>
          </p:nvSpPr>
          <p:spPr bwMode="auto">
            <a:xfrm>
              <a:off x="9828036" y="2674698"/>
              <a:ext cx="840868" cy="725950"/>
            </a:xfrm>
            <a:custGeom>
              <a:avLst/>
              <a:gdLst>
                <a:gd name="T0" fmla="*/ 1814848 w 5325"/>
                <a:gd name="T1" fmla="*/ 1012065 h 4595"/>
                <a:gd name="T2" fmla="*/ 90510 w 5325"/>
                <a:gd name="T3" fmla="*/ 0 h 4595"/>
                <a:gd name="T4" fmla="*/ 0 w 5325"/>
                <a:gd name="T5" fmla="*/ 1012065 h 4595"/>
                <a:gd name="T6" fmla="*/ 459346 w 5325"/>
                <a:gd name="T7" fmla="*/ 1169473 h 4595"/>
                <a:gd name="T8" fmla="*/ 502276 w 5325"/>
                <a:gd name="T9" fmla="*/ 1643845 h 4595"/>
                <a:gd name="T10" fmla="*/ 630349 w 5325"/>
                <a:gd name="T11" fmla="*/ 1169473 h 4595"/>
                <a:gd name="T12" fmla="*/ 1275366 w 5325"/>
                <a:gd name="T13" fmla="*/ 1169473 h 4595"/>
                <a:gd name="T14" fmla="*/ 1403439 w 5325"/>
                <a:gd name="T15" fmla="*/ 1643845 h 4595"/>
                <a:gd name="T16" fmla="*/ 1446011 w 5325"/>
                <a:gd name="T17" fmla="*/ 1169473 h 4595"/>
                <a:gd name="T18" fmla="*/ 1905000 w 5325"/>
                <a:gd name="T19" fmla="*/ 1012065 h 4595"/>
                <a:gd name="T20" fmla="*/ 1653862 w 5325"/>
                <a:gd name="T21" fmla="*/ 977363 h 4595"/>
                <a:gd name="T22" fmla="*/ 1653504 w 5325"/>
                <a:gd name="T23" fmla="*/ 984518 h 4595"/>
                <a:gd name="T24" fmla="*/ 1651000 w 5325"/>
                <a:gd name="T25" fmla="*/ 990958 h 4595"/>
                <a:gd name="T26" fmla="*/ 1648138 w 5325"/>
                <a:gd name="T27" fmla="*/ 996682 h 4595"/>
                <a:gd name="T28" fmla="*/ 1643845 w 5325"/>
                <a:gd name="T29" fmla="*/ 1002048 h 4595"/>
                <a:gd name="T30" fmla="*/ 1638837 w 5325"/>
                <a:gd name="T31" fmla="*/ 1005983 h 4595"/>
                <a:gd name="T32" fmla="*/ 1632755 w 5325"/>
                <a:gd name="T33" fmla="*/ 1009561 h 4595"/>
                <a:gd name="T34" fmla="*/ 1626673 w 5325"/>
                <a:gd name="T35" fmla="*/ 1011349 h 4595"/>
                <a:gd name="T36" fmla="*/ 1619518 w 5325"/>
                <a:gd name="T37" fmla="*/ 1012065 h 4595"/>
                <a:gd name="T38" fmla="*/ 1149439 w 5325"/>
                <a:gd name="T39" fmla="*/ 1012065 h 4595"/>
                <a:gd name="T40" fmla="*/ 1142642 w 5325"/>
                <a:gd name="T41" fmla="*/ 1011349 h 4595"/>
                <a:gd name="T42" fmla="*/ 1135845 w 5325"/>
                <a:gd name="T43" fmla="*/ 1009561 h 4595"/>
                <a:gd name="T44" fmla="*/ 1130121 w 5325"/>
                <a:gd name="T45" fmla="*/ 1005983 h 4595"/>
                <a:gd name="T46" fmla="*/ 1125470 w 5325"/>
                <a:gd name="T47" fmla="*/ 1002048 h 4595"/>
                <a:gd name="T48" fmla="*/ 1120820 w 5325"/>
                <a:gd name="T49" fmla="*/ 996682 h 4595"/>
                <a:gd name="T50" fmla="*/ 1117958 w 5325"/>
                <a:gd name="T51" fmla="*/ 990958 h 4595"/>
                <a:gd name="T52" fmla="*/ 1115811 w 5325"/>
                <a:gd name="T53" fmla="*/ 984518 h 4595"/>
                <a:gd name="T54" fmla="*/ 1115454 w 5325"/>
                <a:gd name="T55" fmla="*/ 977363 h 4595"/>
                <a:gd name="T56" fmla="*/ 1115454 w 5325"/>
                <a:gd name="T57" fmla="*/ 731592 h 4595"/>
                <a:gd name="T58" fmla="*/ 1115811 w 5325"/>
                <a:gd name="T59" fmla="*/ 724437 h 4595"/>
                <a:gd name="T60" fmla="*/ 1117958 w 5325"/>
                <a:gd name="T61" fmla="*/ 718355 h 4595"/>
                <a:gd name="T62" fmla="*/ 1120820 w 5325"/>
                <a:gd name="T63" fmla="*/ 712273 h 4595"/>
                <a:gd name="T64" fmla="*/ 1125470 w 5325"/>
                <a:gd name="T65" fmla="*/ 707265 h 4595"/>
                <a:gd name="T66" fmla="*/ 1130121 w 5325"/>
                <a:gd name="T67" fmla="*/ 702972 h 4595"/>
                <a:gd name="T68" fmla="*/ 1135845 w 5325"/>
                <a:gd name="T69" fmla="*/ 699752 h 4595"/>
                <a:gd name="T70" fmla="*/ 1142642 w 5325"/>
                <a:gd name="T71" fmla="*/ 697606 h 4595"/>
                <a:gd name="T72" fmla="*/ 1149439 w 5325"/>
                <a:gd name="T73" fmla="*/ 697248 h 4595"/>
                <a:gd name="T74" fmla="*/ 1619518 w 5325"/>
                <a:gd name="T75" fmla="*/ 697248 h 4595"/>
                <a:gd name="T76" fmla="*/ 1626673 w 5325"/>
                <a:gd name="T77" fmla="*/ 697606 h 4595"/>
                <a:gd name="T78" fmla="*/ 1632755 w 5325"/>
                <a:gd name="T79" fmla="*/ 699752 h 4595"/>
                <a:gd name="T80" fmla="*/ 1638837 w 5325"/>
                <a:gd name="T81" fmla="*/ 702972 h 4595"/>
                <a:gd name="T82" fmla="*/ 1643845 w 5325"/>
                <a:gd name="T83" fmla="*/ 707265 h 4595"/>
                <a:gd name="T84" fmla="*/ 1648138 w 5325"/>
                <a:gd name="T85" fmla="*/ 712273 h 4595"/>
                <a:gd name="T86" fmla="*/ 1651000 w 5325"/>
                <a:gd name="T87" fmla="*/ 718355 h 4595"/>
                <a:gd name="T88" fmla="*/ 1653504 w 5325"/>
                <a:gd name="T89" fmla="*/ 724437 h 4595"/>
                <a:gd name="T90" fmla="*/ 1653862 w 5325"/>
                <a:gd name="T91" fmla="*/ 731592 h 4595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5325" h="4595">
                  <a:moveTo>
                    <a:pt x="5325" y="2829"/>
                  </a:moveTo>
                  <a:lnTo>
                    <a:pt x="5073" y="2829"/>
                  </a:lnTo>
                  <a:lnTo>
                    <a:pt x="5073" y="0"/>
                  </a:lnTo>
                  <a:lnTo>
                    <a:pt x="253" y="0"/>
                  </a:lnTo>
                  <a:lnTo>
                    <a:pt x="253" y="2829"/>
                  </a:lnTo>
                  <a:lnTo>
                    <a:pt x="0" y="2829"/>
                  </a:lnTo>
                  <a:lnTo>
                    <a:pt x="0" y="3269"/>
                  </a:lnTo>
                  <a:lnTo>
                    <a:pt x="1284" y="3269"/>
                  </a:lnTo>
                  <a:lnTo>
                    <a:pt x="926" y="4595"/>
                  </a:lnTo>
                  <a:lnTo>
                    <a:pt x="1404" y="4595"/>
                  </a:lnTo>
                  <a:lnTo>
                    <a:pt x="1762" y="3269"/>
                  </a:lnTo>
                  <a:lnTo>
                    <a:pt x="3565" y="3269"/>
                  </a:lnTo>
                  <a:lnTo>
                    <a:pt x="3764" y="4009"/>
                  </a:lnTo>
                  <a:lnTo>
                    <a:pt x="3923" y="4595"/>
                  </a:lnTo>
                  <a:lnTo>
                    <a:pt x="4400" y="4595"/>
                  </a:lnTo>
                  <a:lnTo>
                    <a:pt x="4042" y="3269"/>
                  </a:lnTo>
                  <a:lnTo>
                    <a:pt x="5325" y="3269"/>
                  </a:lnTo>
                  <a:lnTo>
                    <a:pt x="5325" y="2829"/>
                  </a:lnTo>
                  <a:close/>
                  <a:moveTo>
                    <a:pt x="4623" y="2732"/>
                  </a:moveTo>
                  <a:lnTo>
                    <a:pt x="4623" y="2732"/>
                  </a:lnTo>
                  <a:lnTo>
                    <a:pt x="4623" y="2742"/>
                  </a:lnTo>
                  <a:lnTo>
                    <a:pt x="4622" y="2752"/>
                  </a:lnTo>
                  <a:lnTo>
                    <a:pt x="4619" y="2760"/>
                  </a:lnTo>
                  <a:lnTo>
                    <a:pt x="4615" y="2770"/>
                  </a:lnTo>
                  <a:lnTo>
                    <a:pt x="4612" y="2779"/>
                  </a:lnTo>
                  <a:lnTo>
                    <a:pt x="4607" y="2786"/>
                  </a:lnTo>
                  <a:lnTo>
                    <a:pt x="4601" y="2794"/>
                  </a:lnTo>
                  <a:lnTo>
                    <a:pt x="4595" y="2801"/>
                  </a:lnTo>
                  <a:lnTo>
                    <a:pt x="4588" y="2807"/>
                  </a:lnTo>
                  <a:lnTo>
                    <a:pt x="4581" y="2812"/>
                  </a:lnTo>
                  <a:lnTo>
                    <a:pt x="4573" y="2817"/>
                  </a:lnTo>
                  <a:lnTo>
                    <a:pt x="4564" y="2822"/>
                  </a:lnTo>
                  <a:lnTo>
                    <a:pt x="4555" y="2824"/>
                  </a:lnTo>
                  <a:lnTo>
                    <a:pt x="4547" y="2827"/>
                  </a:lnTo>
                  <a:lnTo>
                    <a:pt x="4537" y="2828"/>
                  </a:lnTo>
                  <a:lnTo>
                    <a:pt x="4527" y="2829"/>
                  </a:lnTo>
                  <a:lnTo>
                    <a:pt x="3213" y="2829"/>
                  </a:lnTo>
                  <a:lnTo>
                    <a:pt x="3203" y="2828"/>
                  </a:lnTo>
                  <a:lnTo>
                    <a:pt x="3194" y="2827"/>
                  </a:lnTo>
                  <a:lnTo>
                    <a:pt x="3185" y="2824"/>
                  </a:lnTo>
                  <a:lnTo>
                    <a:pt x="3175" y="2822"/>
                  </a:lnTo>
                  <a:lnTo>
                    <a:pt x="3168" y="2817"/>
                  </a:lnTo>
                  <a:lnTo>
                    <a:pt x="3159" y="2812"/>
                  </a:lnTo>
                  <a:lnTo>
                    <a:pt x="3152" y="2807"/>
                  </a:lnTo>
                  <a:lnTo>
                    <a:pt x="3146" y="2801"/>
                  </a:lnTo>
                  <a:lnTo>
                    <a:pt x="3140" y="2794"/>
                  </a:lnTo>
                  <a:lnTo>
                    <a:pt x="3133" y="2786"/>
                  </a:lnTo>
                  <a:lnTo>
                    <a:pt x="3129" y="2779"/>
                  </a:lnTo>
                  <a:lnTo>
                    <a:pt x="3125" y="2770"/>
                  </a:lnTo>
                  <a:lnTo>
                    <a:pt x="3121" y="2760"/>
                  </a:lnTo>
                  <a:lnTo>
                    <a:pt x="3119" y="2752"/>
                  </a:lnTo>
                  <a:lnTo>
                    <a:pt x="3118" y="2742"/>
                  </a:lnTo>
                  <a:lnTo>
                    <a:pt x="3118" y="2732"/>
                  </a:lnTo>
                  <a:lnTo>
                    <a:pt x="3118" y="2045"/>
                  </a:lnTo>
                  <a:lnTo>
                    <a:pt x="3118" y="2035"/>
                  </a:lnTo>
                  <a:lnTo>
                    <a:pt x="3119" y="2025"/>
                  </a:lnTo>
                  <a:lnTo>
                    <a:pt x="3121" y="2016"/>
                  </a:lnTo>
                  <a:lnTo>
                    <a:pt x="3125" y="2008"/>
                  </a:lnTo>
                  <a:lnTo>
                    <a:pt x="3129" y="1999"/>
                  </a:lnTo>
                  <a:lnTo>
                    <a:pt x="3133" y="1991"/>
                  </a:lnTo>
                  <a:lnTo>
                    <a:pt x="3140" y="1983"/>
                  </a:lnTo>
                  <a:lnTo>
                    <a:pt x="3146" y="1977"/>
                  </a:lnTo>
                  <a:lnTo>
                    <a:pt x="3152" y="1971"/>
                  </a:lnTo>
                  <a:lnTo>
                    <a:pt x="3159" y="1965"/>
                  </a:lnTo>
                  <a:lnTo>
                    <a:pt x="3168" y="1960"/>
                  </a:lnTo>
                  <a:lnTo>
                    <a:pt x="3175" y="1956"/>
                  </a:lnTo>
                  <a:lnTo>
                    <a:pt x="3185" y="1953"/>
                  </a:lnTo>
                  <a:lnTo>
                    <a:pt x="3194" y="1950"/>
                  </a:lnTo>
                  <a:lnTo>
                    <a:pt x="3203" y="1949"/>
                  </a:lnTo>
                  <a:lnTo>
                    <a:pt x="3213" y="1949"/>
                  </a:lnTo>
                  <a:lnTo>
                    <a:pt x="4527" y="1949"/>
                  </a:lnTo>
                  <a:lnTo>
                    <a:pt x="4537" y="1949"/>
                  </a:lnTo>
                  <a:lnTo>
                    <a:pt x="4547" y="1950"/>
                  </a:lnTo>
                  <a:lnTo>
                    <a:pt x="4555" y="1953"/>
                  </a:lnTo>
                  <a:lnTo>
                    <a:pt x="4564" y="1956"/>
                  </a:lnTo>
                  <a:lnTo>
                    <a:pt x="4573" y="1960"/>
                  </a:lnTo>
                  <a:lnTo>
                    <a:pt x="4581" y="1965"/>
                  </a:lnTo>
                  <a:lnTo>
                    <a:pt x="4588" y="1971"/>
                  </a:lnTo>
                  <a:lnTo>
                    <a:pt x="4595" y="1977"/>
                  </a:lnTo>
                  <a:lnTo>
                    <a:pt x="4601" y="1983"/>
                  </a:lnTo>
                  <a:lnTo>
                    <a:pt x="4607" y="1991"/>
                  </a:lnTo>
                  <a:lnTo>
                    <a:pt x="4612" y="1999"/>
                  </a:lnTo>
                  <a:lnTo>
                    <a:pt x="4615" y="2008"/>
                  </a:lnTo>
                  <a:lnTo>
                    <a:pt x="4619" y="2016"/>
                  </a:lnTo>
                  <a:lnTo>
                    <a:pt x="4622" y="2025"/>
                  </a:lnTo>
                  <a:lnTo>
                    <a:pt x="4623" y="2035"/>
                  </a:lnTo>
                  <a:lnTo>
                    <a:pt x="4623" y="2045"/>
                  </a:lnTo>
                  <a:lnTo>
                    <a:pt x="4623" y="2732"/>
                  </a:lnTo>
                  <a:close/>
                </a:path>
              </a:pathLst>
            </a:custGeom>
            <a:solidFill>
              <a:srgbClr val="4B649F"/>
            </a:solidFill>
            <a:ln>
              <a:noFill/>
            </a:ln>
          </p:spPr>
          <p:txBody>
            <a:bodyPr bIns="720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ea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ea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ea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ea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ea"/>
                </a:defRPr>
              </a:lvl5pPr>
              <a:lvl6pPr marL="2286000" algn="l" defTabSz="914400" rtl="0" eaLnBrk="1" latinLnBrk="0" hangingPunct="1">
                <a:defRPr kern="12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ea"/>
                </a:defRPr>
              </a:lvl6pPr>
              <a:lvl7pPr marL="2743200" algn="l" defTabSz="914400" rtl="0" eaLnBrk="1" latinLnBrk="0" hangingPunct="1">
                <a:defRPr kern="12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ea"/>
                </a:defRPr>
              </a:lvl7pPr>
              <a:lvl8pPr marL="3200400" algn="l" defTabSz="914400" rtl="0" eaLnBrk="1" latinLnBrk="0" hangingPunct="1">
                <a:defRPr kern="12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ea"/>
                </a:defRPr>
              </a:lvl8pPr>
              <a:lvl9pPr marL="3657600" algn="l" defTabSz="914400" rtl="0" eaLnBrk="1" latinLnBrk="0" hangingPunct="1">
                <a:defRPr kern="12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ea"/>
                </a:defRPr>
              </a:lvl9pPr>
            </a:lstStyle>
            <a:p>
              <a:pPr algn="ctr">
                <a:defRPr/>
              </a:pPr>
              <a:endParaRPr lang="zh-CN" altLang="en-US" sz="2800" noProof="1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7" name="文本框 4"/>
          <p:cNvSpPr txBox="1"/>
          <p:nvPr/>
        </p:nvSpPr>
        <p:spPr>
          <a:xfrm>
            <a:off x="1524001" y="1033572"/>
            <a:ext cx="9114789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accent1"/>
                </a:solidFill>
                <a:latin typeface="+mj-ea"/>
                <a:ea typeface="+mj-ea"/>
              </a:rPr>
              <a:t>●即时练习</a:t>
            </a:r>
            <a:endParaRPr lang="zh-CN" altLang="en-US" sz="28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8" name="TextBox 17"/>
          <p:cNvSpPr txBox="1"/>
          <p:nvPr/>
        </p:nvSpPr>
        <p:spPr>
          <a:xfrm flipH="1">
            <a:off x="6190934" y="3233421"/>
            <a:ext cx="8477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+mj-ea"/>
                <a:ea typeface="+mj-ea"/>
              </a:rPr>
              <a:t>B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23" grpId="0"/>
      <p:bldP spid="1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矩形 49"/>
          <p:cNvSpPr/>
          <p:nvPr/>
        </p:nvSpPr>
        <p:spPr>
          <a:xfrm>
            <a:off x="1524001" y="6781800"/>
            <a:ext cx="9115425" cy="76200"/>
          </a:xfrm>
          <a:prstGeom prst="rect">
            <a:avLst/>
          </a:prstGeom>
          <a:solidFill>
            <a:srgbClr val="4B649F"/>
          </a:solidFill>
          <a:ln w="12700">
            <a:noFill/>
          </a:ln>
        </p:spPr>
        <p:txBody>
          <a:bodyPr anchor="ctr"/>
          <a:lstStyle/>
          <a:p>
            <a:pPr algn="ctr"/>
            <a:endParaRPr lang="en-US" altLang="en-US" sz="2800" dirty="0">
              <a:latin typeface="+mj-ea"/>
              <a:ea typeface="+mj-ea"/>
            </a:endParaRPr>
          </a:p>
        </p:txBody>
      </p:sp>
      <p:pic>
        <p:nvPicPr>
          <p:cNvPr id="46082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70763" y="-7937"/>
            <a:ext cx="3340100" cy="938212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52" name="直接连接符 51"/>
          <p:cNvCxnSpPr/>
          <p:nvPr/>
        </p:nvCxnSpPr>
        <p:spPr>
          <a:xfrm flipV="1">
            <a:off x="1487170" y="671196"/>
            <a:ext cx="8263890" cy="23495"/>
          </a:xfrm>
          <a:prstGeom prst="line">
            <a:avLst/>
          </a:prstGeom>
          <a:noFill/>
          <a:ln w="25400" cap="flat" cmpd="sng" algn="ctr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  <a:prstDash val="solid"/>
            <a:miter lim="800000"/>
          </a:ln>
          <a:effectLst/>
        </p:spPr>
      </p:cxnSp>
      <p:sp>
        <p:nvSpPr>
          <p:cNvPr id="57" name="标题 1"/>
          <p:cNvSpPr>
            <a:spLocks noGrp="1"/>
          </p:cNvSpPr>
          <p:nvPr/>
        </p:nvSpPr>
        <p:spPr>
          <a:xfrm>
            <a:off x="2266950" y="174625"/>
            <a:ext cx="2825750" cy="45878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r>
              <a:rPr lang="zh-CN" altLang="en-US" sz="2800" b="1" dirty="0">
                <a:solidFill>
                  <a:srgbClr val="0070C0"/>
                </a:solidFill>
                <a:latin typeface="+mj-ea"/>
                <a:ea typeface="+mj-ea"/>
              </a:rPr>
              <a:t>备考训练</a:t>
            </a:r>
            <a:endParaRPr lang="zh-CN" altLang="en-US" sz="2800" b="1" dirty="0">
              <a:solidFill>
                <a:srgbClr val="0070C0"/>
              </a:solidFill>
              <a:latin typeface="+mj-ea"/>
              <a:ea typeface="+mj-ea"/>
            </a:endParaRPr>
          </a:p>
        </p:txBody>
      </p:sp>
      <p:sp>
        <p:nvSpPr>
          <p:cNvPr id="21" name="文本框 4"/>
          <p:cNvSpPr txBox="1"/>
          <p:nvPr/>
        </p:nvSpPr>
        <p:spPr>
          <a:xfrm>
            <a:off x="1553211" y="1052737"/>
            <a:ext cx="9114789" cy="48310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+mj-ea"/>
                <a:ea typeface="+mj-ea"/>
              </a:rPr>
              <a:t>1</a:t>
            </a:r>
            <a:r>
              <a:rPr lang="zh-CN" altLang="en-US" sz="2800" dirty="0">
                <a:latin typeface="+mj-ea"/>
                <a:ea typeface="+mj-ea"/>
              </a:rPr>
              <a:t>．某人发生听觉障碍后去检查，结果表明大脑和耳的结构并无损伤。那么，推测发病的部位可能是</a:t>
            </a:r>
            <a:r>
              <a:rPr lang="en-US" altLang="zh-CN" sz="2800" dirty="0">
                <a:latin typeface="+mj-ea"/>
                <a:ea typeface="+mj-ea"/>
              </a:rPr>
              <a:t>(</a:t>
            </a:r>
            <a:r>
              <a:rPr lang="zh-CN" altLang="en-US" sz="2800" dirty="0">
                <a:latin typeface="+mj-ea"/>
                <a:ea typeface="+mj-ea"/>
              </a:rPr>
              <a:t>　　</a:t>
            </a:r>
            <a:r>
              <a:rPr lang="en-US" altLang="zh-CN" sz="2800" dirty="0">
                <a:latin typeface="+mj-ea"/>
                <a:ea typeface="+mj-ea"/>
              </a:rPr>
              <a:t>)</a:t>
            </a:r>
            <a:endParaRPr lang="en-US" altLang="zh-CN" sz="2800" dirty="0"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+mj-ea"/>
                <a:ea typeface="+mj-ea"/>
              </a:rPr>
              <a:t>A</a:t>
            </a:r>
            <a:r>
              <a:rPr lang="zh-CN" altLang="en-US" sz="2800" dirty="0">
                <a:latin typeface="+mj-ea"/>
                <a:ea typeface="+mj-ea"/>
              </a:rPr>
              <a:t>．听觉神经     </a:t>
            </a:r>
            <a:r>
              <a:rPr lang="en-US" altLang="zh-CN" sz="2800" dirty="0">
                <a:latin typeface="+mj-ea"/>
                <a:ea typeface="+mj-ea"/>
              </a:rPr>
              <a:t>B</a:t>
            </a:r>
            <a:r>
              <a:rPr lang="zh-CN" altLang="en-US" sz="2800" dirty="0">
                <a:latin typeface="+mj-ea"/>
                <a:ea typeface="+mj-ea"/>
              </a:rPr>
              <a:t>．中耳     </a:t>
            </a:r>
            <a:r>
              <a:rPr lang="en-US" altLang="zh-CN" sz="2800" dirty="0">
                <a:latin typeface="+mj-ea"/>
                <a:ea typeface="+mj-ea"/>
              </a:rPr>
              <a:t>C</a:t>
            </a:r>
            <a:r>
              <a:rPr lang="zh-CN" altLang="en-US" sz="2800" dirty="0">
                <a:latin typeface="+mj-ea"/>
                <a:ea typeface="+mj-ea"/>
              </a:rPr>
              <a:t>．鼓膜     </a:t>
            </a:r>
            <a:r>
              <a:rPr lang="en-US" altLang="zh-CN" sz="2800" dirty="0">
                <a:latin typeface="+mj-ea"/>
                <a:ea typeface="+mj-ea"/>
              </a:rPr>
              <a:t>D</a:t>
            </a:r>
            <a:r>
              <a:rPr lang="zh-CN" altLang="en-US" sz="2800" dirty="0">
                <a:latin typeface="+mj-ea"/>
                <a:ea typeface="+mj-ea"/>
              </a:rPr>
              <a:t>．耳蜗</a:t>
            </a:r>
            <a:endParaRPr lang="en-US" altLang="zh-CN" sz="2800" dirty="0"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dirty="0"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+mj-ea"/>
                <a:ea typeface="+mj-ea"/>
              </a:rPr>
              <a:t>2</a:t>
            </a:r>
            <a:r>
              <a:rPr lang="zh-CN" altLang="en-US" sz="2800" dirty="0">
                <a:latin typeface="+mj-ea"/>
                <a:ea typeface="+mj-ea"/>
              </a:rPr>
              <a:t>．当一个人突然遇到很危险的情况时，血液中肾上腺素的含量会立即上升，同时还产生多种生理反应，这些生理调节过程中</a:t>
            </a:r>
            <a:r>
              <a:rPr lang="en-US" altLang="zh-CN" sz="2800" dirty="0">
                <a:latin typeface="+mj-ea"/>
                <a:ea typeface="+mj-ea"/>
              </a:rPr>
              <a:t>(</a:t>
            </a:r>
            <a:r>
              <a:rPr lang="zh-CN" altLang="en-US" sz="2800" dirty="0">
                <a:latin typeface="+mj-ea"/>
                <a:ea typeface="+mj-ea"/>
              </a:rPr>
              <a:t>　　</a:t>
            </a:r>
            <a:r>
              <a:rPr lang="en-US" altLang="zh-CN" sz="2800" dirty="0">
                <a:latin typeface="+mj-ea"/>
                <a:ea typeface="+mj-ea"/>
              </a:rPr>
              <a:t>)</a:t>
            </a:r>
            <a:endParaRPr lang="en-US" altLang="zh-CN" sz="2800" dirty="0"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+mj-ea"/>
                <a:ea typeface="+mj-ea"/>
              </a:rPr>
              <a:t>A</a:t>
            </a:r>
            <a:r>
              <a:rPr lang="zh-CN" altLang="en-US" sz="2800" dirty="0">
                <a:latin typeface="+mj-ea"/>
                <a:ea typeface="+mj-ea"/>
              </a:rPr>
              <a:t>．只有神经调节  </a:t>
            </a:r>
            <a:endParaRPr lang="en-US" altLang="zh-CN" sz="2800" dirty="0"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+mj-ea"/>
                <a:ea typeface="+mj-ea"/>
              </a:rPr>
              <a:t>B</a:t>
            </a:r>
            <a:r>
              <a:rPr lang="zh-CN" altLang="en-US" sz="2800" dirty="0">
                <a:latin typeface="+mj-ea"/>
                <a:ea typeface="+mj-ea"/>
              </a:rPr>
              <a:t>．只有激素调节</a:t>
            </a:r>
            <a:endParaRPr lang="zh-CN" altLang="en-US" sz="2800" dirty="0"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+mj-ea"/>
                <a:ea typeface="+mj-ea"/>
              </a:rPr>
              <a:t>C</a:t>
            </a:r>
            <a:r>
              <a:rPr lang="zh-CN" altLang="en-US" sz="2800" dirty="0">
                <a:latin typeface="+mj-ea"/>
                <a:ea typeface="+mj-ea"/>
              </a:rPr>
              <a:t>．既无神经调节又无激素调节  </a:t>
            </a:r>
            <a:endParaRPr lang="en-US" altLang="zh-CN" sz="2800" dirty="0"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+mj-ea"/>
                <a:ea typeface="+mj-ea"/>
              </a:rPr>
              <a:t>D</a:t>
            </a:r>
            <a:r>
              <a:rPr lang="zh-CN" altLang="en-US" sz="2800" dirty="0">
                <a:latin typeface="+mj-ea"/>
                <a:ea typeface="+mj-ea"/>
              </a:rPr>
              <a:t>．既有神经调节又有激素调节</a:t>
            </a:r>
            <a:endParaRPr lang="zh-CN" altLang="en-US" sz="2800" dirty="0">
              <a:latin typeface="+mj-ea"/>
              <a:ea typeface="+mj-ea"/>
            </a:endParaRPr>
          </a:p>
        </p:txBody>
      </p:sp>
      <p:sp>
        <p:nvSpPr>
          <p:cNvPr id="23" name="TextBox 22"/>
          <p:cNvSpPr txBox="1"/>
          <p:nvPr/>
        </p:nvSpPr>
        <p:spPr>
          <a:xfrm flipH="1">
            <a:off x="8256270" y="1443674"/>
            <a:ext cx="122713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+mj-ea"/>
                <a:ea typeface="+mj-ea"/>
              </a:rPr>
              <a:t>A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grpSp>
        <p:nvGrpSpPr>
          <p:cNvPr id="46087" name="组合 5"/>
          <p:cNvGrpSpPr/>
          <p:nvPr/>
        </p:nvGrpSpPr>
        <p:grpSpPr>
          <a:xfrm>
            <a:off x="1614489" y="125413"/>
            <a:ext cx="511175" cy="512762"/>
            <a:chOff x="5288161" y="2234042"/>
            <a:chExt cx="1607262" cy="1607262"/>
          </a:xfrm>
        </p:grpSpPr>
        <p:sp>
          <p:nvSpPr>
            <p:cNvPr id="46089" name="椭圆 17"/>
            <p:cNvSpPr/>
            <p:nvPr/>
          </p:nvSpPr>
          <p:spPr>
            <a:xfrm>
              <a:off x="5288161" y="2234042"/>
              <a:ext cx="1607262" cy="1607262"/>
            </a:xfrm>
            <a:prstGeom prst="ellipse">
              <a:avLst/>
            </a:prstGeom>
            <a:solidFill>
              <a:srgbClr val="4B649F"/>
            </a:solidFill>
            <a:ln w="19050" cap="flat" cmpd="sng">
              <a:solidFill>
                <a:srgbClr val="4B649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en-US" altLang="en-US" sz="2800" dirty="0">
                <a:latin typeface="+mj-ea"/>
                <a:ea typeface="+mj-ea"/>
              </a:endParaRPr>
            </a:p>
          </p:txBody>
        </p:sp>
        <p:sp>
          <p:nvSpPr>
            <p:cNvPr id="46090" name="椭圆 18"/>
            <p:cNvSpPr/>
            <p:nvPr/>
          </p:nvSpPr>
          <p:spPr>
            <a:xfrm>
              <a:off x="5397696" y="2335059"/>
              <a:ext cx="1388192" cy="1388192"/>
            </a:xfrm>
            <a:prstGeom prst="ellipse">
              <a:avLst/>
            </a:prstGeom>
            <a:solidFill>
              <a:srgbClr val="FFFFFF"/>
            </a:solidFill>
            <a:ln w="19050" cap="flat" cmpd="sng">
              <a:solidFill>
                <a:srgbClr val="4B649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en-US" altLang="en-US" sz="2800" dirty="0">
                <a:latin typeface="+mj-ea"/>
                <a:ea typeface="+mj-ea"/>
              </a:endParaRPr>
            </a:p>
          </p:txBody>
        </p:sp>
        <p:sp>
          <p:nvSpPr>
            <p:cNvPr id="46091" name="KSO_Shape"/>
            <p:cNvSpPr/>
            <p:nvPr/>
          </p:nvSpPr>
          <p:spPr>
            <a:xfrm>
              <a:off x="5547153" y="2697761"/>
              <a:ext cx="1089278" cy="662788"/>
            </a:xfrm>
            <a:custGeom>
              <a:avLst/>
              <a:gdLst>
                <a:gd name="txL" fmla="*/ 0 w 3931"/>
                <a:gd name="txT" fmla="*/ 0 h 2392"/>
                <a:gd name="txR" fmla="*/ 3931 w 3931"/>
                <a:gd name="txB" fmla="*/ 2392 h 2392"/>
              </a:gdLst>
              <a:ahLst/>
              <a:cxnLst>
                <a:cxn ang="0">
                  <a:pos x="386572320" y="163404119"/>
                </a:cxn>
                <a:cxn ang="0">
                  <a:pos x="257249445" y="107920284"/>
                </a:cxn>
                <a:cxn ang="0">
                  <a:pos x="111682168" y="163404119"/>
                </a:cxn>
                <a:cxn ang="0">
                  <a:pos x="71070470" y="146517710"/>
                </a:cxn>
                <a:cxn ang="0">
                  <a:pos x="71070470" y="196288046"/>
                </a:cxn>
                <a:cxn ang="0">
                  <a:pos x="82111776" y="211523858"/>
                </a:cxn>
                <a:cxn ang="0">
                  <a:pos x="70816647" y="226759669"/>
                </a:cxn>
                <a:cxn ang="0">
                  <a:pos x="82873245" y="280338819"/>
                </a:cxn>
                <a:cxn ang="0">
                  <a:pos x="47338010" y="280338819"/>
                </a:cxn>
                <a:cxn ang="0">
                  <a:pos x="59521519" y="226505582"/>
                </a:cxn>
                <a:cxn ang="0">
                  <a:pos x="49622418" y="211523858"/>
                </a:cxn>
                <a:cxn ang="0">
                  <a:pos x="59140784" y="196668761"/>
                </a:cxn>
                <a:cxn ang="0">
                  <a:pos x="59140784" y="141565919"/>
                </a:cxn>
                <a:cxn ang="0">
                  <a:pos x="0" y="116807795"/>
                </a:cxn>
                <a:cxn ang="0">
                  <a:pos x="260168411" y="0"/>
                </a:cxn>
                <a:cxn ang="0">
                  <a:pos x="498889046" y="118331487"/>
                </a:cxn>
                <a:cxn ang="0">
                  <a:pos x="386572320" y="163404119"/>
                </a:cxn>
                <a:cxn ang="0">
                  <a:pos x="254330479" y="136106508"/>
                </a:cxn>
                <a:cxn ang="0">
                  <a:pos x="371723668" y="175973539"/>
                </a:cxn>
                <a:cxn ang="0">
                  <a:pos x="371723668" y="272594008"/>
                </a:cxn>
                <a:cxn ang="0">
                  <a:pos x="248365913" y="303700434"/>
                </a:cxn>
                <a:cxn ang="0">
                  <a:pos x="139475799" y="272594008"/>
                </a:cxn>
                <a:cxn ang="0">
                  <a:pos x="139475799" y="175973539"/>
                </a:cxn>
                <a:cxn ang="0">
                  <a:pos x="254330479" y="136106508"/>
                </a:cxn>
                <a:cxn ang="0">
                  <a:pos x="252807541" y="285925413"/>
                </a:cxn>
                <a:cxn ang="0">
                  <a:pos x="347483561" y="262309711"/>
                </a:cxn>
                <a:cxn ang="0">
                  <a:pos x="252807541" y="238567381"/>
                </a:cxn>
                <a:cxn ang="0">
                  <a:pos x="158258709" y="262309711"/>
                </a:cxn>
                <a:cxn ang="0">
                  <a:pos x="252807541" y="285925413"/>
                </a:cxn>
              </a:cxnLst>
              <a:rect l="txL" t="txT" r="txR" b="txB"/>
              <a:pathLst>
                <a:path w="3931" h="2392">
                  <a:moveTo>
                    <a:pt x="3046" y="1287"/>
                  </a:moveTo>
                  <a:cubicBezTo>
                    <a:pt x="3046" y="1287"/>
                    <a:pt x="2618" y="850"/>
                    <a:pt x="2027" y="850"/>
                  </a:cubicBezTo>
                  <a:cubicBezTo>
                    <a:pt x="1450" y="850"/>
                    <a:pt x="880" y="1287"/>
                    <a:pt x="880" y="1287"/>
                  </a:cubicBezTo>
                  <a:cubicBezTo>
                    <a:pt x="560" y="1154"/>
                    <a:pt x="560" y="1154"/>
                    <a:pt x="560" y="1154"/>
                  </a:cubicBezTo>
                  <a:cubicBezTo>
                    <a:pt x="560" y="1546"/>
                    <a:pt x="560" y="1546"/>
                    <a:pt x="560" y="1546"/>
                  </a:cubicBezTo>
                  <a:cubicBezTo>
                    <a:pt x="610" y="1563"/>
                    <a:pt x="647" y="1610"/>
                    <a:pt x="647" y="1666"/>
                  </a:cubicBezTo>
                  <a:cubicBezTo>
                    <a:pt x="647" y="1723"/>
                    <a:pt x="609" y="1769"/>
                    <a:pt x="558" y="1786"/>
                  </a:cubicBezTo>
                  <a:cubicBezTo>
                    <a:pt x="653" y="2208"/>
                    <a:pt x="653" y="2208"/>
                    <a:pt x="653" y="2208"/>
                  </a:cubicBezTo>
                  <a:cubicBezTo>
                    <a:pt x="373" y="2208"/>
                    <a:pt x="373" y="2208"/>
                    <a:pt x="373" y="2208"/>
                  </a:cubicBezTo>
                  <a:cubicBezTo>
                    <a:pt x="469" y="1784"/>
                    <a:pt x="469" y="1784"/>
                    <a:pt x="469" y="1784"/>
                  </a:cubicBezTo>
                  <a:cubicBezTo>
                    <a:pt x="423" y="1764"/>
                    <a:pt x="391" y="1719"/>
                    <a:pt x="391" y="1666"/>
                  </a:cubicBezTo>
                  <a:cubicBezTo>
                    <a:pt x="391" y="1614"/>
                    <a:pt x="422" y="1570"/>
                    <a:pt x="466" y="1549"/>
                  </a:cubicBezTo>
                  <a:cubicBezTo>
                    <a:pt x="466" y="1115"/>
                    <a:pt x="466" y="1115"/>
                    <a:pt x="466" y="1115"/>
                  </a:cubicBezTo>
                  <a:cubicBezTo>
                    <a:pt x="0" y="920"/>
                    <a:pt x="0" y="920"/>
                    <a:pt x="0" y="920"/>
                  </a:cubicBezTo>
                  <a:cubicBezTo>
                    <a:pt x="2050" y="0"/>
                    <a:pt x="2050" y="0"/>
                    <a:pt x="2050" y="0"/>
                  </a:cubicBezTo>
                  <a:cubicBezTo>
                    <a:pt x="3931" y="932"/>
                    <a:pt x="3931" y="932"/>
                    <a:pt x="3931" y="932"/>
                  </a:cubicBezTo>
                  <a:lnTo>
                    <a:pt x="3046" y="1287"/>
                  </a:lnTo>
                  <a:close/>
                  <a:moveTo>
                    <a:pt x="2004" y="1072"/>
                  </a:moveTo>
                  <a:cubicBezTo>
                    <a:pt x="2598" y="1072"/>
                    <a:pt x="2929" y="1386"/>
                    <a:pt x="2929" y="1386"/>
                  </a:cubicBezTo>
                  <a:cubicBezTo>
                    <a:pt x="2929" y="2147"/>
                    <a:pt x="2929" y="2147"/>
                    <a:pt x="2929" y="2147"/>
                  </a:cubicBezTo>
                  <a:cubicBezTo>
                    <a:pt x="2929" y="2147"/>
                    <a:pt x="2586" y="2392"/>
                    <a:pt x="1957" y="2392"/>
                  </a:cubicBezTo>
                  <a:cubicBezTo>
                    <a:pt x="1328" y="2392"/>
                    <a:pt x="1099" y="2147"/>
                    <a:pt x="1099" y="2147"/>
                  </a:cubicBezTo>
                  <a:cubicBezTo>
                    <a:pt x="1099" y="1386"/>
                    <a:pt x="1099" y="1386"/>
                    <a:pt x="1099" y="1386"/>
                  </a:cubicBezTo>
                  <a:cubicBezTo>
                    <a:pt x="1099" y="1386"/>
                    <a:pt x="1410" y="1072"/>
                    <a:pt x="2004" y="1072"/>
                  </a:cubicBezTo>
                  <a:close/>
                  <a:moveTo>
                    <a:pt x="1992" y="2252"/>
                  </a:moveTo>
                  <a:cubicBezTo>
                    <a:pt x="2404" y="2252"/>
                    <a:pt x="2738" y="2168"/>
                    <a:pt x="2738" y="2066"/>
                  </a:cubicBezTo>
                  <a:cubicBezTo>
                    <a:pt x="2738" y="1963"/>
                    <a:pt x="2404" y="1879"/>
                    <a:pt x="1992" y="1879"/>
                  </a:cubicBezTo>
                  <a:cubicBezTo>
                    <a:pt x="1581" y="1879"/>
                    <a:pt x="1247" y="1963"/>
                    <a:pt x="1247" y="2066"/>
                  </a:cubicBezTo>
                  <a:cubicBezTo>
                    <a:pt x="1247" y="2168"/>
                    <a:pt x="1581" y="2252"/>
                    <a:pt x="1992" y="2252"/>
                  </a:cubicBezTo>
                  <a:close/>
                </a:path>
              </a:pathLst>
            </a:custGeom>
            <a:solidFill>
              <a:srgbClr val="4B649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2800">
                <a:latin typeface="+mj-ea"/>
                <a:ea typeface="+mj-ea"/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 flipH="1">
            <a:off x="3361690" y="3569336"/>
            <a:ext cx="122713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+mj-ea"/>
                <a:ea typeface="+mj-ea"/>
              </a:rPr>
              <a:t>D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23" grpId="0"/>
      <p:bldP spid="1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矩形 49"/>
          <p:cNvSpPr/>
          <p:nvPr/>
        </p:nvSpPr>
        <p:spPr>
          <a:xfrm>
            <a:off x="1524001" y="6781800"/>
            <a:ext cx="9115425" cy="76200"/>
          </a:xfrm>
          <a:prstGeom prst="rect">
            <a:avLst/>
          </a:prstGeom>
          <a:solidFill>
            <a:srgbClr val="4B649F"/>
          </a:solidFill>
          <a:ln w="12700">
            <a:noFill/>
          </a:ln>
        </p:spPr>
        <p:txBody>
          <a:bodyPr anchor="ctr"/>
          <a:lstStyle/>
          <a:p>
            <a:pPr algn="ctr"/>
            <a:endParaRPr lang="en-US" altLang="en-US" sz="2800" dirty="0">
              <a:latin typeface="+mj-ea"/>
              <a:ea typeface="+mj-ea"/>
            </a:endParaRPr>
          </a:p>
        </p:txBody>
      </p:sp>
      <p:pic>
        <p:nvPicPr>
          <p:cNvPr id="47106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70763" y="-7937"/>
            <a:ext cx="3340100" cy="938212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52" name="直接连接符 51"/>
          <p:cNvCxnSpPr/>
          <p:nvPr/>
        </p:nvCxnSpPr>
        <p:spPr>
          <a:xfrm flipV="1">
            <a:off x="1487170" y="671196"/>
            <a:ext cx="8263890" cy="23495"/>
          </a:xfrm>
          <a:prstGeom prst="line">
            <a:avLst/>
          </a:prstGeom>
          <a:noFill/>
          <a:ln w="25400" cap="flat" cmpd="sng" algn="ctr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  <a:prstDash val="solid"/>
            <a:miter lim="800000"/>
          </a:ln>
          <a:effectLst/>
        </p:spPr>
      </p:cxnSp>
      <p:sp>
        <p:nvSpPr>
          <p:cNvPr id="57" name="标题 1"/>
          <p:cNvSpPr>
            <a:spLocks noGrp="1"/>
          </p:cNvSpPr>
          <p:nvPr/>
        </p:nvSpPr>
        <p:spPr>
          <a:xfrm>
            <a:off x="2266950" y="174625"/>
            <a:ext cx="2825750" cy="45878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r>
              <a:rPr lang="zh-CN" altLang="en-US" sz="2800" b="1" dirty="0">
                <a:solidFill>
                  <a:srgbClr val="0070C0"/>
                </a:solidFill>
                <a:latin typeface="+mj-ea"/>
                <a:ea typeface="+mj-ea"/>
              </a:rPr>
              <a:t>备考训练</a:t>
            </a:r>
            <a:endParaRPr lang="zh-CN" altLang="en-US" sz="2800" b="1" dirty="0">
              <a:solidFill>
                <a:srgbClr val="0070C0"/>
              </a:solidFill>
              <a:latin typeface="+mj-ea"/>
              <a:ea typeface="+mj-ea"/>
            </a:endParaRPr>
          </a:p>
        </p:txBody>
      </p:sp>
      <p:sp>
        <p:nvSpPr>
          <p:cNvPr id="21" name="文本框 4"/>
          <p:cNvSpPr txBox="1"/>
          <p:nvPr/>
        </p:nvSpPr>
        <p:spPr>
          <a:xfrm>
            <a:off x="1553211" y="1052737"/>
            <a:ext cx="9114789" cy="39693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+mj-ea"/>
                <a:ea typeface="+mj-ea"/>
              </a:rPr>
              <a:t>3</a:t>
            </a:r>
            <a:r>
              <a:rPr lang="zh-CN" altLang="en-US" sz="2800" dirty="0">
                <a:latin typeface="+mj-ea"/>
                <a:ea typeface="+mj-ea"/>
              </a:rPr>
              <a:t>．下列反射活动中，属于简单反射的是</a:t>
            </a:r>
            <a:r>
              <a:rPr lang="en-US" altLang="zh-CN" sz="2800" dirty="0">
                <a:latin typeface="+mj-ea"/>
                <a:ea typeface="+mj-ea"/>
              </a:rPr>
              <a:t>(</a:t>
            </a:r>
            <a:r>
              <a:rPr lang="zh-CN" altLang="en-US" sz="2800" dirty="0">
                <a:latin typeface="+mj-ea"/>
                <a:ea typeface="+mj-ea"/>
              </a:rPr>
              <a:t>　　</a:t>
            </a:r>
            <a:r>
              <a:rPr lang="en-US" altLang="zh-CN" sz="2800" dirty="0">
                <a:latin typeface="+mj-ea"/>
                <a:ea typeface="+mj-ea"/>
              </a:rPr>
              <a:t>)</a:t>
            </a:r>
            <a:endParaRPr lang="en-US" altLang="zh-CN" sz="2800" dirty="0"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+mj-ea"/>
                <a:ea typeface="+mj-ea"/>
              </a:rPr>
              <a:t>A</a:t>
            </a:r>
            <a:r>
              <a:rPr lang="zh-CN" altLang="en-US" sz="2800" dirty="0">
                <a:latin typeface="+mj-ea"/>
                <a:ea typeface="+mj-ea"/>
              </a:rPr>
              <a:t>．听别人讲恐怖故事感到毛骨悚然  </a:t>
            </a:r>
            <a:endParaRPr lang="en-US" altLang="zh-CN" sz="2800" dirty="0"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+mj-ea"/>
                <a:ea typeface="+mj-ea"/>
              </a:rPr>
              <a:t>B</a:t>
            </a:r>
            <a:r>
              <a:rPr lang="zh-CN" altLang="en-US" sz="2800" dirty="0">
                <a:latin typeface="+mj-ea"/>
                <a:ea typeface="+mj-ea"/>
              </a:rPr>
              <a:t>．看到别人吃辣椒自己出汗</a:t>
            </a:r>
            <a:endParaRPr lang="zh-CN" altLang="en-US" sz="2800" dirty="0"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+mj-ea"/>
                <a:ea typeface="+mj-ea"/>
              </a:rPr>
              <a:t>C</a:t>
            </a:r>
            <a:r>
              <a:rPr lang="zh-CN" altLang="en-US" sz="2800" dirty="0">
                <a:latin typeface="+mj-ea"/>
                <a:ea typeface="+mj-ea"/>
              </a:rPr>
              <a:t>．自己切洋葱被刺激得流眼泪  </a:t>
            </a:r>
            <a:endParaRPr lang="en-US" altLang="zh-CN" sz="2800" dirty="0"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+mj-ea"/>
                <a:ea typeface="+mj-ea"/>
              </a:rPr>
              <a:t>D</a:t>
            </a:r>
            <a:r>
              <a:rPr lang="zh-CN" altLang="en-US" sz="2800" dirty="0">
                <a:latin typeface="+mj-ea"/>
                <a:ea typeface="+mj-ea"/>
              </a:rPr>
              <a:t>．妈妈看电视剧看得泪流满面</a:t>
            </a:r>
            <a:endParaRPr lang="en-US" altLang="zh-CN" sz="2800" dirty="0"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dirty="0"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+mj-ea"/>
                <a:ea typeface="+mj-ea"/>
              </a:rPr>
              <a:t>4</a:t>
            </a:r>
            <a:r>
              <a:rPr lang="zh-CN" altLang="en-US" sz="2800" dirty="0">
                <a:latin typeface="+mj-ea"/>
                <a:ea typeface="+mj-ea"/>
              </a:rPr>
              <a:t>．人的中枢神经系统的组成是</a:t>
            </a:r>
            <a:r>
              <a:rPr lang="en-US" altLang="zh-CN" sz="2800" dirty="0">
                <a:latin typeface="+mj-ea"/>
                <a:ea typeface="+mj-ea"/>
              </a:rPr>
              <a:t>(</a:t>
            </a:r>
            <a:r>
              <a:rPr lang="zh-CN" altLang="en-US" sz="2800" dirty="0">
                <a:latin typeface="+mj-ea"/>
                <a:ea typeface="+mj-ea"/>
              </a:rPr>
              <a:t>　　</a:t>
            </a:r>
            <a:r>
              <a:rPr lang="en-US" altLang="zh-CN" sz="2800" dirty="0">
                <a:latin typeface="+mj-ea"/>
                <a:ea typeface="+mj-ea"/>
              </a:rPr>
              <a:t>)</a:t>
            </a:r>
            <a:endParaRPr lang="en-US" altLang="zh-CN" sz="2800" dirty="0"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+mj-ea"/>
                <a:ea typeface="+mj-ea"/>
              </a:rPr>
              <a:t>A</a:t>
            </a:r>
            <a:r>
              <a:rPr lang="zh-CN" altLang="en-US" sz="2800" dirty="0">
                <a:latin typeface="+mj-ea"/>
                <a:ea typeface="+mj-ea"/>
              </a:rPr>
              <a:t>．脑和脊髓            </a:t>
            </a:r>
            <a:r>
              <a:rPr lang="en-US" altLang="zh-CN" sz="2800" dirty="0">
                <a:latin typeface="+mj-ea"/>
                <a:ea typeface="+mj-ea"/>
              </a:rPr>
              <a:t>B</a:t>
            </a:r>
            <a:r>
              <a:rPr lang="zh-CN" altLang="en-US" sz="2800" dirty="0">
                <a:latin typeface="+mj-ea"/>
                <a:ea typeface="+mj-ea"/>
              </a:rPr>
              <a:t>．脑和脑神经</a:t>
            </a:r>
            <a:endParaRPr lang="zh-CN" altLang="en-US" sz="2800" dirty="0"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+mj-ea"/>
                <a:ea typeface="+mj-ea"/>
              </a:rPr>
              <a:t>C</a:t>
            </a:r>
            <a:r>
              <a:rPr lang="zh-CN" altLang="en-US" sz="2800" dirty="0">
                <a:latin typeface="+mj-ea"/>
                <a:ea typeface="+mj-ea"/>
              </a:rPr>
              <a:t>．脊髓和脊神经        </a:t>
            </a:r>
            <a:r>
              <a:rPr lang="en-US" altLang="zh-CN" sz="2800" dirty="0">
                <a:latin typeface="+mj-ea"/>
                <a:ea typeface="+mj-ea"/>
              </a:rPr>
              <a:t>D</a:t>
            </a:r>
            <a:r>
              <a:rPr lang="zh-CN" altLang="en-US" sz="2800" dirty="0">
                <a:latin typeface="+mj-ea"/>
                <a:ea typeface="+mj-ea"/>
              </a:rPr>
              <a:t>．脑神经和脊神经</a:t>
            </a:r>
            <a:endParaRPr lang="zh-CN" altLang="en-US" sz="2800" dirty="0">
              <a:latin typeface="+mj-ea"/>
              <a:ea typeface="+mj-ea"/>
            </a:endParaRPr>
          </a:p>
        </p:txBody>
      </p:sp>
      <p:sp>
        <p:nvSpPr>
          <p:cNvPr id="23" name="TextBox 22"/>
          <p:cNvSpPr txBox="1"/>
          <p:nvPr/>
        </p:nvSpPr>
        <p:spPr>
          <a:xfrm flipH="1">
            <a:off x="7677150" y="1052514"/>
            <a:ext cx="122713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+mj-ea"/>
                <a:ea typeface="+mj-ea"/>
              </a:rPr>
              <a:t>C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grpSp>
        <p:nvGrpSpPr>
          <p:cNvPr id="47111" name="组合 5"/>
          <p:cNvGrpSpPr/>
          <p:nvPr/>
        </p:nvGrpSpPr>
        <p:grpSpPr>
          <a:xfrm>
            <a:off x="1614489" y="125413"/>
            <a:ext cx="511175" cy="512762"/>
            <a:chOff x="5288161" y="2234042"/>
            <a:chExt cx="1607262" cy="1607262"/>
          </a:xfrm>
        </p:grpSpPr>
        <p:sp>
          <p:nvSpPr>
            <p:cNvPr id="47113" name="椭圆 17"/>
            <p:cNvSpPr/>
            <p:nvPr/>
          </p:nvSpPr>
          <p:spPr>
            <a:xfrm>
              <a:off x="5288161" y="2234042"/>
              <a:ext cx="1607262" cy="1607262"/>
            </a:xfrm>
            <a:prstGeom prst="ellipse">
              <a:avLst/>
            </a:prstGeom>
            <a:solidFill>
              <a:srgbClr val="4B649F"/>
            </a:solidFill>
            <a:ln w="19050" cap="flat" cmpd="sng">
              <a:solidFill>
                <a:srgbClr val="4B649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en-US" altLang="en-US" sz="2800" dirty="0">
                <a:latin typeface="+mj-ea"/>
                <a:ea typeface="+mj-ea"/>
              </a:endParaRPr>
            </a:p>
          </p:txBody>
        </p:sp>
        <p:sp>
          <p:nvSpPr>
            <p:cNvPr id="47114" name="椭圆 18"/>
            <p:cNvSpPr/>
            <p:nvPr/>
          </p:nvSpPr>
          <p:spPr>
            <a:xfrm>
              <a:off x="5397696" y="2335059"/>
              <a:ext cx="1388192" cy="1388192"/>
            </a:xfrm>
            <a:prstGeom prst="ellipse">
              <a:avLst/>
            </a:prstGeom>
            <a:solidFill>
              <a:srgbClr val="FFFFFF"/>
            </a:solidFill>
            <a:ln w="19050" cap="flat" cmpd="sng">
              <a:solidFill>
                <a:srgbClr val="4B649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en-US" altLang="en-US" sz="2800" dirty="0">
                <a:latin typeface="+mj-ea"/>
                <a:ea typeface="+mj-ea"/>
              </a:endParaRPr>
            </a:p>
          </p:txBody>
        </p:sp>
        <p:sp>
          <p:nvSpPr>
            <p:cNvPr id="47115" name="KSO_Shape"/>
            <p:cNvSpPr/>
            <p:nvPr/>
          </p:nvSpPr>
          <p:spPr>
            <a:xfrm>
              <a:off x="5547153" y="2697761"/>
              <a:ext cx="1089278" cy="662788"/>
            </a:xfrm>
            <a:custGeom>
              <a:avLst/>
              <a:gdLst>
                <a:gd name="txL" fmla="*/ 0 w 3931"/>
                <a:gd name="txT" fmla="*/ 0 h 2392"/>
                <a:gd name="txR" fmla="*/ 3931 w 3931"/>
                <a:gd name="txB" fmla="*/ 2392 h 2392"/>
              </a:gdLst>
              <a:ahLst/>
              <a:cxnLst>
                <a:cxn ang="0">
                  <a:pos x="386572320" y="163404119"/>
                </a:cxn>
                <a:cxn ang="0">
                  <a:pos x="257249445" y="107920284"/>
                </a:cxn>
                <a:cxn ang="0">
                  <a:pos x="111682168" y="163404119"/>
                </a:cxn>
                <a:cxn ang="0">
                  <a:pos x="71070470" y="146517710"/>
                </a:cxn>
                <a:cxn ang="0">
                  <a:pos x="71070470" y="196288046"/>
                </a:cxn>
                <a:cxn ang="0">
                  <a:pos x="82111776" y="211523858"/>
                </a:cxn>
                <a:cxn ang="0">
                  <a:pos x="70816647" y="226759669"/>
                </a:cxn>
                <a:cxn ang="0">
                  <a:pos x="82873245" y="280338819"/>
                </a:cxn>
                <a:cxn ang="0">
                  <a:pos x="47338010" y="280338819"/>
                </a:cxn>
                <a:cxn ang="0">
                  <a:pos x="59521519" y="226505582"/>
                </a:cxn>
                <a:cxn ang="0">
                  <a:pos x="49622418" y="211523858"/>
                </a:cxn>
                <a:cxn ang="0">
                  <a:pos x="59140784" y="196668761"/>
                </a:cxn>
                <a:cxn ang="0">
                  <a:pos x="59140784" y="141565919"/>
                </a:cxn>
                <a:cxn ang="0">
                  <a:pos x="0" y="116807795"/>
                </a:cxn>
                <a:cxn ang="0">
                  <a:pos x="260168411" y="0"/>
                </a:cxn>
                <a:cxn ang="0">
                  <a:pos x="498889046" y="118331487"/>
                </a:cxn>
                <a:cxn ang="0">
                  <a:pos x="386572320" y="163404119"/>
                </a:cxn>
                <a:cxn ang="0">
                  <a:pos x="254330479" y="136106508"/>
                </a:cxn>
                <a:cxn ang="0">
                  <a:pos x="371723668" y="175973539"/>
                </a:cxn>
                <a:cxn ang="0">
                  <a:pos x="371723668" y="272594008"/>
                </a:cxn>
                <a:cxn ang="0">
                  <a:pos x="248365913" y="303700434"/>
                </a:cxn>
                <a:cxn ang="0">
                  <a:pos x="139475799" y="272594008"/>
                </a:cxn>
                <a:cxn ang="0">
                  <a:pos x="139475799" y="175973539"/>
                </a:cxn>
                <a:cxn ang="0">
                  <a:pos x="254330479" y="136106508"/>
                </a:cxn>
                <a:cxn ang="0">
                  <a:pos x="252807541" y="285925413"/>
                </a:cxn>
                <a:cxn ang="0">
                  <a:pos x="347483561" y="262309711"/>
                </a:cxn>
                <a:cxn ang="0">
                  <a:pos x="252807541" y="238567381"/>
                </a:cxn>
                <a:cxn ang="0">
                  <a:pos x="158258709" y="262309711"/>
                </a:cxn>
                <a:cxn ang="0">
                  <a:pos x="252807541" y="285925413"/>
                </a:cxn>
              </a:cxnLst>
              <a:rect l="txL" t="txT" r="txR" b="txB"/>
              <a:pathLst>
                <a:path w="3931" h="2392">
                  <a:moveTo>
                    <a:pt x="3046" y="1287"/>
                  </a:moveTo>
                  <a:cubicBezTo>
                    <a:pt x="3046" y="1287"/>
                    <a:pt x="2618" y="850"/>
                    <a:pt x="2027" y="850"/>
                  </a:cubicBezTo>
                  <a:cubicBezTo>
                    <a:pt x="1450" y="850"/>
                    <a:pt x="880" y="1287"/>
                    <a:pt x="880" y="1287"/>
                  </a:cubicBezTo>
                  <a:cubicBezTo>
                    <a:pt x="560" y="1154"/>
                    <a:pt x="560" y="1154"/>
                    <a:pt x="560" y="1154"/>
                  </a:cubicBezTo>
                  <a:cubicBezTo>
                    <a:pt x="560" y="1546"/>
                    <a:pt x="560" y="1546"/>
                    <a:pt x="560" y="1546"/>
                  </a:cubicBezTo>
                  <a:cubicBezTo>
                    <a:pt x="610" y="1563"/>
                    <a:pt x="647" y="1610"/>
                    <a:pt x="647" y="1666"/>
                  </a:cubicBezTo>
                  <a:cubicBezTo>
                    <a:pt x="647" y="1723"/>
                    <a:pt x="609" y="1769"/>
                    <a:pt x="558" y="1786"/>
                  </a:cubicBezTo>
                  <a:cubicBezTo>
                    <a:pt x="653" y="2208"/>
                    <a:pt x="653" y="2208"/>
                    <a:pt x="653" y="2208"/>
                  </a:cubicBezTo>
                  <a:cubicBezTo>
                    <a:pt x="373" y="2208"/>
                    <a:pt x="373" y="2208"/>
                    <a:pt x="373" y="2208"/>
                  </a:cubicBezTo>
                  <a:cubicBezTo>
                    <a:pt x="469" y="1784"/>
                    <a:pt x="469" y="1784"/>
                    <a:pt x="469" y="1784"/>
                  </a:cubicBezTo>
                  <a:cubicBezTo>
                    <a:pt x="423" y="1764"/>
                    <a:pt x="391" y="1719"/>
                    <a:pt x="391" y="1666"/>
                  </a:cubicBezTo>
                  <a:cubicBezTo>
                    <a:pt x="391" y="1614"/>
                    <a:pt x="422" y="1570"/>
                    <a:pt x="466" y="1549"/>
                  </a:cubicBezTo>
                  <a:cubicBezTo>
                    <a:pt x="466" y="1115"/>
                    <a:pt x="466" y="1115"/>
                    <a:pt x="466" y="1115"/>
                  </a:cubicBezTo>
                  <a:cubicBezTo>
                    <a:pt x="0" y="920"/>
                    <a:pt x="0" y="920"/>
                    <a:pt x="0" y="920"/>
                  </a:cubicBezTo>
                  <a:cubicBezTo>
                    <a:pt x="2050" y="0"/>
                    <a:pt x="2050" y="0"/>
                    <a:pt x="2050" y="0"/>
                  </a:cubicBezTo>
                  <a:cubicBezTo>
                    <a:pt x="3931" y="932"/>
                    <a:pt x="3931" y="932"/>
                    <a:pt x="3931" y="932"/>
                  </a:cubicBezTo>
                  <a:lnTo>
                    <a:pt x="3046" y="1287"/>
                  </a:lnTo>
                  <a:close/>
                  <a:moveTo>
                    <a:pt x="2004" y="1072"/>
                  </a:moveTo>
                  <a:cubicBezTo>
                    <a:pt x="2598" y="1072"/>
                    <a:pt x="2929" y="1386"/>
                    <a:pt x="2929" y="1386"/>
                  </a:cubicBezTo>
                  <a:cubicBezTo>
                    <a:pt x="2929" y="2147"/>
                    <a:pt x="2929" y="2147"/>
                    <a:pt x="2929" y="2147"/>
                  </a:cubicBezTo>
                  <a:cubicBezTo>
                    <a:pt x="2929" y="2147"/>
                    <a:pt x="2586" y="2392"/>
                    <a:pt x="1957" y="2392"/>
                  </a:cubicBezTo>
                  <a:cubicBezTo>
                    <a:pt x="1328" y="2392"/>
                    <a:pt x="1099" y="2147"/>
                    <a:pt x="1099" y="2147"/>
                  </a:cubicBezTo>
                  <a:cubicBezTo>
                    <a:pt x="1099" y="1386"/>
                    <a:pt x="1099" y="1386"/>
                    <a:pt x="1099" y="1386"/>
                  </a:cubicBezTo>
                  <a:cubicBezTo>
                    <a:pt x="1099" y="1386"/>
                    <a:pt x="1410" y="1072"/>
                    <a:pt x="2004" y="1072"/>
                  </a:cubicBezTo>
                  <a:close/>
                  <a:moveTo>
                    <a:pt x="1992" y="2252"/>
                  </a:moveTo>
                  <a:cubicBezTo>
                    <a:pt x="2404" y="2252"/>
                    <a:pt x="2738" y="2168"/>
                    <a:pt x="2738" y="2066"/>
                  </a:cubicBezTo>
                  <a:cubicBezTo>
                    <a:pt x="2738" y="1963"/>
                    <a:pt x="2404" y="1879"/>
                    <a:pt x="1992" y="1879"/>
                  </a:cubicBezTo>
                  <a:cubicBezTo>
                    <a:pt x="1581" y="1879"/>
                    <a:pt x="1247" y="1963"/>
                    <a:pt x="1247" y="2066"/>
                  </a:cubicBezTo>
                  <a:cubicBezTo>
                    <a:pt x="1247" y="2168"/>
                    <a:pt x="1581" y="2252"/>
                    <a:pt x="1992" y="2252"/>
                  </a:cubicBezTo>
                  <a:close/>
                </a:path>
              </a:pathLst>
            </a:custGeom>
            <a:solidFill>
              <a:srgbClr val="4B649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2800">
                <a:latin typeface="+mj-ea"/>
                <a:ea typeface="+mj-ea"/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 flipH="1">
            <a:off x="6450014" y="3595054"/>
            <a:ext cx="1227137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+mj-ea"/>
                <a:ea typeface="+mj-ea"/>
              </a:rPr>
              <a:t>A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23" grpId="0"/>
      <p:bldP spid="1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29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56514" y="3683001"/>
            <a:ext cx="2581275" cy="1812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8130" name="矩形 49"/>
          <p:cNvSpPr/>
          <p:nvPr/>
        </p:nvSpPr>
        <p:spPr>
          <a:xfrm>
            <a:off x="1524001" y="6781800"/>
            <a:ext cx="9115425" cy="76200"/>
          </a:xfrm>
          <a:prstGeom prst="rect">
            <a:avLst/>
          </a:prstGeom>
          <a:solidFill>
            <a:srgbClr val="4B649F"/>
          </a:solidFill>
          <a:ln w="12700">
            <a:noFill/>
          </a:ln>
        </p:spPr>
        <p:txBody>
          <a:bodyPr anchor="ctr"/>
          <a:lstStyle/>
          <a:p>
            <a:pPr algn="ctr"/>
            <a:endParaRPr lang="en-US" altLang="en-US" dirty="0">
              <a:latin typeface="+mj-ea"/>
              <a:ea typeface="+mj-ea"/>
            </a:endParaRPr>
          </a:p>
        </p:txBody>
      </p:sp>
      <p:pic>
        <p:nvPicPr>
          <p:cNvPr id="48131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70763" y="-7937"/>
            <a:ext cx="3340100" cy="938212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52" name="直接连接符 51"/>
          <p:cNvCxnSpPr/>
          <p:nvPr/>
        </p:nvCxnSpPr>
        <p:spPr>
          <a:xfrm flipV="1">
            <a:off x="1487170" y="671196"/>
            <a:ext cx="8263890" cy="23495"/>
          </a:xfrm>
          <a:prstGeom prst="line">
            <a:avLst/>
          </a:prstGeom>
          <a:noFill/>
          <a:ln w="25400" cap="flat" cmpd="sng" algn="ctr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  <a:prstDash val="solid"/>
            <a:miter lim="800000"/>
          </a:ln>
          <a:effectLst/>
        </p:spPr>
      </p:cxnSp>
      <p:sp>
        <p:nvSpPr>
          <p:cNvPr id="57" name="标题 1"/>
          <p:cNvSpPr>
            <a:spLocks noGrp="1"/>
          </p:cNvSpPr>
          <p:nvPr/>
        </p:nvSpPr>
        <p:spPr>
          <a:xfrm>
            <a:off x="2266950" y="174625"/>
            <a:ext cx="2825750" cy="45878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r>
              <a:rPr lang="zh-CN" altLang="en-US" sz="3200" b="1" dirty="0">
                <a:solidFill>
                  <a:srgbClr val="0070C0"/>
                </a:solidFill>
                <a:latin typeface="+mj-ea"/>
                <a:ea typeface="+mj-ea"/>
              </a:rPr>
              <a:t>备考训练</a:t>
            </a:r>
            <a:endParaRPr lang="zh-CN" altLang="en-US" sz="3200" b="1" dirty="0">
              <a:solidFill>
                <a:srgbClr val="0070C0"/>
              </a:solidFill>
              <a:latin typeface="+mj-ea"/>
              <a:ea typeface="+mj-ea"/>
            </a:endParaRPr>
          </a:p>
        </p:txBody>
      </p:sp>
      <p:sp>
        <p:nvSpPr>
          <p:cNvPr id="21" name="文本框 4"/>
          <p:cNvSpPr txBox="1"/>
          <p:nvPr/>
        </p:nvSpPr>
        <p:spPr>
          <a:xfrm>
            <a:off x="1553211" y="1052736"/>
            <a:ext cx="9114789" cy="52622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+mj-ea"/>
                <a:ea typeface="+mj-ea"/>
              </a:rPr>
              <a:t>5</a:t>
            </a:r>
            <a:r>
              <a:rPr lang="zh-CN" altLang="en-US" sz="2800" dirty="0">
                <a:latin typeface="+mj-ea"/>
                <a:ea typeface="+mj-ea"/>
              </a:rPr>
              <a:t>．视觉让你能够看到周围的事物，感知美好的世界。人的视觉形成于</a:t>
            </a:r>
            <a:r>
              <a:rPr lang="en-US" altLang="zh-CN" sz="2800" dirty="0">
                <a:latin typeface="+mj-ea"/>
                <a:ea typeface="+mj-ea"/>
              </a:rPr>
              <a:t>(</a:t>
            </a:r>
            <a:r>
              <a:rPr lang="zh-CN" altLang="en-US" sz="2800" dirty="0">
                <a:latin typeface="+mj-ea"/>
                <a:ea typeface="+mj-ea"/>
              </a:rPr>
              <a:t>　　</a:t>
            </a:r>
            <a:r>
              <a:rPr lang="en-US" altLang="zh-CN" sz="2800" dirty="0">
                <a:latin typeface="+mj-ea"/>
                <a:ea typeface="+mj-ea"/>
              </a:rPr>
              <a:t>)</a:t>
            </a:r>
            <a:endParaRPr lang="en-US" altLang="zh-CN" sz="2800" dirty="0"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+mj-ea"/>
                <a:ea typeface="+mj-ea"/>
              </a:rPr>
              <a:t>A</a:t>
            </a:r>
            <a:r>
              <a:rPr lang="zh-CN" altLang="en-US" sz="2800" dirty="0">
                <a:latin typeface="+mj-ea"/>
                <a:ea typeface="+mj-ea"/>
              </a:rPr>
              <a:t>．角膜    </a:t>
            </a:r>
            <a:r>
              <a:rPr lang="en-US" altLang="zh-CN" sz="2800" dirty="0">
                <a:latin typeface="+mj-ea"/>
                <a:ea typeface="+mj-ea"/>
              </a:rPr>
              <a:t>B</a:t>
            </a:r>
            <a:r>
              <a:rPr lang="zh-CN" altLang="en-US" sz="2800" dirty="0">
                <a:latin typeface="+mj-ea"/>
                <a:ea typeface="+mj-ea"/>
              </a:rPr>
              <a:t>．晶状体   </a:t>
            </a:r>
            <a:r>
              <a:rPr lang="en-US" altLang="zh-CN" sz="2800" dirty="0">
                <a:latin typeface="+mj-ea"/>
                <a:ea typeface="+mj-ea"/>
              </a:rPr>
              <a:t>C</a:t>
            </a:r>
            <a:r>
              <a:rPr lang="zh-CN" altLang="en-US" sz="2800" dirty="0">
                <a:latin typeface="+mj-ea"/>
                <a:ea typeface="+mj-ea"/>
              </a:rPr>
              <a:t>．视网膜  </a:t>
            </a:r>
            <a:r>
              <a:rPr lang="en-US" altLang="zh-CN" sz="2800" dirty="0">
                <a:latin typeface="+mj-ea"/>
                <a:ea typeface="+mj-ea"/>
              </a:rPr>
              <a:t>D</a:t>
            </a:r>
            <a:r>
              <a:rPr lang="zh-CN" altLang="en-US" sz="2800" dirty="0">
                <a:latin typeface="+mj-ea"/>
                <a:ea typeface="+mj-ea"/>
              </a:rPr>
              <a:t>．大脑特定区域</a:t>
            </a:r>
            <a:endParaRPr lang="en-US" altLang="zh-CN" sz="2800" dirty="0"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dirty="0"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+mj-ea"/>
                <a:ea typeface="+mj-ea"/>
              </a:rPr>
              <a:t>6</a:t>
            </a:r>
            <a:r>
              <a:rPr lang="zh-CN" altLang="en-US" sz="2800" dirty="0">
                <a:latin typeface="+mj-ea"/>
                <a:ea typeface="+mj-ea"/>
              </a:rPr>
              <a:t>．小林沉迷于玩手机游戏，致使其眼球的某一结构曲度过大，且不易恢复至原大小而造成近视。这一结构是指如图中的</a:t>
            </a:r>
            <a:r>
              <a:rPr lang="en-US" altLang="zh-CN" sz="2800" dirty="0">
                <a:latin typeface="+mj-ea"/>
                <a:ea typeface="+mj-ea"/>
              </a:rPr>
              <a:t>(</a:t>
            </a:r>
            <a:r>
              <a:rPr lang="zh-CN" altLang="en-US" sz="2800" dirty="0">
                <a:latin typeface="+mj-ea"/>
                <a:ea typeface="+mj-ea"/>
              </a:rPr>
              <a:t>　　</a:t>
            </a:r>
            <a:r>
              <a:rPr lang="en-US" altLang="zh-CN" sz="2800" dirty="0">
                <a:latin typeface="+mj-ea"/>
                <a:ea typeface="+mj-ea"/>
              </a:rPr>
              <a:t>)</a:t>
            </a:r>
            <a:endParaRPr lang="en-US" altLang="zh-CN" sz="2800" dirty="0"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+mj-ea"/>
                <a:ea typeface="+mj-ea"/>
              </a:rPr>
              <a:t>A</a:t>
            </a:r>
            <a:r>
              <a:rPr lang="zh-CN" altLang="en-US" sz="2800" dirty="0">
                <a:latin typeface="+mj-ea"/>
                <a:ea typeface="+mj-ea"/>
              </a:rPr>
              <a:t>．①                  </a:t>
            </a:r>
            <a:r>
              <a:rPr lang="en-US" altLang="zh-CN" sz="2800" dirty="0">
                <a:latin typeface="+mj-ea"/>
                <a:ea typeface="+mj-ea"/>
              </a:rPr>
              <a:t>B</a:t>
            </a:r>
            <a:r>
              <a:rPr lang="zh-CN" altLang="en-US" sz="2800" dirty="0">
                <a:latin typeface="+mj-ea"/>
                <a:ea typeface="+mj-ea"/>
              </a:rPr>
              <a:t>．②</a:t>
            </a:r>
            <a:endParaRPr lang="zh-CN" altLang="en-US" sz="2800" dirty="0"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+mj-ea"/>
                <a:ea typeface="+mj-ea"/>
              </a:rPr>
              <a:t>C</a:t>
            </a:r>
            <a:r>
              <a:rPr lang="zh-CN" altLang="en-US" sz="2800" dirty="0">
                <a:latin typeface="+mj-ea"/>
                <a:ea typeface="+mj-ea"/>
              </a:rPr>
              <a:t>．③                  </a:t>
            </a:r>
            <a:r>
              <a:rPr lang="en-US" altLang="zh-CN" sz="2800" dirty="0">
                <a:latin typeface="+mj-ea"/>
                <a:ea typeface="+mj-ea"/>
              </a:rPr>
              <a:t>D</a:t>
            </a:r>
            <a:r>
              <a:rPr lang="zh-CN" altLang="en-US" sz="2800" dirty="0">
                <a:latin typeface="+mj-ea"/>
                <a:ea typeface="+mj-ea"/>
              </a:rPr>
              <a:t>．④</a:t>
            </a:r>
            <a:endParaRPr lang="en-US" altLang="zh-CN" sz="2800" dirty="0"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800" dirty="0"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+mj-ea"/>
                <a:ea typeface="+mj-ea"/>
              </a:rPr>
              <a:t>7</a:t>
            </a:r>
            <a:r>
              <a:rPr lang="zh-CN" altLang="en-US" sz="2800" dirty="0">
                <a:latin typeface="+mj-ea"/>
                <a:ea typeface="+mj-ea"/>
              </a:rPr>
              <a:t>．人耳能接受声波刺激并产生神经冲动的结构是</a:t>
            </a:r>
            <a:r>
              <a:rPr lang="en-US" altLang="zh-CN" sz="2800" dirty="0">
                <a:latin typeface="+mj-ea"/>
                <a:ea typeface="+mj-ea"/>
              </a:rPr>
              <a:t>(</a:t>
            </a:r>
            <a:r>
              <a:rPr lang="zh-CN" altLang="en-US" sz="2800" dirty="0">
                <a:latin typeface="+mj-ea"/>
                <a:ea typeface="+mj-ea"/>
              </a:rPr>
              <a:t>　　</a:t>
            </a:r>
            <a:r>
              <a:rPr lang="en-US" altLang="zh-CN" sz="2800" dirty="0">
                <a:latin typeface="+mj-ea"/>
                <a:ea typeface="+mj-ea"/>
              </a:rPr>
              <a:t>)</a:t>
            </a:r>
            <a:endParaRPr lang="en-US" altLang="zh-CN" sz="2800" dirty="0"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+mj-ea"/>
                <a:ea typeface="+mj-ea"/>
              </a:rPr>
              <a:t>A</a:t>
            </a:r>
            <a:r>
              <a:rPr lang="zh-CN" altLang="en-US" sz="2800" dirty="0">
                <a:latin typeface="+mj-ea"/>
                <a:ea typeface="+mj-ea"/>
              </a:rPr>
              <a:t>．鼓膜   </a:t>
            </a:r>
            <a:r>
              <a:rPr lang="en-US" altLang="zh-CN" sz="2800" dirty="0">
                <a:latin typeface="+mj-ea"/>
                <a:ea typeface="+mj-ea"/>
              </a:rPr>
              <a:t>B</a:t>
            </a:r>
            <a:r>
              <a:rPr lang="zh-CN" altLang="en-US" sz="2800" dirty="0">
                <a:latin typeface="+mj-ea"/>
                <a:ea typeface="+mj-ea"/>
              </a:rPr>
              <a:t>．听小骨    </a:t>
            </a:r>
            <a:r>
              <a:rPr lang="en-US" altLang="zh-CN" sz="2800" dirty="0">
                <a:latin typeface="+mj-ea"/>
                <a:ea typeface="+mj-ea"/>
              </a:rPr>
              <a:t>C</a:t>
            </a:r>
            <a:r>
              <a:rPr lang="zh-CN" altLang="en-US" sz="2800" dirty="0">
                <a:latin typeface="+mj-ea"/>
                <a:ea typeface="+mj-ea"/>
              </a:rPr>
              <a:t>．耳蜗    </a:t>
            </a:r>
            <a:r>
              <a:rPr lang="en-US" altLang="zh-CN" sz="2800" dirty="0">
                <a:latin typeface="+mj-ea"/>
                <a:ea typeface="+mj-ea"/>
              </a:rPr>
              <a:t>D</a:t>
            </a:r>
            <a:r>
              <a:rPr lang="zh-CN" altLang="en-US" sz="2800" dirty="0">
                <a:latin typeface="+mj-ea"/>
                <a:ea typeface="+mj-ea"/>
              </a:rPr>
              <a:t>．外耳道</a:t>
            </a:r>
            <a:endParaRPr lang="zh-CN" altLang="en-US" sz="2800" dirty="0">
              <a:latin typeface="+mj-ea"/>
              <a:ea typeface="+mj-ea"/>
            </a:endParaRPr>
          </a:p>
        </p:txBody>
      </p:sp>
      <p:grpSp>
        <p:nvGrpSpPr>
          <p:cNvPr id="48135" name="组合 5"/>
          <p:cNvGrpSpPr/>
          <p:nvPr/>
        </p:nvGrpSpPr>
        <p:grpSpPr>
          <a:xfrm>
            <a:off x="1614489" y="125413"/>
            <a:ext cx="511175" cy="512762"/>
            <a:chOff x="5288161" y="2234042"/>
            <a:chExt cx="1607262" cy="1607262"/>
          </a:xfrm>
        </p:grpSpPr>
        <p:sp>
          <p:nvSpPr>
            <p:cNvPr id="48139" name="椭圆 17"/>
            <p:cNvSpPr/>
            <p:nvPr/>
          </p:nvSpPr>
          <p:spPr>
            <a:xfrm>
              <a:off x="5288161" y="2234042"/>
              <a:ext cx="1607262" cy="1607262"/>
            </a:xfrm>
            <a:prstGeom prst="ellipse">
              <a:avLst/>
            </a:prstGeom>
            <a:solidFill>
              <a:srgbClr val="4B649F"/>
            </a:solidFill>
            <a:ln w="19050" cap="flat" cmpd="sng">
              <a:solidFill>
                <a:srgbClr val="4B649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en-US" altLang="en-US" dirty="0">
                <a:latin typeface="+mj-ea"/>
                <a:ea typeface="+mj-ea"/>
              </a:endParaRPr>
            </a:p>
          </p:txBody>
        </p:sp>
        <p:sp>
          <p:nvSpPr>
            <p:cNvPr id="48140" name="椭圆 18"/>
            <p:cNvSpPr/>
            <p:nvPr/>
          </p:nvSpPr>
          <p:spPr>
            <a:xfrm>
              <a:off x="5397696" y="2335059"/>
              <a:ext cx="1388192" cy="1388192"/>
            </a:xfrm>
            <a:prstGeom prst="ellipse">
              <a:avLst/>
            </a:prstGeom>
            <a:solidFill>
              <a:srgbClr val="FFFFFF"/>
            </a:solidFill>
            <a:ln w="19050" cap="flat" cmpd="sng">
              <a:solidFill>
                <a:srgbClr val="4B649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en-US" altLang="en-US" dirty="0">
                <a:latin typeface="+mj-ea"/>
                <a:ea typeface="+mj-ea"/>
              </a:endParaRPr>
            </a:p>
          </p:txBody>
        </p:sp>
        <p:sp>
          <p:nvSpPr>
            <p:cNvPr id="48141" name="KSO_Shape"/>
            <p:cNvSpPr/>
            <p:nvPr/>
          </p:nvSpPr>
          <p:spPr>
            <a:xfrm>
              <a:off x="5547153" y="2697761"/>
              <a:ext cx="1089278" cy="662788"/>
            </a:xfrm>
            <a:custGeom>
              <a:avLst/>
              <a:gdLst>
                <a:gd name="txL" fmla="*/ 0 w 3931"/>
                <a:gd name="txT" fmla="*/ 0 h 2392"/>
                <a:gd name="txR" fmla="*/ 3931 w 3931"/>
                <a:gd name="txB" fmla="*/ 2392 h 2392"/>
              </a:gdLst>
              <a:ahLst/>
              <a:cxnLst>
                <a:cxn ang="0">
                  <a:pos x="386572320" y="163404119"/>
                </a:cxn>
                <a:cxn ang="0">
                  <a:pos x="257249445" y="107920284"/>
                </a:cxn>
                <a:cxn ang="0">
                  <a:pos x="111682168" y="163404119"/>
                </a:cxn>
                <a:cxn ang="0">
                  <a:pos x="71070470" y="146517710"/>
                </a:cxn>
                <a:cxn ang="0">
                  <a:pos x="71070470" y="196288046"/>
                </a:cxn>
                <a:cxn ang="0">
                  <a:pos x="82111776" y="211523858"/>
                </a:cxn>
                <a:cxn ang="0">
                  <a:pos x="70816647" y="226759669"/>
                </a:cxn>
                <a:cxn ang="0">
                  <a:pos x="82873245" y="280338819"/>
                </a:cxn>
                <a:cxn ang="0">
                  <a:pos x="47338010" y="280338819"/>
                </a:cxn>
                <a:cxn ang="0">
                  <a:pos x="59521519" y="226505582"/>
                </a:cxn>
                <a:cxn ang="0">
                  <a:pos x="49622418" y="211523858"/>
                </a:cxn>
                <a:cxn ang="0">
                  <a:pos x="59140784" y="196668761"/>
                </a:cxn>
                <a:cxn ang="0">
                  <a:pos x="59140784" y="141565919"/>
                </a:cxn>
                <a:cxn ang="0">
                  <a:pos x="0" y="116807795"/>
                </a:cxn>
                <a:cxn ang="0">
                  <a:pos x="260168411" y="0"/>
                </a:cxn>
                <a:cxn ang="0">
                  <a:pos x="498889046" y="118331487"/>
                </a:cxn>
                <a:cxn ang="0">
                  <a:pos x="386572320" y="163404119"/>
                </a:cxn>
                <a:cxn ang="0">
                  <a:pos x="254330479" y="136106508"/>
                </a:cxn>
                <a:cxn ang="0">
                  <a:pos x="371723668" y="175973539"/>
                </a:cxn>
                <a:cxn ang="0">
                  <a:pos x="371723668" y="272594008"/>
                </a:cxn>
                <a:cxn ang="0">
                  <a:pos x="248365913" y="303700434"/>
                </a:cxn>
                <a:cxn ang="0">
                  <a:pos x="139475799" y="272594008"/>
                </a:cxn>
                <a:cxn ang="0">
                  <a:pos x="139475799" y="175973539"/>
                </a:cxn>
                <a:cxn ang="0">
                  <a:pos x="254330479" y="136106508"/>
                </a:cxn>
                <a:cxn ang="0">
                  <a:pos x="252807541" y="285925413"/>
                </a:cxn>
                <a:cxn ang="0">
                  <a:pos x="347483561" y="262309711"/>
                </a:cxn>
                <a:cxn ang="0">
                  <a:pos x="252807541" y="238567381"/>
                </a:cxn>
                <a:cxn ang="0">
                  <a:pos x="158258709" y="262309711"/>
                </a:cxn>
                <a:cxn ang="0">
                  <a:pos x="252807541" y="285925413"/>
                </a:cxn>
              </a:cxnLst>
              <a:rect l="txL" t="txT" r="txR" b="txB"/>
              <a:pathLst>
                <a:path w="3931" h="2392">
                  <a:moveTo>
                    <a:pt x="3046" y="1287"/>
                  </a:moveTo>
                  <a:cubicBezTo>
                    <a:pt x="3046" y="1287"/>
                    <a:pt x="2618" y="850"/>
                    <a:pt x="2027" y="850"/>
                  </a:cubicBezTo>
                  <a:cubicBezTo>
                    <a:pt x="1450" y="850"/>
                    <a:pt x="880" y="1287"/>
                    <a:pt x="880" y="1287"/>
                  </a:cubicBezTo>
                  <a:cubicBezTo>
                    <a:pt x="560" y="1154"/>
                    <a:pt x="560" y="1154"/>
                    <a:pt x="560" y="1154"/>
                  </a:cubicBezTo>
                  <a:cubicBezTo>
                    <a:pt x="560" y="1546"/>
                    <a:pt x="560" y="1546"/>
                    <a:pt x="560" y="1546"/>
                  </a:cubicBezTo>
                  <a:cubicBezTo>
                    <a:pt x="610" y="1563"/>
                    <a:pt x="647" y="1610"/>
                    <a:pt x="647" y="1666"/>
                  </a:cubicBezTo>
                  <a:cubicBezTo>
                    <a:pt x="647" y="1723"/>
                    <a:pt x="609" y="1769"/>
                    <a:pt x="558" y="1786"/>
                  </a:cubicBezTo>
                  <a:cubicBezTo>
                    <a:pt x="653" y="2208"/>
                    <a:pt x="653" y="2208"/>
                    <a:pt x="653" y="2208"/>
                  </a:cubicBezTo>
                  <a:cubicBezTo>
                    <a:pt x="373" y="2208"/>
                    <a:pt x="373" y="2208"/>
                    <a:pt x="373" y="2208"/>
                  </a:cubicBezTo>
                  <a:cubicBezTo>
                    <a:pt x="469" y="1784"/>
                    <a:pt x="469" y="1784"/>
                    <a:pt x="469" y="1784"/>
                  </a:cubicBezTo>
                  <a:cubicBezTo>
                    <a:pt x="423" y="1764"/>
                    <a:pt x="391" y="1719"/>
                    <a:pt x="391" y="1666"/>
                  </a:cubicBezTo>
                  <a:cubicBezTo>
                    <a:pt x="391" y="1614"/>
                    <a:pt x="422" y="1570"/>
                    <a:pt x="466" y="1549"/>
                  </a:cubicBezTo>
                  <a:cubicBezTo>
                    <a:pt x="466" y="1115"/>
                    <a:pt x="466" y="1115"/>
                    <a:pt x="466" y="1115"/>
                  </a:cubicBezTo>
                  <a:cubicBezTo>
                    <a:pt x="0" y="920"/>
                    <a:pt x="0" y="920"/>
                    <a:pt x="0" y="920"/>
                  </a:cubicBezTo>
                  <a:cubicBezTo>
                    <a:pt x="2050" y="0"/>
                    <a:pt x="2050" y="0"/>
                    <a:pt x="2050" y="0"/>
                  </a:cubicBezTo>
                  <a:cubicBezTo>
                    <a:pt x="3931" y="932"/>
                    <a:pt x="3931" y="932"/>
                    <a:pt x="3931" y="932"/>
                  </a:cubicBezTo>
                  <a:lnTo>
                    <a:pt x="3046" y="1287"/>
                  </a:lnTo>
                  <a:close/>
                  <a:moveTo>
                    <a:pt x="2004" y="1072"/>
                  </a:moveTo>
                  <a:cubicBezTo>
                    <a:pt x="2598" y="1072"/>
                    <a:pt x="2929" y="1386"/>
                    <a:pt x="2929" y="1386"/>
                  </a:cubicBezTo>
                  <a:cubicBezTo>
                    <a:pt x="2929" y="2147"/>
                    <a:pt x="2929" y="2147"/>
                    <a:pt x="2929" y="2147"/>
                  </a:cubicBezTo>
                  <a:cubicBezTo>
                    <a:pt x="2929" y="2147"/>
                    <a:pt x="2586" y="2392"/>
                    <a:pt x="1957" y="2392"/>
                  </a:cubicBezTo>
                  <a:cubicBezTo>
                    <a:pt x="1328" y="2392"/>
                    <a:pt x="1099" y="2147"/>
                    <a:pt x="1099" y="2147"/>
                  </a:cubicBezTo>
                  <a:cubicBezTo>
                    <a:pt x="1099" y="1386"/>
                    <a:pt x="1099" y="1386"/>
                    <a:pt x="1099" y="1386"/>
                  </a:cubicBezTo>
                  <a:cubicBezTo>
                    <a:pt x="1099" y="1386"/>
                    <a:pt x="1410" y="1072"/>
                    <a:pt x="2004" y="1072"/>
                  </a:cubicBezTo>
                  <a:close/>
                  <a:moveTo>
                    <a:pt x="1992" y="2252"/>
                  </a:moveTo>
                  <a:cubicBezTo>
                    <a:pt x="2404" y="2252"/>
                    <a:pt x="2738" y="2168"/>
                    <a:pt x="2738" y="2066"/>
                  </a:cubicBezTo>
                  <a:cubicBezTo>
                    <a:pt x="2738" y="1963"/>
                    <a:pt x="2404" y="1879"/>
                    <a:pt x="1992" y="1879"/>
                  </a:cubicBezTo>
                  <a:cubicBezTo>
                    <a:pt x="1581" y="1879"/>
                    <a:pt x="1247" y="1963"/>
                    <a:pt x="1247" y="2066"/>
                  </a:cubicBezTo>
                  <a:cubicBezTo>
                    <a:pt x="1247" y="2168"/>
                    <a:pt x="1581" y="2252"/>
                    <a:pt x="1992" y="2252"/>
                  </a:cubicBezTo>
                  <a:close/>
                </a:path>
              </a:pathLst>
            </a:custGeom>
            <a:solidFill>
              <a:srgbClr val="4B649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+mj-ea"/>
                <a:ea typeface="+mj-ea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 flipH="1">
            <a:off x="3881755" y="1449071"/>
            <a:ext cx="10858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+mj-ea"/>
                <a:ea typeface="+mj-ea"/>
              </a:rPr>
              <a:t>D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3" name="TextBox 12"/>
          <p:cNvSpPr txBox="1"/>
          <p:nvPr/>
        </p:nvSpPr>
        <p:spPr>
          <a:xfrm flipH="1">
            <a:off x="2705100" y="3530601"/>
            <a:ext cx="108743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+mj-ea"/>
                <a:ea typeface="+mj-ea"/>
              </a:rPr>
              <a:t>C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4" name="TextBox 13"/>
          <p:cNvSpPr txBox="1"/>
          <p:nvPr/>
        </p:nvSpPr>
        <p:spPr>
          <a:xfrm flipH="1">
            <a:off x="9263063" y="5312094"/>
            <a:ext cx="10858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+mj-ea"/>
                <a:ea typeface="+mj-ea"/>
              </a:rPr>
              <a:t>C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12" grpId="0"/>
      <p:bldP spid="13" grpId="0"/>
      <p:bldP spid="1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矩形 49"/>
          <p:cNvSpPr/>
          <p:nvPr/>
        </p:nvSpPr>
        <p:spPr>
          <a:xfrm>
            <a:off x="1524001" y="6781800"/>
            <a:ext cx="9115425" cy="76200"/>
          </a:xfrm>
          <a:prstGeom prst="rect">
            <a:avLst/>
          </a:prstGeom>
          <a:solidFill>
            <a:srgbClr val="4B649F"/>
          </a:solidFill>
          <a:ln w="12700">
            <a:noFill/>
          </a:ln>
        </p:spPr>
        <p:txBody>
          <a:bodyPr anchor="ctr"/>
          <a:lstStyle/>
          <a:p>
            <a:pPr algn="ctr"/>
            <a:endParaRPr lang="en-US" altLang="en-US" sz="2800" dirty="0">
              <a:latin typeface="+mj-ea"/>
              <a:ea typeface="+mj-ea"/>
            </a:endParaRPr>
          </a:p>
        </p:txBody>
      </p:sp>
      <p:pic>
        <p:nvPicPr>
          <p:cNvPr id="49154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70763" y="-7937"/>
            <a:ext cx="3340100" cy="938212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52" name="直接连接符 51"/>
          <p:cNvCxnSpPr/>
          <p:nvPr/>
        </p:nvCxnSpPr>
        <p:spPr>
          <a:xfrm flipV="1">
            <a:off x="1487170" y="671196"/>
            <a:ext cx="8263890" cy="23495"/>
          </a:xfrm>
          <a:prstGeom prst="line">
            <a:avLst/>
          </a:prstGeom>
          <a:noFill/>
          <a:ln w="25400" cap="flat" cmpd="sng" algn="ctr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  <a:prstDash val="solid"/>
            <a:miter lim="800000"/>
          </a:ln>
          <a:effectLst/>
        </p:spPr>
      </p:cxnSp>
      <p:sp>
        <p:nvSpPr>
          <p:cNvPr id="57" name="标题 1"/>
          <p:cNvSpPr>
            <a:spLocks noGrp="1"/>
          </p:cNvSpPr>
          <p:nvPr/>
        </p:nvSpPr>
        <p:spPr>
          <a:xfrm>
            <a:off x="2266950" y="174625"/>
            <a:ext cx="2825750" cy="45878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r>
              <a:rPr lang="zh-CN" altLang="en-US" sz="2800" b="1" dirty="0">
                <a:solidFill>
                  <a:srgbClr val="0070C0"/>
                </a:solidFill>
                <a:latin typeface="+mj-ea"/>
                <a:ea typeface="+mj-ea"/>
              </a:rPr>
              <a:t>备考训练</a:t>
            </a:r>
            <a:endParaRPr lang="zh-CN" altLang="en-US" sz="2800" b="1" dirty="0">
              <a:solidFill>
                <a:srgbClr val="0070C0"/>
              </a:solidFill>
              <a:latin typeface="+mj-ea"/>
              <a:ea typeface="+mj-ea"/>
            </a:endParaRPr>
          </a:p>
        </p:txBody>
      </p:sp>
      <p:sp>
        <p:nvSpPr>
          <p:cNvPr id="21" name="文本框 4"/>
          <p:cNvSpPr txBox="1"/>
          <p:nvPr/>
        </p:nvSpPr>
        <p:spPr>
          <a:xfrm>
            <a:off x="1553211" y="1111385"/>
            <a:ext cx="9114789" cy="52622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+mj-ea"/>
                <a:ea typeface="+mj-ea"/>
              </a:rPr>
              <a:t>8</a:t>
            </a:r>
            <a:r>
              <a:rPr lang="zh-CN" altLang="en-US" sz="2800" dirty="0">
                <a:latin typeface="+mj-ea"/>
                <a:ea typeface="+mj-ea"/>
              </a:rPr>
              <a:t>．如图为缩手反射的反射弧模式图，请仔细观察并回答问题：</a:t>
            </a:r>
            <a:endParaRPr lang="zh-CN" altLang="en-US" sz="2800" dirty="0"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+mj-ea"/>
                <a:ea typeface="+mj-ea"/>
              </a:rPr>
              <a:t>(1)</a:t>
            </a:r>
            <a:r>
              <a:rPr lang="zh-CN" altLang="en-US" sz="2800" dirty="0">
                <a:latin typeface="+mj-ea"/>
                <a:ea typeface="+mj-ea"/>
              </a:rPr>
              <a:t>完成缩手反射的传导路</a:t>
            </a:r>
            <a:endParaRPr lang="en-US" altLang="zh-CN" sz="2800" dirty="0"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+mj-ea"/>
                <a:ea typeface="+mj-ea"/>
              </a:rPr>
              <a:t>线是：⑤→④→③→②→</a:t>
            </a:r>
            <a:endParaRPr lang="en-US" altLang="zh-CN" sz="2800" dirty="0"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+mj-ea"/>
                <a:ea typeface="+mj-ea"/>
              </a:rPr>
              <a:t>①，其中③的结构名称是</a:t>
            </a:r>
            <a:endParaRPr lang="en-US" altLang="zh-CN" sz="2800" dirty="0"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+mj-ea"/>
                <a:ea typeface="+mj-ea"/>
              </a:rPr>
              <a:t>____________(</a:t>
            </a:r>
            <a:r>
              <a:rPr lang="zh-CN" altLang="en-US" sz="2800" dirty="0">
                <a:latin typeface="+mj-ea"/>
                <a:ea typeface="+mj-ea"/>
              </a:rPr>
              <a:t>填反射弧结</a:t>
            </a:r>
            <a:endParaRPr lang="en-US" altLang="zh-CN" sz="2800" dirty="0"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+mj-ea"/>
                <a:ea typeface="+mj-ea"/>
              </a:rPr>
              <a:t>构名称</a:t>
            </a:r>
            <a:r>
              <a:rPr lang="en-US" altLang="zh-CN" sz="2800" dirty="0">
                <a:latin typeface="+mj-ea"/>
                <a:ea typeface="+mj-ea"/>
              </a:rPr>
              <a:t>)</a:t>
            </a:r>
            <a:r>
              <a:rPr lang="zh-CN" altLang="en-US" sz="2800" dirty="0">
                <a:latin typeface="+mj-ea"/>
                <a:ea typeface="+mj-ea"/>
              </a:rPr>
              <a:t>。</a:t>
            </a:r>
            <a:endParaRPr lang="zh-CN" altLang="en-US" sz="2800" dirty="0"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+mj-ea"/>
                <a:ea typeface="+mj-ea"/>
              </a:rPr>
              <a:t>(2)</a:t>
            </a:r>
            <a:r>
              <a:rPr lang="zh-CN" altLang="en-US" sz="2800" dirty="0">
                <a:latin typeface="+mj-ea"/>
                <a:ea typeface="+mj-ea"/>
              </a:rPr>
              <a:t>如图所示反射类型属于</a:t>
            </a:r>
            <a:r>
              <a:rPr lang="en-US" altLang="zh-CN" sz="2800" dirty="0">
                <a:latin typeface="+mj-ea"/>
                <a:ea typeface="+mj-ea"/>
              </a:rPr>
              <a:t>____________________</a:t>
            </a:r>
            <a:r>
              <a:rPr lang="zh-CN" altLang="en-US" sz="2800" dirty="0">
                <a:latin typeface="+mj-ea"/>
                <a:ea typeface="+mj-ea"/>
              </a:rPr>
              <a:t>反射。</a:t>
            </a:r>
            <a:endParaRPr lang="zh-CN" altLang="en-US" sz="2800" dirty="0"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+mj-ea"/>
                <a:ea typeface="+mj-ea"/>
              </a:rPr>
              <a:t>(3)</a:t>
            </a:r>
            <a:r>
              <a:rPr lang="zh-CN" altLang="en-US" sz="2800" dirty="0">
                <a:latin typeface="+mj-ea"/>
                <a:ea typeface="+mj-ea"/>
              </a:rPr>
              <a:t>如果图中的②受到损伤，则</a:t>
            </a:r>
            <a:r>
              <a:rPr lang="en-US" altLang="zh-CN" sz="2800" dirty="0">
                <a:latin typeface="+mj-ea"/>
                <a:ea typeface="+mj-ea"/>
              </a:rPr>
              <a:t>____(</a:t>
            </a:r>
            <a:r>
              <a:rPr lang="zh-CN" altLang="en-US" sz="2800" dirty="0">
                <a:latin typeface="+mj-ea"/>
                <a:ea typeface="+mj-ea"/>
              </a:rPr>
              <a:t>选填“有”或“无”，下同</a:t>
            </a:r>
            <a:r>
              <a:rPr lang="en-US" altLang="zh-CN" sz="2800" dirty="0">
                <a:latin typeface="+mj-ea"/>
                <a:ea typeface="+mj-ea"/>
              </a:rPr>
              <a:t>)</a:t>
            </a:r>
            <a:r>
              <a:rPr lang="zh-CN" altLang="en-US" sz="2800" dirty="0">
                <a:latin typeface="+mj-ea"/>
                <a:ea typeface="+mj-ea"/>
              </a:rPr>
              <a:t>痛觉，</a:t>
            </a:r>
            <a:r>
              <a:rPr lang="en-US" altLang="zh-CN" sz="2800" dirty="0">
                <a:latin typeface="+mj-ea"/>
                <a:ea typeface="+mj-ea"/>
              </a:rPr>
              <a:t>____</a:t>
            </a:r>
            <a:r>
              <a:rPr lang="zh-CN" altLang="en-US" sz="2800" dirty="0">
                <a:latin typeface="+mj-ea"/>
                <a:ea typeface="+mj-ea"/>
              </a:rPr>
              <a:t>缩手反射。</a:t>
            </a:r>
            <a:endParaRPr lang="zh-CN" altLang="en-US" sz="2800" dirty="0"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+mj-ea"/>
                <a:ea typeface="+mj-ea"/>
              </a:rPr>
              <a:t>(4)</a:t>
            </a:r>
            <a:r>
              <a:rPr lang="zh-CN" altLang="en-US" sz="2800" dirty="0">
                <a:latin typeface="+mj-ea"/>
                <a:ea typeface="+mj-ea"/>
              </a:rPr>
              <a:t>人体的神经系统是由</a:t>
            </a:r>
            <a:r>
              <a:rPr lang="en-US" altLang="zh-CN" sz="2800" dirty="0">
                <a:latin typeface="+mj-ea"/>
                <a:ea typeface="+mj-ea"/>
              </a:rPr>
              <a:t>_______</a:t>
            </a:r>
            <a:r>
              <a:rPr lang="zh-CN" altLang="en-US" sz="2800" dirty="0">
                <a:latin typeface="+mj-ea"/>
                <a:ea typeface="+mj-ea"/>
              </a:rPr>
              <a:t>、脊髄和它们所发出的</a:t>
            </a:r>
            <a:r>
              <a:rPr lang="en-US" altLang="zh-CN" sz="2800" dirty="0">
                <a:latin typeface="+mj-ea"/>
                <a:ea typeface="+mj-ea"/>
              </a:rPr>
              <a:t>______</a:t>
            </a:r>
            <a:r>
              <a:rPr lang="zh-CN" altLang="en-US" sz="2800" dirty="0">
                <a:latin typeface="+mj-ea"/>
                <a:ea typeface="+mj-ea"/>
              </a:rPr>
              <a:t>组成的。</a:t>
            </a:r>
            <a:endParaRPr lang="zh-CN" altLang="en-US" sz="2800" dirty="0">
              <a:latin typeface="+mj-ea"/>
              <a:ea typeface="+mj-ea"/>
            </a:endParaRPr>
          </a:p>
        </p:txBody>
      </p:sp>
      <p:sp>
        <p:nvSpPr>
          <p:cNvPr id="23" name="TextBox 22"/>
          <p:cNvSpPr txBox="1"/>
          <p:nvPr/>
        </p:nvSpPr>
        <p:spPr>
          <a:xfrm flipH="1">
            <a:off x="1614489" y="3265489"/>
            <a:ext cx="23209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神经中枢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grpSp>
        <p:nvGrpSpPr>
          <p:cNvPr id="49159" name="组合 5"/>
          <p:cNvGrpSpPr/>
          <p:nvPr/>
        </p:nvGrpSpPr>
        <p:grpSpPr>
          <a:xfrm>
            <a:off x="1614489" y="125413"/>
            <a:ext cx="511175" cy="512762"/>
            <a:chOff x="5288161" y="2234042"/>
            <a:chExt cx="1607262" cy="1607262"/>
          </a:xfrm>
        </p:grpSpPr>
        <p:sp>
          <p:nvSpPr>
            <p:cNvPr id="49166" name="椭圆 17"/>
            <p:cNvSpPr/>
            <p:nvPr/>
          </p:nvSpPr>
          <p:spPr>
            <a:xfrm>
              <a:off x="5288161" y="2234042"/>
              <a:ext cx="1607262" cy="1607262"/>
            </a:xfrm>
            <a:prstGeom prst="ellipse">
              <a:avLst/>
            </a:prstGeom>
            <a:solidFill>
              <a:srgbClr val="4B649F"/>
            </a:solidFill>
            <a:ln w="19050" cap="flat" cmpd="sng">
              <a:solidFill>
                <a:srgbClr val="4B649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en-US" altLang="en-US" sz="2800" dirty="0">
                <a:latin typeface="+mj-ea"/>
                <a:ea typeface="+mj-ea"/>
              </a:endParaRPr>
            </a:p>
          </p:txBody>
        </p:sp>
        <p:sp>
          <p:nvSpPr>
            <p:cNvPr id="49167" name="椭圆 18"/>
            <p:cNvSpPr/>
            <p:nvPr/>
          </p:nvSpPr>
          <p:spPr>
            <a:xfrm>
              <a:off x="5397696" y="2335059"/>
              <a:ext cx="1388192" cy="1388192"/>
            </a:xfrm>
            <a:prstGeom prst="ellipse">
              <a:avLst/>
            </a:prstGeom>
            <a:solidFill>
              <a:srgbClr val="FFFFFF"/>
            </a:solidFill>
            <a:ln w="19050" cap="flat" cmpd="sng">
              <a:solidFill>
                <a:srgbClr val="4B649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en-US" altLang="en-US" sz="2800" dirty="0">
                <a:latin typeface="+mj-ea"/>
                <a:ea typeface="+mj-ea"/>
              </a:endParaRPr>
            </a:p>
          </p:txBody>
        </p:sp>
        <p:sp>
          <p:nvSpPr>
            <p:cNvPr id="49168" name="KSO_Shape"/>
            <p:cNvSpPr/>
            <p:nvPr/>
          </p:nvSpPr>
          <p:spPr>
            <a:xfrm>
              <a:off x="5547153" y="2697761"/>
              <a:ext cx="1089278" cy="662788"/>
            </a:xfrm>
            <a:custGeom>
              <a:avLst/>
              <a:gdLst>
                <a:gd name="txL" fmla="*/ 0 w 3931"/>
                <a:gd name="txT" fmla="*/ 0 h 2392"/>
                <a:gd name="txR" fmla="*/ 3931 w 3931"/>
                <a:gd name="txB" fmla="*/ 2392 h 2392"/>
              </a:gdLst>
              <a:ahLst/>
              <a:cxnLst>
                <a:cxn ang="0">
                  <a:pos x="386572320" y="163404119"/>
                </a:cxn>
                <a:cxn ang="0">
                  <a:pos x="257249445" y="107920284"/>
                </a:cxn>
                <a:cxn ang="0">
                  <a:pos x="111682168" y="163404119"/>
                </a:cxn>
                <a:cxn ang="0">
                  <a:pos x="71070470" y="146517710"/>
                </a:cxn>
                <a:cxn ang="0">
                  <a:pos x="71070470" y="196288046"/>
                </a:cxn>
                <a:cxn ang="0">
                  <a:pos x="82111776" y="211523858"/>
                </a:cxn>
                <a:cxn ang="0">
                  <a:pos x="70816647" y="226759669"/>
                </a:cxn>
                <a:cxn ang="0">
                  <a:pos x="82873245" y="280338819"/>
                </a:cxn>
                <a:cxn ang="0">
                  <a:pos x="47338010" y="280338819"/>
                </a:cxn>
                <a:cxn ang="0">
                  <a:pos x="59521519" y="226505582"/>
                </a:cxn>
                <a:cxn ang="0">
                  <a:pos x="49622418" y="211523858"/>
                </a:cxn>
                <a:cxn ang="0">
                  <a:pos x="59140784" y="196668761"/>
                </a:cxn>
                <a:cxn ang="0">
                  <a:pos x="59140784" y="141565919"/>
                </a:cxn>
                <a:cxn ang="0">
                  <a:pos x="0" y="116807795"/>
                </a:cxn>
                <a:cxn ang="0">
                  <a:pos x="260168411" y="0"/>
                </a:cxn>
                <a:cxn ang="0">
                  <a:pos x="498889046" y="118331487"/>
                </a:cxn>
                <a:cxn ang="0">
                  <a:pos x="386572320" y="163404119"/>
                </a:cxn>
                <a:cxn ang="0">
                  <a:pos x="254330479" y="136106508"/>
                </a:cxn>
                <a:cxn ang="0">
                  <a:pos x="371723668" y="175973539"/>
                </a:cxn>
                <a:cxn ang="0">
                  <a:pos x="371723668" y="272594008"/>
                </a:cxn>
                <a:cxn ang="0">
                  <a:pos x="248365913" y="303700434"/>
                </a:cxn>
                <a:cxn ang="0">
                  <a:pos x="139475799" y="272594008"/>
                </a:cxn>
                <a:cxn ang="0">
                  <a:pos x="139475799" y="175973539"/>
                </a:cxn>
                <a:cxn ang="0">
                  <a:pos x="254330479" y="136106508"/>
                </a:cxn>
                <a:cxn ang="0">
                  <a:pos x="252807541" y="285925413"/>
                </a:cxn>
                <a:cxn ang="0">
                  <a:pos x="347483561" y="262309711"/>
                </a:cxn>
                <a:cxn ang="0">
                  <a:pos x="252807541" y="238567381"/>
                </a:cxn>
                <a:cxn ang="0">
                  <a:pos x="158258709" y="262309711"/>
                </a:cxn>
                <a:cxn ang="0">
                  <a:pos x="252807541" y="285925413"/>
                </a:cxn>
              </a:cxnLst>
              <a:rect l="txL" t="txT" r="txR" b="txB"/>
              <a:pathLst>
                <a:path w="3931" h="2392">
                  <a:moveTo>
                    <a:pt x="3046" y="1287"/>
                  </a:moveTo>
                  <a:cubicBezTo>
                    <a:pt x="3046" y="1287"/>
                    <a:pt x="2618" y="850"/>
                    <a:pt x="2027" y="850"/>
                  </a:cubicBezTo>
                  <a:cubicBezTo>
                    <a:pt x="1450" y="850"/>
                    <a:pt x="880" y="1287"/>
                    <a:pt x="880" y="1287"/>
                  </a:cubicBezTo>
                  <a:cubicBezTo>
                    <a:pt x="560" y="1154"/>
                    <a:pt x="560" y="1154"/>
                    <a:pt x="560" y="1154"/>
                  </a:cubicBezTo>
                  <a:cubicBezTo>
                    <a:pt x="560" y="1546"/>
                    <a:pt x="560" y="1546"/>
                    <a:pt x="560" y="1546"/>
                  </a:cubicBezTo>
                  <a:cubicBezTo>
                    <a:pt x="610" y="1563"/>
                    <a:pt x="647" y="1610"/>
                    <a:pt x="647" y="1666"/>
                  </a:cubicBezTo>
                  <a:cubicBezTo>
                    <a:pt x="647" y="1723"/>
                    <a:pt x="609" y="1769"/>
                    <a:pt x="558" y="1786"/>
                  </a:cubicBezTo>
                  <a:cubicBezTo>
                    <a:pt x="653" y="2208"/>
                    <a:pt x="653" y="2208"/>
                    <a:pt x="653" y="2208"/>
                  </a:cubicBezTo>
                  <a:cubicBezTo>
                    <a:pt x="373" y="2208"/>
                    <a:pt x="373" y="2208"/>
                    <a:pt x="373" y="2208"/>
                  </a:cubicBezTo>
                  <a:cubicBezTo>
                    <a:pt x="469" y="1784"/>
                    <a:pt x="469" y="1784"/>
                    <a:pt x="469" y="1784"/>
                  </a:cubicBezTo>
                  <a:cubicBezTo>
                    <a:pt x="423" y="1764"/>
                    <a:pt x="391" y="1719"/>
                    <a:pt x="391" y="1666"/>
                  </a:cubicBezTo>
                  <a:cubicBezTo>
                    <a:pt x="391" y="1614"/>
                    <a:pt x="422" y="1570"/>
                    <a:pt x="466" y="1549"/>
                  </a:cubicBezTo>
                  <a:cubicBezTo>
                    <a:pt x="466" y="1115"/>
                    <a:pt x="466" y="1115"/>
                    <a:pt x="466" y="1115"/>
                  </a:cubicBezTo>
                  <a:cubicBezTo>
                    <a:pt x="0" y="920"/>
                    <a:pt x="0" y="920"/>
                    <a:pt x="0" y="920"/>
                  </a:cubicBezTo>
                  <a:cubicBezTo>
                    <a:pt x="2050" y="0"/>
                    <a:pt x="2050" y="0"/>
                    <a:pt x="2050" y="0"/>
                  </a:cubicBezTo>
                  <a:cubicBezTo>
                    <a:pt x="3931" y="932"/>
                    <a:pt x="3931" y="932"/>
                    <a:pt x="3931" y="932"/>
                  </a:cubicBezTo>
                  <a:lnTo>
                    <a:pt x="3046" y="1287"/>
                  </a:lnTo>
                  <a:close/>
                  <a:moveTo>
                    <a:pt x="2004" y="1072"/>
                  </a:moveTo>
                  <a:cubicBezTo>
                    <a:pt x="2598" y="1072"/>
                    <a:pt x="2929" y="1386"/>
                    <a:pt x="2929" y="1386"/>
                  </a:cubicBezTo>
                  <a:cubicBezTo>
                    <a:pt x="2929" y="2147"/>
                    <a:pt x="2929" y="2147"/>
                    <a:pt x="2929" y="2147"/>
                  </a:cubicBezTo>
                  <a:cubicBezTo>
                    <a:pt x="2929" y="2147"/>
                    <a:pt x="2586" y="2392"/>
                    <a:pt x="1957" y="2392"/>
                  </a:cubicBezTo>
                  <a:cubicBezTo>
                    <a:pt x="1328" y="2392"/>
                    <a:pt x="1099" y="2147"/>
                    <a:pt x="1099" y="2147"/>
                  </a:cubicBezTo>
                  <a:cubicBezTo>
                    <a:pt x="1099" y="1386"/>
                    <a:pt x="1099" y="1386"/>
                    <a:pt x="1099" y="1386"/>
                  </a:cubicBezTo>
                  <a:cubicBezTo>
                    <a:pt x="1099" y="1386"/>
                    <a:pt x="1410" y="1072"/>
                    <a:pt x="2004" y="1072"/>
                  </a:cubicBezTo>
                  <a:close/>
                  <a:moveTo>
                    <a:pt x="1992" y="2252"/>
                  </a:moveTo>
                  <a:cubicBezTo>
                    <a:pt x="2404" y="2252"/>
                    <a:pt x="2738" y="2168"/>
                    <a:pt x="2738" y="2066"/>
                  </a:cubicBezTo>
                  <a:cubicBezTo>
                    <a:pt x="2738" y="1963"/>
                    <a:pt x="2404" y="1879"/>
                    <a:pt x="1992" y="1879"/>
                  </a:cubicBezTo>
                  <a:cubicBezTo>
                    <a:pt x="1581" y="1879"/>
                    <a:pt x="1247" y="1963"/>
                    <a:pt x="1247" y="2066"/>
                  </a:cubicBezTo>
                  <a:cubicBezTo>
                    <a:pt x="1247" y="2168"/>
                    <a:pt x="1581" y="2252"/>
                    <a:pt x="1992" y="2252"/>
                  </a:cubicBezTo>
                  <a:close/>
                </a:path>
              </a:pathLst>
            </a:custGeom>
            <a:solidFill>
              <a:srgbClr val="4B649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2800">
                <a:latin typeface="+mj-ea"/>
                <a:ea typeface="+mj-ea"/>
              </a:endParaRPr>
            </a:p>
          </p:txBody>
        </p:sp>
      </p:grpSp>
      <p:pic>
        <p:nvPicPr>
          <p:cNvPr id="49160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75326" y="1701800"/>
            <a:ext cx="4892675" cy="20145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TextBox 12"/>
          <p:cNvSpPr txBox="1"/>
          <p:nvPr/>
        </p:nvSpPr>
        <p:spPr>
          <a:xfrm flipH="1">
            <a:off x="5448936" y="4059647"/>
            <a:ext cx="43021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简单</a:t>
            </a:r>
            <a:r>
              <a:rPr lang="en-US" altLang="zh-CN" sz="2800" b="1" dirty="0">
                <a:solidFill>
                  <a:srgbClr val="FF0000"/>
                </a:solidFill>
                <a:latin typeface="+mj-ea"/>
                <a:ea typeface="+mj-ea"/>
              </a:rPr>
              <a:t>(</a:t>
            </a:r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或“非条件”</a:t>
            </a:r>
            <a:r>
              <a:rPr lang="en-US" altLang="zh-CN" sz="2800" b="1" dirty="0">
                <a:solidFill>
                  <a:srgbClr val="FF0000"/>
                </a:solidFill>
                <a:latin typeface="+mj-ea"/>
                <a:ea typeface="+mj-ea"/>
              </a:rPr>
              <a:t>)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4" name="TextBox 13"/>
          <p:cNvSpPr txBox="1"/>
          <p:nvPr/>
        </p:nvSpPr>
        <p:spPr>
          <a:xfrm flipH="1">
            <a:off x="6484939" y="4529139"/>
            <a:ext cx="8858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有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5" name="TextBox 14"/>
          <p:cNvSpPr txBox="1"/>
          <p:nvPr/>
        </p:nvSpPr>
        <p:spPr>
          <a:xfrm flipH="1">
            <a:off x="3492501" y="4943476"/>
            <a:ext cx="8858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无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6" name="TextBox 15"/>
          <p:cNvSpPr txBox="1"/>
          <p:nvPr/>
        </p:nvSpPr>
        <p:spPr>
          <a:xfrm flipH="1">
            <a:off x="5332413" y="5357814"/>
            <a:ext cx="12763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脑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22" name="TextBox 21"/>
          <p:cNvSpPr txBox="1"/>
          <p:nvPr/>
        </p:nvSpPr>
        <p:spPr>
          <a:xfrm flipH="1">
            <a:off x="1623099" y="5746616"/>
            <a:ext cx="11747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神经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23" grpId="0"/>
      <p:bldP spid="13" grpId="0"/>
      <p:bldP spid="14" grpId="0"/>
      <p:bldP spid="15" grpId="0"/>
      <p:bldP spid="16" grpId="0"/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矩形 49"/>
          <p:cNvSpPr/>
          <p:nvPr/>
        </p:nvSpPr>
        <p:spPr>
          <a:xfrm>
            <a:off x="1524001" y="6781800"/>
            <a:ext cx="9115425" cy="76200"/>
          </a:xfrm>
          <a:prstGeom prst="rect">
            <a:avLst/>
          </a:prstGeom>
          <a:solidFill>
            <a:srgbClr val="4B649F"/>
          </a:solidFill>
          <a:ln w="12700">
            <a:noFill/>
          </a:ln>
        </p:spPr>
        <p:txBody>
          <a:bodyPr anchor="ctr"/>
          <a:lstStyle/>
          <a:p>
            <a:pPr algn="ctr"/>
            <a:endParaRPr lang="en-US" altLang="en-US" sz="2800" dirty="0">
              <a:latin typeface="+mj-ea"/>
              <a:ea typeface="+mj-ea"/>
            </a:endParaRPr>
          </a:p>
        </p:txBody>
      </p:sp>
      <p:pic>
        <p:nvPicPr>
          <p:cNvPr id="27650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70763" y="-7937"/>
            <a:ext cx="3340100" cy="938212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52" name="直接连接符 51"/>
          <p:cNvCxnSpPr/>
          <p:nvPr/>
        </p:nvCxnSpPr>
        <p:spPr>
          <a:xfrm flipV="1">
            <a:off x="1487170" y="671196"/>
            <a:ext cx="8263890" cy="23495"/>
          </a:xfrm>
          <a:prstGeom prst="line">
            <a:avLst/>
          </a:prstGeom>
          <a:noFill/>
          <a:ln w="25400" cap="flat" cmpd="sng" algn="ctr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  <a:prstDash val="solid"/>
            <a:miter lim="800000"/>
          </a:ln>
          <a:effectLst/>
        </p:spPr>
      </p:cxnSp>
      <p:grpSp>
        <p:nvGrpSpPr>
          <p:cNvPr id="27653" name="组合 18"/>
          <p:cNvGrpSpPr/>
          <p:nvPr/>
        </p:nvGrpSpPr>
        <p:grpSpPr>
          <a:xfrm>
            <a:off x="1585914" y="131763"/>
            <a:ext cx="503237" cy="501650"/>
            <a:chOff x="1131485" y="2234042"/>
            <a:chExt cx="1607262" cy="1607262"/>
          </a:xfrm>
        </p:grpSpPr>
        <p:sp>
          <p:nvSpPr>
            <p:cNvPr id="27669" name="椭圆 72"/>
            <p:cNvSpPr/>
            <p:nvPr/>
          </p:nvSpPr>
          <p:spPr>
            <a:xfrm>
              <a:off x="1131485" y="2234042"/>
              <a:ext cx="1607262" cy="1607262"/>
            </a:xfrm>
            <a:prstGeom prst="ellipse">
              <a:avLst/>
            </a:prstGeom>
            <a:solidFill>
              <a:srgbClr val="4B649F"/>
            </a:solidFill>
            <a:ln w="19050" cap="flat" cmpd="sng">
              <a:solidFill>
                <a:srgbClr val="4B649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en-US" altLang="en-US" sz="2800" dirty="0">
                <a:latin typeface="+mj-ea"/>
                <a:ea typeface="+mj-ea"/>
              </a:endParaRPr>
            </a:p>
          </p:txBody>
        </p:sp>
        <p:sp>
          <p:nvSpPr>
            <p:cNvPr id="27670" name="椭圆 73"/>
            <p:cNvSpPr/>
            <p:nvPr/>
          </p:nvSpPr>
          <p:spPr>
            <a:xfrm>
              <a:off x="1241020" y="2343577"/>
              <a:ext cx="1388192" cy="1388192"/>
            </a:xfrm>
            <a:prstGeom prst="ellipse">
              <a:avLst/>
            </a:prstGeom>
            <a:solidFill>
              <a:srgbClr val="FFFFFF"/>
            </a:solidFill>
            <a:ln w="19050" cap="flat" cmpd="sng">
              <a:solidFill>
                <a:srgbClr val="4B649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en-US" altLang="en-US" sz="2800" dirty="0">
                <a:latin typeface="+mj-ea"/>
                <a:ea typeface="+mj-ea"/>
              </a:endParaRPr>
            </a:p>
          </p:txBody>
        </p:sp>
        <p:sp>
          <p:nvSpPr>
            <p:cNvPr id="27671" name="KSO_Shape"/>
            <p:cNvSpPr/>
            <p:nvPr/>
          </p:nvSpPr>
          <p:spPr>
            <a:xfrm>
              <a:off x="1480150" y="2597150"/>
              <a:ext cx="909932" cy="881046"/>
            </a:xfrm>
            <a:custGeom>
              <a:avLst/>
              <a:gdLst>
                <a:gd name="txL" fmla="*/ 0 w 8965002"/>
                <a:gd name="txT" fmla="*/ 0 h 8673857"/>
                <a:gd name="txR" fmla="*/ 8965002 w 8965002"/>
                <a:gd name="txB" fmla="*/ 8673857 h 8673857"/>
              </a:gdLst>
              <a:ahLst/>
              <a:cxnLst>
                <a:cxn ang="0">
                  <a:pos x="168510" y="73510"/>
                </a:cxn>
                <a:cxn ang="0">
                  <a:pos x="173332" y="73510"/>
                </a:cxn>
                <a:cxn ang="0">
                  <a:pos x="181294" y="88599"/>
                </a:cxn>
                <a:cxn ang="0">
                  <a:pos x="141947" y="147885"/>
                </a:cxn>
                <a:cxn ang="0">
                  <a:pos x="132685" y="152480"/>
                </a:cxn>
                <a:cxn ang="0">
                  <a:pos x="109567" y="152480"/>
                </a:cxn>
                <a:cxn ang="0">
                  <a:pos x="109567" y="171170"/>
                </a:cxn>
                <a:cxn ang="0">
                  <a:pos x="106505" y="176225"/>
                </a:cxn>
                <a:cxn ang="0">
                  <a:pos x="103673" y="176915"/>
                </a:cxn>
                <a:cxn ang="0">
                  <a:pos x="100075" y="175842"/>
                </a:cxn>
                <a:cxn ang="0">
                  <a:pos x="82086" y="163664"/>
                </a:cxn>
                <a:cxn ang="0">
                  <a:pos x="64479" y="175842"/>
                </a:cxn>
                <a:cxn ang="0">
                  <a:pos x="58049" y="176225"/>
                </a:cxn>
                <a:cxn ang="0">
                  <a:pos x="54758" y="171170"/>
                </a:cxn>
                <a:cxn ang="0">
                  <a:pos x="54758" y="124446"/>
                </a:cxn>
                <a:cxn ang="0">
                  <a:pos x="64632" y="104685"/>
                </a:cxn>
                <a:cxn ang="0">
                  <a:pos x="67771" y="103842"/>
                </a:cxn>
                <a:cxn ang="0">
                  <a:pos x="115997" y="103842"/>
                </a:cxn>
                <a:cxn ang="0">
                  <a:pos x="109414" y="128123"/>
                </a:cxn>
                <a:cxn ang="0">
                  <a:pos x="126944" y="128123"/>
                </a:cxn>
                <a:cxn ang="0">
                  <a:pos x="168510" y="73510"/>
                </a:cxn>
                <a:cxn ang="0">
                  <a:pos x="124539" y="2"/>
                </a:cxn>
                <a:cxn ang="0">
                  <a:pos x="167119" y="2806"/>
                </a:cxn>
                <a:cxn ang="0">
                  <a:pos x="174850" y="18047"/>
                </a:cxn>
                <a:cxn ang="0">
                  <a:pos x="126551" y="81080"/>
                </a:cxn>
                <a:cxn ang="0">
                  <a:pos x="117825" y="85215"/>
                </a:cxn>
                <a:cxn ang="0">
                  <a:pos x="45032" y="85215"/>
                </a:cxn>
                <a:cxn ang="0">
                  <a:pos x="23447" y="111715"/>
                </a:cxn>
                <a:cxn ang="0">
                  <a:pos x="36689" y="126956"/>
                </a:cxn>
                <a:cxn ang="0">
                  <a:pos x="42506" y="128105"/>
                </a:cxn>
                <a:cxn ang="0">
                  <a:pos x="42506" y="152460"/>
                </a:cxn>
                <a:cxn ang="0">
                  <a:pos x="1096" y="116693"/>
                </a:cxn>
                <a:cxn ang="0">
                  <a:pos x="1326" y="96474"/>
                </a:cxn>
                <a:cxn ang="0">
                  <a:pos x="55366" y="13682"/>
                </a:cxn>
                <a:cxn ang="0">
                  <a:pos x="71669" y="4645"/>
                </a:cxn>
                <a:cxn ang="0">
                  <a:pos x="124539" y="2"/>
                </a:cxn>
              </a:cxnLst>
              <a:rect l="txL" t="txT" r="txR" b="txB"/>
              <a:pathLst>
                <a:path w="8965002" h="8673857">
                  <a:moveTo>
                    <a:pt x="8267042" y="3603669"/>
                  </a:moveTo>
                  <a:cubicBezTo>
                    <a:pt x="8267042" y="3603669"/>
                    <a:pt x="8267042" y="3603669"/>
                    <a:pt x="8503636" y="3603669"/>
                  </a:cubicBezTo>
                  <a:cubicBezTo>
                    <a:pt x="8770275" y="3603669"/>
                    <a:pt x="9115779" y="3885289"/>
                    <a:pt x="8894206" y="4343392"/>
                  </a:cubicBezTo>
                  <a:cubicBezTo>
                    <a:pt x="8894206" y="4343392"/>
                    <a:pt x="8894206" y="4343392"/>
                    <a:pt x="6963891" y="7249712"/>
                  </a:cubicBezTo>
                  <a:cubicBezTo>
                    <a:pt x="6817428" y="7463743"/>
                    <a:pt x="6610877" y="7475008"/>
                    <a:pt x="6509479" y="7475008"/>
                  </a:cubicBezTo>
                  <a:cubicBezTo>
                    <a:pt x="6509479" y="7475008"/>
                    <a:pt x="6509479" y="7475008"/>
                    <a:pt x="5375325" y="7475008"/>
                  </a:cubicBezTo>
                  <a:cubicBezTo>
                    <a:pt x="5375325" y="7475008"/>
                    <a:pt x="5375325" y="7475008"/>
                    <a:pt x="5375325" y="8391212"/>
                  </a:cubicBezTo>
                  <a:cubicBezTo>
                    <a:pt x="5375325" y="8503860"/>
                    <a:pt x="5326504" y="8586469"/>
                    <a:pt x="5225106" y="8639038"/>
                  </a:cubicBezTo>
                  <a:cubicBezTo>
                    <a:pt x="5180040" y="8661567"/>
                    <a:pt x="5131219" y="8672833"/>
                    <a:pt x="5086153" y="8672833"/>
                  </a:cubicBezTo>
                  <a:cubicBezTo>
                    <a:pt x="5026066" y="8672833"/>
                    <a:pt x="4962223" y="8654057"/>
                    <a:pt x="4909646" y="8620263"/>
                  </a:cubicBezTo>
                  <a:cubicBezTo>
                    <a:pt x="4909646" y="8620263"/>
                    <a:pt x="4909646" y="8620263"/>
                    <a:pt x="4027109" y="8023229"/>
                  </a:cubicBezTo>
                  <a:cubicBezTo>
                    <a:pt x="4027109" y="8023229"/>
                    <a:pt x="4027109" y="8023229"/>
                    <a:pt x="3163349" y="8620263"/>
                  </a:cubicBezTo>
                  <a:cubicBezTo>
                    <a:pt x="3069463" y="8684097"/>
                    <a:pt x="2949287" y="8691607"/>
                    <a:pt x="2847889" y="8639038"/>
                  </a:cubicBezTo>
                  <a:cubicBezTo>
                    <a:pt x="2750247" y="8586469"/>
                    <a:pt x="2686404" y="8503860"/>
                    <a:pt x="2686404" y="8391212"/>
                  </a:cubicBezTo>
                  <a:cubicBezTo>
                    <a:pt x="2686404" y="8391212"/>
                    <a:pt x="2686404" y="8391212"/>
                    <a:pt x="2686404" y="6100701"/>
                  </a:cubicBezTo>
                  <a:cubicBezTo>
                    <a:pt x="2686404" y="5559991"/>
                    <a:pt x="2990598" y="5237066"/>
                    <a:pt x="3170860" y="5131928"/>
                  </a:cubicBezTo>
                  <a:cubicBezTo>
                    <a:pt x="3215926" y="5105644"/>
                    <a:pt x="3268503" y="5090624"/>
                    <a:pt x="3324835" y="5090624"/>
                  </a:cubicBezTo>
                  <a:cubicBezTo>
                    <a:pt x="3324835" y="5090624"/>
                    <a:pt x="3324835" y="5090624"/>
                    <a:pt x="5690785" y="5090624"/>
                  </a:cubicBezTo>
                  <a:cubicBezTo>
                    <a:pt x="5371570" y="5406038"/>
                    <a:pt x="5367814" y="5980543"/>
                    <a:pt x="5367814" y="6280938"/>
                  </a:cubicBezTo>
                  <a:cubicBezTo>
                    <a:pt x="5367814" y="6280938"/>
                    <a:pt x="5367814" y="6280938"/>
                    <a:pt x="6227818" y="6280938"/>
                  </a:cubicBezTo>
                  <a:cubicBezTo>
                    <a:pt x="6227818" y="6280938"/>
                    <a:pt x="6227818" y="6280938"/>
                    <a:pt x="8267042" y="3603669"/>
                  </a:cubicBezTo>
                  <a:close/>
                  <a:moveTo>
                    <a:pt x="6109875" y="128"/>
                  </a:moveTo>
                  <a:cubicBezTo>
                    <a:pt x="6829153" y="-2490"/>
                    <a:pt x="7579192" y="34821"/>
                    <a:pt x="8198796" y="137601"/>
                  </a:cubicBezTo>
                  <a:cubicBezTo>
                    <a:pt x="8705745" y="220201"/>
                    <a:pt x="8739542" y="678257"/>
                    <a:pt x="8578069" y="884757"/>
                  </a:cubicBezTo>
                  <a:cubicBezTo>
                    <a:pt x="8578069" y="884757"/>
                    <a:pt x="6234838" y="3955980"/>
                    <a:pt x="6208552" y="3974753"/>
                  </a:cubicBezTo>
                  <a:cubicBezTo>
                    <a:pt x="6107162" y="4098653"/>
                    <a:pt x="5953199" y="4177498"/>
                    <a:pt x="5780461" y="4177498"/>
                  </a:cubicBezTo>
                  <a:cubicBezTo>
                    <a:pt x="5780461" y="4177498"/>
                    <a:pt x="5780461" y="4177498"/>
                    <a:pt x="2209285" y="4177498"/>
                  </a:cubicBezTo>
                  <a:cubicBezTo>
                    <a:pt x="1818747" y="4177498"/>
                    <a:pt x="970076" y="4545444"/>
                    <a:pt x="1150325" y="5476573"/>
                  </a:cubicBezTo>
                  <a:cubicBezTo>
                    <a:pt x="1217918" y="5825746"/>
                    <a:pt x="1465760" y="6103583"/>
                    <a:pt x="1799971" y="6223729"/>
                  </a:cubicBezTo>
                  <a:cubicBezTo>
                    <a:pt x="1875075" y="6253765"/>
                    <a:pt x="2002751" y="6268783"/>
                    <a:pt x="2085365" y="6280047"/>
                  </a:cubicBezTo>
                  <a:cubicBezTo>
                    <a:pt x="2085365" y="6280047"/>
                    <a:pt x="2085365" y="6280047"/>
                    <a:pt x="2085365" y="7473994"/>
                  </a:cubicBezTo>
                  <a:cubicBezTo>
                    <a:pt x="1582171" y="7440203"/>
                    <a:pt x="335451" y="7004675"/>
                    <a:pt x="53813" y="5720619"/>
                  </a:cubicBezTo>
                  <a:cubicBezTo>
                    <a:pt x="-25046" y="5397728"/>
                    <a:pt x="-13780" y="5056063"/>
                    <a:pt x="65078" y="4729417"/>
                  </a:cubicBezTo>
                  <a:cubicBezTo>
                    <a:pt x="282879" y="3283915"/>
                    <a:pt x="2351982" y="944830"/>
                    <a:pt x="2716235" y="670748"/>
                  </a:cubicBezTo>
                  <a:cubicBezTo>
                    <a:pt x="2960321" y="471756"/>
                    <a:pt x="3234449" y="310311"/>
                    <a:pt x="3516088" y="227711"/>
                  </a:cubicBezTo>
                  <a:cubicBezTo>
                    <a:pt x="3797726" y="119767"/>
                    <a:pt x="4911078" y="4491"/>
                    <a:pt x="6109875" y="128"/>
                  </a:cubicBezTo>
                  <a:close/>
                </a:path>
              </a:pathLst>
            </a:custGeom>
            <a:solidFill>
              <a:srgbClr val="4B649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2800">
                <a:latin typeface="+mj-ea"/>
                <a:ea typeface="+mj-ea"/>
              </a:endParaRPr>
            </a:p>
          </p:txBody>
        </p:sp>
      </p:grpSp>
      <p:sp>
        <p:nvSpPr>
          <p:cNvPr id="20" name="文本框 4"/>
          <p:cNvSpPr txBox="1"/>
          <p:nvPr/>
        </p:nvSpPr>
        <p:spPr>
          <a:xfrm>
            <a:off x="1533195" y="137790"/>
            <a:ext cx="911479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accent1"/>
                </a:solidFill>
                <a:latin typeface="+mj-ea"/>
                <a:ea typeface="+mj-ea"/>
              </a:rPr>
              <a:t>考点一  人体对外界环境的感知</a:t>
            </a:r>
            <a:endParaRPr lang="zh-CN" altLang="en-US" sz="28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21" name="文本框 4"/>
          <p:cNvSpPr txBox="1"/>
          <p:nvPr/>
        </p:nvSpPr>
        <p:spPr>
          <a:xfrm>
            <a:off x="1553211" y="1340768"/>
            <a:ext cx="9114789" cy="48310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+mj-ea"/>
                <a:ea typeface="+mj-ea"/>
              </a:rPr>
              <a:t>1.</a:t>
            </a:r>
            <a:r>
              <a:rPr lang="zh-CN" altLang="en-US" sz="2800" dirty="0">
                <a:latin typeface="+mj-ea"/>
                <a:ea typeface="+mj-ea"/>
              </a:rPr>
              <a:t>感觉器官：带有附属结构的</a:t>
            </a:r>
            <a:r>
              <a:rPr lang="en-US" altLang="zh-CN" sz="2800" dirty="0">
                <a:latin typeface="+mj-ea"/>
                <a:ea typeface="+mj-ea"/>
              </a:rPr>
              <a:t>________</a:t>
            </a:r>
            <a:r>
              <a:rPr lang="zh-CN" altLang="en-US" sz="2800" dirty="0">
                <a:latin typeface="+mj-ea"/>
                <a:ea typeface="+mj-ea"/>
              </a:rPr>
              <a:t>，如眼是视觉器官，耳是听觉器官。</a:t>
            </a:r>
            <a:endParaRPr lang="zh-CN" altLang="en-US" sz="2800" dirty="0"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+mj-ea"/>
                <a:ea typeface="+mj-ea"/>
              </a:rPr>
              <a:t>2.</a:t>
            </a:r>
            <a:r>
              <a:rPr lang="zh-CN" altLang="en-US" sz="2800" dirty="0">
                <a:latin typeface="+mj-ea"/>
                <a:ea typeface="+mj-ea"/>
              </a:rPr>
              <a:t>眼和视觉（如右图）：</a:t>
            </a:r>
            <a:endParaRPr lang="zh-CN" altLang="en-US" sz="2800" dirty="0"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+mj-ea"/>
                <a:ea typeface="+mj-ea"/>
              </a:rPr>
              <a:t>（</a:t>
            </a:r>
            <a:r>
              <a:rPr lang="en-US" altLang="zh-CN" sz="2800" dirty="0">
                <a:latin typeface="+mj-ea"/>
                <a:ea typeface="+mj-ea"/>
              </a:rPr>
              <a:t>1</a:t>
            </a:r>
            <a:r>
              <a:rPr lang="zh-CN" altLang="en-US" sz="2800" dirty="0">
                <a:latin typeface="+mj-ea"/>
                <a:ea typeface="+mj-ea"/>
              </a:rPr>
              <a:t>）光线能透过的结构依次是：</a:t>
            </a:r>
            <a:endParaRPr lang="en-US" altLang="zh-CN" sz="2800" dirty="0"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+mj-ea"/>
                <a:ea typeface="+mj-ea"/>
              </a:rPr>
              <a:t>［②］</a:t>
            </a:r>
            <a:r>
              <a:rPr lang="en-US" altLang="zh-CN" sz="2800" dirty="0">
                <a:latin typeface="+mj-ea"/>
                <a:ea typeface="+mj-ea"/>
              </a:rPr>
              <a:t>________</a:t>
            </a:r>
            <a:r>
              <a:rPr lang="zh-CN" altLang="en-US" sz="2800" dirty="0">
                <a:latin typeface="+mj-ea"/>
                <a:ea typeface="+mj-ea"/>
              </a:rPr>
              <a:t>、［③］</a:t>
            </a:r>
            <a:r>
              <a:rPr lang="en-US" altLang="zh-CN" sz="2800" dirty="0">
                <a:latin typeface="+mj-ea"/>
                <a:ea typeface="+mj-ea"/>
              </a:rPr>
              <a:t>________</a:t>
            </a:r>
            <a:r>
              <a:rPr lang="zh-CN" altLang="en-US" sz="2800" dirty="0">
                <a:latin typeface="+mj-ea"/>
                <a:ea typeface="+mj-ea"/>
              </a:rPr>
              <a:t>、</a:t>
            </a:r>
            <a:endParaRPr lang="en-US" altLang="zh-CN" sz="2800" dirty="0"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+mj-ea"/>
                <a:ea typeface="+mj-ea"/>
              </a:rPr>
              <a:t>［①］</a:t>
            </a:r>
            <a:r>
              <a:rPr lang="en-US" altLang="zh-CN" sz="2800" dirty="0">
                <a:latin typeface="+mj-ea"/>
                <a:ea typeface="+mj-ea"/>
              </a:rPr>
              <a:t>________</a:t>
            </a:r>
            <a:r>
              <a:rPr lang="zh-CN" altLang="en-US" sz="2800" dirty="0">
                <a:latin typeface="+mj-ea"/>
                <a:ea typeface="+mj-ea"/>
              </a:rPr>
              <a:t>、［⑩］</a:t>
            </a:r>
            <a:r>
              <a:rPr lang="en-US" altLang="zh-CN" sz="2800" dirty="0">
                <a:latin typeface="+mj-ea"/>
                <a:ea typeface="+mj-ea"/>
              </a:rPr>
              <a:t>________</a:t>
            </a:r>
            <a:r>
              <a:rPr lang="zh-CN" altLang="en-US" sz="2800" dirty="0">
                <a:latin typeface="+mj-ea"/>
                <a:ea typeface="+mj-ea"/>
              </a:rPr>
              <a:t>；</a:t>
            </a:r>
            <a:endParaRPr lang="en-US" altLang="zh-CN" sz="2800" dirty="0"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+mj-ea"/>
                <a:ea typeface="+mj-ea"/>
              </a:rPr>
              <a:t> 其中像双凸透镜，对光线起主要折</a:t>
            </a:r>
            <a:endParaRPr lang="en-US" altLang="zh-CN" sz="2800" dirty="0"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+mj-ea"/>
                <a:ea typeface="+mj-ea"/>
              </a:rPr>
              <a:t>射作用的是［   ］</a:t>
            </a:r>
            <a:r>
              <a:rPr lang="en-US" altLang="zh-CN" sz="2800" dirty="0">
                <a:latin typeface="+mj-ea"/>
                <a:ea typeface="+mj-ea"/>
              </a:rPr>
              <a:t>________</a:t>
            </a:r>
            <a:r>
              <a:rPr lang="zh-CN" altLang="en-US" sz="2800" dirty="0">
                <a:latin typeface="+mj-ea"/>
                <a:ea typeface="+mj-ea"/>
              </a:rPr>
              <a:t>。</a:t>
            </a:r>
            <a:endParaRPr lang="zh-CN" altLang="en-US" sz="2800" dirty="0"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+mj-ea"/>
                <a:ea typeface="+mj-ea"/>
              </a:rPr>
              <a:t>（</a:t>
            </a:r>
            <a:r>
              <a:rPr lang="en-US" altLang="zh-CN" sz="2800" dirty="0">
                <a:latin typeface="+mj-ea"/>
                <a:ea typeface="+mj-ea"/>
              </a:rPr>
              <a:t>2</a:t>
            </a:r>
            <a:r>
              <a:rPr lang="zh-CN" altLang="en-US" sz="2800" dirty="0">
                <a:latin typeface="+mj-ea"/>
                <a:ea typeface="+mj-ea"/>
              </a:rPr>
              <a:t>）有色素，中央的小孔叫瞳孔的结构是［   ］</a:t>
            </a:r>
            <a:r>
              <a:rPr lang="en-US" altLang="zh-CN" sz="2800" dirty="0">
                <a:latin typeface="+mj-ea"/>
                <a:ea typeface="+mj-ea"/>
              </a:rPr>
              <a:t>_____</a:t>
            </a:r>
            <a:r>
              <a:rPr lang="zh-CN" altLang="en-US" sz="2800" dirty="0">
                <a:latin typeface="+mj-ea"/>
                <a:ea typeface="+mj-ea"/>
              </a:rPr>
              <a:t>，当我们刚从室外进入昏暗的电影院，瞳孔会变</a:t>
            </a:r>
            <a:r>
              <a:rPr lang="en-US" altLang="zh-CN" sz="2800" dirty="0">
                <a:latin typeface="+mj-ea"/>
                <a:ea typeface="+mj-ea"/>
              </a:rPr>
              <a:t>______</a:t>
            </a:r>
            <a:r>
              <a:rPr lang="zh-CN" altLang="en-US" sz="2800" dirty="0">
                <a:latin typeface="+mj-ea"/>
                <a:ea typeface="+mj-ea"/>
              </a:rPr>
              <a:t>；含有感光细胞，能感觉光线刺激的结构是［   ］</a:t>
            </a:r>
            <a:r>
              <a:rPr lang="en-US" altLang="zh-CN" sz="2800" dirty="0">
                <a:latin typeface="+mj-ea"/>
                <a:ea typeface="+mj-ea"/>
              </a:rPr>
              <a:t>________</a:t>
            </a:r>
            <a:r>
              <a:rPr lang="zh-CN" altLang="en-US" sz="2800" dirty="0">
                <a:latin typeface="+mj-ea"/>
                <a:ea typeface="+mj-ea"/>
              </a:rPr>
              <a:t>。</a:t>
            </a:r>
            <a:endParaRPr lang="en-US" altLang="zh-CN" sz="2800" dirty="0">
              <a:latin typeface="+mj-ea"/>
              <a:ea typeface="+mj-ea"/>
            </a:endParaRPr>
          </a:p>
        </p:txBody>
      </p:sp>
      <p:sp>
        <p:nvSpPr>
          <p:cNvPr id="47" name="TextBox 46"/>
          <p:cNvSpPr txBox="1"/>
          <p:nvPr/>
        </p:nvSpPr>
        <p:spPr>
          <a:xfrm flipH="1">
            <a:off x="6143625" y="1341439"/>
            <a:ext cx="163988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感受器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48" name="TextBox 47"/>
          <p:cNvSpPr txBox="1"/>
          <p:nvPr/>
        </p:nvSpPr>
        <p:spPr>
          <a:xfrm flipH="1">
            <a:off x="2584450" y="3008314"/>
            <a:ext cx="172243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角膜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49" name="TextBox 48"/>
          <p:cNvSpPr txBox="1"/>
          <p:nvPr/>
        </p:nvSpPr>
        <p:spPr>
          <a:xfrm flipH="1">
            <a:off x="5486401" y="3068639"/>
            <a:ext cx="147796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瞳孔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23" name="TextBox 22"/>
          <p:cNvSpPr txBox="1"/>
          <p:nvPr/>
        </p:nvSpPr>
        <p:spPr>
          <a:xfrm flipH="1">
            <a:off x="2652714" y="3495675"/>
            <a:ext cx="16541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晶状体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pic>
        <p:nvPicPr>
          <p:cNvPr id="27660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75513" y="1844676"/>
            <a:ext cx="3363912" cy="2517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" name="TextBox 27"/>
          <p:cNvSpPr txBox="1"/>
          <p:nvPr/>
        </p:nvSpPr>
        <p:spPr>
          <a:xfrm flipH="1">
            <a:off x="5486400" y="3441701"/>
            <a:ext cx="165258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玻璃体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29" name="TextBox 28"/>
          <p:cNvSpPr txBox="1"/>
          <p:nvPr/>
        </p:nvSpPr>
        <p:spPr>
          <a:xfrm flipH="1">
            <a:off x="3632200" y="4362450"/>
            <a:ext cx="82708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①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30" name="TextBox 29"/>
          <p:cNvSpPr txBox="1"/>
          <p:nvPr/>
        </p:nvSpPr>
        <p:spPr>
          <a:xfrm flipH="1">
            <a:off x="4570414" y="4362450"/>
            <a:ext cx="16541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晶状体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31" name="TextBox 30"/>
          <p:cNvSpPr txBox="1"/>
          <p:nvPr/>
        </p:nvSpPr>
        <p:spPr>
          <a:xfrm flipH="1">
            <a:off x="8472489" y="4765675"/>
            <a:ext cx="827087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④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32" name="TextBox 31"/>
          <p:cNvSpPr txBox="1"/>
          <p:nvPr/>
        </p:nvSpPr>
        <p:spPr>
          <a:xfrm flipH="1">
            <a:off x="9410701" y="4765675"/>
            <a:ext cx="107791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虹膜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33" name="TextBox 32"/>
          <p:cNvSpPr txBox="1"/>
          <p:nvPr/>
        </p:nvSpPr>
        <p:spPr>
          <a:xfrm flipH="1">
            <a:off x="8872538" y="5178426"/>
            <a:ext cx="107791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大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34" name="TextBox 33"/>
          <p:cNvSpPr txBox="1"/>
          <p:nvPr/>
        </p:nvSpPr>
        <p:spPr>
          <a:xfrm flipH="1">
            <a:off x="7896225" y="5638801"/>
            <a:ext cx="82708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⑨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35" name="TextBox 34"/>
          <p:cNvSpPr txBox="1"/>
          <p:nvPr/>
        </p:nvSpPr>
        <p:spPr>
          <a:xfrm flipH="1">
            <a:off x="8834439" y="5638801"/>
            <a:ext cx="16541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视网膜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8" grpId="0"/>
      <p:bldP spid="49" grpId="0"/>
      <p:bldP spid="23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矩形 49"/>
          <p:cNvSpPr/>
          <p:nvPr/>
        </p:nvSpPr>
        <p:spPr>
          <a:xfrm>
            <a:off x="1524001" y="6781800"/>
            <a:ext cx="9115425" cy="76200"/>
          </a:xfrm>
          <a:prstGeom prst="rect">
            <a:avLst/>
          </a:prstGeom>
          <a:solidFill>
            <a:srgbClr val="4B649F"/>
          </a:solidFill>
          <a:ln w="12700">
            <a:noFill/>
          </a:ln>
        </p:spPr>
        <p:txBody>
          <a:bodyPr anchor="ctr"/>
          <a:lstStyle/>
          <a:p>
            <a:pPr algn="ctr"/>
            <a:endParaRPr lang="en-US" altLang="en-US" sz="2800" dirty="0">
              <a:latin typeface="+mj-ea"/>
              <a:ea typeface="+mj-ea"/>
            </a:endParaRPr>
          </a:p>
        </p:txBody>
      </p:sp>
      <p:pic>
        <p:nvPicPr>
          <p:cNvPr id="28674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75513" y="19194"/>
            <a:ext cx="3340100" cy="938212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52" name="直接连接符 51"/>
          <p:cNvCxnSpPr/>
          <p:nvPr/>
        </p:nvCxnSpPr>
        <p:spPr>
          <a:xfrm flipV="1">
            <a:off x="1487170" y="671196"/>
            <a:ext cx="8263890" cy="23495"/>
          </a:xfrm>
          <a:prstGeom prst="line">
            <a:avLst/>
          </a:prstGeom>
          <a:noFill/>
          <a:ln w="25400" cap="flat" cmpd="sng" algn="ctr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  <a:prstDash val="solid"/>
            <a:miter lim="800000"/>
          </a:ln>
          <a:effectLst/>
        </p:spPr>
      </p:cxnSp>
      <p:grpSp>
        <p:nvGrpSpPr>
          <p:cNvPr id="28677" name="组合 18"/>
          <p:cNvGrpSpPr/>
          <p:nvPr/>
        </p:nvGrpSpPr>
        <p:grpSpPr>
          <a:xfrm>
            <a:off x="1585914" y="131763"/>
            <a:ext cx="503237" cy="501650"/>
            <a:chOff x="1131485" y="2234042"/>
            <a:chExt cx="1607262" cy="1607262"/>
          </a:xfrm>
        </p:grpSpPr>
        <p:sp>
          <p:nvSpPr>
            <p:cNvPr id="28692" name="椭圆 72"/>
            <p:cNvSpPr/>
            <p:nvPr/>
          </p:nvSpPr>
          <p:spPr>
            <a:xfrm>
              <a:off x="1131485" y="2234042"/>
              <a:ext cx="1607262" cy="1607262"/>
            </a:xfrm>
            <a:prstGeom prst="ellipse">
              <a:avLst/>
            </a:prstGeom>
            <a:solidFill>
              <a:srgbClr val="4B649F"/>
            </a:solidFill>
            <a:ln w="19050" cap="flat" cmpd="sng">
              <a:solidFill>
                <a:srgbClr val="4B649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en-US" altLang="en-US" sz="2800" dirty="0">
                <a:latin typeface="+mj-ea"/>
                <a:ea typeface="+mj-ea"/>
              </a:endParaRPr>
            </a:p>
          </p:txBody>
        </p:sp>
        <p:sp>
          <p:nvSpPr>
            <p:cNvPr id="28693" name="椭圆 73"/>
            <p:cNvSpPr/>
            <p:nvPr/>
          </p:nvSpPr>
          <p:spPr>
            <a:xfrm>
              <a:off x="1241020" y="2343577"/>
              <a:ext cx="1388192" cy="1388192"/>
            </a:xfrm>
            <a:prstGeom prst="ellipse">
              <a:avLst/>
            </a:prstGeom>
            <a:solidFill>
              <a:srgbClr val="FFFFFF"/>
            </a:solidFill>
            <a:ln w="19050" cap="flat" cmpd="sng">
              <a:solidFill>
                <a:srgbClr val="4B649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en-US" altLang="en-US" sz="2800" dirty="0">
                <a:latin typeface="+mj-ea"/>
                <a:ea typeface="+mj-ea"/>
              </a:endParaRPr>
            </a:p>
          </p:txBody>
        </p:sp>
        <p:sp>
          <p:nvSpPr>
            <p:cNvPr id="28694" name="KSO_Shape"/>
            <p:cNvSpPr/>
            <p:nvPr/>
          </p:nvSpPr>
          <p:spPr>
            <a:xfrm>
              <a:off x="1480150" y="2597150"/>
              <a:ext cx="909932" cy="881046"/>
            </a:xfrm>
            <a:custGeom>
              <a:avLst/>
              <a:gdLst>
                <a:gd name="txL" fmla="*/ 0 w 8965002"/>
                <a:gd name="txT" fmla="*/ 0 h 8673857"/>
                <a:gd name="txR" fmla="*/ 8965002 w 8965002"/>
                <a:gd name="txB" fmla="*/ 8673857 h 8673857"/>
              </a:gdLst>
              <a:ahLst/>
              <a:cxnLst>
                <a:cxn ang="0">
                  <a:pos x="168510" y="73510"/>
                </a:cxn>
                <a:cxn ang="0">
                  <a:pos x="173332" y="73510"/>
                </a:cxn>
                <a:cxn ang="0">
                  <a:pos x="181294" y="88599"/>
                </a:cxn>
                <a:cxn ang="0">
                  <a:pos x="141947" y="147885"/>
                </a:cxn>
                <a:cxn ang="0">
                  <a:pos x="132685" y="152480"/>
                </a:cxn>
                <a:cxn ang="0">
                  <a:pos x="109567" y="152480"/>
                </a:cxn>
                <a:cxn ang="0">
                  <a:pos x="109567" y="171170"/>
                </a:cxn>
                <a:cxn ang="0">
                  <a:pos x="106505" y="176225"/>
                </a:cxn>
                <a:cxn ang="0">
                  <a:pos x="103673" y="176915"/>
                </a:cxn>
                <a:cxn ang="0">
                  <a:pos x="100075" y="175842"/>
                </a:cxn>
                <a:cxn ang="0">
                  <a:pos x="82086" y="163664"/>
                </a:cxn>
                <a:cxn ang="0">
                  <a:pos x="64479" y="175842"/>
                </a:cxn>
                <a:cxn ang="0">
                  <a:pos x="58049" y="176225"/>
                </a:cxn>
                <a:cxn ang="0">
                  <a:pos x="54758" y="171170"/>
                </a:cxn>
                <a:cxn ang="0">
                  <a:pos x="54758" y="124446"/>
                </a:cxn>
                <a:cxn ang="0">
                  <a:pos x="64632" y="104685"/>
                </a:cxn>
                <a:cxn ang="0">
                  <a:pos x="67771" y="103842"/>
                </a:cxn>
                <a:cxn ang="0">
                  <a:pos x="115997" y="103842"/>
                </a:cxn>
                <a:cxn ang="0">
                  <a:pos x="109414" y="128123"/>
                </a:cxn>
                <a:cxn ang="0">
                  <a:pos x="126944" y="128123"/>
                </a:cxn>
                <a:cxn ang="0">
                  <a:pos x="168510" y="73510"/>
                </a:cxn>
                <a:cxn ang="0">
                  <a:pos x="124539" y="2"/>
                </a:cxn>
                <a:cxn ang="0">
                  <a:pos x="167119" y="2806"/>
                </a:cxn>
                <a:cxn ang="0">
                  <a:pos x="174850" y="18047"/>
                </a:cxn>
                <a:cxn ang="0">
                  <a:pos x="126551" y="81080"/>
                </a:cxn>
                <a:cxn ang="0">
                  <a:pos x="117825" y="85215"/>
                </a:cxn>
                <a:cxn ang="0">
                  <a:pos x="45032" y="85215"/>
                </a:cxn>
                <a:cxn ang="0">
                  <a:pos x="23447" y="111715"/>
                </a:cxn>
                <a:cxn ang="0">
                  <a:pos x="36689" y="126956"/>
                </a:cxn>
                <a:cxn ang="0">
                  <a:pos x="42506" y="128105"/>
                </a:cxn>
                <a:cxn ang="0">
                  <a:pos x="42506" y="152460"/>
                </a:cxn>
                <a:cxn ang="0">
                  <a:pos x="1096" y="116693"/>
                </a:cxn>
                <a:cxn ang="0">
                  <a:pos x="1326" y="96474"/>
                </a:cxn>
                <a:cxn ang="0">
                  <a:pos x="55366" y="13682"/>
                </a:cxn>
                <a:cxn ang="0">
                  <a:pos x="71669" y="4645"/>
                </a:cxn>
                <a:cxn ang="0">
                  <a:pos x="124539" y="2"/>
                </a:cxn>
              </a:cxnLst>
              <a:rect l="txL" t="txT" r="txR" b="txB"/>
              <a:pathLst>
                <a:path w="8965002" h="8673857">
                  <a:moveTo>
                    <a:pt x="8267042" y="3603669"/>
                  </a:moveTo>
                  <a:cubicBezTo>
                    <a:pt x="8267042" y="3603669"/>
                    <a:pt x="8267042" y="3603669"/>
                    <a:pt x="8503636" y="3603669"/>
                  </a:cubicBezTo>
                  <a:cubicBezTo>
                    <a:pt x="8770275" y="3603669"/>
                    <a:pt x="9115779" y="3885289"/>
                    <a:pt x="8894206" y="4343392"/>
                  </a:cubicBezTo>
                  <a:cubicBezTo>
                    <a:pt x="8894206" y="4343392"/>
                    <a:pt x="8894206" y="4343392"/>
                    <a:pt x="6963891" y="7249712"/>
                  </a:cubicBezTo>
                  <a:cubicBezTo>
                    <a:pt x="6817428" y="7463743"/>
                    <a:pt x="6610877" y="7475008"/>
                    <a:pt x="6509479" y="7475008"/>
                  </a:cubicBezTo>
                  <a:cubicBezTo>
                    <a:pt x="6509479" y="7475008"/>
                    <a:pt x="6509479" y="7475008"/>
                    <a:pt x="5375325" y="7475008"/>
                  </a:cubicBezTo>
                  <a:cubicBezTo>
                    <a:pt x="5375325" y="7475008"/>
                    <a:pt x="5375325" y="7475008"/>
                    <a:pt x="5375325" y="8391212"/>
                  </a:cubicBezTo>
                  <a:cubicBezTo>
                    <a:pt x="5375325" y="8503860"/>
                    <a:pt x="5326504" y="8586469"/>
                    <a:pt x="5225106" y="8639038"/>
                  </a:cubicBezTo>
                  <a:cubicBezTo>
                    <a:pt x="5180040" y="8661567"/>
                    <a:pt x="5131219" y="8672833"/>
                    <a:pt x="5086153" y="8672833"/>
                  </a:cubicBezTo>
                  <a:cubicBezTo>
                    <a:pt x="5026066" y="8672833"/>
                    <a:pt x="4962223" y="8654057"/>
                    <a:pt x="4909646" y="8620263"/>
                  </a:cubicBezTo>
                  <a:cubicBezTo>
                    <a:pt x="4909646" y="8620263"/>
                    <a:pt x="4909646" y="8620263"/>
                    <a:pt x="4027109" y="8023229"/>
                  </a:cubicBezTo>
                  <a:cubicBezTo>
                    <a:pt x="4027109" y="8023229"/>
                    <a:pt x="4027109" y="8023229"/>
                    <a:pt x="3163349" y="8620263"/>
                  </a:cubicBezTo>
                  <a:cubicBezTo>
                    <a:pt x="3069463" y="8684097"/>
                    <a:pt x="2949287" y="8691607"/>
                    <a:pt x="2847889" y="8639038"/>
                  </a:cubicBezTo>
                  <a:cubicBezTo>
                    <a:pt x="2750247" y="8586469"/>
                    <a:pt x="2686404" y="8503860"/>
                    <a:pt x="2686404" y="8391212"/>
                  </a:cubicBezTo>
                  <a:cubicBezTo>
                    <a:pt x="2686404" y="8391212"/>
                    <a:pt x="2686404" y="8391212"/>
                    <a:pt x="2686404" y="6100701"/>
                  </a:cubicBezTo>
                  <a:cubicBezTo>
                    <a:pt x="2686404" y="5559991"/>
                    <a:pt x="2990598" y="5237066"/>
                    <a:pt x="3170860" y="5131928"/>
                  </a:cubicBezTo>
                  <a:cubicBezTo>
                    <a:pt x="3215926" y="5105644"/>
                    <a:pt x="3268503" y="5090624"/>
                    <a:pt x="3324835" y="5090624"/>
                  </a:cubicBezTo>
                  <a:cubicBezTo>
                    <a:pt x="3324835" y="5090624"/>
                    <a:pt x="3324835" y="5090624"/>
                    <a:pt x="5690785" y="5090624"/>
                  </a:cubicBezTo>
                  <a:cubicBezTo>
                    <a:pt x="5371570" y="5406038"/>
                    <a:pt x="5367814" y="5980543"/>
                    <a:pt x="5367814" y="6280938"/>
                  </a:cubicBezTo>
                  <a:cubicBezTo>
                    <a:pt x="5367814" y="6280938"/>
                    <a:pt x="5367814" y="6280938"/>
                    <a:pt x="6227818" y="6280938"/>
                  </a:cubicBezTo>
                  <a:cubicBezTo>
                    <a:pt x="6227818" y="6280938"/>
                    <a:pt x="6227818" y="6280938"/>
                    <a:pt x="8267042" y="3603669"/>
                  </a:cubicBezTo>
                  <a:close/>
                  <a:moveTo>
                    <a:pt x="6109875" y="128"/>
                  </a:moveTo>
                  <a:cubicBezTo>
                    <a:pt x="6829153" y="-2490"/>
                    <a:pt x="7579192" y="34821"/>
                    <a:pt x="8198796" y="137601"/>
                  </a:cubicBezTo>
                  <a:cubicBezTo>
                    <a:pt x="8705745" y="220201"/>
                    <a:pt x="8739542" y="678257"/>
                    <a:pt x="8578069" y="884757"/>
                  </a:cubicBezTo>
                  <a:cubicBezTo>
                    <a:pt x="8578069" y="884757"/>
                    <a:pt x="6234838" y="3955980"/>
                    <a:pt x="6208552" y="3974753"/>
                  </a:cubicBezTo>
                  <a:cubicBezTo>
                    <a:pt x="6107162" y="4098653"/>
                    <a:pt x="5953199" y="4177498"/>
                    <a:pt x="5780461" y="4177498"/>
                  </a:cubicBezTo>
                  <a:cubicBezTo>
                    <a:pt x="5780461" y="4177498"/>
                    <a:pt x="5780461" y="4177498"/>
                    <a:pt x="2209285" y="4177498"/>
                  </a:cubicBezTo>
                  <a:cubicBezTo>
                    <a:pt x="1818747" y="4177498"/>
                    <a:pt x="970076" y="4545444"/>
                    <a:pt x="1150325" y="5476573"/>
                  </a:cubicBezTo>
                  <a:cubicBezTo>
                    <a:pt x="1217918" y="5825746"/>
                    <a:pt x="1465760" y="6103583"/>
                    <a:pt x="1799971" y="6223729"/>
                  </a:cubicBezTo>
                  <a:cubicBezTo>
                    <a:pt x="1875075" y="6253765"/>
                    <a:pt x="2002751" y="6268783"/>
                    <a:pt x="2085365" y="6280047"/>
                  </a:cubicBezTo>
                  <a:cubicBezTo>
                    <a:pt x="2085365" y="6280047"/>
                    <a:pt x="2085365" y="6280047"/>
                    <a:pt x="2085365" y="7473994"/>
                  </a:cubicBezTo>
                  <a:cubicBezTo>
                    <a:pt x="1582171" y="7440203"/>
                    <a:pt x="335451" y="7004675"/>
                    <a:pt x="53813" y="5720619"/>
                  </a:cubicBezTo>
                  <a:cubicBezTo>
                    <a:pt x="-25046" y="5397728"/>
                    <a:pt x="-13780" y="5056063"/>
                    <a:pt x="65078" y="4729417"/>
                  </a:cubicBezTo>
                  <a:cubicBezTo>
                    <a:pt x="282879" y="3283915"/>
                    <a:pt x="2351982" y="944830"/>
                    <a:pt x="2716235" y="670748"/>
                  </a:cubicBezTo>
                  <a:cubicBezTo>
                    <a:pt x="2960321" y="471756"/>
                    <a:pt x="3234449" y="310311"/>
                    <a:pt x="3516088" y="227711"/>
                  </a:cubicBezTo>
                  <a:cubicBezTo>
                    <a:pt x="3797726" y="119767"/>
                    <a:pt x="4911078" y="4491"/>
                    <a:pt x="6109875" y="128"/>
                  </a:cubicBezTo>
                  <a:close/>
                </a:path>
              </a:pathLst>
            </a:custGeom>
            <a:solidFill>
              <a:srgbClr val="4B649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2800">
                <a:latin typeface="+mj-ea"/>
                <a:ea typeface="+mj-ea"/>
              </a:endParaRPr>
            </a:p>
          </p:txBody>
        </p:sp>
      </p:grpSp>
      <p:sp>
        <p:nvSpPr>
          <p:cNvPr id="21" name="文本框 4"/>
          <p:cNvSpPr txBox="1"/>
          <p:nvPr/>
        </p:nvSpPr>
        <p:spPr>
          <a:xfrm>
            <a:off x="1553211" y="1340768"/>
            <a:ext cx="9114789" cy="48310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+mj-ea"/>
                <a:ea typeface="+mj-ea"/>
              </a:rPr>
              <a:t>（</a:t>
            </a:r>
            <a:r>
              <a:rPr lang="en-US" altLang="zh-CN" sz="2800" dirty="0">
                <a:latin typeface="+mj-ea"/>
                <a:ea typeface="+mj-ea"/>
              </a:rPr>
              <a:t>3</a:t>
            </a:r>
            <a:r>
              <a:rPr lang="zh-CN" altLang="en-US" sz="2800" dirty="0">
                <a:latin typeface="+mj-ea"/>
                <a:ea typeface="+mj-ea"/>
              </a:rPr>
              <a:t>）视觉的形成：外界物体反射的光线，依次经过角膜、瞳孔、晶状体和玻璃体，并经过</a:t>
            </a:r>
            <a:endParaRPr lang="en-US" altLang="zh-CN" sz="2800" dirty="0"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+mj-ea"/>
                <a:ea typeface="+mj-ea"/>
              </a:rPr>
              <a:t>［   ］</a:t>
            </a:r>
            <a:r>
              <a:rPr lang="en-US" altLang="zh-CN" sz="2800" dirty="0">
                <a:latin typeface="+mj-ea"/>
                <a:ea typeface="+mj-ea"/>
              </a:rPr>
              <a:t>________</a:t>
            </a:r>
            <a:r>
              <a:rPr lang="zh-CN" altLang="en-US" sz="2800" dirty="0">
                <a:latin typeface="+mj-ea"/>
                <a:ea typeface="+mj-ea"/>
              </a:rPr>
              <a:t>等的折射，最终落</a:t>
            </a:r>
            <a:endParaRPr lang="en-US" altLang="zh-CN" sz="2800" dirty="0"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+mj-ea"/>
                <a:ea typeface="+mj-ea"/>
              </a:rPr>
              <a:t>在［   ］</a:t>
            </a:r>
            <a:r>
              <a:rPr lang="en-US" altLang="zh-CN" sz="2800" dirty="0">
                <a:latin typeface="+mj-ea"/>
                <a:ea typeface="+mj-ea"/>
              </a:rPr>
              <a:t>________</a:t>
            </a:r>
            <a:r>
              <a:rPr lang="zh-CN" altLang="en-US" sz="2800" dirty="0">
                <a:latin typeface="+mj-ea"/>
                <a:ea typeface="+mj-ea"/>
              </a:rPr>
              <a:t>上，形成一个物</a:t>
            </a:r>
            <a:endParaRPr lang="en-US" altLang="zh-CN" sz="2800" dirty="0"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+mj-ea"/>
                <a:ea typeface="+mj-ea"/>
              </a:rPr>
              <a:t>像，这结构有对光线敏感的细胞，</a:t>
            </a:r>
            <a:endParaRPr lang="en-US" altLang="zh-CN" sz="2800" dirty="0"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+mj-ea"/>
                <a:ea typeface="+mj-ea"/>
              </a:rPr>
              <a:t>将图像信息通过［   ］</a:t>
            </a:r>
            <a:r>
              <a:rPr lang="en-US" altLang="zh-CN" sz="2800" dirty="0">
                <a:latin typeface="+mj-ea"/>
                <a:ea typeface="+mj-ea"/>
              </a:rPr>
              <a:t>__________</a:t>
            </a:r>
            <a:endParaRPr lang="en-US" altLang="zh-CN" sz="2800" dirty="0"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+mj-ea"/>
                <a:ea typeface="+mj-ea"/>
              </a:rPr>
              <a:t>传给</a:t>
            </a:r>
            <a:r>
              <a:rPr lang="en-US" altLang="zh-CN" sz="2800" dirty="0">
                <a:latin typeface="+mj-ea"/>
                <a:ea typeface="+mj-ea"/>
              </a:rPr>
              <a:t>__________</a:t>
            </a:r>
            <a:r>
              <a:rPr lang="zh-CN" altLang="en-US" sz="2800" dirty="0">
                <a:latin typeface="+mj-ea"/>
                <a:ea typeface="+mj-ea"/>
              </a:rPr>
              <a:t>的一定区域，产生</a:t>
            </a:r>
            <a:endParaRPr lang="en-US" altLang="zh-CN" sz="2800" dirty="0"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+mj-ea"/>
                <a:ea typeface="+mj-ea"/>
              </a:rPr>
              <a:t>视觉。</a:t>
            </a:r>
            <a:endParaRPr lang="zh-CN" altLang="en-US" sz="2800" dirty="0"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+mj-ea"/>
                <a:ea typeface="+mj-ea"/>
              </a:rPr>
              <a:t>（</a:t>
            </a:r>
            <a:r>
              <a:rPr lang="en-US" altLang="zh-CN" sz="2800" dirty="0">
                <a:latin typeface="+mj-ea"/>
                <a:ea typeface="+mj-ea"/>
              </a:rPr>
              <a:t>4</a:t>
            </a:r>
            <a:r>
              <a:rPr lang="zh-CN" altLang="en-US" sz="2800" dirty="0">
                <a:latin typeface="+mj-ea"/>
                <a:ea typeface="+mj-ea"/>
              </a:rPr>
              <a:t>）近视的形成与矫正：</a:t>
            </a:r>
            <a:r>
              <a:rPr lang="en-US" altLang="zh-CN" sz="2800" dirty="0">
                <a:latin typeface="+mj-ea"/>
                <a:ea typeface="+mj-ea"/>
              </a:rPr>
              <a:t>________</a:t>
            </a:r>
            <a:r>
              <a:rPr lang="zh-CN" altLang="en-US" sz="2800" dirty="0">
                <a:latin typeface="+mj-ea"/>
                <a:ea typeface="+mj-ea"/>
              </a:rPr>
              <a:t>曲度过大且不易恢复原大小或</a:t>
            </a:r>
            <a:r>
              <a:rPr lang="en-US" altLang="zh-CN" sz="2800" dirty="0">
                <a:latin typeface="+mj-ea"/>
                <a:ea typeface="+mj-ea"/>
              </a:rPr>
              <a:t>________</a:t>
            </a:r>
            <a:r>
              <a:rPr lang="zh-CN" altLang="en-US" sz="2800" dirty="0">
                <a:latin typeface="+mj-ea"/>
                <a:ea typeface="+mj-ea"/>
              </a:rPr>
              <a:t>前后径过长，远处物体的物像落到视网膜</a:t>
            </a:r>
            <a:r>
              <a:rPr lang="en-US" altLang="zh-CN" sz="2800" dirty="0">
                <a:latin typeface="+mj-ea"/>
                <a:ea typeface="+mj-ea"/>
              </a:rPr>
              <a:t>____</a:t>
            </a:r>
            <a:r>
              <a:rPr lang="zh-CN" altLang="en-US" sz="2800" dirty="0">
                <a:latin typeface="+mj-ea"/>
                <a:ea typeface="+mj-ea"/>
              </a:rPr>
              <a:t>方而模糊不清，要戴</a:t>
            </a:r>
            <a:r>
              <a:rPr lang="en-US" altLang="zh-CN" sz="2800" dirty="0">
                <a:latin typeface="+mj-ea"/>
                <a:ea typeface="+mj-ea"/>
              </a:rPr>
              <a:t>________</a:t>
            </a:r>
            <a:r>
              <a:rPr lang="zh-CN" altLang="en-US" sz="2800" dirty="0">
                <a:latin typeface="+mj-ea"/>
                <a:ea typeface="+mj-ea"/>
              </a:rPr>
              <a:t>加以矫正。</a:t>
            </a:r>
            <a:endParaRPr lang="en-US" altLang="zh-CN" sz="2800" dirty="0">
              <a:latin typeface="+mj-ea"/>
              <a:ea typeface="+mj-ea"/>
            </a:endParaRPr>
          </a:p>
        </p:txBody>
      </p:sp>
      <p:sp>
        <p:nvSpPr>
          <p:cNvPr id="49" name="TextBox 48"/>
          <p:cNvSpPr txBox="1"/>
          <p:nvPr/>
        </p:nvSpPr>
        <p:spPr>
          <a:xfrm flipH="1">
            <a:off x="1897064" y="2205039"/>
            <a:ext cx="738187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①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23" name="TextBox 22"/>
          <p:cNvSpPr txBox="1"/>
          <p:nvPr/>
        </p:nvSpPr>
        <p:spPr>
          <a:xfrm flipH="1">
            <a:off x="2682876" y="2222501"/>
            <a:ext cx="16541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晶状体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pic>
        <p:nvPicPr>
          <p:cNvPr id="28682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75513" y="1844676"/>
            <a:ext cx="3363912" cy="2517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" name="TextBox 28"/>
          <p:cNvSpPr txBox="1"/>
          <p:nvPr/>
        </p:nvSpPr>
        <p:spPr>
          <a:xfrm flipH="1">
            <a:off x="2279650" y="2625726"/>
            <a:ext cx="82708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⑨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30" name="TextBox 29"/>
          <p:cNvSpPr txBox="1"/>
          <p:nvPr/>
        </p:nvSpPr>
        <p:spPr>
          <a:xfrm flipH="1">
            <a:off x="3217864" y="2625726"/>
            <a:ext cx="16541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视网膜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31" name="TextBox 30"/>
          <p:cNvSpPr txBox="1"/>
          <p:nvPr/>
        </p:nvSpPr>
        <p:spPr>
          <a:xfrm flipH="1">
            <a:off x="4368800" y="3495675"/>
            <a:ext cx="82708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+mj-ea"/>
                <a:ea typeface="+mj-ea"/>
              </a:rPr>
              <a:t>11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32" name="TextBox 31"/>
          <p:cNvSpPr txBox="1"/>
          <p:nvPr/>
        </p:nvSpPr>
        <p:spPr>
          <a:xfrm flipH="1">
            <a:off x="5307013" y="3456087"/>
            <a:ext cx="19685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视神经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33" name="TextBox 32"/>
          <p:cNvSpPr txBox="1"/>
          <p:nvPr/>
        </p:nvSpPr>
        <p:spPr>
          <a:xfrm flipH="1">
            <a:off x="2282826" y="3863976"/>
            <a:ext cx="194151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大脑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34" name="TextBox 33"/>
          <p:cNvSpPr txBox="1"/>
          <p:nvPr/>
        </p:nvSpPr>
        <p:spPr>
          <a:xfrm flipH="1">
            <a:off x="5749925" y="4724401"/>
            <a:ext cx="152558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晶状体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35" name="TextBox 34"/>
          <p:cNvSpPr txBox="1"/>
          <p:nvPr/>
        </p:nvSpPr>
        <p:spPr>
          <a:xfrm flipH="1">
            <a:off x="2999657" y="5161390"/>
            <a:ext cx="16541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眼球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25" name="TextBox 24"/>
          <p:cNvSpPr txBox="1"/>
          <p:nvPr/>
        </p:nvSpPr>
        <p:spPr>
          <a:xfrm flipH="1">
            <a:off x="1952625" y="5608639"/>
            <a:ext cx="82708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前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26" name="TextBox 25"/>
          <p:cNvSpPr txBox="1"/>
          <p:nvPr/>
        </p:nvSpPr>
        <p:spPr>
          <a:xfrm flipH="1">
            <a:off x="5619751" y="5608639"/>
            <a:ext cx="196691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凹透镜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24" name="文本框 4"/>
          <p:cNvSpPr txBox="1"/>
          <p:nvPr/>
        </p:nvSpPr>
        <p:spPr>
          <a:xfrm>
            <a:off x="1533195" y="137790"/>
            <a:ext cx="911479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accent1"/>
                </a:solidFill>
                <a:latin typeface="+mj-ea"/>
                <a:ea typeface="+mj-ea"/>
              </a:rPr>
              <a:t>考点一  人体对外界环境的感知</a:t>
            </a:r>
            <a:endParaRPr lang="zh-CN" altLang="en-US" sz="28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23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25" grpId="0"/>
      <p:bldP spid="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矩形 49"/>
          <p:cNvSpPr/>
          <p:nvPr/>
        </p:nvSpPr>
        <p:spPr>
          <a:xfrm>
            <a:off x="1524001" y="6781800"/>
            <a:ext cx="9115425" cy="76200"/>
          </a:xfrm>
          <a:prstGeom prst="rect">
            <a:avLst/>
          </a:prstGeom>
          <a:solidFill>
            <a:srgbClr val="4B649F"/>
          </a:solidFill>
          <a:ln w="12700">
            <a:noFill/>
          </a:ln>
        </p:spPr>
        <p:txBody>
          <a:bodyPr anchor="ctr"/>
          <a:lstStyle/>
          <a:p>
            <a:pPr algn="ctr"/>
            <a:endParaRPr lang="en-US" altLang="en-US" sz="2800" dirty="0">
              <a:latin typeface="+mj-ea"/>
              <a:ea typeface="+mj-ea"/>
            </a:endParaRPr>
          </a:p>
        </p:txBody>
      </p:sp>
      <p:pic>
        <p:nvPicPr>
          <p:cNvPr id="29698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70763" y="-7937"/>
            <a:ext cx="3340100" cy="938212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52" name="直接连接符 51"/>
          <p:cNvCxnSpPr/>
          <p:nvPr/>
        </p:nvCxnSpPr>
        <p:spPr>
          <a:xfrm flipV="1">
            <a:off x="1487170" y="671196"/>
            <a:ext cx="8263890" cy="23495"/>
          </a:xfrm>
          <a:prstGeom prst="line">
            <a:avLst/>
          </a:prstGeom>
          <a:noFill/>
          <a:ln w="25400" cap="flat" cmpd="sng" algn="ctr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  <a:prstDash val="solid"/>
            <a:miter lim="800000"/>
          </a:ln>
          <a:effectLst/>
        </p:spPr>
      </p:cxnSp>
      <p:grpSp>
        <p:nvGrpSpPr>
          <p:cNvPr id="29701" name="组合 18"/>
          <p:cNvGrpSpPr/>
          <p:nvPr/>
        </p:nvGrpSpPr>
        <p:grpSpPr>
          <a:xfrm>
            <a:off x="1585914" y="131763"/>
            <a:ext cx="503237" cy="501650"/>
            <a:chOff x="1131485" y="2234042"/>
            <a:chExt cx="1607262" cy="1607262"/>
          </a:xfrm>
        </p:grpSpPr>
        <p:sp>
          <p:nvSpPr>
            <p:cNvPr id="29719" name="椭圆 72"/>
            <p:cNvSpPr/>
            <p:nvPr/>
          </p:nvSpPr>
          <p:spPr>
            <a:xfrm>
              <a:off x="1131485" y="2234042"/>
              <a:ext cx="1607262" cy="1607262"/>
            </a:xfrm>
            <a:prstGeom prst="ellipse">
              <a:avLst/>
            </a:prstGeom>
            <a:solidFill>
              <a:srgbClr val="4B649F"/>
            </a:solidFill>
            <a:ln w="19050" cap="flat" cmpd="sng">
              <a:solidFill>
                <a:srgbClr val="4B649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en-US" altLang="en-US" sz="2800" dirty="0">
                <a:latin typeface="+mj-ea"/>
                <a:ea typeface="+mj-ea"/>
              </a:endParaRPr>
            </a:p>
          </p:txBody>
        </p:sp>
        <p:sp>
          <p:nvSpPr>
            <p:cNvPr id="29720" name="椭圆 73"/>
            <p:cNvSpPr/>
            <p:nvPr/>
          </p:nvSpPr>
          <p:spPr>
            <a:xfrm>
              <a:off x="1241020" y="2343577"/>
              <a:ext cx="1388192" cy="1388192"/>
            </a:xfrm>
            <a:prstGeom prst="ellipse">
              <a:avLst/>
            </a:prstGeom>
            <a:solidFill>
              <a:srgbClr val="FFFFFF"/>
            </a:solidFill>
            <a:ln w="19050" cap="flat" cmpd="sng">
              <a:solidFill>
                <a:srgbClr val="4B649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en-US" altLang="en-US" sz="2800" dirty="0">
                <a:latin typeface="+mj-ea"/>
                <a:ea typeface="+mj-ea"/>
              </a:endParaRPr>
            </a:p>
          </p:txBody>
        </p:sp>
        <p:sp>
          <p:nvSpPr>
            <p:cNvPr id="29721" name="KSO_Shape"/>
            <p:cNvSpPr/>
            <p:nvPr/>
          </p:nvSpPr>
          <p:spPr>
            <a:xfrm>
              <a:off x="1480150" y="2597150"/>
              <a:ext cx="909932" cy="881046"/>
            </a:xfrm>
            <a:custGeom>
              <a:avLst/>
              <a:gdLst>
                <a:gd name="txL" fmla="*/ 0 w 8965002"/>
                <a:gd name="txT" fmla="*/ 0 h 8673857"/>
                <a:gd name="txR" fmla="*/ 8965002 w 8965002"/>
                <a:gd name="txB" fmla="*/ 8673857 h 8673857"/>
              </a:gdLst>
              <a:ahLst/>
              <a:cxnLst>
                <a:cxn ang="0">
                  <a:pos x="168510" y="73510"/>
                </a:cxn>
                <a:cxn ang="0">
                  <a:pos x="173332" y="73510"/>
                </a:cxn>
                <a:cxn ang="0">
                  <a:pos x="181294" y="88599"/>
                </a:cxn>
                <a:cxn ang="0">
                  <a:pos x="141947" y="147885"/>
                </a:cxn>
                <a:cxn ang="0">
                  <a:pos x="132685" y="152480"/>
                </a:cxn>
                <a:cxn ang="0">
                  <a:pos x="109567" y="152480"/>
                </a:cxn>
                <a:cxn ang="0">
                  <a:pos x="109567" y="171170"/>
                </a:cxn>
                <a:cxn ang="0">
                  <a:pos x="106505" y="176225"/>
                </a:cxn>
                <a:cxn ang="0">
                  <a:pos x="103673" y="176915"/>
                </a:cxn>
                <a:cxn ang="0">
                  <a:pos x="100075" y="175842"/>
                </a:cxn>
                <a:cxn ang="0">
                  <a:pos x="82086" y="163664"/>
                </a:cxn>
                <a:cxn ang="0">
                  <a:pos x="64479" y="175842"/>
                </a:cxn>
                <a:cxn ang="0">
                  <a:pos x="58049" y="176225"/>
                </a:cxn>
                <a:cxn ang="0">
                  <a:pos x="54758" y="171170"/>
                </a:cxn>
                <a:cxn ang="0">
                  <a:pos x="54758" y="124446"/>
                </a:cxn>
                <a:cxn ang="0">
                  <a:pos x="64632" y="104685"/>
                </a:cxn>
                <a:cxn ang="0">
                  <a:pos x="67771" y="103842"/>
                </a:cxn>
                <a:cxn ang="0">
                  <a:pos x="115997" y="103842"/>
                </a:cxn>
                <a:cxn ang="0">
                  <a:pos x="109414" y="128123"/>
                </a:cxn>
                <a:cxn ang="0">
                  <a:pos x="126944" y="128123"/>
                </a:cxn>
                <a:cxn ang="0">
                  <a:pos x="168510" y="73510"/>
                </a:cxn>
                <a:cxn ang="0">
                  <a:pos x="124539" y="2"/>
                </a:cxn>
                <a:cxn ang="0">
                  <a:pos x="167119" y="2806"/>
                </a:cxn>
                <a:cxn ang="0">
                  <a:pos x="174850" y="18047"/>
                </a:cxn>
                <a:cxn ang="0">
                  <a:pos x="126551" y="81080"/>
                </a:cxn>
                <a:cxn ang="0">
                  <a:pos x="117825" y="85215"/>
                </a:cxn>
                <a:cxn ang="0">
                  <a:pos x="45032" y="85215"/>
                </a:cxn>
                <a:cxn ang="0">
                  <a:pos x="23447" y="111715"/>
                </a:cxn>
                <a:cxn ang="0">
                  <a:pos x="36689" y="126956"/>
                </a:cxn>
                <a:cxn ang="0">
                  <a:pos x="42506" y="128105"/>
                </a:cxn>
                <a:cxn ang="0">
                  <a:pos x="42506" y="152460"/>
                </a:cxn>
                <a:cxn ang="0">
                  <a:pos x="1096" y="116693"/>
                </a:cxn>
                <a:cxn ang="0">
                  <a:pos x="1326" y="96474"/>
                </a:cxn>
                <a:cxn ang="0">
                  <a:pos x="55366" y="13682"/>
                </a:cxn>
                <a:cxn ang="0">
                  <a:pos x="71669" y="4645"/>
                </a:cxn>
                <a:cxn ang="0">
                  <a:pos x="124539" y="2"/>
                </a:cxn>
              </a:cxnLst>
              <a:rect l="txL" t="txT" r="txR" b="txB"/>
              <a:pathLst>
                <a:path w="8965002" h="8673857">
                  <a:moveTo>
                    <a:pt x="8267042" y="3603669"/>
                  </a:moveTo>
                  <a:cubicBezTo>
                    <a:pt x="8267042" y="3603669"/>
                    <a:pt x="8267042" y="3603669"/>
                    <a:pt x="8503636" y="3603669"/>
                  </a:cubicBezTo>
                  <a:cubicBezTo>
                    <a:pt x="8770275" y="3603669"/>
                    <a:pt x="9115779" y="3885289"/>
                    <a:pt x="8894206" y="4343392"/>
                  </a:cubicBezTo>
                  <a:cubicBezTo>
                    <a:pt x="8894206" y="4343392"/>
                    <a:pt x="8894206" y="4343392"/>
                    <a:pt x="6963891" y="7249712"/>
                  </a:cubicBezTo>
                  <a:cubicBezTo>
                    <a:pt x="6817428" y="7463743"/>
                    <a:pt x="6610877" y="7475008"/>
                    <a:pt x="6509479" y="7475008"/>
                  </a:cubicBezTo>
                  <a:cubicBezTo>
                    <a:pt x="6509479" y="7475008"/>
                    <a:pt x="6509479" y="7475008"/>
                    <a:pt x="5375325" y="7475008"/>
                  </a:cubicBezTo>
                  <a:cubicBezTo>
                    <a:pt x="5375325" y="7475008"/>
                    <a:pt x="5375325" y="7475008"/>
                    <a:pt x="5375325" y="8391212"/>
                  </a:cubicBezTo>
                  <a:cubicBezTo>
                    <a:pt x="5375325" y="8503860"/>
                    <a:pt x="5326504" y="8586469"/>
                    <a:pt x="5225106" y="8639038"/>
                  </a:cubicBezTo>
                  <a:cubicBezTo>
                    <a:pt x="5180040" y="8661567"/>
                    <a:pt x="5131219" y="8672833"/>
                    <a:pt x="5086153" y="8672833"/>
                  </a:cubicBezTo>
                  <a:cubicBezTo>
                    <a:pt x="5026066" y="8672833"/>
                    <a:pt x="4962223" y="8654057"/>
                    <a:pt x="4909646" y="8620263"/>
                  </a:cubicBezTo>
                  <a:cubicBezTo>
                    <a:pt x="4909646" y="8620263"/>
                    <a:pt x="4909646" y="8620263"/>
                    <a:pt x="4027109" y="8023229"/>
                  </a:cubicBezTo>
                  <a:cubicBezTo>
                    <a:pt x="4027109" y="8023229"/>
                    <a:pt x="4027109" y="8023229"/>
                    <a:pt x="3163349" y="8620263"/>
                  </a:cubicBezTo>
                  <a:cubicBezTo>
                    <a:pt x="3069463" y="8684097"/>
                    <a:pt x="2949287" y="8691607"/>
                    <a:pt x="2847889" y="8639038"/>
                  </a:cubicBezTo>
                  <a:cubicBezTo>
                    <a:pt x="2750247" y="8586469"/>
                    <a:pt x="2686404" y="8503860"/>
                    <a:pt x="2686404" y="8391212"/>
                  </a:cubicBezTo>
                  <a:cubicBezTo>
                    <a:pt x="2686404" y="8391212"/>
                    <a:pt x="2686404" y="8391212"/>
                    <a:pt x="2686404" y="6100701"/>
                  </a:cubicBezTo>
                  <a:cubicBezTo>
                    <a:pt x="2686404" y="5559991"/>
                    <a:pt x="2990598" y="5237066"/>
                    <a:pt x="3170860" y="5131928"/>
                  </a:cubicBezTo>
                  <a:cubicBezTo>
                    <a:pt x="3215926" y="5105644"/>
                    <a:pt x="3268503" y="5090624"/>
                    <a:pt x="3324835" y="5090624"/>
                  </a:cubicBezTo>
                  <a:cubicBezTo>
                    <a:pt x="3324835" y="5090624"/>
                    <a:pt x="3324835" y="5090624"/>
                    <a:pt x="5690785" y="5090624"/>
                  </a:cubicBezTo>
                  <a:cubicBezTo>
                    <a:pt x="5371570" y="5406038"/>
                    <a:pt x="5367814" y="5980543"/>
                    <a:pt x="5367814" y="6280938"/>
                  </a:cubicBezTo>
                  <a:cubicBezTo>
                    <a:pt x="5367814" y="6280938"/>
                    <a:pt x="5367814" y="6280938"/>
                    <a:pt x="6227818" y="6280938"/>
                  </a:cubicBezTo>
                  <a:cubicBezTo>
                    <a:pt x="6227818" y="6280938"/>
                    <a:pt x="6227818" y="6280938"/>
                    <a:pt x="8267042" y="3603669"/>
                  </a:cubicBezTo>
                  <a:close/>
                  <a:moveTo>
                    <a:pt x="6109875" y="128"/>
                  </a:moveTo>
                  <a:cubicBezTo>
                    <a:pt x="6829153" y="-2490"/>
                    <a:pt x="7579192" y="34821"/>
                    <a:pt x="8198796" y="137601"/>
                  </a:cubicBezTo>
                  <a:cubicBezTo>
                    <a:pt x="8705745" y="220201"/>
                    <a:pt x="8739542" y="678257"/>
                    <a:pt x="8578069" y="884757"/>
                  </a:cubicBezTo>
                  <a:cubicBezTo>
                    <a:pt x="8578069" y="884757"/>
                    <a:pt x="6234838" y="3955980"/>
                    <a:pt x="6208552" y="3974753"/>
                  </a:cubicBezTo>
                  <a:cubicBezTo>
                    <a:pt x="6107162" y="4098653"/>
                    <a:pt x="5953199" y="4177498"/>
                    <a:pt x="5780461" y="4177498"/>
                  </a:cubicBezTo>
                  <a:cubicBezTo>
                    <a:pt x="5780461" y="4177498"/>
                    <a:pt x="5780461" y="4177498"/>
                    <a:pt x="2209285" y="4177498"/>
                  </a:cubicBezTo>
                  <a:cubicBezTo>
                    <a:pt x="1818747" y="4177498"/>
                    <a:pt x="970076" y="4545444"/>
                    <a:pt x="1150325" y="5476573"/>
                  </a:cubicBezTo>
                  <a:cubicBezTo>
                    <a:pt x="1217918" y="5825746"/>
                    <a:pt x="1465760" y="6103583"/>
                    <a:pt x="1799971" y="6223729"/>
                  </a:cubicBezTo>
                  <a:cubicBezTo>
                    <a:pt x="1875075" y="6253765"/>
                    <a:pt x="2002751" y="6268783"/>
                    <a:pt x="2085365" y="6280047"/>
                  </a:cubicBezTo>
                  <a:cubicBezTo>
                    <a:pt x="2085365" y="6280047"/>
                    <a:pt x="2085365" y="6280047"/>
                    <a:pt x="2085365" y="7473994"/>
                  </a:cubicBezTo>
                  <a:cubicBezTo>
                    <a:pt x="1582171" y="7440203"/>
                    <a:pt x="335451" y="7004675"/>
                    <a:pt x="53813" y="5720619"/>
                  </a:cubicBezTo>
                  <a:cubicBezTo>
                    <a:pt x="-25046" y="5397728"/>
                    <a:pt x="-13780" y="5056063"/>
                    <a:pt x="65078" y="4729417"/>
                  </a:cubicBezTo>
                  <a:cubicBezTo>
                    <a:pt x="282879" y="3283915"/>
                    <a:pt x="2351982" y="944830"/>
                    <a:pt x="2716235" y="670748"/>
                  </a:cubicBezTo>
                  <a:cubicBezTo>
                    <a:pt x="2960321" y="471756"/>
                    <a:pt x="3234449" y="310311"/>
                    <a:pt x="3516088" y="227711"/>
                  </a:cubicBezTo>
                  <a:cubicBezTo>
                    <a:pt x="3797726" y="119767"/>
                    <a:pt x="4911078" y="4491"/>
                    <a:pt x="6109875" y="128"/>
                  </a:cubicBezTo>
                  <a:close/>
                </a:path>
              </a:pathLst>
            </a:custGeom>
            <a:solidFill>
              <a:srgbClr val="4B649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2800">
                <a:latin typeface="+mj-ea"/>
                <a:ea typeface="+mj-ea"/>
              </a:endParaRPr>
            </a:p>
          </p:txBody>
        </p:sp>
      </p:grpSp>
      <p:sp>
        <p:nvSpPr>
          <p:cNvPr id="21" name="文本框 4"/>
          <p:cNvSpPr txBox="1"/>
          <p:nvPr/>
        </p:nvSpPr>
        <p:spPr>
          <a:xfrm>
            <a:off x="1553210" y="1340769"/>
            <a:ext cx="9114790" cy="43999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+mj-ea"/>
                <a:ea typeface="+mj-ea"/>
              </a:rPr>
              <a:t>3.</a:t>
            </a:r>
            <a:r>
              <a:rPr lang="zh-CN" altLang="en-US" sz="2800" dirty="0">
                <a:latin typeface="+mj-ea"/>
                <a:ea typeface="+mj-ea"/>
              </a:rPr>
              <a:t>耳和听觉（如右图）：</a:t>
            </a:r>
            <a:endParaRPr lang="zh-CN" altLang="en-US" sz="2800" dirty="0"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+mj-ea"/>
                <a:ea typeface="+mj-ea"/>
              </a:rPr>
              <a:t>（</a:t>
            </a:r>
            <a:r>
              <a:rPr lang="en-US" altLang="zh-CN" sz="2800" dirty="0">
                <a:latin typeface="+mj-ea"/>
                <a:ea typeface="+mj-ea"/>
              </a:rPr>
              <a:t>1</a:t>
            </a:r>
            <a:r>
              <a:rPr lang="zh-CN" altLang="en-US" sz="2800" dirty="0">
                <a:latin typeface="+mj-ea"/>
                <a:ea typeface="+mj-ea"/>
              </a:rPr>
              <a:t>）耳的结构分［   ］</a:t>
            </a:r>
            <a:endParaRPr lang="en-US" altLang="zh-CN" sz="2800" dirty="0"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+mj-ea"/>
                <a:ea typeface="+mj-ea"/>
              </a:rPr>
              <a:t>_____</a:t>
            </a:r>
            <a:r>
              <a:rPr lang="zh-CN" altLang="en-US" sz="2800" dirty="0">
                <a:latin typeface="+mj-ea"/>
                <a:ea typeface="+mj-ea"/>
              </a:rPr>
              <a:t>、［   ］</a:t>
            </a:r>
            <a:r>
              <a:rPr lang="en-US" altLang="zh-CN" sz="2800" dirty="0">
                <a:latin typeface="+mj-ea"/>
                <a:ea typeface="+mj-ea"/>
              </a:rPr>
              <a:t>_____</a:t>
            </a:r>
            <a:r>
              <a:rPr lang="zh-CN" altLang="en-US" sz="2800" dirty="0">
                <a:latin typeface="+mj-ea"/>
                <a:ea typeface="+mj-ea"/>
              </a:rPr>
              <a:t>和</a:t>
            </a:r>
            <a:endParaRPr lang="en-US" altLang="zh-CN" sz="2800" dirty="0"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+mj-ea"/>
                <a:ea typeface="+mj-ea"/>
              </a:rPr>
              <a:t>［   ］</a:t>
            </a:r>
            <a:r>
              <a:rPr lang="en-US" altLang="zh-CN" sz="2800" dirty="0">
                <a:latin typeface="+mj-ea"/>
                <a:ea typeface="+mj-ea"/>
              </a:rPr>
              <a:t>_____</a:t>
            </a:r>
            <a:r>
              <a:rPr lang="zh-CN" altLang="en-US" sz="2800" dirty="0">
                <a:latin typeface="+mj-ea"/>
                <a:ea typeface="+mj-ea"/>
              </a:rPr>
              <a:t>三部分；</a:t>
            </a:r>
            <a:endParaRPr lang="zh-CN" altLang="en-US" sz="2800" dirty="0"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+mj-ea"/>
                <a:ea typeface="+mj-ea"/>
              </a:rPr>
              <a:t>（</a:t>
            </a:r>
            <a:r>
              <a:rPr lang="en-US" altLang="zh-CN" sz="2800" dirty="0">
                <a:latin typeface="+mj-ea"/>
                <a:ea typeface="+mj-ea"/>
              </a:rPr>
              <a:t>2</a:t>
            </a:r>
            <a:r>
              <a:rPr lang="zh-CN" altLang="en-US" sz="2800" dirty="0">
                <a:latin typeface="+mj-ea"/>
                <a:ea typeface="+mj-ea"/>
              </a:rPr>
              <a:t>）听觉的形成：外界的</a:t>
            </a:r>
            <a:endParaRPr lang="en-US" altLang="zh-CN" sz="2800" dirty="0"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+mj-ea"/>
                <a:ea typeface="+mj-ea"/>
              </a:rPr>
              <a:t>声波通过外耳道传到</a:t>
            </a:r>
            <a:endParaRPr lang="en-US" altLang="zh-CN" sz="2800" dirty="0"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+mj-ea"/>
                <a:ea typeface="+mj-ea"/>
              </a:rPr>
              <a:t>［   ］</a:t>
            </a:r>
            <a:r>
              <a:rPr lang="en-US" altLang="zh-CN" sz="2800" dirty="0">
                <a:latin typeface="+mj-ea"/>
                <a:ea typeface="+mj-ea"/>
              </a:rPr>
              <a:t>______</a:t>
            </a:r>
            <a:r>
              <a:rPr lang="zh-CN" altLang="en-US" sz="2800" dirty="0">
                <a:latin typeface="+mj-ea"/>
                <a:ea typeface="+mj-ea"/>
              </a:rPr>
              <a:t>，该结构的</a:t>
            </a:r>
            <a:endParaRPr lang="en-US" altLang="zh-CN" sz="2800" dirty="0"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+mj-ea"/>
                <a:ea typeface="+mj-ea"/>
              </a:rPr>
              <a:t>振动通过［   ］</a:t>
            </a:r>
            <a:r>
              <a:rPr lang="en-US" altLang="zh-CN" sz="2800" dirty="0">
                <a:latin typeface="+mj-ea"/>
                <a:ea typeface="+mj-ea"/>
              </a:rPr>
              <a:t>______</a:t>
            </a:r>
            <a:r>
              <a:rPr lang="zh-CN" altLang="en-US" sz="2800" dirty="0">
                <a:latin typeface="+mj-ea"/>
                <a:ea typeface="+mj-ea"/>
              </a:rPr>
              <a:t>传到内耳，刺激了［   ］</a:t>
            </a:r>
            <a:r>
              <a:rPr lang="en-US" altLang="zh-CN" sz="2800" dirty="0">
                <a:latin typeface="+mj-ea"/>
                <a:ea typeface="+mj-ea"/>
              </a:rPr>
              <a:t>______</a:t>
            </a:r>
            <a:r>
              <a:rPr lang="zh-CN" altLang="en-US" sz="2800" dirty="0">
                <a:latin typeface="+mj-ea"/>
                <a:ea typeface="+mj-ea"/>
              </a:rPr>
              <a:t>内对声波敏感的感觉细胞，这些细胞就将声音通过</a:t>
            </a:r>
            <a:r>
              <a:rPr lang="en-US" altLang="zh-CN" sz="2800" dirty="0">
                <a:latin typeface="+mj-ea"/>
                <a:ea typeface="+mj-ea"/>
              </a:rPr>
              <a:t>__________</a:t>
            </a:r>
            <a:r>
              <a:rPr lang="zh-CN" altLang="en-US" sz="2800" dirty="0">
                <a:latin typeface="+mj-ea"/>
                <a:ea typeface="+mj-ea"/>
              </a:rPr>
              <a:t>传给</a:t>
            </a:r>
            <a:r>
              <a:rPr lang="en-US" altLang="zh-CN" sz="2800" dirty="0">
                <a:latin typeface="+mj-ea"/>
                <a:ea typeface="+mj-ea"/>
              </a:rPr>
              <a:t>__________</a:t>
            </a:r>
            <a:r>
              <a:rPr lang="zh-CN" altLang="en-US" sz="2800" dirty="0">
                <a:latin typeface="+mj-ea"/>
                <a:ea typeface="+mj-ea"/>
              </a:rPr>
              <a:t>的一定区域，产生听觉。</a:t>
            </a:r>
            <a:endParaRPr lang="zh-CN" altLang="en-US" sz="2800" dirty="0">
              <a:latin typeface="+mj-ea"/>
              <a:ea typeface="+mj-ea"/>
            </a:endParaRPr>
          </a:p>
        </p:txBody>
      </p:sp>
      <p:sp>
        <p:nvSpPr>
          <p:cNvPr id="49" name="TextBox 48"/>
          <p:cNvSpPr txBox="1"/>
          <p:nvPr/>
        </p:nvSpPr>
        <p:spPr>
          <a:xfrm flipH="1">
            <a:off x="4540250" y="1809750"/>
            <a:ext cx="73818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①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23" name="TextBox 22"/>
          <p:cNvSpPr txBox="1"/>
          <p:nvPr/>
        </p:nvSpPr>
        <p:spPr>
          <a:xfrm flipH="1">
            <a:off x="1585914" y="2216151"/>
            <a:ext cx="1106487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外耳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29" name="TextBox 28"/>
          <p:cNvSpPr txBox="1"/>
          <p:nvPr/>
        </p:nvSpPr>
        <p:spPr>
          <a:xfrm flipH="1">
            <a:off x="3106739" y="2222501"/>
            <a:ext cx="827087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②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30" name="TextBox 29"/>
          <p:cNvSpPr txBox="1"/>
          <p:nvPr/>
        </p:nvSpPr>
        <p:spPr>
          <a:xfrm flipH="1">
            <a:off x="3703737" y="2139157"/>
            <a:ext cx="16541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中耳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31" name="TextBox 30"/>
          <p:cNvSpPr txBox="1"/>
          <p:nvPr/>
        </p:nvSpPr>
        <p:spPr>
          <a:xfrm flipH="1">
            <a:off x="1871664" y="2636839"/>
            <a:ext cx="827087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③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33" name="TextBox 32"/>
          <p:cNvSpPr txBox="1"/>
          <p:nvPr/>
        </p:nvSpPr>
        <p:spPr>
          <a:xfrm flipH="1">
            <a:off x="2366963" y="2636839"/>
            <a:ext cx="194151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内耳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34" name="TextBox 33"/>
          <p:cNvSpPr txBox="1"/>
          <p:nvPr/>
        </p:nvSpPr>
        <p:spPr>
          <a:xfrm flipH="1">
            <a:off x="1809750" y="3913189"/>
            <a:ext cx="8826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⑧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35" name="TextBox 34"/>
          <p:cNvSpPr txBox="1"/>
          <p:nvPr/>
        </p:nvSpPr>
        <p:spPr>
          <a:xfrm flipH="1">
            <a:off x="2606675" y="3913189"/>
            <a:ext cx="165258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鼓膜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25" name="TextBox 24"/>
          <p:cNvSpPr txBox="1"/>
          <p:nvPr/>
        </p:nvSpPr>
        <p:spPr>
          <a:xfrm flipH="1">
            <a:off x="3324225" y="4346575"/>
            <a:ext cx="82708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⑨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26" name="TextBox 25"/>
          <p:cNvSpPr txBox="1"/>
          <p:nvPr/>
        </p:nvSpPr>
        <p:spPr>
          <a:xfrm flipH="1">
            <a:off x="3784600" y="4346575"/>
            <a:ext cx="19685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听小骨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pic>
        <p:nvPicPr>
          <p:cNvPr id="29714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49926" y="1892301"/>
            <a:ext cx="4752975" cy="22336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" name="TextBox 26"/>
          <p:cNvSpPr txBox="1"/>
          <p:nvPr/>
        </p:nvSpPr>
        <p:spPr>
          <a:xfrm flipH="1">
            <a:off x="8477250" y="4346575"/>
            <a:ext cx="82708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⑥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28" name="TextBox 27"/>
          <p:cNvSpPr txBox="1"/>
          <p:nvPr/>
        </p:nvSpPr>
        <p:spPr>
          <a:xfrm flipH="1">
            <a:off x="9304339" y="4340225"/>
            <a:ext cx="14001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耳蜗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36" name="TextBox 35"/>
          <p:cNvSpPr txBox="1"/>
          <p:nvPr/>
        </p:nvSpPr>
        <p:spPr>
          <a:xfrm flipH="1">
            <a:off x="1589357" y="5146989"/>
            <a:ext cx="19304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听觉神经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37" name="TextBox 36"/>
          <p:cNvSpPr txBox="1"/>
          <p:nvPr/>
        </p:nvSpPr>
        <p:spPr>
          <a:xfrm flipH="1">
            <a:off x="4149725" y="5187951"/>
            <a:ext cx="193198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大脑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38" name="文本框 4"/>
          <p:cNvSpPr txBox="1"/>
          <p:nvPr/>
        </p:nvSpPr>
        <p:spPr>
          <a:xfrm>
            <a:off x="1533195" y="137790"/>
            <a:ext cx="911479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accent1"/>
                </a:solidFill>
                <a:latin typeface="+mj-ea"/>
                <a:ea typeface="+mj-ea"/>
              </a:rPr>
              <a:t>考点一  人体对外界环境的感知</a:t>
            </a:r>
            <a:endParaRPr lang="zh-CN" altLang="en-US" sz="28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23" grpId="0"/>
      <p:bldP spid="29" grpId="0"/>
      <p:bldP spid="30" grpId="0"/>
      <p:bldP spid="31" grpId="0"/>
      <p:bldP spid="33" grpId="0"/>
      <p:bldP spid="34" grpId="0"/>
      <p:bldP spid="35" grpId="0"/>
      <p:bldP spid="25" grpId="0"/>
      <p:bldP spid="26" grpId="0"/>
      <p:bldP spid="27" grpId="0"/>
      <p:bldP spid="28" grpId="0"/>
      <p:bldP spid="36" grpId="0"/>
      <p:bldP spid="3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矩形 49"/>
          <p:cNvSpPr/>
          <p:nvPr/>
        </p:nvSpPr>
        <p:spPr>
          <a:xfrm>
            <a:off x="1524001" y="6781800"/>
            <a:ext cx="9115425" cy="76200"/>
          </a:xfrm>
          <a:prstGeom prst="rect">
            <a:avLst/>
          </a:prstGeom>
          <a:solidFill>
            <a:srgbClr val="4B649F"/>
          </a:solidFill>
          <a:ln w="12700">
            <a:noFill/>
          </a:ln>
        </p:spPr>
        <p:txBody>
          <a:bodyPr anchor="ctr"/>
          <a:lstStyle/>
          <a:p>
            <a:pPr algn="ctr"/>
            <a:endParaRPr lang="en-US" altLang="en-US" sz="2800" dirty="0">
              <a:latin typeface="+mj-ea"/>
              <a:ea typeface="+mj-ea"/>
            </a:endParaRPr>
          </a:p>
        </p:txBody>
      </p:sp>
      <p:pic>
        <p:nvPicPr>
          <p:cNvPr id="30722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70763" y="-7937"/>
            <a:ext cx="3340100" cy="938212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52" name="直接连接符 51"/>
          <p:cNvCxnSpPr/>
          <p:nvPr/>
        </p:nvCxnSpPr>
        <p:spPr>
          <a:xfrm flipV="1">
            <a:off x="1487170" y="671196"/>
            <a:ext cx="8263890" cy="23495"/>
          </a:xfrm>
          <a:prstGeom prst="line">
            <a:avLst/>
          </a:prstGeom>
          <a:noFill/>
          <a:ln w="25400" cap="flat" cmpd="sng" algn="ctr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  <a:prstDash val="solid"/>
            <a:miter lim="800000"/>
          </a:ln>
          <a:effectLst/>
        </p:spPr>
      </p:cxnSp>
      <p:grpSp>
        <p:nvGrpSpPr>
          <p:cNvPr id="30725" name="组合 18"/>
          <p:cNvGrpSpPr/>
          <p:nvPr/>
        </p:nvGrpSpPr>
        <p:grpSpPr>
          <a:xfrm>
            <a:off x="1585914" y="131763"/>
            <a:ext cx="503237" cy="501650"/>
            <a:chOff x="1131485" y="2234042"/>
            <a:chExt cx="1607262" cy="1607262"/>
          </a:xfrm>
        </p:grpSpPr>
        <p:sp>
          <p:nvSpPr>
            <p:cNvPr id="30736" name="椭圆 72"/>
            <p:cNvSpPr/>
            <p:nvPr/>
          </p:nvSpPr>
          <p:spPr>
            <a:xfrm>
              <a:off x="1131485" y="2234042"/>
              <a:ext cx="1607262" cy="1607262"/>
            </a:xfrm>
            <a:prstGeom prst="ellipse">
              <a:avLst/>
            </a:prstGeom>
            <a:solidFill>
              <a:srgbClr val="4B649F"/>
            </a:solidFill>
            <a:ln w="19050" cap="flat" cmpd="sng">
              <a:solidFill>
                <a:srgbClr val="4B649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en-US" altLang="en-US" sz="2800" dirty="0">
                <a:latin typeface="+mj-ea"/>
                <a:ea typeface="+mj-ea"/>
              </a:endParaRPr>
            </a:p>
          </p:txBody>
        </p:sp>
        <p:sp>
          <p:nvSpPr>
            <p:cNvPr id="30737" name="椭圆 73"/>
            <p:cNvSpPr/>
            <p:nvPr/>
          </p:nvSpPr>
          <p:spPr>
            <a:xfrm>
              <a:off x="1241020" y="2343577"/>
              <a:ext cx="1388192" cy="1388192"/>
            </a:xfrm>
            <a:prstGeom prst="ellipse">
              <a:avLst/>
            </a:prstGeom>
            <a:solidFill>
              <a:srgbClr val="FFFFFF"/>
            </a:solidFill>
            <a:ln w="19050" cap="flat" cmpd="sng">
              <a:solidFill>
                <a:srgbClr val="4B649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en-US" altLang="en-US" sz="2800" dirty="0">
                <a:latin typeface="+mj-ea"/>
                <a:ea typeface="+mj-ea"/>
              </a:endParaRPr>
            </a:p>
          </p:txBody>
        </p:sp>
        <p:sp>
          <p:nvSpPr>
            <p:cNvPr id="30738" name="KSO_Shape"/>
            <p:cNvSpPr/>
            <p:nvPr/>
          </p:nvSpPr>
          <p:spPr>
            <a:xfrm>
              <a:off x="1480150" y="2597150"/>
              <a:ext cx="909932" cy="881046"/>
            </a:xfrm>
            <a:custGeom>
              <a:avLst/>
              <a:gdLst>
                <a:gd name="txL" fmla="*/ 0 w 8965002"/>
                <a:gd name="txT" fmla="*/ 0 h 8673857"/>
                <a:gd name="txR" fmla="*/ 8965002 w 8965002"/>
                <a:gd name="txB" fmla="*/ 8673857 h 8673857"/>
              </a:gdLst>
              <a:ahLst/>
              <a:cxnLst>
                <a:cxn ang="0">
                  <a:pos x="168510" y="73510"/>
                </a:cxn>
                <a:cxn ang="0">
                  <a:pos x="173332" y="73510"/>
                </a:cxn>
                <a:cxn ang="0">
                  <a:pos x="181294" y="88599"/>
                </a:cxn>
                <a:cxn ang="0">
                  <a:pos x="141947" y="147885"/>
                </a:cxn>
                <a:cxn ang="0">
                  <a:pos x="132685" y="152480"/>
                </a:cxn>
                <a:cxn ang="0">
                  <a:pos x="109567" y="152480"/>
                </a:cxn>
                <a:cxn ang="0">
                  <a:pos x="109567" y="171170"/>
                </a:cxn>
                <a:cxn ang="0">
                  <a:pos x="106505" y="176225"/>
                </a:cxn>
                <a:cxn ang="0">
                  <a:pos x="103673" y="176915"/>
                </a:cxn>
                <a:cxn ang="0">
                  <a:pos x="100075" y="175842"/>
                </a:cxn>
                <a:cxn ang="0">
                  <a:pos x="82086" y="163664"/>
                </a:cxn>
                <a:cxn ang="0">
                  <a:pos x="64479" y="175842"/>
                </a:cxn>
                <a:cxn ang="0">
                  <a:pos x="58049" y="176225"/>
                </a:cxn>
                <a:cxn ang="0">
                  <a:pos x="54758" y="171170"/>
                </a:cxn>
                <a:cxn ang="0">
                  <a:pos x="54758" y="124446"/>
                </a:cxn>
                <a:cxn ang="0">
                  <a:pos x="64632" y="104685"/>
                </a:cxn>
                <a:cxn ang="0">
                  <a:pos x="67771" y="103842"/>
                </a:cxn>
                <a:cxn ang="0">
                  <a:pos x="115997" y="103842"/>
                </a:cxn>
                <a:cxn ang="0">
                  <a:pos x="109414" y="128123"/>
                </a:cxn>
                <a:cxn ang="0">
                  <a:pos x="126944" y="128123"/>
                </a:cxn>
                <a:cxn ang="0">
                  <a:pos x="168510" y="73510"/>
                </a:cxn>
                <a:cxn ang="0">
                  <a:pos x="124539" y="2"/>
                </a:cxn>
                <a:cxn ang="0">
                  <a:pos x="167119" y="2806"/>
                </a:cxn>
                <a:cxn ang="0">
                  <a:pos x="174850" y="18047"/>
                </a:cxn>
                <a:cxn ang="0">
                  <a:pos x="126551" y="81080"/>
                </a:cxn>
                <a:cxn ang="0">
                  <a:pos x="117825" y="85215"/>
                </a:cxn>
                <a:cxn ang="0">
                  <a:pos x="45032" y="85215"/>
                </a:cxn>
                <a:cxn ang="0">
                  <a:pos x="23447" y="111715"/>
                </a:cxn>
                <a:cxn ang="0">
                  <a:pos x="36689" y="126956"/>
                </a:cxn>
                <a:cxn ang="0">
                  <a:pos x="42506" y="128105"/>
                </a:cxn>
                <a:cxn ang="0">
                  <a:pos x="42506" y="152460"/>
                </a:cxn>
                <a:cxn ang="0">
                  <a:pos x="1096" y="116693"/>
                </a:cxn>
                <a:cxn ang="0">
                  <a:pos x="1326" y="96474"/>
                </a:cxn>
                <a:cxn ang="0">
                  <a:pos x="55366" y="13682"/>
                </a:cxn>
                <a:cxn ang="0">
                  <a:pos x="71669" y="4645"/>
                </a:cxn>
                <a:cxn ang="0">
                  <a:pos x="124539" y="2"/>
                </a:cxn>
              </a:cxnLst>
              <a:rect l="txL" t="txT" r="txR" b="txB"/>
              <a:pathLst>
                <a:path w="8965002" h="8673857">
                  <a:moveTo>
                    <a:pt x="8267042" y="3603669"/>
                  </a:moveTo>
                  <a:cubicBezTo>
                    <a:pt x="8267042" y="3603669"/>
                    <a:pt x="8267042" y="3603669"/>
                    <a:pt x="8503636" y="3603669"/>
                  </a:cubicBezTo>
                  <a:cubicBezTo>
                    <a:pt x="8770275" y="3603669"/>
                    <a:pt x="9115779" y="3885289"/>
                    <a:pt x="8894206" y="4343392"/>
                  </a:cubicBezTo>
                  <a:cubicBezTo>
                    <a:pt x="8894206" y="4343392"/>
                    <a:pt x="8894206" y="4343392"/>
                    <a:pt x="6963891" y="7249712"/>
                  </a:cubicBezTo>
                  <a:cubicBezTo>
                    <a:pt x="6817428" y="7463743"/>
                    <a:pt x="6610877" y="7475008"/>
                    <a:pt x="6509479" y="7475008"/>
                  </a:cubicBezTo>
                  <a:cubicBezTo>
                    <a:pt x="6509479" y="7475008"/>
                    <a:pt x="6509479" y="7475008"/>
                    <a:pt x="5375325" y="7475008"/>
                  </a:cubicBezTo>
                  <a:cubicBezTo>
                    <a:pt x="5375325" y="7475008"/>
                    <a:pt x="5375325" y="7475008"/>
                    <a:pt x="5375325" y="8391212"/>
                  </a:cubicBezTo>
                  <a:cubicBezTo>
                    <a:pt x="5375325" y="8503860"/>
                    <a:pt x="5326504" y="8586469"/>
                    <a:pt x="5225106" y="8639038"/>
                  </a:cubicBezTo>
                  <a:cubicBezTo>
                    <a:pt x="5180040" y="8661567"/>
                    <a:pt x="5131219" y="8672833"/>
                    <a:pt x="5086153" y="8672833"/>
                  </a:cubicBezTo>
                  <a:cubicBezTo>
                    <a:pt x="5026066" y="8672833"/>
                    <a:pt x="4962223" y="8654057"/>
                    <a:pt x="4909646" y="8620263"/>
                  </a:cubicBezTo>
                  <a:cubicBezTo>
                    <a:pt x="4909646" y="8620263"/>
                    <a:pt x="4909646" y="8620263"/>
                    <a:pt x="4027109" y="8023229"/>
                  </a:cubicBezTo>
                  <a:cubicBezTo>
                    <a:pt x="4027109" y="8023229"/>
                    <a:pt x="4027109" y="8023229"/>
                    <a:pt x="3163349" y="8620263"/>
                  </a:cubicBezTo>
                  <a:cubicBezTo>
                    <a:pt x="3069463" y="8684097"/>
                    <a:pt x="2949287" y="8691607"/>
                    <a:pt x="2847889" y="8639038"/>
                  </a:cubicBezTo>
                  <a:cubicBezTo>
                    <a:pt x="2750247" y="8586469"/>
                    <a:pt x="2686404" y="8503860"/>
                    <a:pt x="2686404" y="8391212"/>
                  </a:cubicBezTo>
                  <a:cubicBezTo>
                    <a:pt x="2686404" y="8391212"/>
                    <a:pt x="2686404" y="8391212"/>
                    <a:pt x="2686404" y="6100701"/>
                  </a:cubicBezTo>
                  <a:cubicBezTo>
                    <a:pt x="2686404" y="5559991"/>
                    <a:pt x="2990598" y="5237066"/>
                    <a:pt x="3170860" y="5131928"/>
                  </a:cubicBezTo>
                  <a:cubicBezTo>
                    <a:pt x="3215926" y="5105644"/>
                    <a:pt x="3268503" y="5090624"/>
                    <a:pt x="3324835" y="5090624"/>
                  </a:cubicBezTo>
                  <a:cubicBezTo>
                    <a:pt x="3324835" y="5090624"/>
                    <a:pt x="3324835" y="5090624"/>
                    <a:pt x="5690785" y="5090624"/>
                  </a:cubicBezTo>
                  <a:cubicBezTo>
                    <a:pt x="5371570" y="5406038"/>
                    <a:pt x="5367814" y="5980543"/>
                    <a:pt x="5367814" y="6280938"/>
                  </a:cubicBezTo>
                  <a:cubicBezTo>
                    <a:pt x="5367814" y="6280938"/>
                    <a:pt x="5367814" y="6280938"/>
                    <a:pt x="6227818" y="6280938"/>
                  </a:cubicBezTo>
                  <a:cubicBezTo>
                    <a:pt x="6227818" y="6280938"/>
                    <a:pt x="6227818" y="6280938"/>
                    <a:pt x="8267042" y="3603669"/>
                  </a:cubicBezTo>
                  <a:close/>
                  <a:moveTo>
                    <a:pt x="6109875" y="128"/>
                  </a:moveTo>
                  <a:cubicBezTo>
                    <a:pt x="6829153" y="-2490"/>
                    <a:pt x="7579192" y="34821"/>
                    <a:pt x="8198796" y="137601"/>
                  </a:cubicBezTo>
                  <a:cubicBezTo>
                    <a:pt x="8705745" y="220201"/>
                    <a:pt x="8739542" y="678257"/>
                    <a:pt x="8578069" y="884757"/>
                  </a:cubicBezTo>
                  <a:cubicBezTo>
                    <a:pt x="8578069" y="884757"/>
                    <a:pt x="6234838" y="3955980"/>
                    <a:pt x="6208552" y="3974753"/>
                  </a:cubicBezTo>
                  <a:cubicBezTo>
                    <a:pt x="6107162" y="4098653"/>
                    <a:pt x="5953199" y="4177498"/>
                    <a:pt x="5780461" y="4177498"/>
                  </a:cubicBezTo>
                  <a:cubicBezTo>
                    <a:pt x="5780461" y="4177498"/>
                    <a:pt x="5780461" y="4177498"/>
                    <a:pt x="2209285" y="4177498"/>
                  </a:cubicBezTo>
                  <a:cubicBezTo>
                    <a:pt x="1818747" y="4177498"/>
                    <a:pt x="970076" y="4545444"/>
                    <a:pt x="1150325" y="5476573"/>
                  </a:cubicBezTo>
                  <a:cubicBezTo>
                    <a:pt x="1217918" y="5825746"/>
                    <a:pt x="1465760" y="6103583"/>
                    <a:pt x="1799971" y="6223729"/>
                  </a:cubicBezTo>
                  <a:cubicBezTo>
                    <a:pt x="1875075" y="6253765"/>
                    <a:pt x="2002751" y="6268783"/>
                    <a:pt x="2085365" y="6280047"/>
                  </a:cubicBezTo>
                  <a:cubicBezTo>
                    <a:pt x="2085365" y="6280047"/>
                    <a:pt x="2085365" y="6280047"/>
                    <a:pt x="2085365" y="7473994"/>
                  </a:cubicBezTo>
                  <a:cubicBezTo>
                    <a:pt x="1582171" y="7440203"/>
                    <a:pt x="335451" y="7004675"/>
                    <a:pt x="53813" y="5720619"/>
                  </a:cubicBezTo>
                  <a:cubicBezTo>
                    <a:pt x="-25046" y="5397728"/>
                    <a:pt x="-13780" y="5056063"/>
                    <a:pt x="65078" y="4729417"/>
                  </a:cubicBezTo>
                  <a:cubicBezTo>
                    <a:pt x="282879" y="3283915"/>
                    <a:pt x="2351982" y="944830"/>
                    <a:pt x="2716235" y="670748"/>
                  </a:cubicBezTo>
                  <a:cubicBezTo>
                    <a:pt x="2960321" y="471756"/>
                    <a:pt x="3234449" y="310311"/>
                    <a:pt x="3516088" y="227711"/>
                  </a:cubicBezTo>
                  <a:cubicBezTo>
                    <a:pt x="3797726" y="119767"/>
                    <a:pt x="4911078" y="4491"/>
                    <a:pt x="6109875" y="128"/>
                  </a:cubicBezTo>
                  <a:close/>
                </a:path>
              </a:pathLst>
            </a:custGeom>
            <a:solidFill>
              <a:srgbClr val="4B649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2800">
                <a:latin typeface="+mj-ea"/>
                <a:ea typeface="+mj-ea"/>
              </a:endParaRPr>
            </a:p>
          </p:txBody>
        </p:sp>
      </p:grpSp>
      <p:sp>
        <p:nvSpPr>
          <p:cNvPr id="21" name="文本框 4"/>
          <p:cNvSpPr txBox="1"/>
          <p:nvPr/>
        </p:nvSpPr>
        <p:spPr>
          <a:xfrm>
            <a:off x="1553210" y="1340769"/>
            <a:ext cx="9114790" cy="31076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+mj-ea"/>
                <a:ea typeface="+mj-ea"/>
              </a:rPr>
              <a:t>（</a:t>
            </a:r>
            <a:r>
              <a:rPr lang="en-US" altLang="zh-CN" sz="2800" dirty="0">
                <a:latin typeface="+mj-ea"/>
                <a:ea typeface="+mj-ea"/>
              </a:rPr>
              <a:t>3</a:t>
            </a:r>
            <a:r>
              <a:rPr lang="zh-CN" altLang="en-US" sz="2800" dirty="0">
                <a:latin typeface="+mj-ea"/>
                <a:ea typeface="+mj-ea"/>
              </a:rPr>
              <a:t>）内耳中能感受头部的位置变动，与维持身体平衡有关的结构是［   ］</a:t>
            </a:r>
            <a:r>
              <a:rPr lang="en-US" altLang="zh-CN" sz="2800" dirty="0">
                <a:latin typeface="+mj-ea"/>
                <a:ea typeface="+mj-ea"/>
              </a:rPr>
              <a:t>______</a:t>
            </a:r>
            <a:endParaRPr lang="en-US" altLang="zh-CN" sz="2800" dirty="0"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+mj-ea"/>
                <a:ea typeface="+mj-ea"/>
              </a:rPr>
              <a:t>和［   ］</a:t>
            </a:r>
            <a:r>
              <a:rPr lang="en-US" altLang="zh-CN" sz="2800" dirty="0">
                <a:latin typeface="+mj-ea"/>
                <a:ea typeface="+mj-ea"/>
              </a:rPr>
              <a:t>________</a:t>
            </a:r>
            <a:r>
              <a:rPr lang="zh-CN" altLang="en-US" sz="2800" dirty="0">
                <a:latin typeface="+mj-ea"/>
                <a:ea typeface="+mj-ea"/>
              </a:rPr>
              <a:t>；</a:t>
            </a:r>
            <a:endParaRPr lang="zh-CN" altLang="en-US" sz="2800" dirty="0"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+mj-ea"/>
                <a:ea typeface="+mj-ea"/>
              </a:rPr>
              <a:t>（</a:t>
            </a:r>
            <a:r>
              <a:rPr lang="en-US" altLang="zh-CN" sz="2800" dirty="0">
                <a:latin typeface="+mj-ea"/>
                <a:ea typeface="+mj-ea"/>
              </a:rPr>
              <a:t>4</a:t>
            </a:r>
            <a:r>
              <a:rPr lang="zh-CN" altLang="en-US" sz="2800" dirty="0">
                <a:latin typeface="+mj-ea"/>
                <a:ea typeface="+mj-ea"/>
              </a:rPr>
              <a:t>）［  ］</a:t>
            </a:r>
            <a:r>
              <a:rPr lang="en-US" altLang="zh-CN" sz="2800" dirty="0">
                <a:latin typeface="+mj-ea"/>
                <a:ea typeface="+mj-ea"/>
              </a:rPr>
              <a:t>_______</a:t>
            </a:r>
            <a:r>
              <a:rPr lang="zh-CN" altLang="en-US" sz="2800" dirty="0">
                <a:latin typeface="+mj-ea"/>
                <a:ea typeface="+mj-ea"/>
              </a:rPr>
              <a:t>由中</a:t>
            </a:r>
            <a:endParaRPr lang="en-US" altLang="zh-CN" sz="2800" dirty="0"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+mj-ea"/>
                <a:ea typeface="+mj-ea"/>
              </a:rPr>
              <a:t>耳的鼓室通向咽，有利于</a:t>
            </a:r>
            <a:endParaRPr lang="en-US" altLang="zh-CN" sz="2800" dirty="0"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+mj-ea"/>
                <a:ea typeface="+mj-ea"/>
              </a:rPr>
              <a:t>保持</a:t>
            </a:r>
            <a:r>
              <a:rPr lang="en-US" altLang="zh-CN" sz="2800" dirty="0">
                <a:latin typeface="+mj-ea"/>
                <a:ea typeface="+mj-ea"/>
              </a:rPr>
              <a:t>________</a:t>
            </a:r>
            <a:r>
              <a:rPr lang="zh-CN" altLang="en-US" sz="2800" dirty="0">
                <a:latin typeface="+mj-ea"/>
                <a:ea typeface="+mj-ea"/>
              </a:rPr>
              <a:t>内外压强平</a:t>
            </a:r>
            <a:endParaRPr lang="en-US" altLang="zh-CN" sz="2800" dirty="0"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+mj-ea"/>
                <a:ea typeface="+mj-ea"/>
              </a:rPr>
              <a:t>衡。</a:t>
            </a:r>
            <a:endParaRPr lang="zh-CN" altLang="en-US" sz="2800" dirty="0">
              <a:latin typeface="+mj-ea"/>
              <a:ea typeface="+mj-ea"/>
            </a:endParaRPr>
          </a:p>
        </p:txBody>
      </p:sp>
      <p:sp>
        <p:nvSpPr>
          <p:cNvPr id="49" name="TextBox 48"/>
          <p:cNvSpPr txBox="1"/>
          <p:nvPr/>
        </p:nvSpPr>
        <p:spPr>
          <a:xfrm flipH="1">
            <a:off x="3679825" y="1765301"/>
            <a:ext cx="73818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④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23" name="TextBox 22"/>
          <p:cNvSpPr txBox="1"/>
          <p:nvPr/>
        </p:nvSpPr>
        <p:spPr>
          <a:xfrm flipH="1">
            <a:off x="4627564" y="1765301"/>
            <a:ext cx="11080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前庭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29" name="TextBox 28"/>
          <p:cNvSpPr txBox="1"/>
          <p:nvPr/>
        </p:nvSpPr>
        <p:spPr>
          <a:xfrm flipH="1">
            <a:off x="2190750" y="2193926"/>
            <a:ext cx="82708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⑤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30" name="TextBox 29"/>
          <p:cNvSpPr txBox="1"/>
          <p:nvPr/>
        </p:nvSpPr>
        <p:spPr>
          <a:xfrm flipH="1">
            <a:off x="3001964" y="2187576"/>
            <a:ext cx="16541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半规管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31" name="TextBox 30"/>
          <p:cNvSpPr txBox="1"/>
          <p:nvPr/>
        </p:nvSpPr>
        <p:spPr>
          <a:xfrm flipH="1">
            <a:off x="2640014" y="2597150"/>
            <a:ext cx="827087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⑦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33" name="TextBox 32"/>
          <p:cNvSpPr txBox="1"/>
          <p:nvPr/>
        </p:nvSpPr>
        <p:spPr>
          <a:xfrm flipH="1">
            <a:off x="3135314" y="2597150"/>
            <a:ext cx="19399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咽鼓管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34" name="TextBox 33"/>
          <p:cNvSpPr txBox="1"/>
          <p:nvPr/>
        </p:nvSpPr>
        <p:spPr>
          <a:xfrm flipH="1">
            <a:off x="2363788" y="3481389"/>
            <a:ext cx="146526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鼓膜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pic>
        <p:nvPicPr>
          <p:cNvPr id="30735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49926" y="1892301"/>
            <a:ext cx="4752975" cy="22336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" name="文本框 4"/>
          <p:cNvSpPr txBox="1"/>
          <p:nvPr/>
        </p:nvSpPr>
        <p:spPr>
          <a:xfrm>
            <a:off x="1533195" y="137790"/>
            <a:ext cx="911479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accent1"/>
                </a:solidFill>
                <a:latin typeface="+mj-ea"/>
                <a:ea typeface="+mj-ea"/>
              </a:rPr>
              <a:t>考点一  人体对外界环境的感知</a:t>
            </a:r>
            <a:endParaRPr lang="zh-CN" altLang="en-US" sz="28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23" grpId="0"/>
      <p:bldP spid="29" grpId="0"/>
      <p:bldP spid="30" grpId="0"/>
      <p:bldP spid="31" grpId="0"/>
      <p:bldP spid="33" grpId="0"/>
      <p:bldP spid="3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矩形 49"/>
          <p:cNvSpPr/>
          <p:nvPr/>
        </p:nvSpPr>
        <p:spPr>
          <a:xfrm>
            <a:off x="1524001" y="6781800"/>
            <a:ext cx="9115425" cy="76200"/>
          </a:xfrm>
          <a:prstGeom prst="rect">
            <a:avLst/>
          </a:prstGeom>
          <a:solidFill>
            <a:srgbClr val="4B649F"/>
          </a:solidFill>
          <a:ln w="12700">
            <a:noFill/>
          </a:ln>
        </p:spPr>
        <p:txBody>
          <a:bodyPr anchor="ctr"/>
          <a:lstStyle/>
          <a:p>
            <a:pPr algn="ctr"/>
            <a:endParaRPr lang="en-US" altLang="en-US" sz="2800" dirty="0">
              <a:latin typeface="+mj-ea"/>
              <a:ea typeface="+mj-ea"/>
            </a:endParaRPr>
          </a:p>
        </p:txBody>
      </p:sp>
      <p:pic>
        <p:nvPicPr>
          <p:cNvPr id="31746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70763" y="-7937"/>
            <a:ext cx="3340100" cy="938212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52" name="直接连接符 51"/>
          <p:cNvCxnSpPr/>
          <p:nvPr/>
        </p:nvCxnSpPr>
        <p:spPr>
          <a:xfrm flipV="1">
            <a:off x="1487170" y="671196"/>
            <a:ext cx="8263890" cy="23495"/>
          </a:xfrm>
          <a:prstGeom prst="line">
            <a:avLst/>
          </a:prstGeom>
          <a:noFill/>
          <a:ln w="25400" cap="flat" cmpd="sng" algn="ctr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  <a:prstDash val="solid"/>
            <a:miter lim="800000"/>
          </a:ln>
          <a:effectLst/>
        </p:spPr>
      </p:cxnSp>
      <p:grpSp>
        <p:nvGrpSpPr>
          <p:cNvPr id="31749" name="组合 18"/>
          <p:cNvGrpSpPr/>
          <p:nvPr/>
        </p:nvGrpSpPr>
        <p:grpSpPr>
          <a:xfrm>
            <a:off x="1585914" y="131763"/>
            <a:ext cx="503237" cy="501650"/>
            <a:chOff x="1131485" y="2234042"/>
            <a:chExt cx="1607262" cy="1607262"/>
          </a:xfrm>
        </p:grpSpPr>
        <p:sp>
          <p:nvSpPr>
            <p:cNvPr id="31756" name="椭圆 72"/>
            <p:cNvSpPr/>
            <p:nvPr/>
          </p:nvSpPr>
          <p:spPr>
            <a:xfrm>
              <a:off x="1131485" y="2234042"/>
              <a:ext cx="1607262" cy="1607262"/>
            </a:xfrm>
            <a:prstGeom prst="ellipse">
              <a:avLst/>
            </a:prstGeom>
            <a:solidFill>
              <a:srgbClr val="4B649F"/>
            </a:solidFill>
            <a:ln w="19050" cap="flat" cmpd="sng">
              <a:solidFill>
                <a:srgbClr val="4B649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en-US" altLang="en-US" sz="2800" dirty="0">
                <a:latin typeface="+mj-ea"/>
                <a:ea typeface="+mj-ea"/>
              </a:endParaRPr>
            </a:p>
          </p:txBody>
        </p:sp>
        <p:sp>
          <p:nvSpPr>
            <p:cNvPr id="31757" name="椭圆 73"/>
            <p:cNvSpPr/>
            <p:nvPr/>
          </p:nvSpPr>
          <p:spPr>
            <a:xfrm>
              <a:off x="1241020" y="2343577"/>
              <a:ext cx="1388192" cy="1388192"/>
            </a:xfrm>
            <a:prstGeom prst="ellipse">
              <a:avLst/>
            </a:prstGeom>
            <a:solidFill>
              <a:srgbClr val="FFFFFF"/>
            </a:solidFill>
            <a:ln w="19050" cap="flat" cmpd="sng">
              <a:solidFill>
                <a:srgbClr val="4B649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en-US" altLang="en-US" sz="2800" dirty="0">
                <a:latin typeface="+mj-ea"/>
                <a:ea typeface="+mj-ea"/>
              </a:endParaRPr>
            </a:p>
          </p:txBody>
        </p:sp>
        <p:sp>
          <p:nvSpPr>
            <p:cNvPr id="31758" name="KSO_Shape"/>
            <p:cNvSpPr/>
            <p:nvPr/>
          </p:nvSpPr>
          <p:spPr>
            <a:xfrm>
              <a:off x="1480150" y="2597150"/>
              <a:ext cx="909932" cy="881046"/>
            </a:xfrm>
            <a:custGeom>
              <a:avLst/>
              <a:gdLst>
                <a:gd name="txL" fmla="*/ 0 w 8965002"/>
                <a:gd name="txT" fmla="*/ 0 h 8673857"/>
                <a:gd name="txR" fmla="*/ 8965002 w 8965002"/>
                <a:gd name="txB" fmla="*/ 8673857 h 8673857"/>
              </a:gdLst>
              <a:ahLst/>
              <a:cxnLst>
                <a:cxn ang="0">
                  <a:pos x="168510" y="73510"/>
                </a:cxn>
                <a:cxn ang="0">
                  <a:pos x="173332" y="73510"/>
                </a:cxn>
                <a:cxn ang="0">
                  <a:pos x="181294" y="88599"/>
                </a:cxn>
                <a:cxn ang="0">
                  <a:pos x="141947" y="147885"/>
                </a:cxn>
                <a:cxn ang="0">
                  <a:pos x="132685" y="152480"/>
                </a:cxn>
                <a:cxn ang="0">
                  <a:pos x="109567" y="152480"/>
                </a:cxn>
                <a:cxn ang="0">
                  <a:pos x="109567" y="171170"/>
                </a:cxn>
                <a:cxn ang="0">
                  <a:pos x="106505" y="176225"/>
                </a:cxn>
                <a:cxn ang="0">
                  <a:pos x="103673" y="176915"/>
                </a:cxn>
                <a:cxn ang="0">
                  <a:pos x="100075" y="175842"/>
                </a:cxn>
                <a:cxn ang="0">
                  <a:pos x="82086" y="163664"/>
                </a:cxn>
                <a:cxn ang="0">
                  <a:pos x="64479" y="175842"/>
                </a:cxn>
                <a:cxn ang="0">
                  <a:pos x="58049" y="176225"/>
                </a:cxn>
                <a:cxn ang="0">
                  <a:pos x="54758" y="171170"/>
                </a:cxn>
                <a:cxn ang="0">
                  <a:pos x="54758" y="124446"/>
                </a:cxn>
                <a:cxn ang="0">
                  <a:pos x="64632" y="104685"/>
                </a:cxn>
                <a:cxn ang="0">
                  <a:pos x="67771" y="103842"/>
                </a:cxn>
                <a:cxn ang="0">
                  <a:pos x="115997" y="103842"/>
                </a:cxn>
                <a:cxn ang="0">
                  <a:pos x="109414" y="128123"/>
                </a:cxn>
                <a:cxn ang="0">
                  <a:pos x="126944" y="128123"/>
                </a:cxn>
                <a:cxn ang="0">
                  <a:pos x="168510" y="73510"/>
                </a:cxn>
                <a:cxn ang="0">
                  <a:pos x="124539" y="2"/>
                </a:cxn>
                <a:cxn ang="0">
                  <a:pos x="167119" y="2806"/>
                </a:cxn>
                <a:cxn ang="0">
                  <a:pos x="174850" y="18047"/>
                </a:cxn>
                <a:cxn ang="0">
                  <a:pos x="126551" y="81080"/>
                </a:cxn>
                <a:cxn ang="0">
                  <a:pos x="117825" y="85215"/>
                </a:cxn>
                <a:cxn ang="0">
                  <a:pos x="45032" y="85215"/>
                </a:cxn>
                <a:cxn ang="0">
                  <a:pos x="23447" y="111715"/>
                </a:cxn>
                <a:cxn ang="0">
                  <a:pos x="36689" y="126956"/>
                </a:cxn>
                <a:cxn ang="0">
                  <a:pos x="42506" y="128105"/>
                </a:cxn>
                <a:cxn ang="0">
                  <a:pos x="42506" y="152460"/>
                </a:cxn>
                <a:cxn ang="0">
                  <a:pos x="1096" y="116693"/>
                </a:cxn>
                <a:cxn ang="0">
                  <a:pos x="1326" y="96474"/>
                </a:cxn>
                <a:cxn ang="0">
                  <a:pos x="55366" y="13682"/>
                </a:cxn>
                <a:cxn ang="0">
                  <a:pos x="71669" y="4645"/>
                </a:cxn>
                <a:cxn ang="0">
                  <a:pos x="124539" y="2"/>
                </a:cxn>
              </a:cxnLst>
              <a:rect l="txL" t="txT" r="txR" b="txB"/>
              <a:pathLst>
                <a:path w="8965002" h="8673857">
                  <a:moveTo>
                    <a:pt x="8267042" y="3603669"/>
                  </a:moveTo>
                  <a:cubicBezTo>
                    <a:pt x="8267042" y="3603669"/>
                    <a:pt x="8267042" y="3603669"/>
                    <a:pt x="8503636" y="3603669"/>
                  </a:cubicBezTo>
                  <a:cubicBezTo>
                    <a:pt x="8770275" y="3603669"/>
                    <a:pt x="9115779" y="3885289"/>
                    <a:pt x="8894206" y="4343392"/>
                  </a:cubicBezTo>
                  <a:cubicBezTo>
                    <a:pt x="8894206" y="4343392"/>
                    <a:pt x="8894206" y="4343392"/>
                    <a:pt x="6963891" y="7249712"/>
                  </a:cubicBezTo>
                  <a:cubicBezTo>
                    <a:pt x="6817428" y="7463743"/>
                    <a:pt x="6610877" y="7475008"/>
                    <a:pt x="6509479" y="7475008"/>
                  </a:cubicBezTo>
                  <a:cubicBezTo>
                    <a:pt x="6509479" y="7475008"/>
                    <a:pt x="6509479" y="7475008"/>
                    <a:pt x="5375325" y="7475008"/>
                  </a:cubicBezTo>
                  <a:cubicBezTo>
                    <a:pt x="5375325" y="7475008"/>
                    <a:pt x="5375325" y="7475008"/>
                    <a:pt x="5375325" y="8391212"/>
                  </a:cubicBezTo>
                  <a:cubicBezTo>
                    <a:pt x="5375325" y="8503860"/>
                    <a:pt x="5326504" y="8586469"/>
                    <a:pt x="5225106" y="8639038"/>
                  </a:cubicBezTo>
                  <a:cubicBezTo>
                    <a:pt x="5180040" y="8661567"/>
                    <a:pt x="5131219" y="8672833"/>
                    <a:pt x="5086153" y="8672833"/>
                  </a:cubicBezTo>
                  <a:cubicBezTo>
                    <a:pt x="5026066" y="8672833"/>
                    <a:pt x="4962223" y="8654057"/>
                    <a:pt x="4909646" y="8620263"/>
                  </a:cubicBezTo>
                  <a:cubicBezTo>
                    <a:pt x="4909646" y="8620263"/>
                    <a:pt x="4909646" y="8620263"/>
                    <a:pt x="4027109" y="8023229"/>
                  </a:cubicBezTo>
                  <a:cubicBezTo>
                    <a:pt x="4027109" y="8023229"/>
                    <a:pt x="4027109" y="8023229"/>
                    <a:pt x="3163349" y="8620263"/>
                  </a:cubicBezTo>
                  <a:cubicBezTo>
                    <a:pt x="3069463" y="8684097"/>
                    <a:pt x="2949287" y="8691607"/>
                    <a:pt x="2847889" y="8639038"/>
                  </a:cubicBezTo>
                  <a:cubicBezTo>
                    <a:pt x="2750247" y="8586469"/>
                    <a:pt x="2686404" y="8503860"/>
                    <a:pt x="2686404" y="8391212"/>
                  </a:cubicBezTo>
                  <a:cubicBezTo>
                    <a:pt x="2686404" y="8391212"/>
                    <a:pt x="2686404" y="8391212"/>
                    <a:pt x="2686404" y="6100701"/>
                  </a:cubicBezTo>
                  <a:cubicBezTo>
                    <a:pt x="2686404" y="5559991"/>
                    <a:pt x="2990598" y="5237066"/>
                    <a:pt x="3170860" y="5131928"/>
                  </a:cubicBezTo>
                  <a:cubicBezTo>
                    <a:pt x="3215926" y="5105644"/>
                    <a:pt x="3268503" y="5090624"/>
                    <a:pt x="3324835" y="5090624"/>
                  </a:cubicBezTo>
                  <a:cubicBezTo>
                    <a:pt x="3324835" y="5090624"/>
                    <a:pt x="3324835" y="5090624"/>
                    <a:pt x="5690785" y="5090624"/>
                  </a:cubicBezTo>
                  <a:cubicBezTo>
                    <a:pt x="5371570" y="5406038"/>
                    <a:pt x="5367814" y="5980543"/>
                    <a:pt x="5367814" y="6280938"/>
                  </a:cubicBezTo>
                  <a:cubicBezTo>
                    <a:pt x="5367814" y="6280938"/>
                    <a:pt x="5367814" y="6280938"/>
                    <a:pt x="6227818" y="6280938"/>
                  </a:cubicBezTo>
                  <a:cubicBezTo>
                    <a:pt x="6227818" y="6280938"/>
                    <a:pt x="6227818" y="6280938"/>
                    <a:pt x="8267042" y="3603669"/>
                  </a:cubicBezTo>
                  <a:close/>
                  <a:moveTo>
                    <a:pt x="6109875" y="128"/>
                  </a:moveTo>
                  <a:cubicBezTo>
                    <a:pt x="6829153" y="-2490"/>
                    <a:pt x="7579192" y="34821"/>
                    <a:pt x="8198796" y="137601"/>
                  </a:cubicBezTo>
                  <a:cubicBezTo>
                    <a:pt x="8705745" y="220201"/>
                    <a:pt x="8739542" y="678257"/>
                    <a:pt x="8578069" y="884757"/>
                  </a:cubicBezTo>
                  <a:cubicBezTo>
                    <a:pt x="8578069" y="884757"/>
                    <a:pt x="6234838" y="3955980"/>
                    <a:pt x="6208552" y="3974753"/>
                  </a:cubicBezTo>
                  <a:cubicBezTo>
                    <a:pt x="6107162" y="4098653"/>
                    <a:pt x="5953199" y="4177498"/>
                    <a:pt x="5780461" y="4177498"/>
                  </a:cubicBezTo>
                  <a:cubicBezTo>
                    <a:pt x="5780461" y="4177498"/>
                    <a:pt x="5780461" y="4177498"/>
                    <a:pt x="2209285" y="4177498"/>
                  </a:cubicBezTo>
                  <a:cubicBezTo>
                    <a:pt x="1818747" y="4177498"/>
                    <a:pt x="970076" y="4545444"/>
                    <a:pt x="1150325" y="5476573"/>
                  </a:cubicBezTo>
                  <a:cubicBezTo>
                    <a:pt x="1217918" y="5825746"/>
                    <a:pt x="1465760" y="6103583"/>
                    <a:pt x="1799971" y="6223729"/>
                  </a:cubicBezTo>
                  <a:cubicBezTo>
                    <a:pt x="1875075" y="6253765"/>
                    <a:pt x="2002751" y="6268783"/>
                    <a:pt x="2085365" y="6280047"/>
                  </a:cubicBezTo>
                  <a:cubicBezTo>
                    <a:pt x="2085365" y="6280047"/>
                    <a:pt x="2085365" y="6280047"/>
                    <a:pt x="2085365" y="7473994"/>
                  </a:cubicBezTo>
                  <a:cubicBezTo>
                    <a:pt x="1582171" y="7440203"/>
                    <a:pt x="335451" y="7004675"/>
                    <a:pt x="53813" y="5720619"/>
                  </a:cubicBezTo>
                  <a:cubicBezTo>
                    <a:pt x="-25046" y="5397728"/>
                    <a:pt x="-13780" y="5056063"/>
                    <a:pt x="65078" y="4729417"/>
                  </a:cubicBezTo>
                  <a:cubicBezTo>
                    <a:pt x="282879" y="3283915"/>
                    <a:pt x="2351982" y="944830"/>
                    <a:pt x="2716235" y="670748"/>
                  </a:cubicBezTo>
                  <a:cubicBezTo>
                    <a:pt x="2960321" y="471756"/>
                    <a:pt x="3234449" y="310311"/>
                    <a:pt x="3516088" y="227711"/>
                  </a:cubicBezTo>
                  <a:cubicBezTo>
                    <a:pt x="3797726" y="119767"/>
                    <a:pt x="4911078" y="4491"/>
                    <a:pt x="6109875" y="128"/>
                  </a:cubicBezTo>
                  <a:close/>
                </a:path>
              </a:pathLst>
            </a:custGeom>
            <a:solidFill>
              <a:srgbClr val="4B649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2800">
                <a:latin typeface="+mj-ea"/>
                <a:ea typeface="+mj-ea"/>
              </a:endParaRPr>
            </a:p>
          </p:txBody>
        </p:sp>
      </p:grpSp>
      <p:sp>
        <p:nvSpPr>
          <p:cNvPr id="21" name="文本框 4"/>
          <p:cNvSpPr txBox="1"/>
          <p:nvPr/>
        </p:nvSpPr>
        <p:spPr>
          <a:xfrm>
            <a:off x="1553210" y="1340769"/>
            <a:ext cx="9114790" cy="52622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+mj-ea"/>
                <a:ea typeface="+mj-ea"/>
              </a:rPr>
              <a:t>4.</a:t>
            </a:r>
            <a:r>
              <a:rPr lang="zh-CN" altLang="en-US" sz="2800" dirty="0">
                <a:latin typeface="+mj-ea"/>
                <a:ea typeface="+mj-ea"/>
              </a:rPr>
              <a:t>组成</a:t>
            </a:r>
            <a:endParaRPr lang="en-US" altLang="zh-CN" sz="2800" dirty="0"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+mj-ea"/>
                <a:ea typeface="+mj-ea"/>
              </a:rPr>
              <a:t>（</a:t>
            </a:r>
            <a:r>
              <a:rPr lang="en-US" altLang="zh-CN" sz="2800" dirty="0">
                <a:latin typeface="+mj-ea"/>
                <a:ea typeface="+mj-ea"/>
              </a:rPr>
              <a:t>1</a:t>
            </a:r>
            <a:r>
              <a:rPr lang="zh-CN" altLang="en-US" sz="2800" dirty="0">
                <a:latin typeface="+mj-ea"/>
                <a:ea typeface="+mj-ea"/>
              </a:rPr>
              <a:t>）中枢部分</a:t>
            </a:r>
            <a:endParaRPr lang="en-US" altLang="zh-CN" sz="2800" dirty="0"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+mj-ea"/>
                <a:ea typeface="+mj-ea"/>
              </a:rPr>
              <a:t>     ①脑</a:t>
            </a:r>
            <a:endParaRPr lang="en-US" altLang="zh-CN" sz="2800" dirty="0"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+mj-ea"/>
                <a:ea typeface="+mj-ea"/>
              </a:rPr>
              <a:t>       a.</a:t>
            </a:r>
            <a:r>
              <a:rPr lang="zh-CN" altLang="en-US" sz="2800" dirty="0">
                <a:latin typeface="+mj-ea"/>
                <a:ea typeface="+mj-ea"/>
              </a:rPr>
              <a:t>大脑：大脑皮层具有多种生命活动的功能区</a:t>
            </a:r>
            <a:endParaRPr lang="en-US" altLang="zh-CN" sz="2800" dirty="0"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+mj-ea"/>
                <a:ea typeface="+mj-ea"/>
              </a:rPr>
              <a:t>               ——_________</a:t>
            </a:r>
            <a:endParaRPr lang="en-US" altLang="zh-CN" sz="2800" dirty="0"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+mj-ea"/>
                <a:ea typeface="+mj-ea"/>
              </a:rPr>
              <a:t>       </a:t>
            </a:r>
            <a:r>
              <a:rPr lang="en-US" altLang="zh-CN" sz="2800" dirty="0">
                <a:latin typeface="+mj-ea"/>
                <a:ea typeface="+mj-ea"/>
              </a:rPr>
              <a:t>b.</a:t>
            </a:r>
            <a:r>
              <a:rPr lang="zh-CN" altLang="en-US" sz="2800" dirty="0">
                <a:latin typeface="+mj-ea"/>
                <a:ea typeface="+mj-ea"/>
              </a:rPr>
              <a:t>小脑：协调运动，维持身体</a:t>
            </a:r>
            <a:r>
              <a:rPr lang="en-US" altLang="zh-CN" sz="2800" dirty="0">
                <a:latin typeface="+mj-ea"/>
                <a:ea typeface="+mj-ea"/>
              </a:rPr>
              <a:t>______</a:t>
            </a:r>
            <a:endParaRPr lang="zh-CN" altLang="en-US" sz="2800" dirty="0"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+mj-ea"/>
                <a:ea typeface="+mj-ea"/>
              </a:rPr>
              <a:t>       </a:t>
            </a:r>
            <a:r>
              <a:rPr lang="en-US" altLang="zh-CN" sz="2800" dirty="0">
                <a:latin typeface="+mj-ea"/>
                <a:ea typeface="+mj-ea"/>
              </a:rPr>
              <a:t>c.</a:t>
            </a:r>
            <a:r>
              <a:rPr lang="zh-CN" altLang="en-US" sz="2800" dirty="0">
                <a:latin typeface="+mj-ea"/>
                <a:ea typeface="+mj-ea"/>
              </a:rPr>
              <a:t>脑干：有专门调节</a:t>
            </a:r>
            <a:r>
              <a:rPr lang="en-US" altLang="zh-CN" sz="2800" dirty="0">
                <a:latin typeface="+mj-ea"/>
                <a:ea typeface="+mj-ea"/>
              </a:rPr>
              <a:t>_____</a:t>
            </a:r>
            <a:r>
              <a:rPr lang="zh-CN" altLang="en-US" sz="2800" dirty="0">
                <a:latin typeface="+mj-ea"/>
                <a:ea typeface="+mj-ea"/>
              </a:rPr>
              <a:t>、</a:t>
            </a:r>
            <a:r>
              <a:rPr lang="en-US" altLang="zh-CN" sz="2800" dirty="0">
                <a:latin typeface="+mj-ea"/>
                <a:ea typeface="+mj-ea"/>
              </a:rPr>
              <a:t>_____</a:t>
            </a:r>
            <a:r>
              <a:rPr lang="zh-CN" altLang="en-US" sz="2800" dirty="0">
                <a:latin typeface="+mj-ea"/>
                <a:ea typeface="+mj-ea"/>
              </a:rPr>
              <a:t>、血压等人体</a:t>
            </a:r>
            <a:endParaRPr lang="en-US" altLang="zh-CN" sz="2800" dirty="0"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+mj-ea"/>
                <a:ea typeface="+mj-ea"/>
              </a:rPr>
              <a:t>               </a:t>
            </a:r>
            <a:r>
              <a:rPr lang="zh-CN" altLang="en-US" sz="2800" dirty="0">
                <a:latin typeface="+mj-ea"/>
                <a:ea typeface="+mj-ea"/>
              </a:rPr>
              <a:t>基本生命活动的中枢</a:t>
            </a:r>
            <a:endParaRPr lang="zh-CN" altLang="en-US" sz="2800" dirty="0"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+mj-ea"/>
                <a:ea typeface="+mj-ea"/>
              </a:rPr>
              <a:t>     ②脊髓</a:t>
            </a:r>
            <a:endParaRPr lang="zh-CN" altLang="en-US" sz="2800" dirty="0"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+mj-ea"/>
                <a:ea typeface="+mj-ea"/>
              </a:rPr>
              <a:t>（</a:t>
            </a:r>
            <a:r>
              <a:rPr lang="en-US" altLang="zh-CN" sz="2800" dirty="0">
                <a:latin typeface="+mj-ea"/>
                <a:ea typeface="+mj-ea"/>
              </a:rPr>
              <a:t>2</a:t>
            </a:r>
            <a:r>
              <a:rPr lang="zh-CN" altLang="en-US" sz="2800" dirty="0">
                <a:latin typeface="+mj-ea"/>
                <a:ea typeface="+mj-ea"/>
              </a:rPr>
              <a:t>）周围部分</a:t>
            </a:r>
            <a:endParaRPr lang="en-US" altLang="zh-CN" sz="2800" dirty="0"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+mj-ea"/>
                <a:ea typeface="+mj-ea"/>
              </a:rPr>
              <a:t>     </a:t>
            </a:r>
            <a:r>
              <a:rPr lang="zh-CN" altLang="en-US" sz="2800" dirty="0">
                <a:latin typeface="+mj-ea"/>
                <a:ea typeface="+mj-ea"/>
              </a:rPr>
              <a:t>①脑神经</a:t>
            </a:r>
            <a:endParaRPr lang="zh-CN" altLang="en-US" sz="2800" dirty="0"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+mj-ea"/>
                <a:ea typeface="+mj-ea"/>
              </a:rPr>
              <a:t>     ②脊神经</a:t>
            </a:r>
            <a:endParaRPr lang="en-US" altLang="zh-CN" sz="2800" dirty="0">
              <a:latin typeface="+mj-ea"/>
              <a:ea typeface="+mj-ea"/>
            </a:endParaRPr>
          </a:p>
        </p:txBody>
      </p:sp>
      <p:sp>
        <p:nvSpPr>
          <p:cNvPr id="47" name="TextBox 46"/>
          <p:cNvSpPr txBox="1"/>
          <p:nvPr/>
        </p:nvSpPr>
        <p:spPr>
          <a:xfrm flipH="1">
            <a:off x="5092701" y="3068639"/>
            <a:ext cx="17240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神经中枢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48" name="TextBox 47"/>
          <p:cNvSpPr txBox="1"/>
          <p:nvPr/>
        </p:nvSpPr>
        <p:spPr>
          <a:xfrm flipH="1">
            <a:off x="7175500" y="3452814"/>
            <a:ext cx="172243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平衡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49" name="TextBox 48"/>
          <p:cNvSpPr txBox="1"/>
          <p:nvPr/>
        </p:nvSpPr>
        <p:spPr>
          <a:xfrm flipH="1">
            <a:off x="5735639" y="3933825"/>
            <a:ext cx="1766887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心跳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23" name="TextBox 22"/>
          <p:cNvSpPr txBox="1"/>
          <p:nvPr/>
        </p:nvSpPr>
        <p:spPr>
          <a:xfrm flipH="1">
            <a:off x="6816726" y="3933825"/>
            <a:ext cx="20542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呼吸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6" name="文本框 4"/>
          <p:cNvSpPr txBox="1"/>
          <p:nvPr/>
        </p:nvSpPr>
        <p:spPr>
          <a:xfrm>
            <a:off x="1524635" y="86546"/>
            <a:ext cx="911479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accent1"/>
                </a:solidFill>
                <a:latin typeface="+mj-ea"/>
                <a:ea typeface="+mj-ea"/>
              </a:rPr>
              <a:t>考点二  神经系统</a:t>
            </a:r>
            <a:endParaRPr lang="zh-CN" altLang="en-US" sz="28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8" grpId="0"/>
      <p:bldP spid="49" grpId="0"/>
      <p:bldP spid="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矩形 49"/>
          <p:cNvSpPr/>
          <p:nvPr/>
        </p:nvSpPr>
        <p:spPr>
          <a:xfrm>
            <a:off x="1524001" y="6781800"/>
            <a:ext cx="9115425" cy="76200"/>
          </a:xfrm>
          <a:prstGeom prst="rect">
            <a:avLst/>
          </a:prstGeom>
          <a:solidFill>
            <a:srgbClr val="4B649F"/>
          </a:solidFill>
          <a:ln w="12700">
            <a:noFill/>
          </a:ln>
        </p:spPr>
        <p:txBody>
          <a:bodyPr anchor="ctr"/>
          <a:lstStyle/>
          <a:p>
            <a:pPr algn="ctr"/>
            <a:endParaRPr lang="en-US" altLang="en-US" sz="2800" dirty="0">
              <a:latin typeface="+mj-ea"/>
              <a:ea typeface="+mj-ea"/>
            </a:endParaRPr>
          </a:p>
        </p:txBody>
      </p:sp>
      <p:pic>
        <p:nvPicPr>
          <p:cNvPr id="32770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70763" y="-7937"/>
            <a:ext cx="3340100" cy="938212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52" name="直接连接符 51"/>
          <p:cNvCxnSpPr/>
          <p:nvPr/>
        </p:nvCxnSpPr>
        <p:spPr>
          <a:xfrm flipV="1">
            <a:off x="1487170" y="671196"/>
            <a:ext cx="8263890" cy="23495"/>
          </a:xfrm>
          <a:prstGeom prst="line">
            <a:avLst/>
          </a:prstGeom>
          <a:noFill/>
          <a:ln w="25400" cap="flat" cmpd="sng" algn="ctr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  <a:prstDash val="solid"/>
            <a:miter lim="800000"/>
          </a:ln>
          <a:effectLst/>
        </p:spPr>
      </p:cxnSp>
      <p:grpSp>
        <p:nvGrpSpPr>
          <p:cNvPr id="32773" name="组合 18"/>
          <p:cNvGrpSpPr/>
          <p:nvPr/>
        </p:nvGrpSpPr>
        <p:grpSpPr>
          <a:xfrm>
            <a:off x="1585914" y="131763"/>
            <a:ext cx="503237" cy="501650"/>
            <a:chOff x="1131485" y="2234042"/>
            <a:chExt cx="1607262" cy="1607262"/>
          </a:xfrm>
        </p:grpSpPr>
        <p:sp>
          <p:nvSpPr>
            <p:cNvPr id="32783" name="椭圆 72"/>
            <p:cNvSpPr/>
            <p:nvPr/>
          </p:nvSpPr>
          <p:spPr>
            <a:xfrm>
              <a:off x="1131485" y="2234042"/>
              <a:ext cx="1607262" cy="1607262"/>
            </a:xfrm>
            <a:prstGeom prst="ellipse">
              <a:avLst/>
            </a:prstGeom>
            <a:solidFill>
              <a:srgbClr val="4B649F"/>
            </a:solidFill>
            <a:ln w="19050" cap="flat" cmpd="sng">
              <a:solidFill>
                <a:srgbClr val="4B649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en-US" altLang="en-US" sz="2800" dirty="0">
                <a:latin typeface="+mj-ea"/>
                <a:ea typeface="+mj-ea"/>
              </a:endParaRPr>
            </a:p>
          </p:txBody>
        </p:sp>
        <p:sp>
          <p:nvSpPr>
            <p:cNvPr id="32784" name="椭圆 73"/>
            <p:cNvSpPr/>
            <p:nvPr/>
          </p:nvSpPr>
          <p:spPr>
            <a:xfrm>
              <a:off x="1241020" y="2343577"/>
              <a:ext cx="1388192" cy="1388192"/>
            </a:xfrm>
            <a:prstGeom prst="ellipse">
              <a:avLst/>
            </a:prstGeom>
            <a:solidFill>
              <a:srgbClr val="FFFFFF"/>
            </a:solidFill>
            <a:ln w="19050" cap="flat" cmpd="sng">
              <a:solidFill>
                <a:srgbClr val="4B649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en-US" altLang="en-US" sz="2800" dirty="0">
                <a:latin typeface="+mj-ea"/>
                <a:ea typeface="+mj-ea"/>
              </a:endParaRPr>
            </a:p>
          </p:txBody>
        </p:sp>
        <p:sp>
          <p:nvSpPr>
            <p:cNvPr id="32785" name="KSO_Shape"/>
            <p:cNvSpPr/>
            <p:nvPr/>
          </p:nvSpPr>
          <p:spPr>
            <a:xfrm>
              <a:off x="1480150" y="2597150"/>
              <a:ext cx="909932" cy="881046"/>
            </a:xfrm>
            <a:custGeom>
              <a:avLst/>
              <a:gdLst>
                <a:gd name="txL" fmla="*/ 0 w 8965002"/>
                <a:gd name="txT" fmla="*/ 0 h 8673857"/>
                <a:gd name="txR" fmla="*/ 8965002 w 8965002"/>
                <a:gd name="txB" fmla="*/ 8673857 h 8673857"/>
              </a:gdLst>
              <a:ahLst/>
              <a:cxnLst>
                <a:cxn ang="0">
                  <a:pos x="168510" y="73510"/>
                </a:cxn>
                <a:cxn ang="0">
                  <a:pos x="173332" y="73510"/>
                </a:cxn>
                <a:cxn ang="0">
                  <a:pos x="181294" y="88599"/>
                </a:cxn>
                <a:cxn ang="0">
                  <a:pos x="141947" y="147885"/>
                </a:cxn>
                <a:cxn ang="0">
                  <a:pos x="132685" y="152480"/>
                </a:cxn>
                <a:cxn ang="0">
                  <a:pos x="109567" y="152480"/>
                </a:cxn>
                <a:cxn ang="0">
                  <a:pos x="109567" y="171170"/>
                </a:cxn>
                <a:cxn ang="0">
                  <a:pos x="106505" y="176225"/>
                </a:cxn>
                <a:cxn ang="0">
                  <a:pos x="103673" y="176915"/>
                </a:cxn>
                <a:cxn ang="0">
                  <a:pos x="100075" y="175842"/>
                </a:cxn>
                <a:cxn ang="0">
                  <a:pos x="82086" y="163664"/>
                </a:cxn>
                <a:cxn ang="0">
                  <a:pos x="64479" y="175842"/>
                </a:cxn>
                <a:cxn ang="0">
                  <a:pos x="58049" y="176225"/>
                </a:cxn>
                <a:cxn ang="0">
                  <a:pos x="54758" y="171170"/>
                </a:cxn>
                <a:cxn ang="0">
                  <a:pos x="54758" y="124446"/>
                </a:cxn>
                <a:cxn ang="0">
                  <a:pos x="64632" y="104685"/>
                </a:cxn>
                <a:cxn ang="0">
                  <a:pos x="67771" y="103842"/>
                </a:cxn>
                <a:cxn ang="0">
                  <a:pos x="115997" y="103842"/>
                </a:cxn>
                <a:cxn ang="0">
                  <a:pos x="109414" y="128123"/>
                </a:cxn>
                <a:cxn ang="0">
                  <a:pos x="126944" y="128123"/>
                </a:cxn>
                <a:cxn ang="0">
                  <a:pos x="168510" y="73510"/>
                </a:cxn>
                <a:cxn ang="0">
                  <a:pos x="124539" y="2"/>
                </a:cxn>
                <a:cxn ang="0">
                  <a:pos x="167119" y="2806"/>
                </a:cxn>
                <a:cxn ang="0">
                  <a:pos x="174850" y="18047"/>
                </a:cxn>
                <a:cxn ang="0">
                  <a:pos x="126551" y="81080"/>
                </a:cxn>
                <a:cxn ang="0">
                  <a:pos x="117825" y="85215"/>
                </a:cxn>
                <a:cxn ang="0">
                  <a:pos x="45032" y="85215"/>
                </a:cxn>
                <a:cxn ang="0">
                  <a:pos x="23447" y="111715"/>
                </a:cxn>
                <a:cxn ang="0">
                  <a:pos x="36689" y="126956"/>
                </a:cxn>
                <a:cxn ang="0">
                  <a:pos x="42506" y="128105"/>
                </a:cxn>
                <a:cxn ang="0">
                  <a:pos x="42506" y="152460"/>
                </a:cxn>
                <a:cxn ang="0">
                  <a:pos x="1096" y="116693"/>
                </a:cxn>
                <a:cxn ang="0">
                  <a:pos x="1326" y="96474"/>
                </a:cxn>
                <a:cxn ang="0">
                  <a:pos x="55366" y="13682"/>
                </a:cxn>
                <a:cxn ang="0">
                  <a:pos x="71669" y="4645"/>
                </a:cxn>
                <a:cxn ang="0">
                  <a:pos x="124539" y="2"/>
                </a:cxn>
              </a:cxnLst>
              <a:rect l="txL" t="txT" r="txR" b="txB"/>
              <a:pathLst>
                <a:path w="8965002" h="8673857">
                  <a:moveTo>
                    <a:pt x="8267042" y="3603669"/>
                  </a:moveTo>
                  <a:cubicBezTo>
                    <a:pt x="8267042" y="3603669"/>
                    <a:pt x="8267042" y="3603669"/>
                    <a:pt x="8503636" y="3603669"/>
                  </a:cubicBezTo>
                  <a:cubicBezTo>
                    <a:pt x="8770275" y="3603669"/>
                    <a:pt x="9115779" y="3885289"/>
                    <a:pt x="8894206" y="4343392"/>
                  </a:cubicBezTo>
                  <a:cubicBezTo>
                    <a:pt x="8894206" y="4343392"/>
                    <a:pt x="8894206" y="4343392"/>
                    <a:pt x="6963891" y="7249712"/>
                  </a:cubicBezTo>
                  <a:cubicBezTo>
                    <a:pt x="6817428" y="7463743"/>
                    <a:pt x="6610877" y="7475008"/>
                    <a:pt x="6509479" y="7475008"/>
                  </a:cubicBezTo>
                  <a:cubicBezTo>
                    <a:pt x="6509479" y="7475008"/>
                    <a:pt x="6509479" y="7475008"/>
                    <a:pt x="5375325" y="7475008"/>
                  </a:cubicBezTo>
                  <a:cubicBezTo>
                    <a:pt x="5375325" y="7475008"/>
                    <a:pt x="5375325" y="7475008"/>
                    <a:pt x="5375325" y="8391212"/>
                  </a:cubicBezTo>
                  <a:cubicBezTo>
                    <a:pt x="5375325" y="8503860"/>
                    <a:pt x="5326504" y="8586469"/>
                    <a:pt x="5225106" y="8639038"/>
                  </a:cubicBezTo>
                  <a:cubicBezTo>
                    <a:pt x="5180040" y="8661567"/>
                    <a:pt x="5131219" y="8672833"/>
                    <a:pt x="5086153" y="8672833"/>
                  </a:cubicBezTo>
                  <a:cubicBezTo>
                    <a:pt x="5026066" y="8672833"/>
                    <a:pt x="4962223" y="8654057"/>
                    <a:pt x="4909646" y="8620263"/>
                  </a:cubicBezTo>
                  <a:cubicBezTo>
                    <a:pt x="4909646" y="8620263"/>
                    <a:pt x="4909646" y="8620263"/>
                    <a:pt x="4027109" y="8023229"/>
                  </a:cubicBezTo>
                  <a:cubicBezTo>
                    <a:pt x="4027109" y="8023229"/>
                    <a:pt x="4027109" y="8023229"/>
                    <a:pt x="3163349" y="8620263"/>
                  </a:cubicBezTo>
                  <a:cubicBezTo>
                    <a:pt x="3069463" y="8684097"/>
                    <a:pt x="2949287" y="8691607"/>
                    <a:pt x="2847889" y="8639038"/>
                  </a:cubicBezTo>
                  <a:cubicBezTo>
                    <a:pt x="2750247" y="8586469"/>
                    <a:pt x="2686404" y="8503860"/>
                    <a:pt x="2686404" y="8391212"/>
                  </a:cubicBezTo>
                  <a:cubicBezTo>
                    <a:pt x="2686404" y="8391212"/>
                    <a:pt x="2686404" y="8391212"/>
                    <a:pt x="2686404" y="6100701"/>
                  </a:cubicBezTo>
                  <a:cubicBezTo>
                    <a:pt x="2686404" y="5559991"/>
                    <a:pt x="2990598" y="5237066"/>
                    <a:pt x="3170860" y="5131928"/>
                  </a:cubicBezTo>
                  <a:cubicBezTo>
                    <a:pt x="3215926" y="5105644"/>
                    <a:pt x="3268503" y="5090624"/>
                    <a:pt x="3324835" y="5090624"/>
                  </a:cubicBezTo>
                  <a:cubicBezTo>
                    <a:pt x="3324835" y="5090624"/>
                    <a:pt x="3324835" y="5090624"/>
                    <a:pt x="5690785" y="5090624"/>
                  </a:cubicBezTo>
                  <a:cubicBezTo>
                    <a:pt x="5371570" y="5406038"/>
                    <a:pt x="5367814" y="5980543"/>
                    <a:pt x="5367814" y="6280938"/>
                  </a:cubicBezTo>
                  <a:cubicBezTo>
                    <a:pt x="5367814" y="6280938"/>
                    <a:pt x="5367814" y="6280938"/>
                    <a:pt x="6227818" y="6280938"/>
                  </a:cubicBezTo>
                  <a:cubicBezTo>
                    <a:pt x="6227818" y="6280938"/>
                    <a:pt x="6227818" y="6280938"/>
                    <a:pt x="8267042" y="3603669"/>
                  </a:cubicBezTo>
                  <a:close/>
                  <a:moveTo>
                    <a:pt x="6109875" y="128"/>
                  </a:moveTo>
                  <a:cubicBezTo>
                    <a:pt x="6829153" y="-2490"/>
                    <a:pt x="7579192" y="34821"/>
                    <a:pt x="8198796" y="137601"/>
                  </a:cubicBezTo>
                  <a:cubicBezTo>
                    <a:pt x="8705745" y="220201"/>
                    <a:pt x="8739542" y="678257"/>
                    <a:pt x="8578069" y="884757"/>
                  </a:cubicBezTo>
                  <a:cubicBezTo>
                    <a:pt x="8578069" y="884757"/>
                    <a:pt x="6234838" y="3955980"/>
                    <a:pt x="6208552" y="3974753"/>
                  </a:cubicBezTo>
                  <a:cubicBezTo>
                    <a:pt x="6107162" y="4098653"/>
                    <a:pt x="5953199" y="4177498"/>
                    <a:pt x="5780461" y="4177498"/>
                  </a:cubicBezTo>
                  <a:cubicBezTo>
                    <a:pt x="5780461" y="4177498"/>
                    <a:pt x="5780461" y="4177498"/>
                    <a:pt x="2209285" y="4177498"/>
                  </a:cubicBezTo>
                  <a:cubicBezTo>
                    <a:pt x="1818747" y="4177498"/>
                    <a:pt x="970076" y="4545444"/>
                    <a:pt x="1150325" y="5476573"/>
                  </a:cubicBezTo>
                  <a:cubicBezTo>
                    <a:pt x="1217918" y="5825746"/>
                    <a:pt x="1465760" y="6103583"/>
                    <a:pt x="1799971" y="6223729"/>
                  </a:cubicBezTo>
                  <a:cubicBezTo>
                    <a:pt x="1875075" y="6253765"/>
                    <a:pt x="2002751" y="6268783"/>
                    <a:pt x="2085365" y="6280047"/>
                  </a:cubicBezTo>
                  <a:cubicBezTo>
                    <a:pt x="2085365" y="6280047"/>
                    <a:pt x="2085365" y="6280047"/>
                    <a:pt x="2085365" y="7473994"/>
                  </a:cubicBezTo>
                  <a:cubicBezTo>
                    <a:pt x="1582171" y="7440203"/>
                    <a:pt x="335451" y="7004675"/>
                    <a:pt x="53813" y="5720619"/>
                  </a:cubicBezTo>
                  <a:cubicBezTo>
                    <a:pt x="-25046" y="5397728"/>
                    <a:pt x="-13780" y="5056063"/>
                    <a:pt x="65078" y="4729417"/>
                  </a:cubicBezTo>
                  <a:cubicBezTo>
                    <a:pt x="282879" y="3283915"/>
                    <a:pt x="2351982" y="944830"/>
                    <a:pt x="2716235" y="670748"/>
                  </a:cubicBezTo>
                  <a:cubicBezTo>
                    <a:pt x="2960321" y="471756"/>
                    <a:pt x="3234449" y="310311"/>
                    <a:pt x="3516088" y="227711"/>
                  </a:cubicBezTo>
                  <a:cubicBezTo>
                    <a:pt x="3797726" y="119767"/>
                    <a:pt x="4911078" y="4491"/>
                    <a:pt x="6109875" y="128"/>
                  </a:cubicBezTo>
                  <a:close/>
                </a:path>
              </a:pathLst>
            </a:custGeom>
            <a:solidFill>
              <a:srgbClr val="4B649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2800">
                <a:latin typeface="+mj-ea"/>
                <a:ea typeface="+mj-ea"/>
              </a:endParaRPr>
            </a:p>
          </p:txBody>
        </p:sp>
      </p:grpSp>
      <p:sp>
        <p:nvSpPr>
          <p:cNvPr id="21" name="文本框 4"/>
          <p:cNvSpPr txBox="1"/>
          <p:nvPr/>
        </p:nvSpPr>
        <p:spPr>
          <a:xfrm>
            <a:off x="1553210" y="1340768"/>
            <a:ext cx="9114790" cy="48310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+mj-ea"/>
                <a:ea typeface="+mj-ea"/>
              </a:rPr>
              <a:t>5.</a:t>
            </a:r>
            <a:r>
              <a:rPr lang="zh-CN" altLang="en-US" sz="2800" dirty="0">
                <a:latin typeface="+mj-ea"/>
                <a:ea typeface="+mj-ea"/>
              </a:rPr>
              <a:t>神经系统结构和功能的基本单位：</a:t>
            </a:r>
            <a:r>
              <a:rPr lang="en-US" altLang="zh-CN" sz="2800" dirty="0">
                <a:latin typeface="+mj-ea"/>
                <a:ea typeface="+mj-ea"/>
              </a:rPr>
              <a:t>________</a:t>
            </a:r>
            <a:r>
              <a:rPr lang="zh-CN" altLang="en-US" sz="2800" dirty="0">
                <a:latin typeface="+mj-ea"/>
                <a:ea typeface="+mj-ea"/>
              </a:rPr>
              <a:t>（又叫神经细胞），包括</a:t>
            </a:r>
            <a:r>
              <a:rPr lang="en-US" altLang="zh-CN" sz="2800" dirty="0">
                <a:latin typeface="+mj-ea"/>
                <a:ea typeface="+mj-ea"/>
              </a:rPr>
              <a:t>________</a:t>
            </a:r>
            <a:r>
              <a:rPr lang="zh-CN" altLang="en-US" sz="2800" dirty="0">
                <a:latin typeface="+mj-ea"/>
                <a:ea typeface="+mj-ea"/>
              </a:rPr>
              <a:t>和</a:t>
            </a:r>
            <a:r>
              <a:rPr lang="en-US" altLang="zh-CN" sz="2800" dirty="0">
                <a:latin typeface="+mj-ea"/>
                <a:ea typeface="+mj-ea"/>
              </a:rPr>
              <a:t>________</a:t>
            </a:r>
            <a:r>
              <a:rPr lang="zh-CN" altLang="en-US" sz="2800" dirty="0">
                <a:latin typeface="+mj-ea"/>
                <a:ea typeface="+mj-ea"/>
              </a:rPr>
              <a:t>两部分。如下图：</a:t>
            </a:r>
            <a:endParaRPr lang="en-US" altLang="zh-CN" sz="2800" dirty="0"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800" dirty="0"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800" dirty="0"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800" dirty="0"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800" dirty="0"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800" dirty="0"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dirty="0">
              <a:latin typeface="+mj-ea"/>
              <a:ea typeface="+mj-ea"/>
            </a:endParaRPr>
          </a:p>
          <a:p>
            <a:pPr indent="72009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+mj-ea"/>
                <a:ea typeface="+mj-ea"/>
              </a:rPr>
              <a:t>神经细胞生有许多图中的［②③］</a:t>
            </a:r>
            <a:r>
              <a:rPr lang="en-US" altLang="zh-CN" sz="2800" dirty="0">
                <a:latin typeface="+mj-ea"/>
                <a:ea typeface="+mj-ea"/>
              </a:rPr>
              <a:t>________</a:t>
            </a:r>
            <a:r>
              <a:rPr lang="zh-CN" altLang="en-US" sz="2800" dirty="0">
                <a:latin typeface="+mj-ea"/>
                <a:ea typeface="+mj-ea"/>
              </a:rPr>
              <a:t>，长的外表大都有一层鞘，组成</a:t>
            </a:r>
            <a:r>
              <a:rPr lang="en-US" altLang="zh-CN" sz="2800" dirty="0">
                <a:latin typeface="+mj-ea"/>
                <a:ea typeface="+mj-ea"/>
              </a:rPr>
              <a:t>__________</a:t>
            </a:r>
            <a:r>
              <a:rPr lang="zh-CN" altLang="en-US" sz="2800" dirty="0">
                <a:latin typeface="+mj-ea"/>
                <a:ea typeface="+mj-ea"/>
              </a:rPr>
              <a:t>，其末端的细小分支如图中的④，称为</a:t>
            </a:r>
            <a:r>
              <a:rPr lang="en-US" altLang="zh-CN" sz="2800" dirty="0">
                <a:latin typeface="+mj-ea"/>
                <a:ea typeface="+mj-ea"/>
              </a:rPr>
              <a:t>__________</a:t>
            </a:r>
            <a:r>
              <a:rPr lang="zh-CN" altLang="en-US" sz="2800" dirty="0">
                <a:latin typeface="+mj-ea"/>
                <a:ea typeface="+mj-ea"/>
              </a:rPr>
              <a:t>。</a:t>
            </a:r>
            <a:endParaRPr lang="en-US" altLang="zh-CN" sz="2800" dirty="0">
              <a:latin typeface="+mj-ea"/>
              <a:ea typeface="+mj-ea"/>
            </a:endParaRPr>
          </a:p>
        </p:txBody>
      </p:sp>
      <p:sp>
        <p:nvSpPr>
          <p:cNvPr id="47" name="TextBox 46"/>
          <p:cNvSpPr txBox="1"/>
          <p:nvPr/>
        </p:nvSpPr>
        <p:spPr>
          <a:xfrm flipH="1">
            <a:off x="7175500" y="1341439"/>
            <a:ext cx="172243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神经元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48" name="TextBox 47"/>
          <p:cNvSpPr txBox="1"/>
          <p:nvPr/>
        </p:nvSpPr>
        <p:spPr>
          <a:xfrm flipH="1">
            <a:off x="3751263" y="1792289"/>
            <a:ext cx="17208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细胞体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49" name="TextBox 48"/>
          <p:cNvSpPr txBox="1"/>
          <p:nvPr/>
        </p:nvSpPr>
        <p:spPr>
          <a:xfrm flipH="1">
            <a:off x="5316539" y="1752600"/>
            <a:ext cx="20542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突起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23" name="TextBox 22"/>
          <p:cNvSpPr txBox="1"/>
          <p:nvPr/>
        </p:nvSpPr>
        <p:spPr>
          <a:xfrm flipH="1">
            <a:off x="7370764" y="4724401"/>
            <a:ext cx="20542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突起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6" name="TextBox 15"/>
          <p:cNvSpPr txBox="1"/>
          <p:nvPr/>
        </p:nvSpPr>
        <p:spPr>
          <a:xfrm flipH="1">
            <a:off x="5119688" y="5218114"/>
            <a:ext cx="205581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神经纤维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7" name="TextBox 16"/>
          <p:cNvSpPr txBox="1"/>
          <p:nvPr/>
        </p:nvSpPr>
        <p:spPr>
          <a:xfrm flipH="1">
            <a:off x="4065589" y="5589589"/>
            <a:ext cx="20542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神经末梢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pic>
        <p:nvPicPr>
          <p:cNvPr id="3278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5588" y="2324100"/>
            <a:ext cx="4024312" cy="2400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文本框 4"/>
          <p:cNvSpPr txBox="1"/>
          <p:nvPr/>
        </p:nvSpPr>
        <p:spPr>
          <a:xfrm>
            <a:off x="1524635" y="86546"/>
            <a:ext cx="911479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accent1"/>
                </a:solidFill>
                <a:latin typeface="+mj-ea"/>
                <a:ea typeface="+mj-ea"/>
              </a:rPr>
              <a:t>考点二  神经系统</a:t>
            </a:r>
            <a:endParaRPr lang="zh-CN" altLang="en-US" sz="28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8" grpId="0"/>
      <p:bldP spid="49" grpId="0"/>
      <p:bldP spid="23" grpId="0"/>
      <p:bldP spid="16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矩形 49"/>
          <p:cNvSpPr/>
          <p:nvPr/>
        </p:nvSpPr>
        <p:spPr>
          <a:xfrm>
            <a:off x="1524001" y="6781800"/>
            <a:ext cx="9115425" cy="76200"/>
          </a:xfrm>
          <a:prstGeom prst="rect">
            <a:avLst/>
          </a:prstGeom>
          <a:solidFill>
            <a:srgbClr val="4B649F"/>
          </a:solidFill>
          <a:ln w="12700">
            <a:noFill/>
          </a:ln>
        </p:spPr>
        <p:txBody>
          <a:bodyPr anchor="ctr"/>
          <a:lstStyle/>
          <a:p>
            <a:pPr algn="ctr"/>
            <a:endParaRPr lang="en-US" altLang="en-US" sz="2800" dirty="0">
              <a:latin typeface="+mj-ea"/>
              <a:ea typeface="+mj-ea"/>
            </a:endParaRPr>
          </a:p>
        </p:txBody>
      </p:sp>
      <p:pic>
        <p:nvPicPr>
          <p:cNvPr id="33794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70763" y="-7937"/>
            <a:ext cx="3340100" cy="938212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52" name="直接连接符 51"/>
          <p:cNvCxnSpPr/>
          <p:nvPr/>
        </p:nvCxnSpPr>
        <p:spPr>
          <a:xfrm flipV="1">
            <a:off x="1487170" y="671196"/>
            <a:ext cx="8263890" cy="23495"/>
          </a:xfrm>
          <a:prstGeom prst="line">
            <a:avLst/>
          </a:prstGeom>
          <a:noFill/>
          <a:ln w="25400" cap="flat" cmpd="sng" algn="ctr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  <a:prstDash val="solid"/>
            <a:miter lim="800000"/>
          </a:ln>
          <a:effectLst/>
        </p:spPr>
      </p:cxnSp>
      <p:grpSp>
        <p:nvGrpSpPr>
          <p:cNvPr id="33797" name="组合 18"/>
          <p:cNvGrpSpPr/>
          <p:nvPr/>
        </p:nvGrpSpPr>
        <p:grpSpPr>
          <a:xfrm>
            <a:off x="1585914" y="131763"/>
            <a:ext cx="503237" cy="501650"/>
            <a:chOff x="1131485" y="2234042"/>
            <a:chExt cx="1607262" cy="1607262"/>
          </a:xfrm>
        </p:grpSpPr>
        <p:sp>
          <p:nvSpPr>
            <p:cNvPr id="33812" name="椭圆 72"/>
            <p:cNvSpPr/>
            <p:nvPr/>
          </p:nvSpPr>
          <p:spPr>
            <a:xfrm>
              <a:off x="1131485" y="2234042"/>
              <a:ext cx="1607262" cy="1607262"/>
            </a:xfrm>
            <a:prstGeom prst="ellipse">
              <a:avLst/>
            </a:prstGeom>
            <a:solidFill>
              <a:srgbClr val="4B649F"/>
            </a:solidFill>
            <a:ln w="19050" cap="flat" cmpd="sng">
              <a:solidFill>
                <a:srgbClr val="4B649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en-US" altLang="en-US" sz="2800" dirty="0">
                <a:latin typeface="+mj-ea"/>
                <a:ea typeface="+mj-ea"/>
              </a:endParaRPr>
            </a:p>
          </p:txBody>
        </p:sp>
        <p:sp>
          <p:nvSpPr>
            <p:cNvPr id="33813" name="椭圆 73"/>
            <p:cNvSpPr/>
            <p:nvPr/>
          </p:nvSpPr>
          <p:spPr>
            <a:xfrm>
              <a:off x="1241020" y="2343577"/>
              <a:ext cx="1388192" cy="1388192"/>
            </a:xfrm>
            <a:prstGeom prst="ellipse">
              <a:avLst/>
            </a:prstGeom>
            <a:solidFill>
              <a:srgbClr val="FFFFFF"/>
            </a:solidFill>
            <a:ln w="19050" cap="flat" cmpd="sng">
              <a:solidFill>
                <a:srgbClr val="4B649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en-US" altLang="en-US" sz="2800" dirty="0">
                <a:latin typeface="+mj-ea"/>
                <a:ea typeface="+mj-ea"/>
              </a:endParaRPr>
            </a:p>
          </p:txBody>
        </p:sp>
        <p:sp>
          <p:nvSpPr>
            <p:cNvPr id="33814" name="KSO_Shape"/>
            <p:cNvSpPr/>
            <p:nvPr/>
          </p:nvSpPr>
          <p:spPr>
            <a:xfrm>
              <a:off x="1480150" y="2597150"/>
              <a:ext cx="909932" cy="881046"/>
            </a:xfrm>
            <a:custGeom>
              <a:avLst/>
              <a:gdLst>
                <a:gd name="txL" fmla="*/ 0 w 8965002"/>
                <a:gd name="txT" fmla="*/ 0 h 8673857"/>
                <a:gd name="txR" fmla="*/ 8965002 w 8965002"/>
                <a:gd name="txB" fmla="*/ 8673857 h 8673857"/>
              </a:gdLst>
              <a:ahLst/>
              <a:cxnLst>
                <a:cxn ang="0">
                  <a:pos x="168510" y="73510"/>
                </a:cxn>
                <a:cxn ang="0">
                  <a:pos x="173332" y="73510"/>
                </a:cxn>
                <a:cxn ang="0">
                  <a:pos x="181294" y="88599"/>
                </a:cxn>
                <a:cxn ang="0">
                  <a:pos x="141947" y="147885"/>
                </a:cxn>
                <a:cxn ang="0">
                  <a:pos x="132685" y="152480"/>
                </a:cxn>
                <a:cxn ang="0">
                  <a:pos x="109567" y="152480"/>
                </a:cxn>
                <a:cxn ang="0">
                  <a:pos x="109567" y="171170"/>
                </a:cxn>
                <a:cxn ang="0">
                  <a:pos x="106505" y="176225"/>
                </a:cxn>
                <a:cxn ang="0">
                  <a:pos x="103673" y="176915"/>
                </a:cxn>
                <a:cxn ang="0">
                  <a:pos x="100075" y="175842"/>
                </a:cxn>
                <a:cxn ang="0">
                  <a:pos x="82086" y="163664"/>
                </a:cxn>
                <a:cxn ang="0">
                  <a:pos x="64479" y="175842"/>
                </a:cxn>
                <a:cxn ang="0">
                  <a:pos x="58049" y="176225"/>
                </a:cxn>
                <a:cxn ang="0">
                  <a:pos x="54758" y="171170"/>
                </a:cxn>
                <a:cxn ang="0">
                  <a:pos x="54758" y="124446"/>
                </a:cxn>
                <a:cxn ang="0">
                  <a:pos x="64632" y="104685"/>
                </a:cxn>
                <a:cxn ang="0">
                  <a:pos x="67771" y="103842"/>
                </a:cxn>
                <a:cxn ang="0">
                  <a:pos x="115997" y="103842"/>
                </a:cxn>
                <a:cxn ang="0">
                  <a:pos x="109414" y="128123"/>
                </a:cxn>
                <a:cxn ang="0">
                  <a:pos x="126944" y="128123"/>
                </a:cxn>
                <a:cxn ang="0">
                  <a:pos x="168510" y="73510"/>
                </a:cxn>
                <a:cxn ang="0">
                  <a:pos x="124539" y="2"/>
                </a:cxn>
                <a:cxn ang="0">
                  <a:pos x="167119" y="2806"/>
                </a:cxn>
                <a:cxn ang="0">
                  <a:pos x="174850" y="18047"/>
                </a:cxn>
                <a:cxn ang="0">
                  <a:pos x="126551" y="81080"/>
                </a:cxn>
                <a:cxn ang="0">
                  <a:pos x="117825" y="85215"/>
                </a:cxn>
                <a:cxn ang="0">
                  <a:pos x="45032" y="85215"/>
                </a:cxn>
                <a:cxn ang="0">
                  <a:pos x="23447" y="111715"/>
                </a:cxn>
                <a:cxn ang="0">
                  <a:pos x="36689" y="126956"/>
                </a:cxn>
                <a:cxn ang="0">
                  <a:pos x="42506" y="128105"/>
                </a:cxn>
                <a:cxn ang="0">
                  <a:pos x="42506" y="152460"/>
                </a:cxn>
                <a:cxn ang="0">
                  <a:pos x="1096" y="116693"/>
                </a:cxn>
                <a:cxn ang="0">
                  <a:pos x="1326" y="96474"/>
                </a:cxn>
                <a:cxn ang="0">
                  <a:pos x="55366" y="13682"/>
                </a:cxn>
                <a:cxn ang="0">
                  <a:pos x="71669" y="4645"/>
                </a:cxn>
                <a:cxn ang="0">
                  <a:pos x="124539" y="2"/>
                </a:cxn>
              </a:cxnLst>
              <a:rect l="txL" t="txT" r="txR" b="txB"/>
              <a:pathLst>
                <a:path w="8965002" h="8673857">
                  <a:moveTo>
                    <a:pt x="8267042" y="3603669"/>
                  </a:moveTo>
                  <a:cubicBezTo>
                    <a:pt x="8267042" y="3603669"/>
                    <a:pt x="8267042" y="3603669"/>
                    <a:pt x="8503636" y="3603669"/>
                  </a:cubicBezTo>
                  <a:cubicBezTo>
                    <a:pt x="8770275" y="3603669"/>
                    <a:pt x="9115779" y="3885289"/>
                    <a:pt x="8894206" y="4343392"/>
                  </a:cubicBezTo>
                  <a:cubicBezTo>
                    <a:pt x="8894206" y="4343392"/>
                    <a:pt x="8894206" y="4343392"/>
                    <a:pt x="6963891" y="7249712"/>
                  </a:cubicBezTo>
                  <a:cubicBezTo>
                    <a:pt x="6817428" y="7463743"/>
                    <a:pt x="6610877" y="7475008"/>
                    <a:pt x="6509479" y="7475008"/>
                  </a:cubicBezTo>
                  <a:cubicBezTo>
                    <a:pt x="6509479" y="7475008"/>
                    <a:pt x="6509479" y="7475008"/>
                    <a:pt x="5375325" y="7475008"/>
                  </a:cubicBezTo>
                  <a:cubicBezTo>
                    <a:pt x="5375325" y="7475008"/>
                    <a:pt x="5375325" y="7475008"/>
                    <a:pt x="5375325" y="8391212"/>
                  </a:cubicBezTo>
                  <a:cubicBezTo>
                    <a:pt x="5375325" y="8503860"/>
                    <a:pt x="5326504" y="8586469"/>
                    <a:pt x="5225106" y="8639038"/>
                  </a:cubicBezTo>
                  <a:cubicBezTo>
                    <a:pt x="5180040" y="8661567"/>
                    <a:pt x="5131219" y="8672833"/>
                    <a:pt x="5086153" y="8672833"/>
                  </a:cubicBezTo>
                  <a:cubicBezTo>
                    <a:pt x="5026066" y="8672833"/>
                    <a:pt x="4962223" y="8654057"/>
                    <a:pt x="4909646" y="8620263"/>
                  </a:cubicBezTo>
                  <a:cubicBezTo>
                    <a:pt x="4909646" y="8620263"/>
                    <a:pt x="4909646" y="8620263"/>
                    <a:pt x="4027109" y="8023229"/>
                  </a:cubicBezTo>
                  <a:cubicBezTo>
                    <a:pt x="4027109" y="8023229"/>
                    <a:pt x="4027109" y="8023229"/>
                    <a:pt x="3163349" y="8620263"/>
                  </a:cubicBezTo>
                  <a:cubicBezTo>
                    <a:pt x="3069463" y="8684097"/>
                    <a:pt x="2949287" y="8691607"/>
                    <a:pt x="2847889" y="8639038"/>
                  </a:cubicBezTo>
                  <a:cubicBezTo>
                    <a:pt x="2750247" y="8586469"/>
                    <a:pt x="2686404" y="8503860"/>
                    <a:pt x="2686404" y="8391212"/>
                  </a:cubicBezTo>
                  <a:cubicBezTo>
                    <a:pt x="2686404" y="8391212"/>
                    <a:pt x="2686404" y="8391212"/>
                    <a:pt x="2686404" y="6100701"/>
                  </a:cubicBezTo>
                  <a:cubicBezTo>
                    <a:pt x="2686404" y="5559991"/>
                    <a:pt x="2990598" y="5237066"/>
                    <a:pt x="3170860" y="5131928"/>
                  </a:cubicBezTo>
                  <a:cubicBezTo>
                    <a:pt x="3215926" y="5105644"/>
                    <a:pt x="3268503" y="5090624"/>
                    <a:pt x="3324835" y="5090624"/>
                  </a:cubicBezTo>
                  <a:cubicBezTo>
                    <a:pt x="3324835" y="5090624"/>
                    <a:pt x="3324835" y="5090624"/>
                    <a:pt x="5690785" y="5090624"/>
                  </a:cubicBezTo>
                  <a:cubicBezTo>
                    <a:pt x="5371570" y="5406038"/>
                    <a:pt x="5367814" y="5980543"/>
                    <a:pt x="5367814" y="6280938"/>
                  </a:cubicBezTo>
                  <a:cubicBezTo>
                    <a:pt x="5367814" y="6280938"/>
                    <a:pt x="5367814" y="6280938"/>
                    <a:pt x="6227818" y="6280938"/>
                  </a:cubicBezTo>
                  <a:cubicBezTo>
                    <a:pt x="6227818" y="6280938"/>
                    <a:pt x="6227818" y="6280938"/>
                    <a:pt x="8267042" y="3603669"/>
                  </a:cubicBezTo>
                  <a:close/>
                  <a:moveTo>
                    <a:pt x="6109875" y="128"/>
                  </a:moveTo>
                  <a:cubicBezTo>
                    <a:pt x="6829153" y="-2490"/>
                    <a:pt x="7579192" y="34821"/>
                    <a:pt x="8198796" y="137601"/>
                  </a:cubicBezTo>
                  <a:cubicBezTo>
                    <a:pt x="8705745" y="220201"/>
                    <a:pt x="8739542" y="678257"/>
                    <a:pt x="8578069" y="884757"/>
                  </a:cubicBezTo>
                  <a:cubicBezTo>
                    <a:pt x="8578069" y="884757"/>
                    <a:pt x="6234838" y="3955980"/>
                    <a:pt x="6208552" y="3974753"/>
                  </a:cubicBezTo>
                  <a:cubicBezTo>
                    <a:pt x="6107162" y="4098653"/>
                    <a:pt x="5953199" y="4177498"/>
                    <a:pt x="5780461" y="4177498"/>
                  </a:cubicBezTo>
                  <a:cubicBezTo>
                    <a:pt x="5780461" y="4177498"/>
                    <a:pt x="5780461" y="4177498"/>
                    <a:pt x="2209285" y="4177498"/>
                  </a:cubicBezTo>
                  <a:cubicBezTo>
                    <a:pt x="1818747" y="4177498"/>
                    <a:pt x="970076" y="4545444"/>
                    <a:pt x="1150325" y="5476573"/>
                  </a:cubicBezTo>
                  <a:cubicBezTo>
                    <a:pt x="1217918" y="5825746"/>
                    <a:pt x="1465760" y="6103583"/>
                    <a:pt x="1799971" y="6223729"/>
                  </a:cubicBezTo>
                  <a:cubicBezTo>
                    <a:pt x="1875075" y="6253765"/>
                    <a:pt x="2002751" y="6268783"/>
                    <a:pt x="2085365" y="6280047"/>
                  </a:cubicBezTo>
                  <a:cubicBezTo>
                    <a:pt x="2085365" y="6280047"/>
                    <a:pt x="2085365" y="6280047"/>
                    <a:pt x="2085365" y="7473994"/>
                  </a:cubicBezTo>
                  <a:cubicBezTo>
                    <a:pt x="1582171" y="7440203"/>
                    <a:pt x="335451" y="7004675"/>
                    <a:pt x="53813" y="5720619"/>
                  </a:cubicBezTo>
                  <a:cubicBezTo>
                    <a:pt x="-25046" y="5397728"/>
                    <a:pt x="-13780" y="5056063"/>
                    <a:pt x="65078" y="4729417"/>
                  </a:cubicBezTo>
                  <a:cubicBezTo>
                    <a:pt x="282879" y="3283915"/>
                    <a:pt x="2351982" y="944830"/>
                    <a:pt x="2716235" y="670748"/>
                  </a:cubicBezTo>
                  <a:cubicBezTo>
                    <a:pt x="2960321" y="471756"/>
                    <a:pt x="3234449" y="310311"/>
                    <a:pt x="3516088" y="227711"/>
                  </a:cubicBezTo>
                  <a:cubicBezTo>
                    <a:pt x="3797726" y="119767"/>
                    <a:pt x="4911078" y="4491"/>
                    <a:pt x="6109875" y="128"/>
                  </a:cubicBezTo>
                  <a:close/>
                </a:path>
              </a:pathLst>
            </a:custGeom>
            <a:solidFill>
              <a:srgbClr val="4B649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2800">
                <a:latin typeface="+mj-ea"/>
                <a:ea typeface="+mj-ea"/>
              </a:endParaRPr>
            </a:p>
          </p:txBody>
        </p:sp>
      </p:grpSp>
      <p:sp>
        <p:nvSpPr>
          <p:cNvPr id="20" name="文本框 4"/>
          <p:cNvSpPr txBox="1"/>
          <p:nvPr/>
        </p:nvSpPr>
        <p:spPr>
          <a:xfrm>
            <a:off x="1538605" y="117893"/>
            <a:ext cx="911479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accent1"/>
                </a:solidFill>
                <a:latin typeface="+mj-ea"/>
                <a:ea typeface="+mj-ea"/>
              </a:rPr>
              <a:t>考点三  神经调节的基本方式</a:t>
            </a:r>
            <a:endParaRPr lang="zh-CN" altLang="en-US" sz="28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21" name="文本框 4"/>
          <p:cNvSpPr txBox="1"/>
          <p:nvPr/>
        </p:nvSpPr>
        <p:spPr>
          <a:xfrm>
            <a:off x="1553211" y="1340768"/>
            <a:ext cx="9114789" cy="39693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+mj-ea"/>
                <a:ea typeface="+mj-ea"/>
              </a:rPr>
              <a:t>6.</a:t>
            </a:r>
            <a:r>
              <a:rPr lang="zh-CN" altLang="en-US" sz="2800" dirty="0">
                <a:latin typeface="+mj-ea"/>
                <a:ea typeface="+mj-ea"/>
              </a:rPr>
              <a:t>神经调节的基本方式是</a:t>
            </a:r>
            <a:r>
              <a:rPr lang="en-US" altLang="zh-CN" sz="2800" dirty="0">
                <a:latin typeface="+mj-ea"/>
                <a:ea typeface="+mj-ea"/>
              </a:rPr>
              <a:t>________</a:t>
            </a:r>
            <a:r>
              <a:rPr lang="zh-CN" altLang="en-US" sz="2800" dirty="0">
                <a:latin typeface="+mj-ea"/>
                <a:ea typeface="+mj-ea"/>
              </a:rPr>
              <a:t>。</a:t>
            </a:r>
            <a:endParaRPr lang="zh-CN" altLang="en-US" sz="2800" dirty="0"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+mj-ea"/>
                <a:ea typeface="+mj-ea"/>
              </a:rPr>
              <a:t>7.</a:t>
            </a:r>
            <a:r>
              <a:rPr lang="zh-CN" altLang="en-US" sz="2800" dirty="0">
                <a:latin typeface="+mj-ea"/>
                <a:ea typeface="+mj-ea"/>
              </a:rPr>
              <a:t>反射的概念：动物通过</a:t>
            </a:r>
            <a:r>
              <a:rPr lang="en-US" altLang="zh-CN" sz="2800" dirty="0">
                <a:latin typeface="+mj-ea"/>
                <a:ea typeface="+mj-ea"/>
              </a:rPr>
              <a:t>________</a:t>
            </a:r>
            <a:r>
              <a:rPr lang="zh-CN" altLang="en-US" sz="2800" dirty="0">
                <a:latin typeface="+mj-ea"/>
                <a:ea typeface="+mj-ea"/>
              </a:rPr>
              <a:t>，对各种刺激发生的有规律的反应。</a:t>
            </a:r>
            <a:endParaRPr lang="zh-CN" altLang="en-US" sz="2800" dirty="0"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+mj-ea"/>
                <a:ea typeface="+mj-ea"/>
              </a:rPr>
              <a:t>8.</a:t>
            </a:r>
            <a:r>
              <a:rPr lang="zh-CN" altLang="en-US" sz="2800" dirty="0">
                <a:latin typeface="+mj-ea"/>
                <a:ea typeface="+mj-ea"/>
              </a:rPr>
              <a:t>完成反射活动的结构是</a:t>
            </a:r>
            <a:endParaRPr lang="en-US" altLang="zh-CN" sz="2800" dirty="0"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+mj-ea"/>
                <a:ea typeface="+mj-ea"/>
              </a:rPr>
              <a:t>________</a:t>
            </a:r>
            <a:r>
              <a:rPr lang="zh-CN" altLang="en-US" sz="2800" dirty="0">
                <a:latin typeface="+mj-ea"/>
                <a:ea typeface="+mj-ea"/>
              </a:rPr>
              <a:t>，如右图：</a:t>
            </a:r>
            <a:endParaRPr lang="en-US" altLang="zh-CN" sz="2800" dirty="0">
              <a:latin typeface="+mj-ea"/>
              <a:ea typeface="+mj-ea"/>
            </a:endParaRPr>
          </a:p>
          <a:p>
            <a:pPr indent="72009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+mj-ea"/>
                <a:ea typeface="+mj-ea"/>
              </a:rPr>
              <a:t>按神经冲动的传导的方</a:t>
            </a:r>
            <a:endParaRPr lang="en-US" altLang="zh-CN" sz="2800" dirty="0"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+mj-ea"/>
                <a:ea typeface="+mj-ea"/>
              </a:rPr>
              <a:t>向：感受器→［  ］</a:t>
            </a:r>
            <a:r>
              <a:rPr lang="en-US" altLang="zh-CN" sz="2800" dirty="0">
                <a:latin typeface="+mj-ea"/>
                <a:ea typeface="+mj-ea"/>
              </a:rPr>
              <a:t>______</a:t>
            </a:r>
            <a:endParaRPr lang="en-US" altLang="zh-CN" sz="2800" dirty="0"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+mj-ea"/>
                <a:ea typeface="+mj-ea"/>
              </a:rPr>
              <a:t>→［   ］</a:t>
            </a:r>
            <a:r>
              <a:rPr lang="en-US" altLang="zh-CN" sz="2800" dirty="0">
                <a:latin typeface="+mj-ea"/>
                <a:ea typeface="+mj-ea"/>
              </a:rPr>
              <a:t>________</a:t>
            </a:r>
            <a:r>
              <a:rPr lang="zh-CN" altLang="en-US" sz="2800" dirty="0">
                <a:latin typeface="+mj-ea"/>
                <a:ea typeface="+mj-ea"/>
              </a:rPr>
              <a:t>→［   ］</a:t>
            </a:r>
            <a:endParaRPr lang="en-US" altLang="zh-CN" sz="2800" dirty="0"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+mj-ea"/>
                <a:ea typeface="+mj-ea"/>
              </a:rPr>
              <a:t>________</a:t>
            </a:r>
            <a:r>
              <a:rPr lang="zh-CN" altLang="en-US" sz="2800" dirty="0">
                <a:latin typeface="+mj-ea"/>
                <a:ea typeface="+mj-ea"/>
              </a:rPr>
              <a:t>→［   ］</a:t>
            </a:r>
            <a:r>
              <a:rPr lang="en-US" altLang="zh-CN" sz="2800" dirty="0">
                <a:latin typeface="+mj-ea"/>
                <a:ea typeface="+mj-ea"/>
              </a:rPr>
              <a:t>________</a:t>
            </a:r>
            <a:r>
              <a:rPr lang="zh-CN" altLang="en-US" sz="2800" dirty="0">
                <a:latin typeface="+mj-ea"/>
                <a:ea typeface="+mj-ea"/>
              </a:rPr>
              <a:t>。</a:t>
            </a:r>
            <a:endParaRPr lang="en-US" altLang="zh-CN" sz="2800" dirty="0">
              <a:latin typeface="+mj-ea"/>
              <a:ea typeface="+mj-ea"/>
            </a:endParaRPr>
          </a:p>
        </p:txBody>
      </p:sp>
      <p:sp>
        <p:nvSpPr>
          <p:cNvPr id="47" name="TextBox 46"/>
          <p:cNvSpPr txBox="1"/>
          <p:nvPr/>
        </p:nvSpPr>
        <p:spPr>
          <a:xfrm flipH="1">
            <a:off x="5619750" y="1341439"/>
            <a:ext cx="14922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反射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48" name="TextBox 47"/>
          <p:cNvSpPr txBox="1"/>
          <p:nvPr/>
        </p:nvSpPr>
        <p:spPr>
          <a:xfrm flipH="1">
            <a:off x="5402664" y="1773239"/>
            <a:ext cx="1722437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神经系统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49" name="TextBox 48"/>
          <p:cNvSpPr txBox="1"/>
          <p:nvPr/>
        </p:nvSpPr>
        <p:spPr>
          <a:xfrm flipH="1">
            <a:off x="1612900" y="2997200"/>
            <a:ext cx="15303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反射弧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22" name="TextBox 21"/>
          <p:cNvSpPr txBox="1"/>
          <p:nvPr/>
        </p:nvSpPr>
        <p:spPr>
          <a:xfrm flipH="1">
            <a:off x="4008438" y="3937000"/>
            <a:ext cx="67151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①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pic>
        <p:nvPicPr>
          <p:cNvPr id="3380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0476" y="2709864"/>
            <a:ext cx="4076005" cy="1749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" name="TextBox 26"/>
          <p:cNvSpPr txBox="1"/>
          <p:nvPr/>
        </p:nvSpPr>
        <p:spPr>
          <a:xfrm flipH="1">
            <a:off x="4656139" y="3900489"/>
            <a:ext cx="1684337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传入神经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28" name="TextBox 27"/>
          <p:cNvSpPr txBox="1"/>
          <p:nvPr/>
        </p:nvSpPr>
        <p:spPr>
          <a:xfrm flipH="1">
            <a:off x="2208213" y="4349751"/>
            <a:ext cx="79216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②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29" name="TextBox 28"/>
          <p:cNvSpPr txBox="1"/>
          <p:nvPr/>
        </p:nvSpPr>
        <p:spPr>
          <a:xfrm flipH="1">
            <a:off x="3143250" y="4314825"/>
            <a:ext cx="16573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神经中枢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30" name="TextBox 29"/>
          <p:cNvSpPr txBox="1"/>
          <p:nvPr/>
        </p:nvSpPr>
        <p:spPr>
          <a:xfrm flipH="1">
            <a:off x="5303838" y="4327526"/>
            <a:ext cx="79216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③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31" name="TextBox 30"/>
          <p:cNvSpPr txBox="1"/>
          <p:nvPr/>
        </p:nvSpPr>
        <p:spPr>
          <a:xfrm flipH="1">
            <a:off x="1487489" y="4727576"/>
            <a:ext cx="18256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传出神经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32" name="TextBox 31"/>
          <p:cNvSpPr txBox="1"/>
          <p:nvPr/>
        </p:nvSpPr>
        <p:spPr>
          <a:xfrm flipH="1">
            <a:off x="3719513" y="4778375"/>
            <a:ext cx="79216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④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33" name="TextBox 32"/>
          <p:cNvSpPr txBox="1"/>
          <p:nvPr/>
        </p:nvSpPr>
        <p:spPr>
          <a:xfrm flipH="1">
            <a:off x="4679950" y="4741864"/>
            <a:ext cx="14732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效应器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8" grpId="0"/>
      <p:bldP spid="49" grpId="0"/>
      <p:bldP spid="22" grpId="0"/>
      <p:bldP spid="27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主题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4">
      <a:majorFont>
        <a:latin typeface="Times New Roman"/>
        <a:ea typeface="楷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演示文稿1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2C1D3"/>
      </a:accent6>
      <a:hlink>
        <a:srgbClr val="6767FF"/>
      </a:hlink>
      <a:folHlink>
        <a:srgbClr val="9933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2C1D3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6D79F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1"/>
        </a:accent5>
        <a:accent6>
          <a:srgbClr val="BBC9B8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36600"/>
        </a:lt1>
        <a:dk2>
          <a:srgbClr val="FFFFCC"/>
        </a:dk2>
        <a:lt2>
          <a:srgbClr val="333300"/>
        </a:lt2>
        <a:accent1>
          <a:srgbClr val="99CC00"/>
        </a:accent1>
        <a:accent2>
          <a:srgbClr val="669900"/>
        </a:accent2>
        <a:accent3>
          <a:srgbClr val="ADB9AA"/>
        </a:accent3>
        <a:accent4>
          <a:srgbClr val="DCDCAF"/>
        </a:accent4>
        <a:accent5>
          <a:srgbClr val="CAE2AA"/>
        </a:accent5>
        <a:accent6>
          <a:srgbClr val="5B8900"/>
        </a:accent6>
        <a:hlink>
          <a:srgbClr val="CC99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4A48"/>
        </a:lt1>
        <a:dk2>
          <a:srgbClr val="FFFFFF"/>
        </a:dk2>
        <a:lt2>
          <a:srgbClr val="424458"/>
        </a:lt2>
        <a:accent1>
          <a:srgbClr val="83B200"/>
        </a:accent1>
        <a:accent2>
          <a:srgbClr val="006260"/>
        </a:accent2>
        <a:accent3>
          <a:srgbClr val="AAB2B1"/>
        </a:accent3>
        <a:accent4>
          <a:srgbClr val="DCDCDC"/>
        </a:accent4>
        <a:accent5>
          <a:srgbClr val="C2D5AA"/>
        </a:accent5>
        <a:accent6>
          <a:srgbClr val="005755"/>
        </a:accent6>
        <a:hlink>
          <a:srgbClr val="66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2046"/>
        </a:lt1>
        <a:dk2>
          <a:srgbClr val="FFFFFF"/>
        </a:dk2>
        <a:lt2>
          <a:srgbClr val="000000"/>
        </a:lt2>
        <a:accent1>
          <a:srgbClr val="00CCFF"/>
        </a:accent1>
        <a:accent2>
          <a:srgbClr val="2D226E"/>
        </a:accent2>
        <a:accent3>
          <a:srgbClr val="AAABB1"/>
        </a:accent3>
        <a:accent4>
          <a:srgbClr val="DCDCDC"/>
        </a:accent4>
        <a:accent5>
          <a:srgbClr val="AAE2FF"/>
        </a:accent5>
        <a:accent6>
          <a:srgbClr val="281E62"/>
        </a:accent6>
        <a:hlink>
          <a:srgbClr val="666699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424458"/>
        </a:lt2>
        <a:accent1>
          <a:srgbClr val="6666FF"/>
        </a:accent1>
        <a:accent2>
          <a:srgbClr val="333399"/>
        </a:accent2>
        <a:accent3>
          <a:srgbClr val="AAAAB9"/>
        </a:accent3>
        <a:accent4>
          <a:srgbClr val="DCDCDC"/>
        </a:accent4>
        <a:accent5>
          <a:srgbClr val="B9B9FF"/>
        </a:accent5>
        <a:accent6>
          <a:srgbClr val="2D2D89"/>
        </a:accent6>
        <a:hlink>
          <a:srgbClr val="FF99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90B20"/>
        </a:lt1>
        <a:dk2>
          <a:srgbClr val="FFFFCC"/>
        </a:dk2>
        <a:lt2>
          <a:srgbClr val="1C1C1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CDCAF"/>
        </a:accent4>
        <a:accent5>
          <a:srgbClr val="FFC7BB"/>
        </a:accent5>
        <a:accent6>
          <a:srgbClr val="4C1147"/>
        </a:accent6>
        <a:hlink>
          <a:srgbClr val="637D95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722104"/>
        </a:lt1>
        <a:dk2>
          <a:srgbClr val="FFFFFF"/>
        </a:dk2>
        <a:lt2>
          <a:srgbClr val="4C0000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CDCDC"/>
        </a:accent4>
        <a:accent5>
          <a:srgbClr val="E2B9AA"/>
        </a:accent5>
        <a:accent6>
          <a:srgbClr val="7B2800"/>
        </a:accent6>
        <a:hlink>
          <a:srgbClr val="FFCC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第十二章 人体生命活动的调节 复习课件</Template>
  <TotalTime>0</TotalTime>
  <Words>4282</Words>
  <Application>WPS 演示</Application>
  <PresentationFormat>宽屏</PresentationFormat>
  <Paragraphs>515</Paragraphs>
  <Slides>24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6" baseType="lpstr">
      <vt:lpstr>Arial</vt:lpstr>
      <vt:lpstr>宋体</vt:lpstr>
      <vt:lpstr>Wingdings</vt:lpstr>
      <vt:lpstr>黑体</vt:lpstr>
      <vt:lpstr>楷体</vt:lpstr>
      <vt:lpstr>Times New Roman</vt:lpstr>
      <vt:lpstr>微软雅黑</vt:lpstr>
      <vt:lpstr>Arial Unicode MS</vt:lpstr>
      <vt:lpstr>等线</vt:lpstr>
      <vt:lpstr>Calibri</vt:lpstr>
      <vt:lpstr>主题1</vt:lpstr>
      <vt:lpstr>演示文稿1</vt:lpstr>
      <vt:lpstr>PowerPoint 演示文稿</vt:lpstr>
      <vt:lpstr>知识网络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田茂友</dc:creator>
  <cp:lastModifiedBy>Administrator</cp:lastModifiedBy>
  <cp:revision>3</cp:revision>
  <dcterms:created xsi:type="dcterms:W3CDTF">2019-12-02T06:42:00Z</dcterms:created>
  <dcterms:modified xsi:type="dcterms:W3CDTF">2023-12-27T01:48:23Z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DBB97854963C49C68EBF8BDF9670D0B5_12</vt:lpwstr>
  </property>
</Properties>
</file>