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69" r:id="rId5"/>
    <p:sldId id="289" r:id="rId6"/>
    <p:sldId id="292" r:id="rId7"/>
    <p:sldId id="270" r:id="rId8"/>
    <p:sldId id="283" r:id="rId9"/>
    <p:sldId id="295" r:id="rId10"/>
    <p:sldId id="272" r:id="rId11"/>
    <p:sldId id="273" r:id="rId12"/>
    <p:sldId id="296" r:id="rId13"/>
    <p:sldId id="288" r:id="rId14"/>
    <p:sldId id="271" r:id="rId15"/>
    <p:sldId id="276" r:id="rId16"/>
    <p:sldId id="274" r:id="rId17"/>
    <p:sldId id="277" r:id="rId18"/>
    <p:sldId id="278" r:id="rId19"/>
    <p:sldId id="279" r:id="rId20"/>
    <p:sldId id="280" r:id="rId21"/>
  </p:sldIdLst>
  <p:sldSz cx="12192000" cy="6858000"/>
  <p:notesSz cx="7103745" cy="10234295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43" autoAdjust="0"/>
    <p:restoredTop sz="94660"/>
  </p:normalViewPr>
  <p:slideViewPr>
    <p:cSldViewPr snapToGrid="0">
      <p:cViewPr varScale="1">
        <p:scale>
          <a:sx n="86" d="100"/>
          <a:sy n="86" d="100"/>
        </p:scale>
        <p:origin x="-90" y="-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slide" Target="slide13.xml"/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wmf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571625" y="2800350"/>
            <a:ext cx="9463088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第十二章　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人体生命活动的调节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481558" y="3962955"/>
            <a:ext cx="8884517" cy="83099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第二节</a:t>
            </a:r>
            <a:r>
              <a:rPr sz="4800" b="1" dirty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　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人体的神经调节</a:t>
            </a:r>
            <a:endParaRPr sz="4800" b="1" dirty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408238" y="1485900"/>
            <a:ext cx="9056687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单元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  <p:bldLst>
      <p:bldP spid="9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30225" y="893763"/>
            <a:ext cx="10761663" cy="34464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．下列现象属于非条件反射的是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．望梅止渴 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．吃食物时分泌唾液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．海豚表演 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．听到上课铃声进教室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flipH="1">
            <a:off x="6799263" y="1073150"/>
            <a:ext cx="6619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B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90513" y="4424363"/>
            <a:ext cx="11688762" cy="1798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望梅止渴、海豚表演、听到上课铃声进教室，都是在非条件反射的基础上，在大脑皮层的参与下形成的条件反射，不是非条件反射；吃食物时分泌唾液，是生来就有、不学而能的非条件反射。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30225" y="893763"/>
            <a:ext cx="10761663" cy="2862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．小李在操场上看到一片废纸，他捡起后扔进垃圾桶。控制该反射的神经中枢位于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．大脑  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．小脑 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．脑干      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．脊髓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flipH="1">
            <a:off x="4772025" y="1831975"/>
            <a:ext cx="6635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A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68288" y="3797300"/>
            <a:ext cx="11688762" cy="1198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小李在操场上看到一片废纸，他捡起后扔进垃圾桶。该反射属于条件反射，其神经中枢位于大脑。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82625" y="1868488"/>
            <a:ext cx="10653713" cy="2754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区分两种反射活动的关键或技巧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反射活动是不是动物生来就能够完成的。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动物完成该反射活动是否经历了学习或训练，不经过学习或训练能否完成该反射活动。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947738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易错点拨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6388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9263" y="1050925"/>
            <a:ext cx="5646737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746125" y="1852613"/>
            <a:ext cx="5956300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探究点　膝跳反射和巴普洛夫的实验</a:t>
            </a:r>
            <a:endParaRPr lang="zh-CN" altLang="en-US" sz="2800" b="1">
              <a:solidFill>
                <a:srgbClr val="00A6AD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0763" y="1220788"/>
            <a:ext cx="4770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重难探究  解决问题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5150" y="2439988"/>
            <a:ext cx="10864850" cy="638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ea"/>
                <a:ea typeface="+mn-ea"/>
              </a:rPr>
              <a:t>【</a:t>
            </a:r>
            <a:r>
              <a:rPr lang="zh-CN" altLang="en-US" sz="2800" b="1" dirty="0">
                <a:latin typeface="+mn-ea"/>
                <a:ea typeface="+mn-ea"/>
              </a:rPr>
              <a:t>情景展示</a:t>
            </a:r>
            <a:r>
              <a:rPr lang="en-US" altLang="zh-CN" sz="2800" b="1" dirty="0">
                <a:latin typeface="+mn-ea"/>
                <a:ea typeface="+mn-ea"/>
              </a:rPr>
              <a:t>】 </a:t>
            </a:r>
            <a:r>
              <a:rPr lang="zh-CN" altLang="en-US" sz="2800" b="1" dirty="0">
                <a:latin typeface="+mn-ea"/>
                <a:ea typeface="+mn-ea"/>
              </a:rPr>
              <a:t>对照图，进行膝跳反射的实验并观察巴普洛夫的实验。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741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9986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5" name="Picture 1" descr="YYD104-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0325" y="3767138"/>
            <a:ext cx="2079625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YYD1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2225" y="3425825"/>
            <a:ext cx="4911725" cy="243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2750" y="915988"/>
            <a:ext cx="10763250" cy="48307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问题探究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．膝跳反射的现象是什么？你能否用大脑控制自己不作出这样的反应？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．巴甫洛夫的实验中，狗形成的反射与膝跳反射有什么区别？此反射建立的基本条件是什么？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．人类的条件反射与动物的条件反射有何不同？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思考交流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209550" y="757238"/>
            <a:ext cx="11872913" cy="5864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归纳提升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．膝跳反射的现象：小腿突然向上跳起。大脑不能控制自己不作出这样的反应。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．狗形成的反射是条件反射，膝跳反射属于非条件反射。条件反射的建立：将非条件刺激和无关刺激多次适时结合，当无关刺激转化为条件刺激时，条件反射建立。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    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两种反射的区别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3.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人类通过大脑皮层的语言中枢形成了人类特有的反射。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36613" y="4343400"/>
          <a:ext cx="10136187" cy="1462088"/>
        </p:xfrm>
        <a:graphic>
          <a:graphicData uri="http://schemas.openxmlformats.org/drawingml/2006/table">
            <a:tbl>
              <a:tblPr/>
              <a:tblGrid>
                <a:gridCol w="4805362"/>
                <a:gridCol w="5330825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非条件反射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条件反射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生来就有的先天性反射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成长过程中逐渐形成的后天性反射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参与反射的中枢是脑干和脊髓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参与反射的中枢是大脑皮层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终生具有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可以消退，也可以重新建立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8763" y="868363"/>
            <a:ext cx="11485562" cy="31692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典例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  如图为膝跳反射示意图。下列表述错误的是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．膝跳反射属于非条件反射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．该反射的神经中枢在脊髓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．神经冲动的传导方向：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1→4→3→2→5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．若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[4]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处受损，有感觉但不能发生膝跳反射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 flipH="1">
            <a:off x="10131743" y="1009968"/>
            <a:ext cx="5349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C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793" name="Picture 1" descr="SJC12-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94763" y="2122488"/>
            <a:ext cx="201136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2413" y="1471613"/>
            <a:ext cx="11453812" cy="309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 完成膝跳反射的神经中枢在脊髓，属于非条件反射。图中反射传导的顺序是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感受器→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传入神经→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神经中枢→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传出神经→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5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效应器。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传出神经受损，效应器接收不到神经传来的神经冲动，但是感受器产生的神经冲动能通过传入神经传到脊髓内的神经中枢，再经过脊髓的白质上行传到大脑皮层，形成感觉。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587375" y="703263"/>
            <a:ext cx="16271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课内小结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5775" y="895350"/>
            <a:ext cx="85725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7" name="Group 275"/>
          <p:cNvGraphicFramePr>
            <a:graphicFrameLocks noGrp="1"/>
          </p:cNvGraphicFramePr>
          <p:nvPr/>
        </p:nvGraphicFramePr>
        <p:xfrm>
          <a:off x="447675" y="1543050"/>
          <a:ext cx="11560175" cy="2416175"/>
        </p:xfrm>
        <a:graphic>
          <a:graphicData uri="http://schemas.openxmlformats.org/drawingml/2006/table">
            <a:tbl>
              <a:tblPr/>
              <a:tblGrid>
                <a:gridCol w="968375"/>
                <a:gridCol w="3576638"/>
                <a:gridCol w="1820862"/>
                <a:gridCol w="2573338"/>
                <a:gridCol w="790575"/>
                <a:gridCol w="1830387"/>
              </a:tblGrid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反射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定义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形成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反射中枢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举例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刺激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56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非条件反射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生来就有的反应，通过遗传而获得的先天性反射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通过遗传获得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大脑皮层以下的中枢（如脊髓、脑干）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眨眼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反射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非条件刺激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52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条件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反射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人和动物通过学习逐渐形成的，是以非条件反射为基础建立起来的比较复杂的反射活动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生活中，通过训练、学习逐渐形成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大脑皮层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望梅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止渴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条件刺激（信号刺激）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" name="Text Box 266"/>
          <p:cNvSpPr txBox="1">
            <a:spLocks noChangeArrowheads="1"/>
          </p:cNvSpPr>
          <p:nvPr/>
        </p:nvSpPr>
        <p:spPr bwMode="auto">
          <a:xfrm>
            <a:off x="254000" y="4116388"/>
            <a:ext cx="3817938" cy="1477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 睡眠：能消除身体疲劳，恢复神经细胞正常的生理功能，提高学习和工作效率。每天的睡眠时间不应少于</a:t>
            </a:r>
            <a:r>
              <a:rPr lang="en-US" altLang="zh-CN" sz="2400" b="1">
                <a:latin typeface="宋体" panose="02010600030101010101" pitchFamily="2" charset="-122"/>
              </a:rPr>
              <a:t>8h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9" name="Text Box 267"/>
          <p:cNvSpPr txBox="1">
            <a:spLocks noChangeArrowheads="1"/>
          </p:cNvSpPr>
          <p:nvPr/>
        </p:nvSpPr>
        <p:spPr bwMode="auto">
          <a:xfrm>
            <a:off x="4791075" y="4621213"/>
            <a:ext cx="2633663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反射和反射的类型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41" name="Text Box 268"/>
          <p:cNvSpPr txBox="1">
            <a:spLocks noChangeArrowheads="1"/>
          </p:cNvSpPr>
          <p:nvPr/>
        </p:nvSpPr>
        <p:spPr bwMode="auto">
          <a:xfrm>
            <a:off x="7886700" y="4260850"/>
            <a:ext cx="4033838" cy="1108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人类特有的反射：对语言、文字等抽象信息的反射（谈梅止渴、画饼充饥）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42" name="Text Box 269"/>
          <p:cNvSpPr txBox="1">
            <a:spLocks noChangeArrowheads="1"/>
          </p:cNvSpPr>
          <p:nvPr/>
        </p:nvSpPr>
        <p:spPr bwMode="auto">
          <a:xfrm>
            <a:off x="254000" y="5700713"/>
            <a:ext cx="11753850" cy="738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 神经调节的基本方式</a:t>
            </a:r>
            <a:r>
              <a:rPr lang="en-US" altLang="zh-CN" sz="2400" b="1">
                <a:latin typeface="宋体" panose="02010600030101010101" pitchFamily="2" charset="-122"/>
              </a:rPr>
              <a:t>——</a:t>
            </a:r>
            <a:r>
              <a:rPr lang="zh-CN" altLang="en-US" sz="2400" b="1">
                <a:latin typeface="宋体" panose="02010600030101010101" pitchFamily="2" charset="-122"/>
              </a:rPr>
              <a:t>反射：人和动物通过神经系统对接收的信息作出反应（含羞草、草履虫的反应不是反射，只能叫应激性）。反射活动的完成必须要有完整的反射弧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43" name="Line 276"/>
          <p:cNvSpPr>
            <a:spLocks noChangeShapeType="1"/>
          </p:cNvSpPr>
          <p:nvPr/>
        </p:nvSpPr>
        <p:spPr bwMode="auto">
          <a:xfrm>
            <a:off x="5943600" y="5053013"/>
            <a:ext cx="0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Line 277"/>
          <p:cNvSpPr>
            <a:spLocks noChangeShapeType="1"/>
          </p:cNvSpPr>
          <p:nvPr/>
        </p:nvSpPr>
        <p:spPr bwMode="auto">
          <a:xfrm flipH="1">
            <a:off x="4143375" y="4765675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Line 278"/>
          <p:cNvSpPr>
            <a:spLocks noChangeShapeType="1"/>
          </p:cNvSpPr>
          <p:nvPr/>
        </p:nvSpPr>
        <p:spPr bwMode="auto">
          <a:xfrm flipV="1">
            <a:off x="5943600" y="4044950"/>
            <a:ext cx="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Line 279"/>
          <p:cNvSpPr>
            <a:spLocks noChangeShapeType="1"/>
          </p:cNvSpPr>
          <p:nvPr/>
        </p:nvSpPr>
        <p:spPr bwMode="auto">
          <a:xfrm>
            <a:off x="7310438" y="4765675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8" grpId="0" animBg="1"/>
      <p:bldP spid="39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617538" y="862013"/>
            <a:ext cx="1627187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课外链接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355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1338" y="1104900"/>
            <a:ext cx="84137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01"/>
          <p:cNvSpPr txBox="1"/>
          <p:nvPr/>
        </p:nvSpPr>
        <p:spPr>
          <a:xfrm>
            <a:off x="419100" y="1006475"/>
            <a:ext cx="11215688" cy="5524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03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巴甫洛夫和条件反射</a:t>
            </a:r>
            <a:endParaRPr lang="zh-CN" altLang="en-US" sz="3000" b="1" noProof="1"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  <a:p>
            <a:pPr indent="260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巴甫洛夫是条件反射理论的建构者，也是传统心理学领域之外对心理学发展影响最大的人物之一，</a:t>
            </a:r>
            <a:r>
              <a:rPr lang="en-US" altLang="zh-CN" sz="3000" b="1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1904</a:t>
            </a:r>
            <a:r>
              <a:rPr lang="zh-CN" altLang="en-US" sz="3000" b="1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年荣获诺贝尔生理学或医学奖</a:t>
            </a:r>
            <a:r>
              <a:rPr lang="en-US" altLang="zh-CN" sz="3000" b="1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</a:t>
            </a:r>
            <a:r>
              <a:rPr lang="zh-CN" altLang="en-US" sz="3000" b="1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消化腺的生理机制</a:t>
            </a:r>
            <a:r>
              <a:rPr lang="en-US" altLang="zh-CN" sz="3000" b="1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</a:t>
            </a:r>
            <a:r>
              <a:rPr lang="zh-CN" altLang="en-US" sz="3000" b="1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，是第一位在生理学领域获诺贝尔奖的科学家。</a:t>
            </a:r>
            <a:endParaRPr lang="zh-CN" altLang="en-US" sz="3000" b="1" noProof="1"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indent="260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条件反射是巴甫洛夫研究狗的消化腺分泌时意外发现的。他通过训练，让狗听到铃铛的声音就不由自主地大量分泌唾液。通过实验发现了条件反射的原理。</a:t>
            </a:r>
            <a:endParaRPr lang="zh-CN" altLang="en-US" sz="3000" b="1" noProof="1"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1990725" y="1500188"/>
            <a:ext cx="7951788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课时　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反射和反射的类型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370138" y="3081338"/>
            <a:ext cx="9117012" cy="1008062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3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47913" y="4419600"/>
            <a:ext cx="8939212" cy="1038225"/>
            <a:chOff x="4443" y="6850"/>
            <a:chExt cx="11676" cy="1635"/>
          </a:xfrm>
        </p:grpSpPr>
        <p:pic>
          <p:nvPicPr>
            <p:cNvPr id="6149" name="图片 9" descr="图标-0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4" action="ppaction://hlinksldjump"/>
            </p:cNvPr>
            <p:cNvSpPr txBox="1"/>
            <p:nvPr/>
          </p:nvSpPr>
          <p:spPr>
            <a:xfrm>
              <a:off x="5042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重难探究   解决问题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125538" y="0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生物圈中的人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85813" y="1035050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学习目标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063" y="11223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674688" y="1581150"/>
            <a:ext cx="11060112" cy="1368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1.</a:t>
            </a:r>
            <a:r>
              <a:rPr lang="zh-CN" altLang="en-US" sz="3000" b="1" dirty="0">
                <a:latin typeface="+mj-ea"/>
                <a:ea typeface="+mj-ea"/>
              </a:rPr>
              <a:t>概述反射和反射的类型，说明条件反射的形成过程。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重难点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2</a:t>
            </a:r>
            <a:r>
              <a:rPr lang="zh-CN" altLang="en-US" sz="3000" b="1" dirty="0">
                <a:latin typeface="+mj-ea"/>
                <a:ea typeface="+mj-ea"/>
              </a:rPr>
              <a:t>．说出人体条件反射的特征。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673100" y="1031875"/>
            <a:ext cx="15779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问题导入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8195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1035050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14"/>
          <p:cNvSpPr txBox="1"/>
          <p:nvPr/>
        </p:nvSpPr>
        <p:spPr>
          <a:xfrm>
            <a:off x="354013" y="1617663"/>
            <a:ext cx="11050587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j-ea"/>
                <a:ea typeface="+mj-ea"/>
              </a:rPr>
              <a:t>惊弓之鸟因为身有隐伤，听见尖利的弓弦响声便惊逃高飞，用力过猛，引起旧伤迸裂跌落下来。这种现象属于条件反射。条件反射是如何形成的呢？</a:t>
            </a:r>
            <a:endParaRPr lang="zh-CN" altLang="en-US" sz="3000" b="1" dirty="0">
              <a:latin typeface="+mj-ea"/>
              <a:ea typeface="+mj-ea"/>
            </a:endParaRPr>
          </a:p>
        </p:txBody>
      </p:sp>
      <p:pic>
        <p:nvPicPr>
          <p:cNvPr id="20481" name="Picture 1" descr="YYD1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8425" y="3856038"/>
            <a:ext cx="220662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06388" y="2389188"/>
            <a:ext cx="11712575" cy="4246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1</a:t>
            </a:r>
            <a:r>
              <a:rPr lang="zh-CN" altLang="en-US" sz="3000" b="1">
                <a:latin typeface="宋体" panose="02010600030101010101" pitchFamily="2" charset="-122"/>
              </a:rPr>
              <a:t>．概念：人和动物通过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对接收的信息作出的反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应，称为反射。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反射是神经系统调节生命活动的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</a:rPr>
              <a:t>．反射类型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(1)</a:t>
            </a:r>
            <a:r>
              <a:rPr lang="zh-CN" altLang="en-US" sz="3000" b="1">
                <a:latin typeface="宋体" panose="02010600030101010101" pitchFamily="2" charset="-122"/>
              </a:rPr>
              <a:t>非条件反射：人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就有的反应，通过遗传而获得的先天性反射。如呼吸、眨眼、吮吸等。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pic>
        <p:nvPicPr>
          <p:cNvPr id="9218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2036763"/>
            <a:ext cx="84138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19" name="组合 1"/>
          <p:cNvGrpSpPr/>
          <p:nvPr/>
        </p:nvGrpSpPr>
        <p:grpSpPr bwMode="auto">
          <a:xfrm>
            <a:off x="190500" y="974725"/>
            <a:ext cx="6281738" cy="820738"/>
            <a:chOff x="183" y="1646"/>
            <a:chExt cx="4986" cy="1063"/>
          </a:xfrm>
        </p:grpSpPr>
        <p:pic>
          <p:nvPicPr>
            <p:cNvPr id="9225" name="图片 4" descr="图标-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635" y="1827"/>
              <a:ext cx="4114" cy="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557213" y="1989138"/>
            <a:ext cx="3278187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知识点一　反射的类型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462463" y="2514600"/>
            <a:ext cx="14224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神经系统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859463" y="3867150"/>
            <a:ext cx="14224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基本方式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094163" y="5254625"/>
            <a:ext cx="80486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生来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73038" y="1000125"/>
            <a:ext cx="11504612" cy="4832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(2)</a:t>
            </a:r>
            <a:r>
              <a:rPr lang="zh-CN" altLang="en-US" sz="3000" b="1">
                <a:latin typeface="宋体" panose="02010600030101010101" pitchFamily="2" charset="-122"/>
              </a:rPr>
              <a:t>条件反射：人和动物通过</a:t>
            </a:r>
            <a:r>
              <a:rPr lang="en-US" altLang="zh-CN" sz="3000" b="1">
                <a:latin typeface="宋体" panose="02010600030101010101" pitchFamily="2" charset="-122"/>
              </a:rPr>
              <a:t>__________</a:t>
            </a:r>
            <a:r>
              <a:rPr lang="zh-CN" altLang="en-US" sz="3000" b="1">
                <a:latin typeface="宋体" panose="02010600030101010101" pitchFamily="2" charset="-122"/>
              </a:rPr>
              <a:t>逐渐形成的，是以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反射为基础建立起来的比较复杂的反射活动。条件反射是一种</a:t>
            </a:r>
            <a:r>
              <a:rPr lang="en-US" altLang="zh-CN" sz="3000" b="1">
                <a:latin typeface="宋体" panose="02010600030101010101" pitchFamily="2" charset="-122"/>
              </a:rPr>
              <a:t>______</a:t>
            </a:r>
            <a:r>
              <a:rPr lang="zh-CN" altLang="en-US" sz="3000" b="1">
                <a:latin typeface="宋体" panose="02010600030101010101" pitchFamily="2" charset="-122"/>
              </a:rPr>
              <a:t>天性的反射，是需要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参与的调节方式。条件反射的建立，能显著地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人和动物对复杂多变环境的适应能力。如望梅止渴、谈虎色变、听见上课铃进教室等。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[</a:t>
            </a:r>
            <a:r>
              <a:rPr lang="zh-CN" altLang="en-US" sz="3000" b="1">
                <a:latin typeface="宋体" panose="02010600030101010101" pitchFamily="2" charset="-122"/>
              </a:rPr>
              <a:t>拓展</a:t>
            </a:r>
            <a:r>
              <a:rPr lang="en-US" altLang="zh-CN" sz="3000" b="1">
                <a:latin typeface="宋体" panose="02010600030101010101" pitchFamily="2" charset="-122"/>
              </a:rPr>
              <a:t>] </a:t>
            </a:r>
            <a:r>
              <a:rPr lang="zh-CN" altLang="en-US" sz="3000" b="1">
                <a:latin typeface="宋体" panose="02010600030101010101" pitchFamily="2" charset="-122"/>
              </a:rPr>
              <a:t>非条件反射由脑干和脊髓参与完成；条件反射是在大脑皮层的参与下完成的。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10242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0253663" y="1071563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非条件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96913" y="2490788"/>
            <a:ext cx="4953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后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602288" y="112236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学习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224463" y="247967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大脑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294063" y="312737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增强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865188"/>
            <a:ext cx="84138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9"/>
          <p:cNvSpPr txBox="1">
            <a:spLocks noChangeArrowheads="1"/>
          </p:cNvSpPr>
          <p:nvPr/>
        </p:nvSpPr>
        <p:spPr bwMode="auto">
          <a:xfrm>
            <a:off x="355600" y="1247775"/>
            <a:ext cx="11398250" cy="563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1</a:t>
            </a:r>
            <a:r>
              <a:rPr lang="zh-CN" altLang="en-US" sz="3000" b="1">
                <a:latin typeface="宋体" panose="02010600030101010101" pitchFamily="2" charset="-122"/>
              </a:rPr>
              <a:t>．据图说明条件反射的建立过程：</a:t>
            </a:r>
            <a:endParaRPr lang="en-US" altLang="zh-CN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(1)</a:t>
            </a:r>
            <a:r>
              <a:rPr lang="zh-CN" altLang="en-US" sz="3000" b="1">
                <a:latin typeface="宋体" panose="02010600030101010101" pitchFamily="2" charset="-122"/>
              </a:rPr>
              <a:t>图</a:t>
            </a:r>
            <a:r>
              <a:rPr lang="en-US" altLang="zh-CN" sz="3000" b="1">
                <a:latin typeface="宋体" panose="02010600030101010101" pitchFamily="2" charset="-122"/>
              </a:rPr>
              <a:t>A</a:t>
            </a:r>
            <a:r>
              <a:rPr lang="zh-CN" altLang="en-US" sz="3000" b="1">
                <a:latin typeface="宋体" panose="02010600030101010101" pitchFamily="2" charset="-122"/>
              </a:rPr>
              <a:t>表示狗吃到食物，</a:t>
            </a:r>
            <a:r>
              <a:rPr lang="en-US" altLang="zh-CN" sz="3000" b="1">
                <a:latin typeface="宋体" panose="02010600030101010101" pitchFamily="2" charset="-122"/>
              </a:rPr>
              <a:t>__________</a:t>
            </a:r>
            <a:r>
              <a:rPr lang="zh-CN" altLang="en-US" sz="3000" b="1">
                <a:latin typeface="宋体" panose="02010600030101010101" pitchFamily="2" charset="-122"/>
              </a:rPr>
              <a:t>，</a:t>
            </a:r>
            <a:endParaRPr lang="en-US" altLang="zh-CN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这是狗生来就会的，所以属于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反射。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(2)</a:t>
            </a:r>
            <a:r>
              <a:rPr lang="zh-CN" altLang="en-US" sz="3000" b="1">
                <a:latin typeface="宋体" panose="02010600030101010101" pitchFamily="2" charset="-122"/>
              </a:rPr>
              <a:t>反复经过图</a:t>
            </a:r>
            <a:r>
              <a:rPr lang="en-US" altLang="zh-CN" sz="3000" b="1">
                <a:latin typeface="宋体" panose="02010600030101010101" pitchFamily="2" charset="-122"/>
              </a:rPr>
              <a:t>B</a:t>
            </a:r>
            <a:r>
              <a:rPr lang="zh-CN" altLang="en-US" sz="3000" b="1">
                <a:latin typeface="宋体" panose="02010600030101010101" pitchFamily="2" charset="-122"/>
              </a:rPr>
              <a:t>和图</a:t>
            </a:r>
            <a:r>
              <a:rPr lang="en-US" altLang="zh-CN" sz="3000" b="1">
                <a:latin typeface="宋体" panose="02010600030101010101" pitchFamily="2" charset="-122"/>
              </a:rPr>
              <a:t>C</a:t>
            </a:r>
            <a:r>
              <a:rPr lang="zh-CN" altLang="en-US" sz="3000" b="1">
                <a:latin typeface="宋体" panose="02010600030101010101" pitchFamily="2" charset="-122"/>
              </a:rPr>
              <a:t>所示的过程后，图</a:t>
            </a:r>
            <a:r>
              <a:rPr lang="en-US" altLang="zh-CN" sz="3000" b="1">
                <a:latin typeface="宋体" panose="02010600030101010101" pitchFamily="2" charset="-122"/>
              </a:rPr>
              <a:t>D</a:t>
            </a:r>
            <a:r>
              <a:rPr lang="zh-CN" altLang="en-US" sz="3000" b="1">
                <a:latin typeface="宋体" panose="02010600030101010101" pitchFamily="2" charset="-122"/>
              </a:rPr>
              <a:t>表示狗在只响铃时也分泌唾液。这一反射的建立过程说明条件反射的建立需要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刺激与条件刺激的多次结合。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</a:rPr>
              <a:t>．条件反射建立后，如果反复单独使用条件刺激，而得不到非条件刺激的强化，在一定条件下建立的条件反射也会随之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627063" y="869950"/>
            <a:ext cx="389731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知识点二　条件反射的建立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513888" y="4103688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非条件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788525" y="6103938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消退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646738" y="2752725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非条件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916488" y="2001838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分泌唾液</a:t>
            </a:r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17409" name="Picture 1" descr="7SS1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78675" y="1355725"/>
            <a:ext cx="4627563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865188"/>
            <a:ext cx="84138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9"/>
          <p:cNvSpPr txBox="1">
            <a:spLocks noChangeArrowheads="1"/>
          </p:cNvSpPr>
          <p:nvPr/>
        </p:nvSpPr>
        <p:spPr bwMode="auto">
          <a:xfrm>
            <a:off x="355600" y="1247775"/>
            <a:ext cx="11398250" cy="414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1</a:t>
            </a:r>
            <a:r>
              <a:rPr lang="zh-CN" altLang="en-US" sz="3000" b="1">
                <a:latin typeface="宋体" panose="02010600030101010101" pitchFamily="2" charset="-122"/>
              </a:rPr>
              <a:t>．人类能对抽象的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、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等信息发生反应，从而建立起特有的条件反射。人类的学习过程就是这种特有的条件反射建立的过程。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</a:rPr>
              <a:t>．要想使学到的知识获得巩固，还需要不断地复习强化，防止条件反射的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。经过多次复习强化，完成反射活动的时间会逐渐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627063" y="869950"/>
            <a:ext cx="45148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知识点三　人类特有的条件反射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320925" y="408146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消退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217613" y="475932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缩短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054725" y="137636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文字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068763" y="1330325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语言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/>
          <p:nvPr/>
        </p:nvSpPr>
        <p:spPr>
          <a:xfrm>
            <a:off x="947738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牛刀小试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6088" y="1854200"/>
            <a:ext cx="11068050" cy="2863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．无论是简单的还是复杂的活动都主要靠神经系统的调节。神经调节的基本方式是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．反射弧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．反射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．大脑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．中枢神经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362450" y="2736850"/>
            <a:ext cx="4635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B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4313" y="4772025"/>
            <a:ext cx="11688762" cy="1198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反射弧是反射活动的结构基础；反射是神经调节的基本方式；大脑是复杂反射的神经中枢；中枢神经系统包括大脑和脊髓。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2808</Words>
  <Application>WPS 演示</Application>
  <PresentationFormat>自定义</PresentationFormat>
  <Paragraphs>250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仿宋</vt:lpstr>
      <vt:lpstr>华文新魏</vt:lpstr>
      <vt:lpstr>Calibri</vt:lpstr>
      <vt:lpstr>Courier New</vt:lpstr>
      <vt:lpstr>Times New Roman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93</cp:revision>
  <dcterms:created xsi:type="dcterms:W3CDTF">2018-02-07T00:47:00Z</dcterms:created>
  <dcterms:modified xsi:type="dcterms:W3CDTF">2023-12-27T01:48:07Z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00C951096AD149D78E2E592A9CDF96EE_12</vt:lpwstr>
  </property>
</Properties>
</file>