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68" r:id="rId4"/>
    <p:sldId id="269" r:id="rId5"/>
    <p:sldId id="292" r:id="rId6"/>
    <p:sldId id="270" r:id="rId7"/>
    <p:sldId id="283" r:id="rId8"/>
    <p:sldId id="284" r:id="rId9"/>
    <p:sldId id="272" r:id="rId10"/>
    <p:sldId id="273" r:id="rId11"/>
    <p:sldId id="290" r:id="rId12"/>
    <p:sldId id="271" r:id="rId13"/>
    <p:sldId id="276" r:id="rId14"/>
    <p:sldId id="274" r:id="rId15"/>
    <p:sldId id="295" r:id="rId16"/>
    <p:sldId id="277" r:id="rId17"/>
    <p:sldId id="296" r:id="rId18"/>
    <p:sldId id="294" r:id="rId19"/>
    <p:sldId id="280" r:id="rId20"/>
  </p:sldIdLst>
  <p:sldSz cx="12192000" cy="6858000"/>
  <p:notesSz cx="7103745" cy="10234295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A6AD"/>
    <a:srgbClr val="C50023"/>
    <a:srgbClr val="F1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-84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9100" y="0"/>
            <a:ext cx="2882900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wmf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jpeg"/><Relationship Id="rId3" Type="http://schemas.openxmlformats.org/officeDocument/2006/relationships/slide" Target="slide11.xml"/><Relationship Id="rId2" Type="http://schemas.openxmlformats.org/officeDocument/2006/relationships/image" Target="../media/image3.jpeg"/><Relationship Id="rId1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wmf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.xml"/><Relationship Id="rId2" Type="http://schemas.openxmlformats.org/officeDocument/2006/relationships/image" Target="../media/image3.jpe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wmf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722563" y="2755900"/>
            <a:ext cx="7185025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第八章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人的生殖和发育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1925258" y="3947140"/>
            <a:ext cx="9055100" cy="82994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FontTx/>
              <a:buNone/>
              <a:defRPr/>
            </a:pPr>
            <a:r>
              <a:rPr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第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三</a:t>
            </a:r>
            <a:r>
              <a:rPr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节</a:t>
            </a:r>
            <a:r>
              <a:rPr sz="4800" b="1" dirty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　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人体概述</a:t>
            </a:r>
            <a:endParaRPr sz="4800" b="1" dirty="0">
              <a:solidFill>
                <a:srgbClr val="C5002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711450" y="1339850"/>
            <a:ext cx="9055100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第四单元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生物圈中的人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  <p:bldLst>
      <p:bldP spid="9" grpId="0"/>
      <p:bldP spid="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700088" y="938213"/>
            <a:ext cx="142081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易错点拨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439738" y="1350963"/>
            <a:ext cx="11372850" cy="1477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人体的各个系统在功能上既相互独立，又相互联系。在神经系统和内分泌系统的调节下，密切配合、协调活动，组成一个统一的整体。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pic>
        <p:nvPicPr>
          <p:cNvPr id="14339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9600" y="979488"/>
            <a:ext cx="84138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1047750" y="0"/>
            <a:ext cx="35448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人体概述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10"/>
          <p:cNvSpPr/>
          <p:nvPr/>
        </p:nvSpPr>
        <p:spPr>
          <a:xfrm>
            <a:off x="688975" y="3219450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规律总结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479425" y="3544888"/>
            <a:ext cx="11420475" cy="2862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长骨在结构上由骨膜、骨质和骨髓组成。长骨的生长包括长长和长粗两个方面。从婴儿期至青春期，长骨两端的软骨层能不断形成新的骨细胞，使骨长长。同时，骨膜内的成骨细胞也能不断形成新的骨细胞，使骨长粗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pic>
        <p:nvPicPr>
          <p:cNvPr id="14343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8488" y="3262313"/>
            <a:ext cx="84137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9" descr="图标-0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5738" y="938213"/>
            <a:ext cx="5646737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484188" y="1676400"/>
            <a:ext cx="6675437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探究点　</a:t>
            </a:r>
            <a:r>
              <a:rPr lang="zh-CN" altLang="en-US" sz="2800" b="1">
                <a:solidFill>
                  <a:srgbClr val="00A6AD"/>
                </a:solidFill>
                <a:latin typeface="Calibri" panose="020F0502020204030204" pitchFamily="34" charset="0"/>
              </a:rPr>
              <a:t>骨的特性与骨的成分之间的关系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7238" y="1108075"/>
            <a:ext cx="47704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重难探究  解决问题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pic>
        <p:nvPicPr>
          <p:cNvPr id="1536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988" y="1931988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047750" y="0"/>
            <a:ext cx="35448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人体概述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312738" y="2527300"/>
            <a:ext cx="11610975" cy="3357563"/>
            <a:chOff x="176670" y="2151856"/>
            <a:chExt cx="11610321" cy="3357891"/>
          </a:xfrm>
        </p:grpSpPr>
        <p:sp>
          <p:nvSpPr>
            <p:cNvPr id="20" name="文本框 19"/>
            <p:cNvSpPr txBox="1"/>
            <p:nvPr/>
          </p:nvSpPr>
          <p:spPr>
            <a:xfrm>
              <a:off x="176670" y="2151856"/>
              <a:ext cx="11610321" cy="6382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2800" b="1" dirty="0">
                  <a:latin typeface="+mn-ea"/>
                  <a:ea typeface="+mn-ea"/>
                </a:rPr>
                <a:t>【情景展示】</a:t>
              </a:r>
              <a:endParaRPr lang="zh-CN" altLang="en-US" sz="2800" b="1" dirty="0">
                <a:latin typeface="+mn-ea"/>
                <a:ea typeface="+mn-ea"/>
              </a:endParaRPr>
            </a:p>
          </p:txBody>
        </p:sp>
        <p:pic>
          <p:nvPicPr>
            <p:cNvPr id="15368" name="Picture 1" descr="加图P18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632547" y="3081402"/>
              <a:ext cx="4396636" cy="17227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9" name="矩形 15"/>
            <p:cNvSpPr>
              <a:spLocks noChangeArrowheads="1"/>
            </p:cNvSpPr>
            <p:nvPr/>
          </p:nvSpPr>
          <p:spPr bwMode="auto">
            <a:xfrm>
              <a:off x="3896644" y="5048082"/>
              <a:ext cx="3897221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zh-CN" sz="2400" b="1">
                  <a:latin typeface="Calibri" panose="020F0502020204030204" pitchFamily="34" charset="0"/>
                </a:rPr>
                <a:t>骨的煅烧　　　　骨的脱钙</a:t>
              </a:r>
              <a:endParaRPr lang="zh-CN" altLang="en-US" sz="2400" b="1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12750" y="854075"/>
            <a:ext cx="11423650" cy="5656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问题探究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．骨的煅烧：用镊子夹住一小段鱼肋骨放在酒精灯上持续煅烧。用镊子轻轻敲打煅烧后的鱼肋骨，结果发现什么？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．骨的脱钙：将一根较大的鱼肋骨浸入盛有质量分数为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10%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的盐酸的试管中，看到鱼肋骨的周围有气泡产生。大约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15 min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后，用镊子取出鱼肋骨，用清水漂洗。结果发现什么？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．骨的煅烧和骨的脱钙实验证明骨内含有什么成分，这些成分对骨的特性有什么影响？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思考交流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1047750" y="0"/>
            <a:ext cx="35448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人体概述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5"/>
          <p:cNvSpPr>
            <a:spLocks noChangeArrowheads="1"/>
          </p:cNvSpPr>
          <p:nvPr/>
        </p:nvSpPr>
        <p:spPr bwMode="auto">
          <a:xfrm>
            <a:off x="1047750" y="0"/>
            <a:ext cx="35448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人体概述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352425" y="779463"/>
            <a:ext cx="11547475" cy="5614987"/>
            <a:chOff x="351905" y="779581"/>
            <a:chExt cx="11547821" cy="5615275"/>
          </a:xfrm>
        </p:grpSpPr>
        <p:sp>
          <p:nvSpPr>
            <p:cNvPr id="4" name="文本框 2"/>
            <p:cNvSpPr txBox="1"/>
            <p:nvPr/>
          </p:nvSpPr>
          <p:spPr>
            <a:xfrm>
              <a:off x="399531" y="779581"/>
              <a:ext cx="11500195" cy="355459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【</a:t>
              </a:r>
              <a:r>
                <a:rPr lang="zh-CN" altLang="en-US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归纳提升</a:t>
              </a:r>
              <a:r>
                <a:rPr lang="en-US" altLang="zh-CN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】 </a:t>
              </a:r>
              <a:endPara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1</a:t>
              </a:r>
              <a:r>
                <a:rPr lang="zh-CN" altLang="en-US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．结果：煅烧后剩下的灰白色物质属于不可燃的无机物，减少的是可燃的有机物。</a:t>
              </a:r>
              <a:endPara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2</a:t>
              </a:r>
              <a:r>
                <a:rPr lang="zh-CN" altLang="en-US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．结果：骨中的钙盐等无机物溶于盐酸，实验后保留了不溶于盐酸的有机物，有机物使骨具有柔韧性。</a:t>
              </a:r>
              <a:endPara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9"/>
            <p:cNvSpPr txBox="1"/>
            <p:nvPr/>
          </p:nvSpPr>
          <p:spPr>
            <a:xfrm>
              <a:off x="351905" y="4521510"/>
              <a:ext cx="2454349" cy="67789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dirty="0">
                  <a:latin typeface="+mn-ea"/>
                  <a:ea typeface="+mn-ea"/>
                </a:rPr>
                <a:t>3. </a:t>
              </a:r>
              <a:r>
                <a:rPr lang="zh-CN" altLang="en-US" sz="3000" b="1" dirty="0">
                  <a:latin typeface="+mn-ea"/>
                  <a:ea typeface="+mn-ea"/>
                </a:rPr>
                <a:t>骨中含有</a:t>
              </a:r>
              <a:endParaRPr lang="zh-CN" altLang="en-US" sz="3000" b="1" dirty="0">
                <a:latin typeface="+mn-ea"/>
                <a:ea typeface="+mn-ea"/>
              </a:endParaRPr>
            </a:p>
          </p:txBody>
        </p:sp>
        <p:sp>
          <p:nvSpPr>
            <p:cNvPr id="8" name="文本框 9"/>
            <p:cNvSpPr txBox="1"/>
            <p:nvPr/>
          </p:nvSpPr>
          <p:spPr>
            <a:xfrm>
              <a:off x="2871343" y="4186531"/>
              <a:ext cx="4694378" cy="7842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+mn-ea"/>
                  <a:ea typeface="+mn-ea"/>
                </a:rPr>
                <a:t>无机物</a:t>
              </a:r>
              <a:r>
                <a:rPr lang="en-US" altLang="zh-CN" sz="3000" b="1" dirty="0">
                  <a:latin typeface="+mn-ea"/>
                  <a:ea typeface="+mn-ea"/>
                </a:rPr>
                <a:t>——</a:t>
              </a:r>
              <a:r>
                <a:rPr lang="zh-CN" altLang="en-US" sz="3000" b="1" dirty="0">
                  <a:latin typeface="+mn-ea"/>
                  <a:ea typeface="+mn-ea"/>
                </a:rPr>
                <a:t>使骨脆硬</a:t>
              </a:r>
              <a:endParaRPr lang="zh-CN" altLang="en-US" sz="3000" b="1" dirty="0">
                <a:latin typeface="+mn-ea"/>
                <a:ea typeface="+mn-ea"/>
              </a:endParaRPr>
            </a:p>
          </p:txBody>
        </p:sp>
        <p:sp>
          <p:nvSpPr>
            <p:cNvPr id="9" name="文本框 9"/>
            <p:cNvSpPr txBox="1"/>
            <p:nvPr/>
          </p:nvSpPr>
          <p:spPr>
            <a:xfrm>
              <a:off x="2898331" y="4964446"/>
              <a:ext cx="3840278" cy="7842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+mn-ea"/>
                  <a:ea typeface="+mn-ea"/>
                </a:rPr>
                <a:t>有机物</a:t>
              </a:r>
              <a:r>
                <a:rPr lang="en-US" altLang="zh-CN" sz="3000" b="1" dirty="0">
                  <a:latin typeface="+mn-ea"/>
                  <a:ea typeface="+mn-ea"/>
                </a:rPr>
                <a:t>——</a:t>
              </a:r>
              <a:r>
                <a:rPr lang="zh-CN" altLang="en-US" sz="3000" b="1" dirty="0">
                  <a:latin typeface="+mn-ea"/>
                  <a:ea typeface="+mn-ea"/>
                </a:rPr>
                <a:t>使骨柔韧</a:t>
              </a:r>
              <a:endParaRPr lang="zh-CN" altLang="en-US" sz="3000" b="1" dirty="0">
                <a:latin typeface="+mn-ea"/>
                <a:ea typeface="+mn-ea"/>
              </a:endParaRPr>
            </a:p>
          </p:txBody>
        </p:sp>
        <p:sp>
          <p:nvSpPr>
            <p:cNvPr id="10" name="左大括号 9"/>
            <p:cNvSpPr/>
            <p:nvPr/>
          </p:nvSpPr>
          <p:spPr>
            <a:xfrm>
              <a:off x="2695125" y="4411967"/>
              <a:ext cx="250833" cy="1150996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  <p:sp>
          <p:nvSpPr>
            <p:cNvPr id="11" name="文本框 9"/>
            <p:cNvSpPr txBox="1"/>
            <p:nvPr/>
          </p:nvSpPr>
          <p:spPr>
            <a:xfrm>
              <a:off x="383656" y="5718546"/>
              <a:ext cx="9023620" cy="6763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+mn-ea"/>
                  <a:ea typeface="+mn-ea"/>
                </a:rPr>
                <a:t>骨的特性是既有一定的硬度，又有一定的弹性。</a:t>
              </a:r>
              <a:endParaRPr lang="zh-CN" altLang="en-US" sz="3000" b="1" dirty="0"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5"/>
          <p:cNvSpPr>
            <a:spLocks noChangeArrowheads="1"/>
          </p:cNvSpPr>
          <p:nvPr/>
        </p:nvSpPr>
        <p:spPr bwMode="auto">
          <a:xfrm>
            <a:off x="1047750" y="0"/>
            <a:ext cx="35448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人体概述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242888" y="987425"/>
            <a:ext cx="11469687" cy="2060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方法点拨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] 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骨的成分包括无机物和有机物，常用煅烧法和盐酸脱钙法来验证。应用的实验原理是骨的成分中有机物能燃烧，无机盐溶于某些酸。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42888" y="987425"/>
            <a:ext cx="11469687" cy="4830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典例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根据“骨的特性与骨的成分之间的关系”的实验回答：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(1)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用镊子夹住一小段鱼肋骨放在酒精灯上持续煅烧，直至鱼肋骨变成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________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色，轻敲鱼肋骨，骨会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________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，说明骨中含有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________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成分。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(2)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将一根较大的鱼肋骨浸入质量分数为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10%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的盐酸溶液中，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15 min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后取出鱼肋骨并用清水洗净，可发现鱼肋骨此时已变得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________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，这说明骨中含有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________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成分。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1047750" y="0"/>
            <a:ext cx="35448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人体概述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178175" y="5335588"/>
            <a:ext cx="11128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有机物</a:t>
            </a:r>
            <a:endParaRPr lang="zh-CN" altLang="en-US" sz="2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409700" y="260191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灰白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208838" y="2589213"/>
            <a:ext cx="13049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断</a:t>
            </a:r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(</a:t>
            </a:r>
            <a:r>
              <a:rPr lang="zh-CN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或碎</a:t>
            </a:r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)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03238" y="3278188"/>
            <a:ext cx="11128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无机物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9988550" y="4670425"/>
            <a:ext cx="80486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柔软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314325" y="1120775"/>
            <a:ext cx="11455400" cy="3598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骨的成分包括无机物和有机物。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(1)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将鱼肋骨用火煅烧时，有机物被燃烧掉了，剩余物为无机物，不易燃烧，骨会变成灰白色，变得脆硬，说明骨中含有无机物。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(2)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骨中的无机物越多，骨的硬度越大，无机物能溶于盐酸，所以将鱼的肋骨浸泡在盐酸中，无机物与盐酸发生化学反应后能被溶解出来，剩余物为有机物，骨会变柔软，这说明骨中含有有机物。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482" name="Rectangle 5"/>
          <p:cNvSpPr>
            <a:spLocks noChangeArrowheads="1"/>
          </p:cNvSpPr>
          <p:nvPr/>
        </p:nvSpPr>
        <p:spPr bwMode="auto">
          <a:xfrm>
            <a:off x="1047750" y="0"/>
            <a:ext cx="35448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人体概述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958850" y="1041400"/>
            <a:ext cx="1627188" cy="665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课内小结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21506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1047750" y="0"/>
            <a:ext cx="35448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人体概述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8" name="AutoShape 88" descr="477@ZM{[}05JUHUW%YC9J"/>
          <p:cNvSpPr>
            <a:spLocks noChangeAspect="1" noChangeArrowheads="1"/>
          </p:cNvSpPr>
          <p:nvPr/>
        </p:nvSpPr>
        <p:spPr bwMode="auto">
          <a:xfrm>
            <a:off x="5629275" y="3357563"/>
            <a:ext cx="304800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21509" name="直接连接符 16079"/>
          <p:cNvSpPr>
            <a:spLocks noChangeShapeType="1"/>
          </p:cNvSpPr>
          <p:nvPr/>
        </p:nvSpPr>
        <p:spPr bwMode="auto">
          <a:xfrm>
            <a:off x="2965450" y="25654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>
            <a:outerShdw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9" name="Text Box 99"/>
          <p:cNvSpPr txBox="1">
            <a:spLocks noChangeArrowheads="1"/>
          </p:cNvSpPr>
          <p:nvPr/>
        </p:nvSpPr>
        <p:spPr bwMode="auto">
          <a:xfrm>
            <a:off x="1724025" y="3460750"/>
            <a:ext cx="614363" cy="1512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人体概述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grpSp>
        <p:nvGrpSpPr>
          <p:cNvPr id="20" name="Group 104"/>
          <p:cNvGrpSpPr/>
          <p:nvPr/>
        </p:nvGrpSpPr>
        <p:grpSpPr bwMode="auto">
          <a:xfrm>
            <a:off x="2355850" y="2317750"/>
            <a:ext cx="576263" cy="3024188"/>
            <a:chOff x="628" y="1570"/>
            <a:chExt cx="363" cy="1633"/>
          </a:xfrm>
        </p:grpSpPr>
        <p:sp>
          <p:nvSpPr>
            <p:cNvPr id="21515" name="Line 100"/>
            <p:cNvSpPr>
              <a:spLocks noChangeShapeType="1"/>
            </p:cNvSpPr>
            <p:nvPr/>
          </p:nvSpPr>
          <p:spPr bwMode="auto">
            <a:xfrm>
              <a:off x="628" y="2588"/>
              <a:ext cx="3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6" name="Line 101"/>
            <p:cNvSpPr>
              <a:spLocks noChangeShapeType="1"/>
            </p:cNvSpPr>
            <p:nvPr/>
          </p:nvSpPr>
          <p:spPr bwMode="auto">
            <a:xfrm>
              <a:off x="793" y="1570"/>
              <a:ext cx="0" cy="16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7" name="Line 102"/>
            <p:cNvSpPr>
              <a:spLocks noChangeShapeType="1"/>
            </p:cNvSpPr>
            <p:nvPr/>
          </p:nvSpPr>
          <p:spPr bwMode="auto">
            <a:xfrm>
              <a:off x="793" y="1570"/>
              <a:ext cx="1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8" name="Line 103"/>
            <p:cNvSpPr>
              <a:spLocks noChangeShapeType="1"/>
            </p:cNvSpPr>
            <p:nvPr/>
          </p:nvSpPr>
          <p:spPr bwMode="auto">
            <a:xfrm>
              <a:off x="793" y="3203"/>
              <a:ext cx="13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Text Box 106"/>
          <p:cNvSpPr txBox="1">
            <a:spLocks noChangeArrowheads="1"/>
          </p:cNvSpPr>
          <p:nvPr/>
        </p:nvSpPr>
        <p:spPr bwMode="auto">
          <a:xfrm>
            <a:off x="2906713" y="1665288"/>
            <a:ext cx="5975350" cy="1385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anose="020F0502020204030204" pitchFamily="34" charset="0"/>
              </a:rPr>
              <a:t>人体的系统：运动系统、神经系统、内分泌系统、循环系统、呼吸系统、消化系统、泌尿系统、生殖系统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26" name="Text Box 107"/>
          <p:cNvSpPr txBox="1">
            <a:spLocks noChangeArrowheads="1"/>
          </p:cNvSpPr>
          <p:nvPr/>
        </p:nvSpPr>
        <p:spPr bwMode="auto">
          <a:xfrm>
            <a:off x="2970213" y="3535363"/>
            <a:ext cx="7464425" cy="1384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+mn-ea"/>
                <a:ea typeface="+mn-ea"/>
              </a:rPr>
              <a:t>1.</a:t>
            </a:r>
            <a:r>
              <a:rPr lang="zh-CN" altLang="en-US" sz="2800" b="1" dirty="0">
                <a:latin typeface="+mn-ea"/>
                <a:ea typeface="+mn-ea"/>
              </a:rPr>
              <a:t>长骨的结构：骨膜、骨质和骨髓</a:t>
            </a:r>
            <a:endParaRPr lang="zh-CN" altLang="en-US" sz="2800" b="1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+mn-ea"/>
                <a:ea typeface="+mn-ea"/>
              </a:rPr>
              <a:t>2</a:t>
            </a:r>
            <a:r>
              <a:rPr lang="zh-CN" altLang="en-US" sz="2800" b="1" dirty="0">
                <a:latin typeface="+mn-lt"/>
                <a:ea typeface="+mn-ea"/>
              </a:rPr>
              <a:t>．骨的生长：软骨层使骨长长、成骨细胞使骨长粗</a:t>
            </a:r>
            <a:endParaRPr lang="zh-CN" altLang="en-US" sz="2800" b="1" dirty="0">
              <a:latin typeface="+mn-lt"/>
              <a:ea typeface="+mn-ea"/>
            </a:endParaRPr>
          </a:p>
        </p:txBody>
      </p:sp>
      <p:sp>
        <p:nvSpPr>
          <p:cNvPr id="28" name="Text Box 111"/>
          <p:cNvSpPr txBox="1">
            <a:spLocks noChangeArrowheads="1"/>
          </p:cNvSpPr>
          <p:nvPr/>
        </p:nvSpPr>
        <p:spPr bwMode="auto">
          <a:xfrm>
            <a:off x="2922588" y="5083175"/>
            <a:ext cx="7473950" cy="9540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lt"/>
                <a:ea typeface="+mn-ea"/>
              </a:rPr>
              <a:t>骨的成分和特性：有机物（蛋白质</a:t>
            </a:r>
            <a:r>
              <a:rPr lang="zh-CN" altLang="en-US" sz="2800" b="1" dirty="0">
                <a:latin typeface="+mn-lt"/>
                <a:ea typeface="+mn-ea"/>
              </a:rPr>
              <a:t>）</a:t>
            </a:r>
            <a:r>
              <a:rPr lang="zh-CN" altLang="en-US" sz="2800" b="1" dirty="0">
                <a:latin typeface="+mn-ea"/>
                <a:ea typeface="+mn-ea"/>
              </a:rPr>
              <a:t>→</a:t>
            </a:r>
            <a:r>
              <a:rPr lang="zh-CN" altLang="en-US" sz="2800" b="1" dirty="0">
                <a:latin typeface="+mn-lt"/>
                <a:ea typeface="+mn-ea"/>
              </a:rPr>
              <a:t>柔韧</a:t>
            </a:r>
            <a:endParaRPr lang="zh-CN" altLang="en-US" sz="2800" b="1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lt"/>
                <a:ea typeface="+mn-ea"/>
              </a:rPr>
              <a:t>无机物</a:t>
            </a:r>
            <a:r>
              <a:rPr lang="zh-CN" altLang="en-US" sz="2800" b="1" dirty="0">
                <a:latin typeface="+mn-lt"/>
                <a:ea typeface="+mn-ea"/>
              </a:rPr>
              <a:t>（钙盐</a:t>
            </a:r>
            <a:r>
              <a:rPr lang="zh-CN" altLang="en-US" sz="2800" b="1" dirty="0">
                <a:latin typeface="+mn-lt"/>
                <a:ea typeface="+mn-ea"/>
              </a:rPr>
              <a:t>）</a:t>
            </a:r>
            <a:r>
              <a:rPr lang="zh-CN" altLang="en-US" sz="2800" b="1" dirty="0">
                <a:latin typeface="+mn-ea"/>
                <a:ea typeface="+mn-ea"/>
              </a:rPr>
              <a:t>→</a:t>
            </a:r>
            <a:r>
              <a:rPr lang="zh-CN" altLang="en-US" sz="2800" b="1" dirty="0">
                <a:latin typeface="+mn-lt"/>
                <a:ea typeface="+mn-ea"/>
              </a:rPr>
              <a:t>  脆</a:t>
            </a:r>
            <a:r>
              <a:rPr lang="zh-CN" altLang="en-US" sz="2800" b="1" dirty="0">
                <a:latin typeface="+mn-lt"/>
                <a:ea typeface="+mn-ea"/>
              </a:rPr>
              <a:t>硬</a:t>
            </a:r>
            <a:endParaRPr lang="zh-CN" altLang="en-US" sz="2800" b="1" dirty="0">
              <a:latin typeface="+mn-lt"/>
              <a:ea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 animBg="1"/>
      <p:bldP spid="25" grpId="0" animBg="1"/>
      <p:bldP spid="26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958850" y="1004888"/>
            <a:ext cx="1627188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课外链接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22530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101"/>
          <p:cNvSpPr txBox="1"/>
          <p:nvPr/>
        </p:nvSpPr>
        <p:spPr>
          <a:xfrm>
            <a:off x="374650" y="1906588"/>
            <a:ext cx="11215688" cy="2678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0350" algn="ctr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+mn-ea"/>
                <a:ea typeface="+mn-ea"/>
                <a:cs typeface="+mn-ea"/>
              </a:rPr>
              <a:t>长骨的管状结构与实心结构相比有什么好处？</a:t>
            </a:r>
            <a:endParaRPr lang="zh-CN" altLang="en-US" sz="3000" b="1" noProof="1">
              <a:latin typeface="+mn-ea"/>
              <a:ea typeface="+mn-ea"/>
              <a:cs typeface="+mn-ea"/>
            </a:endParaRPr>
          </a:p>
          <a:p>
            <a:pPr indent="26035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+mn-ea"/>
                <a:ea typeface="+mn-ea"/>
                <a:cs typeface="+mn-ea"/>
              </a:rPr>
              <a:t>   骨密质致密而坚硬，抗压力很强；骨松质结构疏松，呈蜂窝状，可以承受一定的压力。骨的中空管状结构，使骨既轻又坚固，与运动支持功能相适应。</a:t>
            </a:r>
            <a:endParaRPr lang="zh-CN" altLang="en-US" sz="3000" b="1" noProof="1">
              <a:latin typeface="+mn-ea"/>
              <a:ea typeface="+mn-ea"/>
              <a:cs typeface="+mn-ea"/>
            </a:endParaRPr>
          </a:p>
        </p:txBody>
      </p:sp>
      <p:sp>
        <p:nvSpPr>
          <p:cNvPr id="22532" name="Rectangle 5"/>
          <p:cNvSpPr>
            <a:spLocks noChangeArrowheads="1"/>
          </p:cNvSpPr>
          <p:nvPr/>
        </p:nvSpPr>
        <p:spPr bwMode="auto">
          <a:xfrm>
            <a:off x="1047750" y="0"/>
            <a:ext cx="35448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人体概述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5"/>
          <p:cNvSpPr>
            <a:spLocks noChangeArrowheads="1"/>
          </p:cNvSpPr>
          <p:nvPr/>
        </p:nvSpPr>
        <p:spPr bwMode="auto">
          <a:xfrm>
            <a:off x="2667000" y="1241425"/>
            <a:ext cx="6864350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altLang="zh-CN" sz="6600" b="1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6600" b="1">
                <a:latin typeface="微软雅黑" panose="020B0503020204020204" pitchFamily="34" charset="-122"/>
                <a:ea typeface="微软雅黑" panose="020B0503020204020204" pitchFamily="34" charset="-122"/>
              </a:rPr>
              <a:t>三节   </a:t>
            </a:r>
            <a:r>
              <a:rPr lang="zh-CN" altLang="en-US" sz="6600">
                <a:latin typeface="微软雅黑" panose="020B0503020204020204" pitchFamily="34" charset="-122"/>
                <a:ea typeface="微软雅黑" panose="020B0503020204020204" pitchFamily="34" charset="-122"/>
              </a:rPr>
              <a:t>人体概述</a:t>
            </a:r>
            <a:endParaRPr lang="zh-CN" altLang="en-US" sz="6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46" name="组合 2"/>
          <p:cNvGrpSpPr/>
          <p:nvPr/>
        </p:nvGrpSpPr>
        <p:grpSpPr bwMode="auto">
          <a:xfrm>
            <a:off x="2490788" y="3070225"/>
            <a:ext cx="9118600" cy="1008063"/>
            <a:chOff x="5164" y="4732"/>
            <a:chExt cx="9550" cy="1587"/>
          </a:xfrm>
        </p:grpSpPr>
        <p:pic>
          <p:nvPicPr>
            <p:cNvPr id="6151" name="图片 8" descr="图标-0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164" y="4732"/>
              <a:ext cx="7955" cy="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>
              <a:hlinkClick r:id="rId1" action="ppaction://hlinksldjump"/>
            </p:cNvPr>
            <p:cNvSpPr txBox="1"/>
            <p:nvPr/>
          </p:nvSpPr>
          <p:spPr>
            <a:xfrm>
              <a:off x="5723" y="4919"/>
              <a:ext cx="8991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6147" name="组合 5"/>
          <p:cNvGrpSpPr/>
          <p:nvPr/>
        </p:nvGrpSpPr>
        <p:grpSpPr bwMode="auto">
          <a:xfrm>
            <a:off x="2347913" y="4419600"/>
            <a:ext cx="8939212" cy="1038225"/>
            <a:chOff x="4443" y="6850"/>
            <a:chExt cx="11676" cy="1635"/>
          </a:xfrm>
        </p:grpSpPr>
        <p:pic>
          <p:nvPicPr>
            <p:cNvPr id="6149" name="图片 9" descr="图标-0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443" y="6850"/>
              <a:ext cx="9349" cy="1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5042" y="7063"/>
              <a:ext cx="11077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重难探究   解决问题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1125538" y="0"/>
            <a:ext cx="4699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单元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生物圈中的人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5"/>
          <p:cNvSpPr>
            <a:spLocks noChangeArrowheads="1"/>
          </p:cNvSpPr>
          <p:nvPr/>
        </p:nvSpPr>
        <p:spPr bwMode="auto">
          <a:xfrm>
            <a:off x="1047750" y="0"/>
            <a:ext cx="35448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人体概述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1" name="Rectangle 10"/>
          <p:cNvSpPr/>
          <p:nvPr/>
        </p:nvSpPr>
        <p:spPr>
          <a:xfrm>
            <a:off x="785813" y="1035050"/>
            <a:ext cx="15779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学习目标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717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7063" y="1122363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361950" y="1509713"/>
            <a:ext cx="11591925" cy="2862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1.</a:t>
            </a:r>
            <a:r>
              <a:rPr lang="zh-CN" altLang="en-US" sz="3000" b="1" dirty="0">
                <a:latin typeface="+mj-ea"/>
                <a:ea typeface="+mj-ea"/>
              </a:rPr>
              <a:t>举例说出组成人体的主要系统以及各系统的主要器官。</a:t>
            </a:r>
            <a:r>
              <a:rPr lang="en-US" altLang="zh-CN" sz="3000" b="1" dirty="0">
                <a:latin typeface="+mj-ea"/>
                <a:ea typeface="+mj-ea"/>
              </a:rPr>
              <a:t>(</a:t>
            </a:r>
            <a:r>
              <a:rPr lang="zh-CN" altLang="en-US" sz="3000" b="1" dirty="0">
                <a:latin typeface="+mj-ea"/>
                <a:ea typeface="+mj-ea"/>
              </a:rPr>
              <a:t>重难点</a:t>
            </a:r>
            <a:r>
              <a:rPr lang="en-US" altLang="zh-CN" sz="3000" b="1" dirty="0">
                <a:latin typeface="+mj-ea"/>
                <a:ea typeface="+mj-ea"/>
              </a:rPr>
              <a:t>)</a:t>
            </a:r>
            <a:endParaRPr lang="en-US" altLang="zh-CN" sz="3000" b="1" dirty="0">
              <a:latin typeface="+mj-ea"/>
              <a:ea typeface="+mj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2</a:t>
            </a:r>
            <a:r>
              <a:rPr lang="zh-CN" altLang="en-US" sz="3000" b="1" dirty="0">
                <a:latin typeface="+mj-ea"/>
                <a:ea typeface="+mj-ea"/>
              </a:rPr>
              <a:t>．举例说出人体各系统的主要功能。</a:t>
            </a:r>
            <a:r>
              <a:rPr lang="en-US" altLang="zh-CN" sz="3000" b="1" dirty="0">
                <a:latin typeface="+mj-ea"/>
                <a:ea typeface="+mj-ea"/>
              </a:rPr>
              <a:t>(</a:t>
            </a:r>
            <a:r>
              <a:rPr lang="zh-CN" altLang="en-US" sz="3000" b="1" dirty="0">
                <a:latin typeface="+mj-ea"/>
                <a:ea typeface="+mj-ea"/>
              </a:rPr>
              <a:t>重点</a:t>
            </a:r>
            <a:r>
              <a:rPr lang="en-US" altLang="zh-CN" sz="3000" b="1" dirty="0">
                <a:latin typeface="+mj-ea"/>
                <a:ea typeface="+mj-ea"/>
              </a:rPr>
              <a:t>)</a:t>
            </a:r>
            <a:endParaRPr lang="en-US" altLang="zh-CN" sz="3000" b="1" dirty="0">
              <a:latin typeface="+mj-ea"/>
              <a:ea typeface="+mj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3</a:t>
            </a:r>
            <a:r>
              <a:rPr lang="zh-CN" altLang="en-US" sz="3000" b="1" dirty="0">
                <a:latin typeface="+mj-ea"/>
                <a:ea typeface="+mj-ea"/>
              </a:rPr>
              <a:t>．举例说明人体各系统相互联系、相互协调，共同完成生命活动的过程。</a:t>
            </a:r>
            <a:r>
              <a:rPr lang="en-US" altLang="zh-CN" sz="3000" b="1" dirty="0">
                <a:latin typeface="+mj-ea"/>
                <a:ea typeface="+mj-ea"/>
              </a:rPr>
              <a:t>(</a:t>
            </a:r>
            <a:r>
              <a:rPr lang="zh-CN" altLang="en-US" sz="3000" b="1" dirty="0">
                <a:latin typeface="+mj-ea"/>
                <a:ea typeface="+mj-ea"/>
              </a:rPr>
              <a:t>重点</a:t>
            </a:r>
            <a:r>
              <a:rPr lang="en-US" altLang="zh-CN" sz="3000" b="1" dirty="0">
                <a:latin typeface="+mj-ea"/>
                <a:ea typeface="+mj-ea"/>
              </a:rPr>
              <a:t>)</a:t>
            </a:r>
            <a:endParaRPr lang="en-US" altLang="zh-CN" sz="30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/>
          <p:cNvSpPr/>
          <p:nvPr/>
        </p:nvSpPr>
        <p:spPr>
          <a:xfrm>
            <a:off x="541338" y="1147763"/>
            <a:ext cx="1577975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问题导入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8194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3550" y="1206500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5"/>
          <p:cNvSpPr>
            <a:spLocks noChangeArrowheads="1"/>
          </p:cNvSpPr>
          <p:nvPr/>
        </p:nvSpPr>
        <p:spPr bwMode="auto">
          <a:xfrm>
            <a:off x="1047750" y="0"/>
            <a:ext cx="35448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人体概述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446088" y="1662113"/>
            <a:ext cx="11491912" cy="4733925"/>
            <a:chOff x="446233" y="1661604"/>
            <a:chExt cx="11491072" cy="4734536"/>
          </a:xfrm>
        </p:grpSpPr>
        <p:sp>
          <p:nvSpPr>
            <p:cNvPr id="5" name="文本框 14"/>
            <p:cNvSpPr txBox="1"/>
            <p:nvPr/>
          </p:nvSpPr>
          <p:spPr>
            <a:xfrm>
              <a:off x="446233" y="1661604"/>
              <a:ext cx="11491072" cy="20624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+mj-ea"/>
                  <a:ea typeface="+mj-ea"/>
                </a:rPr>
                <a:t>   第</a:t>
              </a:r>
              <a:r>
                <a:rPr lang="en-US" altLang="zh-CN" sz="3000" b="1" dirty="0">
                  <a:latin typeface="+mj-ea"/>
                  <a:ea typeface="+mj-ea"/>
                </a:rPr>
                <a:t>21</a:t>
              </a:r>
              <a:r>
                <a:rPr lang="zh-CN" altLang="en-US" sz="3000" b="1" dirty="0">
                  <a:latin typeface="+mj-ea"/>
                  <a:ea typeface="+mj-ea"/>
                </a:rPr>
                <a:t>届世界杯足球赛于</a:t>
              </a:r>
              <a:r>
                <a:rPr lang="en-US" altLang="zh-CN" sz="3000" b="1" dirty="0">
                  <a:latin typeface="+mj-ea"/>
                  <a:ea typeface="+mj-ea"/>
                </a:rPr>
                <a:t>2018</a:t>
              </a:r>
              <a:r>
                <a:rPr lang="zh-CN" altLang="en-US" sz="3000" b="1" dirty="0">
                  <a:latin typeface="+mj-ea"/>
                  <a:ea typeface="+mj-ea"/>
                </a:rPr>
                <a:t>年</a:t>
              </a:r>
              <a:r>
                <a:rPr lang="en-US" altLang="zh-CN" sz="3000" b="1" dirty="0">
                  <a:latin typeface="+mj-ea"/>
                  <a:ea typeface="+mj-ea"/>
                </a:rPr>
                <a:t>6</a:t>
              </a:r>
              <a:r>
                <a:rPr lang="zh-CN" altLang="en-US" sz="3000" b="1" dirty="0">
                  <a:latin typeface="+mj-ea"/>
                  <a:ea typeface="+mj-ea"/>
                </a:rPr>
                <a:t>月</a:t>
              </a:r>
              <a:r>
                <a:rPr lang="en-US" altLang="zh-CN" sz="3000" b="1" dirty="0">
                  <a:latin typeface="+mj-ea"/>
                  <a:ea typeface="+mj-ea"/>
                </a:rPr>
                <a:t>14</a:t>
              </a:r>
              <a:r>
                <a:rPr lang="zh-CN" altLang="en-US" sz="3000" b="1" dirty="0">
                  <a:latin typeface="+mj-ea"/>
                  <a:ea typeface="+mj-ea"/>
                </a:rPr>
                <a:t>日至</a:t>
              </a:r>
              <a:r>
                <a:rPr lang="en-US" altLang="zh-CN" sz="3000" b="1" dirty="0">
                  <a:latin typeface="+mj-ea"/>
                  <a:ea typeface="+mj-ea"/>
                </a:rPr>
                <a:t>7</a:t>
              </a:r>
              <a:r>
                <a:rPr lang="zh-CN" altLang="en-US" sz="3000" b="1" dirty="0">
                  <a:latin typeface="+mj-ea"/>
                  <a:ea typeface="+mj-ea"/>
                </a:rPr>
                <a:t>月</a:t>
              </a:r>
              <a:r>
                <a:rPr lang="en-US" altLang="zh-CN" sz="3000" b="1" dirty="0">
                  <a:latin typeface="+mj-ea"/>
                  <a:ea typeface="+mj-ea"/>
                </a:rPr>
                <a:t>15</a:t>
              </a:r>
              <a:r>
                <a:rPr lang="zh-CN" altLang="en-US" sz="3000" b="1" dirty="0">
                  <a:latin typeface="+mj-ea"/>
                  <a:ea typeface="+mj-ea"/>
                </a:rPr>
                <a:t>日在俄罗斯举行，赛场上运动员奋力拼搏，尽自己的全力踢好每一场球。在比赛中有哪些人体系统参与活动？如果神经系统出现故障会出现什么状况？</a:t>
              </a:r>
              <a:endParaRPr lang="zh-CN" altLang="en-US" sz="3000" b="1" dirty="0">
                <a:latin typeface="+mj-ea"/>
                <a:ea typeface="+mj-ea"/>
              </a:endParaRPr>
            </a:p>
          </p:txBody>
        </p:sp>
        <p:pic>
          <p:nvPicPr>
            <p:cNvPr id="8198" name="Picture 2" descr="SJC8-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933173" y="4045906"/>
              <a:ext cx="2931090" cy="2350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83188" y="977900"/>
            <a:ext cx="84137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218" name="组合 1"/>
          <p:cNvGrpSpPr/>
          <p:nvPr/>
        </p:nvGrpSpPr>
        <p:grpSpPr bwMode="auto">
          <a:xfrm>
            <a:off x="190500" y="569913"/>
            <a:ext cx="6281738" cy="820737"/>
            <a:chOff x="183" y="1646"/>
            <a:chExt cx="4986" cy="1063"/>
          </a:xfrm>
        </p:grpSpPr>
        <p:pic>
          <p:nvPicPr>
            <p:cNvPr id="9274" name="图片 4" descr="图标-0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83" y="1646"/>
              <a:ext cx="4986" cy="1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635" y="1827"/>
              <a:ext cx="4114" cy="8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5338445" y="1045210"/>
            <a:ext cx="482600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知识点一　</a:t>
            </a: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人体的主要系统和功能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1047750" y="0"/>
            <a:ext cx="35448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人体概述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277" name="Group 6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400050" y="1417638"/>
          <a:ext cx="11425555" cy="5486400"/>
        </p:xfrm>
        <a:graphic>
          <a:graphicData uri="http://schemas.openxmlformats.org/drawingml/2006/table">
            <a:tbl>
              <a:tblPr/>
              <a:tblGrid>
                <a:gridCol w="1600200"/>
                <a:gridCol w="5495925"/>
                <a:gridCol w="4329113"/>
              </a:tblGrid>
              <a:tr h="3657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系统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主要器官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主要功能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运动系统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颅骨、面部肌、躯干骨、躯干肌、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________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、四肢骨等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运动、支持和保护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消化系统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口腔、食道、肝、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________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________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、大肠、肛门等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消化食物和吸收营养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呼吸系统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鼻腔、气管、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________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获得所需要的氧气，排出二氧化碳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循环系统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________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、动脉、静脉等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运输氧气、养料、二氧化碳和废物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泌尿系统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________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、输尿管、膀胱、尿道等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形成尿液，排出人体代谢废物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神经系统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脑、脊髓、神经等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调节作用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内分泌系统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垂体、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________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、胸腺、肾上腺、胰岛、卵巢、睾丸等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产生的激素可以调节人体的生理活动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2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生殖系统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女：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________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、输卵管、子宫、阴道等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繁衍后代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男：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________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、输精管、前列腺等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3418205" y="6504305"/>
            <a:ext cx="70008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000" b="1">
                <a:solidFill>
                  <a:srgbClr val="FF0000"/>
                </a:solidFill>
                <a:latin typeface="Calibri" panose="020F0502020204030204" pitchFamily="34" charset="0"/>
              </a:rPr>
              <a:t>睾丸</a:t>
            </a:r>
            <a:endParaRPr lang="zh-CN" altLang="en-US" sz="20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3633788" y="2033905"/>
            <a:ext cx="95885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000" b="1">
                <a:solidFill>
                  <a:srgbClr val="FF0000"/>
                </a:solidFill>
                <a:latin typeface="Calibri" panose="020F0502020204030204" pitchFamily="34" charset="0"/>
              </a:rPr>
              <a:t>四肢肌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654868" y="2433955"/>
            <a:ext cx="442912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000" b="1">
                <a:solidFill>
                  <a:srgbClr val="FF0000"/>
                </a:solidFill>
                <a:latin typeface="Calibri" panose="020F0502020204030204" pitchFamily="34" charset="0"/>
              </a:rPr>
              <a:t>胃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6075363" y="2433638"/>
            <a:ext cx="7000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000" b="1">
                <a:solidFill>
                  <a:srgbClr val="FF0000"/>
                </a:solidFill>
                <a:latin typeface="Calibri" panose="020F0502020204030204" pitchFamily="34" charset="0"/>
              </a:rPr>
              <a:t>小肠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5267008" y="3339148"/>
            <a:ext cx="442912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000" b="1">
                <a:solidFill>
                  <a:srgbClr val="FF0000"/>
                </a:solidFill>
                <a:latin typeface="Calibri" panose="020F0502020204030204" pitchFamily="34" charset="0"/>
              </a:rPr>
              <a:t>肺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3417888" y="4146868"/>
            <a:ext cx="701675" cy="401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000" b="1">
                <a:solidFill>
                  <a:srgbClr val="FF0000"/>
                </a:solidFill>
                <a:latin typeface="Calibri" panose="020F0502020204030204" pitchFamily="34" charset="0"/>
              </a:rPr>
              <a:t>心脏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3041650" y="4605338"/>
            <a:ext cx="442913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000" b="1">
                <a:solidFill>
                  <a:srgbClr val="FF0000"/>
                </a:solidFill>
                <a:latin typeface="Calibri" panose="020F0502020204030204" pitchFamily="34" charset="0"/>
              </a:rPr>
              <a:t>肾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2930525" y="5367338"/>
            <a:ext cx="95885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000" b="1">
                <a:solidFill>
                  <a:srgbClr val="FF0000"/>
                </a:solidFill>
                <a:latin typeface="Calibri" panose="020F0502020204030204" pitchFamily="34" charset="0"/>
              </a:rPr>
              <a:t>甲状腺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822575" y="6132513"/>
            <a:ext cx="70008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000" b="1">
                <a:solidFill>
                  <a:srgbClr val="FF0000"/>
                </a:solidFill>
                <a:latin typeface="Calibri" panose="020F0502020204030204" pitchFamily="34" charset="0"/>
              </a:rPr>
              <a:t>卵巢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1000125"/>
            <a:ext cx="84138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0"/>
          <p:cNvSpPr/>
          <p:nvPr/>
        </p:nvSpPr>
        <p:spPr>
          <a:xfrm>
            <a:off x="557213" y="954088"/>
            <a:ext cx="389731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知识</a:t>
            </a: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点二　骨的结构和成分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10243" name="Rectangle 5"/>
          <p:cNvSpPr>
            <a:spLocks noChangeArrowheads="1"/>
          </p:cNvSpPr>
          <p:nvPr/>
        </p:nvSpPr>
        <p:spPr bwMode="auto">
          <a:xfrm>
            <a:off x="1047750" y="0"/>
            <a:ext cx="35448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人体概述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 bwMode="auto">
          <a:xfrm>
            <a:off x="350838" y="1446213"/>
            <a:ext cx="11574462" cy="4289425"/>
            <a:chOff x="350683" y="1446593"/>
            <a:chExt cx="11574095" cy="4288623"/>
          </a:xfrm>
        </p:grpSpPr>
        <p:sp>
          <p:nvSpPr>
            <p:cNvPr id="13" name="文本框 9"/>
            <p:cNvSpPr txBox="1"/>
            <p:nvPr/>
          </p:nvSpPr>
          <p:spPr>
            <a:xfrm>
              <a:off x="350683" y="1446593"/>
              <a:ext cx="11574095" cy="13697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dirty="0">
                  <a:latin typeface="+mn-ea"/>
                  <a:ea typeface="+mn-ea"/>
                </a:rPr>
                <a:t>1</a:t>
              </a:r>
              <a:r>
                <a:rPr lang="zh-CN" altLang="en-US" sz="3000" b="1" dirty="0">
                  <a:latin typeface="+mn-ea"/>
                  <a:ea typeface="+mn-ea"/>
                </a:rPr>
                <a:t>．骨的结构</a:t>
              </a:r>
              <a:endParaRPr lang="zh-CN" altLang="en-US" sz="3000" b="1" dirty="0">
                <a:latin typeface="+mn-ea"/>
                <a:ea typeface="+mn-ea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+mn-ea"/>
                  <a:ea typeface="+mn-ea"/>
                </a:rPr>
                <a:t>骨的基本结构包括</a:t>
              </a:r>
              <a:r>
                <a:rPr lang="en-US" altLang="zh-CN" sz="3000" b="1" dirty="0">
                  <a:latin typeface="+mn-ea"/>
                  <a:ea typeface="+mn-ea"/>
                </a:rPr>
                <a:t>________</a:t>
              </a:r>
              <a:r>
                <a:rPr lang="zh-CN" altLang="en-US" sz="3000" b="1" dirty="0">
                  <a:latin typeface="+mn-ea"/>
                  <a:ea typeface="+mn-ea"/>
                </a:rPr>
                <a:t>、骨质、</a:t>
              </a:r>
              <a:r>
                <a:rPr lang="en-US" altLang="zh-CN" sz="3000" b="1" dirty="0">
                  <a:latin typeface="+mn-ea"/>
                  <a:ea typeface="+mn-ea"/>
                </a:rPr>
                <a:t>________</a:t>
              </a:r>
              <a:r>
                <a:rPr lang="zh-CN" altLang="en-US" sz="3000" b="1" dirty="0">
                  <a:latin typeface="+mn-ea"/>
                  <a:ea typeface="+mn-ea"/>
                </a:rPr>
                <a:t>三部分。</a:t>
              </a:r>
              <a:endParaRPr lang="zh-CN" altLang="en-US" sz="3000" b="1" dirty="0">
                <a:latin typeface="+mn-ea"/>
                <a:ea typeface="+mn-ea"/>
              </a:endParaRPr>
            </a:p>
          </p:txBody>
        </p:sp>
        <p:pic>
          <p:nvPicPr>
            <p:cNvPr id="10251" name="Picture 1" descr="6SXS1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317315" y="3031298"/>
              <a:ext cx="5590630" cy="2167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52" name="矩形 11"/>
            <p:cNvSpPr>
              <a:spLocks noChangeArrowheads="1"/>
            </p:cNvSpPr>
            <p:nvPr/>
          </p:nvSpPr>
          <p:spPr bwMode="auto">
            <a:xfrm>
              <a:off x="4349348" y="5273551"/>
              <a:ext cx="1723549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zh-CN" sz="2400" b="1">
                  <a:latin typeface="Calibri" panose="020F0502020204030204" pitchFamily="34" charset="0"/>
                </a:rPr>
                <a:t>长骨的结构</a:t>
              </a:r>
              <a:endParaRPr lang="zh-CN" altLang="en-US" sz="2400" b="1">
                <a:latin typeface="Calibri" panose="020F0502020204030204" pitchFamily="34" charset="0"/>
              </a:endParaRPr>
            </a:p>
          </p:txBody>
        </p:sp>
      </p:grp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838575" y="238760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骨膜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6858000" y="237490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骨髓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398963" y="3314700"/>
            <a:ext cx="95885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软骨层</a:t>
            </a:r>
            <a:endParaRPr lang="zh-CN" altLang="en-US" sz="2000">
              <a:latin typeface="Calibri" panose="020F0502020204030204" pitchFamily="34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479925" y="3887788"/>
            <a:ext cx="65087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骨髓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4418013" y="4524375"/>
            <a:ext cx="64928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骨膜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18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5"/>
          <p:cNvSpPr>
            <a:spLocks noChangeArrowheads="1"/>
          </p:cNvSpPr>
          <p:nvPr/>
        </p:nvSpPr>
        <p:spPr bwMode="auto">
          <a:xfrm>
            <a:off x="1047750" y="0"/>
            <a:ext cx="35448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人体概述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1954213" y="2041525"/>
            <a:ext cx="250825" cy="115252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grpSp>
        <p:nvGrpSpPr>
          <p:cNvPr id="32" name="组合 31"/>
          <p:cNvGrpSpPr/>
          <p:nvPr/>
        </p:nvGrpSpPr>
        <p:grpSpPr bwMode="auto">
          <a:xfrm>
            <a:off x="347663" y="1098550"/>
            <a:ext cx="11398250" cy="4687888"/>
            <a:chOff x="347728" y="1098180"/>
            <a:chExt cx="11397803" cy="4688775"/>
          </a:xfrm>
        </p:grpSpPr>
        <p:sp>
          <p:nvSpPr>
            <p:cNvPr id="2" name="文本框 9"/>
            <p:cNvSpPr txBox="1"/>
            <p:nvPr/>
          </p:nvSpPr>
          <p:spPr>
            <a:xfrm>
              <a:off x="347728" y="1098180"/>
              <a:ext cx="11397803" cy="6764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dirty="0">
                  <a:latin typeface="+mn-ea"/>
                  <a:ea typeface="+mn-ea"/>
                </a:rPr>
                <a:t>2</a:t>
              </a:r>
              <a:r>
                <a:rPr lang="zh-CN" altLang="en-US" sz="3000" b="1" dirty="0">
                  <a:latin typeface="+mn-ea"/>
                  <a:ea typeface="+mn-ea"/>
                </a:rPr>
                <a:t>．骨的成分与特性</a:t>
              </a:r>
              <a:endParaRPr lang="zh-CN" altLang="en-US" sz="3000" b="1" dirty="0">
                <a:latin typeface="+mn-ea"/>
                <a:ea typeface="+mn-ea"/>
              </a:endParaRPr>
            </a:p>
          </p:txBody>
        </p:sp>
        <p:grpSp>
          <p:nvGrpSpPr>
            <p:cNvPr id="11272" name="组合 20"/>
            <p:cNvGrpSpPr/>
            <p:nvPr/>
          </p:nvGrpSpPr>
          <p:grpSpPr bwMode="auto">
            <a:xfrm>
              <a:off x="450025" y="1816338"/>
              <a:ext cx="7090644" cy="1588584"/>
              <a:chOff x="450025" y="1816338"/>
              <a:chExt cx="7090644" cy="1588584"/>
            </a:xfrm>
          </p:grpSpPr>
          <p:sp>
            <p:nvSpPr>
              <p:cNvPr id="17" name="文本框 9"/>
              <p:cNvSpPr txBox="1"/>
              <p:nvPr/>
            </p:nvSpPr>
            <p:spPr>
              <a:xfrm>
                <a:off x="449324" y="2114372"/>
                <a:ext cx="1679509" cy="78596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000" b="1" dirty="0">
                    <a:latin typeface="+mn-ea"/>
                    <a:ea typeface="+mn-ea"/>
                  </a:rPr>
                  <a:t>(1)</a:t>
                </a:r>
                <a:r>
                  <a:rPr lang="zh-CN" altLang="en-US" sz="3000" b="1" dirty="0">
                    <a:latin typeface="+mn-ea"/>
                    <a:ea typeface="+mn-ea"/>
                  </a:rPr>
                  <a:t>成分</a:t>
                </a:r>
                <a:endParaRPr lang="zh-CN" altLang="en-US" sz="3000" b="1" dirty="0">
                  <a:latin typeface="+mn-ea"/>
                  <a:ea typeface="+mn-ea"/>
                </a:endParaRPr>
              </a:p>
            </p:txBody>
          </p:sp>
          <p:sp>
            <p:nvSpPr>
              <p:cNvPr id="19" name="文本框 9"/>
              <p:cNvSpPr txBox="1"/>
              <p:nvPr/>
            </p:nvSpPr>
            <p:spPr>
              <a:xfrm>
                <a:off x="2179631" y="1815866"/>
                <a:ext cx="4433713" cy="78596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000" b="1" u="sng" dirty="0">
                    <a:latin typeface="+mn-ea"/>
                    <a:ea typeface="+mn-ea"/>
                  </a:rPr>
                  <a:t>　　　　</a:t>
                </a:r>
                <a:r>
                  <a:rPr lang="zh-CN" altLang="en-US" sz="3000" b="1" dirty="0">
                    <a:latin typeface="+mn-ea"/>
                    <a:ea typeface="+mn-ea"/>
                  </a:rPr>
                  <a:t>（钙盐）→脆硬</a:t>
                </a:r>
                <a:endParaRPr lang="zh-CN" altLang="en-US" sz="3000" b="1" dirty="0">
                  <a:latin typeface="+mn-ea"/>
                  <a:ea typeface="+mn-ea"/>
                </a:endParaRPr>
              </a:p>
            </p:txBody>
          </p:sp>
          <p:sp>
            <p:nvSpPr>
              <p:cNvPr id="20" name="文本框 9"/>
              <p:cNvSpPr txBox="1"/>
              <p:nvPr/>
            </p:nvSpPr>
            <p:spPr>
              <a:xfrm>
                <a:off x="2157407" y="2619293"/>
                <a:ext cx="5383001" cy="78596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000" b="1" u="sng" dirty="0">
                    <a:latin typeface="+mn-ea"/>
                    <a:ea typeface="+mn-ea"/>
                  </a:rPr>
                  <a:t>　　　　</a:t>
                </a:r>
                <a:r>
                  <a:rPr lang="zh-CN" altLang="en-US" sz="3000" b="1" dirty="0">
                    <a:latin typeface="+mn-ea"/>
                    <a:ea typeface="+mn-ea"/>
                  </a:rPr>
                  <a:t> </a:t>
                </a:r>
                <a:r>
                  <a:rPr lang="en-US" altLang="zh-CN" sz="3000" b="1" dirty="0">
                    <a:latin typeface="+mn-ea"/>
                    <a:ea typeface="+mn-ea"/>
                  </a:rPr>
                  <a:t>(</a:t>
                </a:r>
                <a:r>
                  <a:rPr lang="zh-CN" altLang="en-US" sz="3000" b="1" dirty="0">
                    <a:latin typeface="+mn-ea"/>
                    <a:ea typeface="+mn-ea"/>
                  </a:rPr>
                  <a:t>蛋白质）→柔韧</a:t>
                </a:r>
                <a:r>
                  <a:rPr lang="en-US" altLang="zh-CN" sz="3000" b="1" dirty="0">
                    <a:latin typeface="+mn-ea"/>
                    <a:ea typeface="+mn-ea"/>
                  </a:rPr>
                  <a:t>)</a:t>
                </a:r>
                <a:endParaRPr lang="zh-CN" altLang="en-US" sz="3000" b="1" dirty="0">
                  <a:latin typeface="+mn-ea"/>
                  <a:ea typeface="+mn-ea"/>
                </a:endParaRPr>
              </a:p>
            </p:txBody>
          </p:sp>
        </p:grpSp>
        <p:sp>
          <p:nvSpPr>
            <p:cNvPr id="22" name="文本框 9"/>
            <p:cNvSpPr txBox="1"/>
            <p:nvPr/>
          </p:nvSpPr>
          <p:spPr>
            <a:xfrm>
              <a:off x="438211" y="3467178"/>
              <a:ext cx="6138622" cy="7859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dirty="0">
                  <a:latin typeface="+mn-ea"/>
                  <a:ea typeface="+mn-ea"/>
                </a:rPr>
                <a:t>(2)</a:t>
              </a:r>
              <a:r>
                <a:rPr lang="zh-CN" altLang="en-US" sz="3000" b="1" dirty="0">
                  <a:latin typeface="+mn-ea"/>
                  <a:ea typeface="+mn-ea"/>
                </a:rPr>
                <a:t>特性：有一定的硬度和弹性</a:t>
              </a:r>
              <a:endParaRPr lang="zh-CN" altLang="en-US" sz="3000" b="1" dirty="0">
                <a:latin typeface="+mn-ea"/>
                <a:ea typeface="+mn-ea"/>
              </a:endParaRPr>
            </a:p>
          </p:txBody>
        </p:sp>
        <p:grpSp>
          <p:nvGrpSpPr>
            <p:cNvPr id="11274" name="组合 26"/>
            <p:cNvGrpSpPr/>
            <p:nvPr/>
          </p:nvGrpSpPr>
          <p:grpSpPr bwMode="auto">
            <a:xfrm>
              <a:off x="402009" y="4286053"/>
              <a:ext cx="5861005" cy="1500902"/>
              <a:chOff x="287187" y="1803812"/>
              <a:chExt cx="5861005" cy="1500902"/>
            </a:xfrm>
          </p:grpSpPr>
          <p:sp>
            <p:nvSpPr>
              <p:cNvPr id="28" name="文本框 9"/>
              <p:cNvSpPr txBox="1"/>
              <p:nvPr/>
            </p:nvSpPr>
            <p:spPr>
              <a:xfrm>
                <a:off x="286879" y="2140856"/>
                <a:ext cx="2454179" cy="78437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000" b="1" dirty="0">
                    <a:latin typeface="+mn-ea"/>
                    <a:ea typeface="+mn-ea"/>
                  </a:rPr>
                  <a:t>(3)</a:t>
                </a:r>
                <a:r>
                  <a:rPr lang="zh-CN" altLang="en-US" sz="3000" b="1" dirty="0">
                    <a:latin typeface="+mn-ea"/>
                    <a:ea typeface="+mn-ea"/>
                  </a:rPr>
                  <a:t>鉴定方法</a:t>
                </a:r>
                <a:endParaRPr lang="zh-CN" altLang="en-US" sz="3000" b="1" dirty="0">
                  <a:latin typeface="+mn-ea"/>
                  <a:ea typeface="+mn-ea"/>
                </a:endParaRPr>
              </a:p>
            </p:txBody>
          </p:sp>
          <p:sp>
            <p:nvSpPr>
              <p:cNvPr id="29" name="文本框 9"/>
              <p:cNvSpPr txBox="1"/>
              <p:nvPr/>
            </p:nvSpPr>
            <p:spPr>
              <a:xfrm>
                <a:off x="2806142" y="1804242"/>
                <a:ext cx="3341557" cy="78437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000" b="1" dirty="0">
                    <a:latin typeface="+mn-ea"/>
                    <a:ea typeface="+mn-ea"/>
                  </a:rPr>
                  <a:t>有机物：盐酸浸泡</a:t>
                </a:r>
                <a:endParaRPr lang="zh-CN" altLang="en-US" sz="3000" b="1" dirty="0">
                  <a:latin typeface="+mn-ea"/>
                  <a:ea typeface="+mn-ea"/>
                </a:endParaRPr>
              </a:p>
            </p:txBody>
          </p:sp>
          <p:sp>
            <p:nvSpPr>
              <p:cNvPr id="30" name="文本框 9"/>
              <p:cNvSpPr txBox="1"/>
              <p:nvPr/>
            </p:nvSpPr>
            <p:spPr>
              <a:xfrm>
                <a:off x="2809317" y="2520341"/>
                <a:ext cx="2687533" cy="78437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000" b="1" dirty="0">
                    <a:latin typeface="+mn-ea"/>
                    <a:ea typeface="+mn-ea"/>
                  </a:rPr>
                  <a:t>无机物：煅烧</a:t>
                </a:r>
                <a:endParaRPr lang="zh-CN" altLang="en-US" sz="3000" b="1" dirty="0">
                  <a:latin typeface="+mn-ea"/>
                  <a:ea typeface="+mn-ea"/>
                </a:endParaRPr>
              </a:p>
            </p:txBody>
          </p:sp>
        </p:grpSp>
      </p:grpSp>
      <p:sp>
        <p:nvSpPr>
          <p:cNvPr id="31" name="左大括号 30"/>
          <p:cNvSpPr/>
          <p:nvPr/>
        </p:nvSpPr>
        <p:spPr>
          <a:xfrm>
            <a:off x="2744788" y="4511675"/>
            <a:ext cx="250825" cy="115252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2432050" y="2062163"/>
            <a:ext cx="11128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无机物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355850" y="2851150"/>
            <a:ext cx="11128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有机物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93713" y="1693863"/>
            <a:ext cx="11066462" cy="2170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．人的肝脏属于哪个系统的器官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．呼吸系统       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．循环系统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．消化系统       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．泌尿系统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596900" y="1160463"/>
            <a:ext cx="14160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牛刀小试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1229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1813" y="1249363"/>
            <a:ext cx="857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 flipH="1">
            <a:off x="6527800" y="1876425"/>
            <a:ext cx="663575" cy="4619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C50023"/>
                </a:solidFill>
                <a:latin typeface="+mn-ea"/>
                <a:ea typeface="+mn-ea"/>
              </a:rPr>
              <a:t>C</a:t>
            </a:r>
            <a:r>
              <a:rPr lang="zh-CN" altLang="en-US" sz="2400" b="1" dirty="0">
                <a:solidFill>
                  <a:srgbClr val="C50023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C50023"/>
              </a:solidFill>
              <a:latin typeface="+mn-ea"/>
              <a:ea typeface="+mn-ea"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1047750" y="0"/>
            <a:ext cx="35448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人体概述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22288" y="1020763"/>
            <a:ext cx="10761662" cy="2170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．人体的八大系统中，担负运输物质功能的主要是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．消化系统　　           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．运动系统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．循环系统               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．泌尿系统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9559925" y="1212850"/>
            <a:ext cx="411163" cy="4619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C50023"/>
                </a:solidFill>
                <a:latin typeface="+mn-ea"/>
                <a:ea typeface="+mn-ea"/>
              </a:rPr>
              <a:t>C</a:t>
            </a:r>
            <a:r>
              <a:rPr lang="zh-CN" altLang="en-US" sz="2400" b="1" dirty="0">
                <a:solidFill>
                  <a:srgbClr val="C50023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C50023"/>
              </a:solidFill>
              <a:latin typeface="+mn-ea"/>
              <a:ea typeface="+mn-ea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388938" y="3838575"/>
            <a:ext cx="11298237" cy="2492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消化系统的功能是消化食物和吸收营养物质。运动系统的功能是运动、支持和保护。循环系统的功能是运输养料和废物。泌尿系统的功能是排出细胞代谢产生的废物，调节人体内水分、无机盐平衡和组织细胞正常生理功能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1047750" y="0"/>
            <a:ext cx="35448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人体概述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2" grpId="0"/>
    </p:bldLst>
  </p:timing>
</p:sld>
</file>

<file path=ppt/tags/tag1.xml><?xml version="1.0" encoding="utf-8"?>
<p:tagLst xmlns:p="http://schemas.openxmlformats.org/presentationml/2006/main">
  <p:tag name="KSO_WM_UNIT_TABLE_BEAUTIFY" val="smartTable{bc2dc572-81ce-4744-8060-9d16b482adbd}"/>
</p:tagLst>
</file>

<file path=ppt/tags/tag2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2398</Words>
  <Application>WPS 演示</Application>
  <PresentationFormat>自定义</PresentationFormat>
  <Paragraphs>262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微软雅黑</vt:lpstr>
      <vt:lpstr>仿宋</vt:lpstr>
      <vt:lpstr>华文新魏</vt:lpstr>
      <vt:lpstr>Times New Roman</vt:lpstr>
      <vt:lpstr>Courier New</vt:lpstr>
      <vt:lpstr>Calibri</vt:lpstr>
      <vt:lpstr>Arial Unicode MS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91</cp:revision>
  <dcterms:created xsi:type="dcterms:W3CDTF">2018-02-07T00:47:00Z</dcterms:created>
  <dcterms:modified xsi:type="dcterms:W3CDTF">2023-12-27T01:42:50Z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E306B68553EB4926A17013273160A676_12</vt:lpwstr>
  </property>
</Properties>
</file>