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92" r:id="rId6"/>
    <p:sldId id="270" r:id="rId7"/>
    <p:sldId id="283" r:id="rId8"/>
    <p:sldId id="304" r:id="rId9"/>
    <p:sldId id="305" r:id="rId10"/>
    <p:sldId id="306" r:id="rId11"/>
    <p:sldId id="307" r:id="rId12"/>
    <p:sldId id="272" r:id="rId13"/>
    <p:sldId id="273" r:id="rId14"/>
    <p:sldId id="308" r:id="rId15"/>
    <p:sldId id="303" r:id="rId16"/>
    <p:sldId id="271" r:id="rId17"/>
    <p:sldId id="276" r:id="rId18"/>
    <p:sldId id="274" r:id="rId19"/>
    <p:sldId id="277" r:id="rId20"/>
    <p:sldId id="296" r:id="rId21"/>
    <p:sldId id="294" r:id="rId22"/>
    <p:sldId id="280" r:id="rId23"/>
  </p:sldIdLst>
  <p:sldSz cx="12192000" cy="6858000"/>
  <p:notesSz cx="7103745" cy="10234295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5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66788" y="2755900"/>
            <a:ext cx="10952162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人体内的物质运输和能量供给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733872" y="4084837"/>
            <a:ext cx="9786578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二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人体的血液循环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312738" y="1046163"/>
            <a:ext cx="11574462" cy="355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．高血压及其预防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如果一个人的血压经常超过</a:t>
            </a:r>
            <a:r>
              <a:rPr lang="en-US" altLang="zh-CN" sz="3000" b="1" dirty="0">
                <a:latin typeface="+mn-ea"/>
                <a:ea typeface="+mn-ea"/>
              </a:rPr>
              <a:t>18.7/12 </a:t>
            </a:r>
            <a:r>
              <a:rPr lang="en-US" altLang="zh-CN" sz="3000" b="1" dirty="0" err="1">
                <a:latin typeface="+mn-ea"/>
                <a:ea typeface="+mn-ea"/>
              </a:rPr>
              <a:t>kPa</a:t>
            </a:r>
            <a:r>
              <a:rPr lang="zh-CN" altLang="en-US" sz="3000" b="1" dirty="0">
                <a:latin typeface="+mn-ea"/>
                <a:ea typeface="+mn-ea"/>
              </a:rPr>
              <a:t>，则认为是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医学实验表明，预防高血压要注意加强体育锻炼，控制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endParaRPr lang="en-US" altLang="zh-CN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的过量摄入，多吃</a:t>
            </a:r>
            <a:r>
              <a:rPr lang="en-US" altLang="zh-CN" sz="3000" b="1" dirty="0">
                <a:latin typeface="+mn-ea"/>
                <a:ea typeface="+mn-ea"/>
              </a:rPr>
              <a:t>____________</a:t>
            </a:r>
            <a:r>
              <a:rPr lang="zh-CN" altLang="en-US" sz="3000" b="1" dirty="0">
                <a:latin typeface="+mn-ea"/>
                <a:ea typeface="+mn-ea"/>
              </a:rPr>
              <a:t>和水果；还要做到不吸烟、不酗酒，并限制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的摄入量等。</a:t>
            </a:r>
            <a:endParaRPr lang="en-US" altLang="zh-CN" sz="3000" b="1" dirty="0"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885363" y="1962150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高血压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440988" y="26622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糖类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71563" y="33401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脂肪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667375" y="3338513"/>
            <a:ext cx="17319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新鲜的蔬菜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191000" y="40528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食盐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1013" y="1606550"/>
            <a:ext cx="11066462" cy="217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．人体由运动状态进入安静状态时，心率的变化是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．由慢变快　　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．不变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．由快变慢  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．难以确定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536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 flipH="1">
            <a:off x="9572625" y="1784350"/>
            <a:ext cx="661988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414338" y="3714750"/>
            <a:ext cx="11455400" cy="309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人在运动状态下，肌肉收缩消耗的能量多，能量是有机物与氧结合分解释放的，细胞中的有机物、氧是由血液输送的，这样血液向细胞中输送的有机物和氧的量就增多，血液循环的速度加快，心率也就加快；安静状态下，人体内消耗的能量主要用于神经系统、内脏器官的活动和维持体温，消耗的能量较少，心率较慢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4175" y="869950"/>
            <a:ext cx="11641138" cy="217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．当动脉血流经心脏各腔及有关血管时，正确的流动途径是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．左心房→左心室→主动脉	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．右心房→右心室→肺动脉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．左心室→右心房→主动脉	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．左心房→左心室→肺动脉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1037888" y="1050925"/>
            <a:ext cx="411162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388938" y="3589338"/>
            <a:ext cx="11455400" cy="2398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体循环的路线：左心室→主动脉→各级动脉→身体各部分的毛细血管网→各级静脉→上、下腔静脉→右心房。肺循环的路线：右心室→肺动脉→肺部毛细血管→肺静脉→左心房。动脉血流经心脏各腔及有关血管时的流动途径是左心房→左心室→主动脉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384175" y="869950"/>
            <a:ext cx="11315700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．小明的爸爸体检时，医生提醒他平时要注意自己的血压，因为他有高血压。下列哪个数据可能表示他爸爸的血压值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13/9 </a:t>
            </a:r>
            <a:r>
              <a:rPr lang="en-US" altLang="zh-CN" sz="3000" b="1" kern="100" dirty="0" err="1">
                <a:latin typeface="+mn-ea"/>
                <a:ea typeface="+mn-ea"/>
                <a:cs typeface="Times New Roman" panose="02020603050405020304" pitchFamily="18" charset="0"/>
              </a:rPr>
              <a:t>kpa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          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16/9 </a:t>
            </a:r>
            <a:r>
              <a:rPr lang="en-US" altLang="zh-CN" sz="3000" b="1" kern="100" dirty="0" err="1">
                <a:latin typeface="+mn-ea"/>
                <a:ea typeface="+mn-ea"/>
                <a:cs typeface="Times New Roman" panose="02020603050405020304" pitchFamily="18" charset="0"/>
              </a:rPr>
              <a:t>kpa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20/15 </a:t>
            </a:r>
            <a:r>
              <a:rPr lang="en-US" altLang="zh-CN" sz="3000" b="1" kern="100" dirty="0" err="1">
                <a:latin typeface="+mn-ea"/>
                <a:ea typeface="+mn-ea"/>
                <a:cs typeface="Times New Roman" panose="02020603050405020304" pitchFamily="18" charset="0"/>
              </a:rPr>
              <a:t>kpa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         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17/11 </a:t>
            </a:r>
            <a:r>
              <a:rPr lang="en-US" altLang="zh-CN" sz="3000" b="1" kern="100" dirty="0" err="1">
                <a:latin typeface="+mn-ea"/>
                <a:ea typeface="+mn-ea"/>
                <a:cs typeface="Times New Roman" panose="02020603050405020304" pitchFamily="18" charset="0"/>
              </a:rPr>
              <a:t>kpa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9621838" y="1714500"/>
            <a:ext cx="411162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388938" y="3765550"/>
            <a:ext cx="11455400" cy="189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健康成年人的动脉血压，一般收缩压维持在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～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18.7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千帕、舒张压在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8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～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12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千帕。血压经常超过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18.7/12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千帕，就称为高血压；血压经常低于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12/8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千帕，则称为低血压，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都属于正常血压，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属于高血压。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596900" y="1160463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总结归纳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843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76238" y="2187575"/>
            <a:ext cx="11147425" cy="1368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体循环中，动脉里流的是动脉血，静脉里流的是静脉血。肺循环中，动脉里流的是静脉血，静脉里流的是动脉血。</a:t>
            </a:r>
            <a:endParaRPr lang="zh-CN" altLang="en-US" sz="30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6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938213"/>
            <a:ext cx="564673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676400"/>
            <a:ext cx="4151312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人体的血液循环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108075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9460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931988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287338" y="2389188"/>
            <a:ext cx="11249025" cy="4037012"/>
            <a:chOff x="162838" y="2427429"/>
            <a:chExt cx="11610321" cy="4036387"/>
          </a:xfrm>
        </p:grpSpPr>
        <p:sp>
          <p:nvSpPr>
            <p:cNvPr id="20" name="文本框 19"/>
            <p:cNvSpPr txBox="1"/>
            <p:nvPr/>
          </p:nvSpPr>
          <p:spPr>
            <a:xfrm>
              <a:off x="162838" y="2427429"/>
              <a:ext cx="11610321" cy="7380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800" b="1" dirty="0">
                  <a:latin typeface="+mn-ea"/>
                  <a:ea typeface="+mn-ea"/>
                </a:rPr>
                <a:t>【情景展示】</a:t>
              </a:r>
              <a:r>
                <a:rPr lang="zh-CN" altLang="en-US" sz="2800" b="1" dirty="0">
                  <a:latin typeface="+mn-ea"/>
                  <a:ea typeface="+mn-ea"/>
                </a:rPr>
                <a:t>观察人体血液循环示意图。</a:t>
              </a:r>
              <a:endParaRPr lang="en-US" altLang="zh-CN" sz="2800" b="1" dirty="0">
                <a:latin typeface="+mn-ea"/>
                <a:ea typeface="+mn-ea"/>
              </a:endParaRPr>
            </a:p>
          </p:txBody>
        </p:sp>
        <p:pic>
          <p:nvPicPr>
            <p:cNvPr id="19464" name="Picture 1" descr="YYD5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06248" y="3356976"/>
              <a:ext cx="4459264" cy="3106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1950" y="866775"/>
            <a:ext cx="11425238" cy="355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．血液在不同的血管中是如何流动的？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．人体血液循环的途径有哪两条？其路线如何？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．通过体循环和肺循环后血液有什么变化？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304800" y="704850"/>
            <a:ext cx="11544300" cy="6153150"/>
            <a:chOff x="305132" y="704425"/>
            <a:chExt cx="11544489" cy="6153575"/>
          </a:xfrm>
        </p:grpSpPr>
        <p:sp>
          <p:nvSpPr>
            <p:cNvPr id="4" name="文本框 2"/>
            <p:cNvSpPr txBox="1"/>
            <p:nvPr/>
          </p:nvSpPr>
          <p:spPr>
            <a:xfrm>
              <a:off x="325770" y="704425"/>
              <a:ext cx="11498450" cy="22163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【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归纳提升</a:t>
              </a: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】 </a:t>
              </a:r>
              <a:endPara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1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．血液在血管中的流动：动脉→毛细血管→静脉。</a:t>
              </a:r>
              <a:endPara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latin typeface="+mn-lt"/>
                  <a:ea typeface="+mn-ea"/>
                </a:rPr>
                <a:t>2. </a:t>
              </a:r>
              <a:endParaRPr lang="zh-CN" altLang="zh-CN" sz="3200" dirty="0">
                <a:latin typeface="+mn-lt"/>
                <a:ea typeface="+mn-ea"/>
              </a:endParaRPr>
            </a:p>
          </p:txBody>
        </p:sp>
        <p:pic>
          <p:nvPicPr>
            <p:cNvPr id="21508" name="Picture 1" descr="SJC10-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968669" y="2066794"/>
              <a:ext cx="4659682" cy="3458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矩形 4"/>
            <p:cNvSpPr/>
            <p:nvPr/>
          </p:nvSpPr>
          <p:spPr>
            <a:xfrm>
              <a:off x="305132" y="5379936"/>
              <a:ext cx="11544489" cy="14780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solidFill>
                    <a:prstClr val="black"/>
                  </a:solidFill>
                  <a:latin typeface="宋体" panose="02010600030101010101" pitchFamily="2" charset="-122"/>
                  <a:ea typeface="+mn-ea"/>
                  <a:cs typeface="Times New Roman" panose="02020603050405020304" pitchFamily="18" charset="0"/>
                </a:rPr>
                <a:t>3</a:t>
              </a:r>
              <a:r>
                <a:rPr lang="zh-CN" altLang="en-US" sz="3000" b="1" kern="100" dirty="0">
                  <a:solidFill>
                    <a:prstClr val="black"/>
                  </a:solidFill>
                  <a:latin typeface="宋体" panose="02010600030101010101" pitchFamily="2" charset="-122"/>
                  <a:ea typeface="+mn-ea"/>
                  <a:cs typeface="Times New Roman" panose="02020603050405020304" pitchFamily="18" charset="0"/>
                </a:rPr>
                <a:t>．通过体循环后血液由动脉血变为静脉血，通过肺循环后血液由静脉血变为动脉血。</a:t>
              </a:r>
              <a:endParaRPr lang="zh-CN" altLang="en-US" dirty="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 bwMode="auto">
          <a:xfrm>
            <a:off x="285750" y="874713"/>
            <a:ext cx="11350625" cy="5476875"/>
            <a:chOff x="285229" y="874266"/>
            <a:chExt cx="11351451" cy="5478024"/>
          </a:xfrm>
        </p:grpSpPr>
        <p:sp>
          <p:nvSpPr>
            <p:cNvPr id="5" name="文本框 4"/>
            <p:cNvSpPr txBox="1"/>
            <p:nvPr/>
          </p:nvSpPr>
          <p:spPr>
            <a:xfrm>
              <a:off x="285229" y="874266"/>
              <a:ext cx="11187927" cy="49397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[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典例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]  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如图是人体血液循环和气体交换示意图。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表示心脏的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4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个腔，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E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F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G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H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表示血管。有关叙述错误的是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　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．人体血液循环可以分为体循环和肺循环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．在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E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F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内流动的血液是含氧丰富的动脉血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．体循环可表示为：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B→F→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组织处毛细血管网→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H→C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．肺循环可表示为：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C→D→G→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肺部毛细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血管网→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E→A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</p:txBody>
        </p:sp>
        <p:pic>
          <p:nvPicPr>
            <p:cNvPr id="22533" name="Picture 1" descr="7SS4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956110" y="3983277"/>
              <a:ext cx="2680570" cy="2369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10448925" y="1697038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88925" y="1069975"/>
            <a:ext cx="11455400" cy="2493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从图中血液循环路线中可以看出，在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E(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肺静脉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A(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左心房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B(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左心室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F(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主动脉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内流动的血液是含氧丰富的动脉血；体循环可表示为：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B→F→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组织处毛细血管网→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H→C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；肺循环可表示为：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D→G→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肺部毛细血管网→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E→A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，而不包括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C(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右心房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1106488" y="1116013"/>
            <a:ext cx="992505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第2</a:t>
            </a:r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   </a:t>
            </a:r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人体的血液循环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933450" y="1096963"/>
            <a:ext cx="1217613" cy="554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0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457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57250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1022350" y="0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AutoShape 88" descr="477@ZM{[}05JUHUW%YC9J"/>
          <p:cNvSpPr>
            <a:spLocks noChangeAspect="1" noChangeArrowheads="1"/>
          </p:cNvSpPr>
          <p:nvPr/>
        </p:nvSpPr>
        <p:spPr bwMode="auto">
          <a:xfrm>
            <a:off x="5267325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24581" name="直接连接符 16079"/>
          <p:cNvSpPr>
            <a:spLocks noChangeShapeType="1"/>
          </p:cNvSpPr>
          <p:nvPr/>
        </p:nvSpPr>
        <p:spPr bwMode="auto">
          <a:xfrm>
            <a:off x="2603500" y="2565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92" name="Text Box 72"/>
          <p:cNvSpPr txBox="1">
            <a:spLocks noChangeArrowheads="1"/>
          </p:cNvSpPr>
          <p:nvPr/>
        </p:nvSpPr>
        <p:spPr bwMode="auto">
          <a:xfrm>
            <a:off x="1111250" y="3429000"/>
            <a:ext cx="461963" cy="1893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Calibri" panose="020F0502020204030204" pitchFamily="34" charset="0"/>
              </a:rPr>
              <a:t>人体的血液循环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93" name="Text Box 74"/>
          <p:cNvSpPr txBox="1">
            <a:spLocks noChangeArrowheads="1"/>
          </p:cNvSpPr>
          <p:nvPr/>
        </p:nvSpPr>
        <p:spPr bwMode="auto">
          <a:xfrm>
            <a:off x="1804988" y="2336800"/>
            <a:ext cx="700087" cy="368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Calibri" panose="020F0502020204030204" pitchFamily="34" charset="0"/>
              </a:rPr>
              <a:t>肺泡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94" name="Text Box 75"/>
          <p:cNvSpPr txBox="1">
            <a:spLocks noChangeArrowheads="1"/>
          </p:cNvSpPr>
          <p:nvPr/>
        </p:nvSpPr>
        <p:spPr bwMode="auto">
          <a:xfrm>
            <a:off x="4187825" y="1304925"/>
            <a:ext cx="1079500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Calibri" panose="020F0502020204030204" pitchFamily="34" charset="0"/>
              </a:rPr>
              <a:t>肺静脉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95" name="Text Box 77"/>
          <p:cNvSpPr txBox="1">
            <a:spLocks noChangeArrowheads="1"/>
          </p:cNvSpPr>
          <p:nvPr/>
        </p:nvSpPr>
        <p:spPr bwMode="auto">
          <a:xfrm>
            <a:off x="3683000" y="2060575"/>
            <a:ext cx="1227138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Calibri" panose="020F0502020204030204" pitchFamily="34" charset="0"/>
              </a:rPr>
              <a:t>肺部毛细血管网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96" name="Text Box 98"/>
          <p:cNvSpPr txBox="1">
            <a:spLocks noChangeArrowheads="1"/>
          </p:cNvSpPr>
          <p:nvPr/>
        </p:nvSpPr>
        <p:spPr bwMode="auto">
          <a:xfrm>
            <a:off x="6924675" y="2924175"/>
            <a:ext cx="1008063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anose="020F0502020204030204" pitchFamily="34" charset="0"/>
              </a:rPr>
              <a:t>主动脉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97" name="Text Box 99"/>
          <p:cNvSpPr txBox="1">
            <a:spLocks noChangeArrowheads="1"/>
          </p:cNvSpPr>
          <p:nvPr/>
        </p:nvSpPr>
        <p:spPr bwMode="auto">
          <a:xfrm>
            <a:off x="6929438" y="1773238"/>
            <a:ext cx="1368425" cy="646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anose="020F0502020204030204" pitchFamily="34" charset="0"/>
              </a:rPr>
              <a:t>全身毛细血管网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98" name="AutoShape 101"/>
          <p:cNvSpPr/>
          <p:nvPr/>
        </p:nvSpPr>
        <p:spPr bwMode="auto">
          <a:xfrm>
            <a:off x="1654175" y="2543175"/>
            <a:ext cx="174625" cy="3694113"/>
          </a:xfrm>
          <a:prstGeom prst="leftBrace">
            <a:avLst>
              <a:gd name="adj1" fmla="val 22770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Calibri" panose="020F0502020204030204" pitchFamily="34" charset="0"/>
            </a:endParaRPr>
          </a:p>
        </p:txBody>
      </p:sp>
      <p:grpSp>
        <p:nvGrpSpPr>
          <p:cNvPr id="99" name="Group 108"/>
          <p:cNvGrpSpPr/>
          <p:nvPr/>
        </p:nvGrpSpPr>
        <p:grpSpPr bwMode="auto">
          <a:xfrm>
            <a:off x="2532063" y="2198688"/>
            <a:ext cx="1150937" cy="788987"/>
            <a:chOff x="3288" y="841"/>
            <a:chExt cx="725" cy="497"/>
          </a:xfrm>
        </p:grpSpPr>
        <p:grpSp>
          <p:nvGrpSpPr>
            <p:cNvPr id="24621" name="Group 105"/>
            <p:cNvGrpSpPr/>
            <p:nvPr/>
          </p:nvGrpSpPr>
          <p:grpSpPr bwMode="auto">
            <a:xfrm>
              <a:off x="3288" y="1026"/>
              <a:ext cx="681" cy="91"/>
              <a:chOff x="3288" y="1026"/>
              <a:chExt cx="681" cy="91"/>
            </a:xfrm>
          </p:grpSpPr>
          <p:sp>
            <p:nvSpPr>
              <p:cNvPr id="24624" name="Line 102"/>
              <p:cNvSpPr>
                <a:spLocks noChangeShapeType="1"/>
              </p:cNvSpPr>
              <p:nvPr/>
            </p:nvSpPr>
            <p:spPr bwMode="auto">
              <a:xfrm>
                <a:off x="3334" y="1026"/>
                <a:ext cx="63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25" name="Line 103"/>
              <p:cNvSpPr>
                <a:spLocks noChangeShapeType="1"/>
              </p:cNvSpPr>
              <p:nvPr/>
            </p:nvSpPr>
            <p:spPr bwMode="auto">
              <a:xfrm flipH="1">
                <a:off x="3288" y="1117"/>
                <a:ext cx="6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622" name="Text Box 106"/>
            <p:cNvSpPr txBox="1">
              <a:spLocks noChangeArrowheads="1"/>
            </p:cNvSpPr>
            <p:nvPr/>
          </p:nvSpPr>
          <p:spPr bwMode="auto">
            <a:xfrm>
              <a:off x="3424" y="841"/>
              <a:ext cx="453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Calibri" panose="020F0502020204030204" pitchFamily="34" charset="0"/>
                </a:rPr>
                <a:t>氧气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  <p:sp>
          <p:nvSpPr>
            <p:cNvPr id="24623" name="Text Box 107"/>
            <p:cNvSpPr txBox="1">
              <a:spLocks noChangeArrowheads="1"/>
            </p:cNvSpPr>
            <p:nvPr/>
          </p:nvSpPr>
          <p:spPr bwMode="auto">
            <a:xfrm>
              <a:off x="3288" y="1105"/>
              <a:ext cx="725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Calibri" panose="020F0502020204030204" pitchFamily="34" charset="0"/>
                </a:rPr>
                <a:t>二氧化碳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</p:grpSp>
      <p:sp>
        <p:nvSpPr>
          <p:cNvPr id="105" name="Line 109"/>
          <p:cNvSpPr>
            <a:spLocks noChangeShapeType="1"/>
          </p:cNvSpPr>
          <p:nvPr/>
        </p:nvSpPr>
        <p:spPr bwMode="auto">
          <a:xfrm flipV="1">
            <a:off x="4187825" y="1677988"/>
            <a:ext cx="284163" cy="382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6" name="Group 112"/>
          <p:cNvGrpSpPr/>
          <p:nvPr/>
        </p:nvGrpSpPr>
        <p:grpSpPr bwMode="auto">
          <a:xfrm>
            <a:off x="5051425" y="1970088"/>
            <a:ext cx="1800225" cy="666750"/>
            <a:chOff x="2608" y="1377"/>
            <a:chExt cx="1134" cy="420"/>
          </a:xfrm>
        </p:grpSpPr>
        <p:sp>
          <p:nvSpPr>
            <p:cNvPr id="24618" name="Text Box 78"/>
            <p:cNvSpPr txBox="1">
              <a:spLocks noChangeArrowheads="1"/>
            </p:cNvSpPr>
            <p:nvPr/>
          </p:nvSpPr>
          <p:spPr bwMode="auto">
            <a:xfrm>
              <a:off x="2608" y="1377"/>
              <a:ext cx="1134" cy="40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b="1">
                  <a:latin typeface="Calibri" panose="020F0502020204030204" pitchFamily="34" charset="0"/>
                </a:rPr>
                <a:t>右心房  左心房</a:t>
              </a:r>
              <a:endParaRPr lang="zh-CN" altLang="en-US" b="1">
                <a:latin typeface="Calibri" panose="020F0502020204030204" pitchFamily="34" charset="0"/>
              </a:endParaRPr>
            </a:p>
            <a:p>
              <a:r>
                <a:rPr lang="zh-CN" altLang="en-US" b="1">
                  <a:latin typeface="Calibri" panose="020F0502020204030204" pitchFamily="34" charset="0"/>
                </a:rPr>
                <a:t>右心室  左心室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  <p:sp>
          <p:nvSpPr>
            <p:cNvPr id="24619" name="Line 110"/>
            <p:cNvSpPr>
              <a:spLocks noChangeShapeType="1"/>
            </p:cNvSpPr>
            <p:nvPr/>
          </p:nvSpPr>
          <p:spPr bwMode="auto">
            <a:xfrm>
              <a:off x="3107" y="1389"/>
              <a:ext cx="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Line 111"/>
            <p:cNvSpPr>
              <a:spLocks noChangeShapeType="1"/>
            </p:cNvSpPr>
            <p:nvPr/>
          </p:nvSpPr>
          <p:spPr bwMode="auto">
            <a:xfrm>
              <a:off x="2699" y="1570"/>
              <a:ext cx="8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0" name="Group 115"/>
          <p:cNvGrpSpPr/>
          <p:nvPr/>
        </p:nvGrpSpPr>
        <p:grpSpPr bwMode="auto">
          <a:xfrm>
            <a:off x="5267325" y="1557338"/>
            <a:ext cx="1008063" cy="288925"/>
            <a:chOff x="3878" y="890"/>
            <a:chExt cx="454" cy="181"/>
          </a:xfrm>
        </p:grpSpPr>
        <p:sp>
          <p:nvSpPr>
            <p:cNvPr id="24616" name="Line 113"/>
            <p:cNvSpPr>
              <a:spLocks noChangeShapeType="1"/>
            </p:cNvSpPr>
            <p:nvPr/>
          </p:nvSpPr>
          <p:spPr bwMode="auto">
            <a:xfrm>
              <a:off x="4332" y="890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Line 114"/>
            <p:cNvSpPr>
              <a:spLocks noChangeShapeType="1"/>
            </p:cNvSpPr>
            <p:nvPr/>
          </p:nvSpPr>
          <p:spPr bwMode="auto">
            <a:xfrm>
              <a:off x="3878" y="890"/>
              <a:ext cx="4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" name="Group 121"/>
          <p:cNvGrpSpPr/>
          <p:nvPr/>
        </p:nvGrpSpPr>
        <p:grpSpPr bwMode="auto">
          <a:xfrm>
            <a:off x="6275388" y="2708275"/>
            <a:ext cx="647700" cy="431800"/>
            <a:chOff x="3379" y="1706"/>
            <a:chExt cx="408" cy="136"/>
          </a:xfrm>
        </p:grpSpPr>
        <p:sp>
          <p:nvSpPr>
            <p:cNvPr id="24614" name="Line 119"/>
            <p:cNvSpPr>
              <a:spLocks noChangeShapeType="1"/>
            </p:cNvSpPr>
            <p:nvPr/>
          </p:nvSpPr>
          <p:spPr bwMode="auto">
            <a:xfrm>
              <a:off x="3379" y="170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Line 120"/>
            <p:cNvSpPr>
              <a:spLocks noChangeShapeType="1"/>
            </p:cNvSpPr>
            <p:nvPr/>
          </p:nvSpPr>
          <p:spPr bwMode="auto">
            <a:xfrm>
              <a:off x="3379" y="1842"/>
              <a:ext cx="4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6" name="Line 122"/>
          <p:cNvSpPr>
            <a:spLocks noChangeShapeType="1"/>
          </p:cNvSpPr>
          <p:nvPr/>
        </p:nvSpPr>
        <p:spPr bwMode="auto">
          <a:xfrm flipV="1">
            <a:off x="7427913" y="2443163"/>
            <a:ext cx="0" cy="481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7" name="Line 125"/>
          <p:cNvSpPr>
            <a:spLocks noChangeShapeType="1"/>
          </p:cNvSpPr>
          <p:nvPr/>
        </p:nvSpPr>
        <p:spPr bwMode="auto">
          <a:xfrm flipV="1">
            <a:off x="7427913" y="1484313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8" name="Text Box 126"/>
          <p:cNvSpPr txBox="1">
            <a:spLocks noChangeArrowheads="1"/>
          </p:cNvSpPr>
          <p:nvPr/>
        </p:nvSpPr>
        <p:spPr bwMode="auto">
          <a:xfrm>
            <a:off x="6707188" y="1016000"/>
            <a:ext cx="16351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anose="020F0502020204030204" pitchFamily="34" charset="0"/>
              </a:rPr>
              <a:t>上、下腔静脉</a:t>
            </a:r>
            <a:endParaRPr lang="zh-CN" altLang="en-US" b="1">
              <a:latin typeface="Calibri" panose="020F0502020204030204" pitchFamily="34" charset="0"/>
            </a:endParaRPr>
          </a:p>
        </p:txBody>
      </p:sp>
      <p:grpSp>
        <p:nvGrpSpPr>
          <p:cNvPr id="119" name="Group 129"/>
          <p:cNvGrpSpPr/>
          <p:nvPr/>
        </p:nvGrpSpPr>
        <p:grpSpPr bwMode="auto">
          <a:xfrm>
            <a:off x="5556250" y="1268413"/>
            <a:ext cx="1150938" cy="577850"/>
            <a:chOff x="2971" y="799"/>
            <a:chExt cx="725" cy="364"/>
          </a:xfrm>
        </p:grpSpPr>
        <p:sp>
          <p:nvSpPr>
            <p:cNvPr id="24612" name="Line 127"/>
            <p:cNvSpPr>
              <a:spLocks noChangeShapeType="1"/>
            </p:cNvSpPr>
            <p:nvPr/>
          </p:nvSpPr>
          <p:spPr bwMode="auto">
            <a:xfrm>
              <a:off x="2971" y="799"/>
              <a:ext cx="7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Line 128"/>
            <p:cNvSpPr>
              <a:spLocks noChangeShapeType="1"/>
            </p:cNvSpPr>
            <p:nvPr/>
          </p:nvSpPr>
          <p:spPr bwMode="auto">
            <a:xfrm>
              <a:off x="2971" y="799"/>
              <a:ext cx="0" cy="3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" name="Group 134"/>
          <p:cNvGrpSpPr/>
          <p:nvPr/>
        </p:nvGrpSpPr>
        <p:grpSpPr bwMode="auto">
          <a:xfrm>
            <a:off x="4619625" y="2708275"/>
            <a:ext cx="863600" cy="720725"/>
            <a:chOff x="2381" y="1706"/>
            <a:chExt cx="544" cy="454"/>
          </a:xfrm>
        </p:grpSpPr>
        <p:sp>
          <p:nvSpPr>
            <p:cNvPr id="24610" name="Line 130"/>
            <p:cNvSpPr>
              <a:spLocks noChangeShapeType="1"/>
            </p:cNvSpPr>
            <p:nvPr/>
          </p:nvSpPr>
          <p:spPr bwMode="auto">
            <a:xfrm>
              <a:off x="2925" y="1706"/>
              <a:ext cx="0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Line 131"/>
            <p:cNvSpPr>
              <a:spLocks noChangeShapeType="1"/>
            </p:cNvSpPr>
            <p:nvPr/>
          </p:nvSpPr>
          <p:spPr bwMode="auto">
            <a:xfrm flipH="1" flipV="1">
              <a:off x="2381" y="2160"/>
              <a:ext cx="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5" name="Text Box 133"/>
          <p:cNvSpPr txBox="1">
            <a:spLocks noChangeArrowheads="1"/>
          </p:cNvSpPr>
          <p:nvPr/>
        </p:nvSpPr>
        <p:spPr bwMode="auto">
          <a:xfrm>
            <a:off x="3611563" y="3141663"/>
            <a:ext cx="1008062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anose="020F0502020204030204" pitchFamily="34" charset="0"/>
              </a:rPr>
              <a:t>肺动脉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126" name="Line 135"/>
          <p:cNvSpPr>
            <a:spLocks noChangeShapeType="1"/>
          </p:cNvSpPr>
          <p:nvPr/>
        </p:nvSpPr>
        <p:spPr bwMode="auto">
          <a:xfrm flipV="1">
            <a:off x="4116388" y="285273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7" name="Group 137"/>
          <p:cNvGrpSpPr/>
          <p:nvPr/>
        </p:nvGrpSpPr>
        <p:grpSpPr bwMode="auto">
          <a:xfrm>
            <a:off x="8148638" y="2060575"/>
            <a:ext cx="1735137" cy="93663"/>
            <a:chOff x="3288" y="1026"/>
            <a:chExt cx="681" cy="91"/>
          </a:xfrm>
        </p:grpSpPr>
        <p:sp>
          <p:nvSpPr>
            <p:cNvPr id="24608" name="Line 138"/>
            <p:cNvSpPr>
              <a:spLocks noChangeShapeType="1"/>
            </p:cNvSpPr>
            <p:nvPr/>
          </p:nvSpPr>
          <p:spPr bwMode="auto">
            <a:xfrm>
              <a:off x="3334" y="1026"/>
              <a:ext cx="6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Line 139"/>
            <p:cNvSpPr>
              <a:spLocks noChangeShapeType="1"/>
            </p:cNvSpPr>
            <p:nvPr/>
          </p:nvSpPr>
          <p:spPr bwMode="auto">
            <a:xfrm flipH="1">
              <a:off x="3288" y="1117"/>
              <a:ext cx="6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0" name="Group 142"/>
          <p:cNvGrpSpPr/>
          <p:nvPr/>
        </p:nvGrpSpPr>
        <p:grpSpPr bwMode="auto">
          <a:xfrm>
            <a:off x="8250238" y="1754188"/>
            <a:ext cx="1857375" cy="747712"/>
            <a:chOff x="4937" y="1727"/>
            <a:chExt cx="1170" cy="471"/>
          </a:xfrm>
        </p:grpSpPr>
        <p:sp>
          <p:nvSpPr>
            <p:cNvPr id="24606" name="Text Box 140"/>
            <p:cNvSpPr txBox="1">
              <a:spLocks noChangeArrowheads="1"/>
            </p:cNvSpPr>
            <p:nvPr/>
          </p:nvSpPr>
          <p:spPr bwMode="auto">
            <a:xfrm>
              <a:off x="4937" y="1727"/>
              <a:ext cx="1170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Calibri" panose="020F0502020204030204" pitchFamily="34" charset="0"/>
                </a:rPr>
                <a:t>二氧化碳等废物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  <p:sp>
          <p:nvSpPr>
            <p:cNvPr id="24607" name="Text Box 141"/>
            <p:cNvSpPr txBox="1">
              <a:spLocks noChangeArrowheads="1"/>
            </p:cNvSpPr>
            <p:nvPr/>
          </p:nvSpPr>
          <p:spPr bwMode="auto">
            <a:xfrm>
              <a:off x="5010" y="1965"/>
              <a:ext cx="1027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Calibri" panose="020F0502020204030204" pitchFamily="34" charset="0"/>
                </a:rPr>
                <a:t>氧、营养物质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</p:grpSp>
      <p:sp>
        <p:nvSpPr>
          <p:cNvPr id="133" name="Text Box 143"/>
          <p:cNvSpPr txBox="1">
            <a:spLocks noChangeArrowheads="1"/>
          </p:cNvSpPr>
          <p:nvPr/>
        </p:nvSpPr>
        <p:spPr bwMode="auto">
          <a:xfrm>
            <a:off x="10150475" y="1616075"/>
            <a:ext cx="461963" cy="1008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Calibri" panose="020F0502020204030204" pitchFamily="34" charset="0"/>
              </a:rPr>
              <a:t>组织细胞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134" name="Text Box 144"/>
          <p:cNvSpPr txBox="1">
            <a:spLocks noChangeArrowheads="1"/>
          </p:cNvSpPr>
          <p:nvPr/>
        </p:nvSpPr>
        <p:spPr bwMode="auto">
          <a:xfrm>
            <a:off x="1955800" y="3811588"/>
            <a:ext cx="7848600" cy="1201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anose="020F0502020204030204" pitchFamily="34" charset="0"/>
              </a:rPr>
              <a:t>心率：心脏每分钟搏动的次数；成年人在安静状态下正常的心率，平均每分钟约</a:t>
            </a:r>
            <a:r>
              <a:rPr lang="en-US" altLang="zh-CN" b="1">
                <a:latin typeface="Calibri" panose="020F0502020204030204" pitchFamily="34" charset="0"/>
              </a:rPr>
              <a:t>75</a:t>
            </a:r>
            <a:r>
              <a:rPr lang="zh-CN" altLang="en-US" b="1">
                <a:latin typeface="Calibri" panose="020F0502020204030204" pitchFamily="34" charset="0"/>
              </a:rPr>
              <a:t>次</a:t>
            </a:r>
            <a:endParaRPr lang="zh-CN" altLang="en-US" b="1">
              <a:latin typeface="Calibri" panose="020F0502020204030204" pitchFamily="34" charset="0"/>
            </a:endParaRPr>
          </a:p>
          <a:p>
            <a:r>
              <a:rPr lang="zh-CN" altLang="en-US" b="1">
                <a:latin typeface="Calibri" panose="020F0502020204030204" pitchFamily="34" charset="0"/>
              </a:rPr>
              <a:t>脉搏：动脉的搏动。脉搏的动力主要来自左心室，正常人每分钟脉搏的次数与心率一样。脉搏通常测量的部位是腕部桡动脉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135" name="Text Box 145"/>
          <p:cNvSpPr txBox="1">
            <a:spLocks noChangeArrowheads="1"/>
          </p:cNvSpPr>
          <p:nvPr/>
        </p:nvSpPr>
        <p:spPr bwMode="auto">
          <a:xfrm>
            <a:off x="1955800" y="5330825"/>
            <a:ext cx="7848600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anose="020F0502020204030204" pitchFamily="34" charset="0"/>
              </a:rPr>
              <a:t>血压：在血液循环中，血液对动脉管壁的侧压力；通常测量的部位是上臂肱动脉</a:t>
            </a:r>
            <a:endParaRPr lang="zh-CN" altLang="en-US" b="1">
              <a:latin typeface="Calibri" panose="020F0502020204030204" pitchFamily="34" charset="0"/>
            </a:endParaRPr>
          </a:p>
          <a:p>
            <a:r>
              <a:rPr lang="zh-CN" altLang="en-US" b="1">
                <a:latin typeface="Calibri" panose="020F0502020204030204" pitchFamily="34" charset="0"/>
              </a:rPr>
              <a:t>高血压：血压通常超过</a:t>
            </a:r>
            <a:r>
              <a:rPr lang="en-US" altLang="zh-CN" b="1">
                <a:latin typeface="Calibri" panose="020F0502020204030204" pitchFamily="34" charset="0"/>
              </a:rPr>
              <a:t>18.7/12 kPa</a:t>
            </a:r>
            <a:endParaRPr lang="en-US" altLang="zh-CN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105" grpId="0" animBg="1"/>
      <p:bldP spid="116" grpId="0" animBg="1"/>
      <p:bldP spid="117" grpId="0" animBg="1"/>
      <p:bldP spid="118" grpId="0" animBg="1"/>
      <p:bldP spid="125" grpId="0" animBg="1"/>
      <p:bldP spid="126" grpId="0" animBg="1"/>
      <p:bldP spid="133" grpId="0" animBg="1"/>
      <p:bldP spid="134" grpId="0" animBg="1"/>
      <p:bldP spid="1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5602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425450" y="1554163"/>
            <a:ext cx="11215688" cy="5165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血液循环的发现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 两千多年前，我国的医学名著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《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黄帝内经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》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中就有“诸血皆归于心”“经脉流行不止，环周不休”等论述，说明我国古代人民对血液循环已有一定的认识。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noProof="1">
                <a:latin typeface="+mn-ea"/>
                <a:ea typeface="+mn-ea"/>
                <a:cs typeface="+mn-ea"/>
              </a:rPr>
              <a:t>   1628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年英国内科医师哈维证明血液是从左心室输出，经全身组织后由静脉回流至右心房、右心室再经肺循环回流至左心房。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1661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年意大利组织学家马尔皮基应用显微镜发现了毛细血管的结构后，进一步验证了哈维的血液循环理论。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87350" y="1635125"/>
            <a:ext cx="11591925" cy="275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 </a:t>
            </a:r>
            <a:r>
              <a:rPr lang="zh-CN" altLang="en-US" sz="3000" b="1" dirty="0">
                <a:latin typeface="+mj-ea"/>
                <a:ea typeface="+mj-ea"/>
              </a:rPr>
              <a:t>概述血液循环系统的组成，掌握体循环、肺循环的途径，体会血液成分的变化及意义。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．说出心率和脉搏的基础知识。</a:t>
            </a:r>
            <a:endParaRPr lang="zh-CN" altLang="en-US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3</a:t>
            </a:r>
            <a:r>
              <a:rPr lang="zh-CN" altLang="en-US" sz="3000" b="1" dirty="0">
                <a:latin typeface="+mj-ea"/>
                <a:ea typeface="+mj-ea"/>
              </a:rPr>
              <a:t>．说出血压的概念以及测定血压的方法。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446088" y="1662113"/>
            <a:ext cx="11491912" cy="136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扁鹊善于运用四诊，尤其是脉诊和望诊来诊断疾病。同学们在切脉、摸颈部时会感觉到动脉的搏动，你知道脉搏和心脏跳动的关系么？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711325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874713"/>
            <a:ext cx="6281738" cy="820737"/>
            <a:chOff x="183" y="1646"/>
            <a:chExt cx="4986" cy="1063"/>
          </a:xfrm>
        </p:grpSpPr>
        <p:pic>
          <p:nvPicPr>
            <p:cNvPr id="9226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9900" y="1663700"/>
            <a:ext cx="327818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心率和脉搏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376238" y="2211388"/>
            <a:ext cx="11572875" cy="2752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．心率：指</a:t>
            </a:r>
            <a:r>
              <a:rPr lang="en-US" altLang="zh-CN" sz="3000" b="1" dirty="0">
                <a:latin typeface="+mn-ea"/>
                <a:ea typeface="+mn-ea"/>
              </a:rPr>
              <a:t>____________</a:t>
            </a:r>
            <a:r>
              <a:rPr lang="zh-CN" altLang="en-US" sz="3000" b="1" dirty="0">
                <a:latin typeface="+mn-ea"/>
                <a:ea typeface="+mn-ea"/>
              </a:rPr>
              <a:t>搏动的次数。成年人在安静状态下正常的心率，平均每分钟约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次。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．动脉脉搏：指动脉随着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的收缩和舒张而搏动。人每分钟脉搏的次数与心跳的次数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849563" y="2452688"/>
            <a:ext cx="17319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心脏每分钟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346575" y="3167063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167313" y="384333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954588" y="451961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一样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6" grpId="0"/>
      <p:bldP spid="17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38973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人体的血液循环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9"/>
          <p:cNvSpPr txBox="1"/>
          <p:nvPr/>
        </p:nvSpPr>
        <p:spPr>
          <a:xfrm>
            <a:off x="450850" y="1208088"/>
            <a:ext cx="11574463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．组成：人体的血液循环系统由</a:t>
            </a:r>
            <a:r>
              <a:rPr lang="en-US" altLang="zh-CN" sz="3000" b="1" dirty="0">
                <a:latin typeface="+mn-ea"/>
                <a:ea typeface="+mn-ea"/>
              </a:rPr>
              <a:t>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</a:t>
            </a:r>
            <a:r>
              <a:rPr lang="zh-CN" altLang="en-US" sz="3000" b="1" dirty="0">
                <a:latin typeface="+mn-ea"/>
                <a:ea typeface="+mn-ea"/>
              </a:rPr>
              <a:t>和血液组成。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．功能：运输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、废物等。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．血液循环途径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体循环的途径：</a:t>
            </a:r>
            <a:r>
              <a:rPr lang="en-US" altLang="zh-CN" sz="3000" b="1" dirty="0">
                <a:latin typeface="+mn-ea"/>
                <a:ea typeface="+mn-ea"/>
              </a:rPr>
              <a:t>________→</a:t>
            </a:r>
            <a:r>
              <a:rPr lang="zh-CN" altLang="en-US" sz="3000" b="1" dirty="0">
                <a:latin typeface="+mn-ea"/>
                <a:ea typeface="+mn-ea"/>
              </a:rPr>
              <a:t>主动脉→全身的动脉、毛细血管网、静脉→</a:t>
            </a:r>
            <a:r>
              <a:rPr lang="en-US" altLang="zh-CN" sz="3000" b="1" dirty="0">
                <a:latin typeface="+mn-ea"/>
                <a:ea typeface="+mn-ea"/>
              </a:rPr>
              <a:t>____________→</a:t>
            </a:r>
            <a:r>
              <a:rPr lang="zh-CN" altLang="en-US" sz="3000" b="1" dirty="0">
                <a:latin typeface="+mn-ea"/>
                <a:ea typeface="+mn-ea"/>
              </a:rPr>
              <a:t>右心房。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肺循环的途径：</a:t>
            </a:r>
            <a:r>
              <a:rPr lang="en-US" altLang="zh-CN" sz="3000" b="1" dirty="0">
                <a:latin typeface="+mn-ea"/>
                <a:ea typeface="+mn-ea"/>
              </a:rPr>
              <a:t>________→</a:t>
            </a:r>
            <a:r>
              <a:rPr lang="zh-CN" altLang="en-US" sz="3000" b="1" dirty="0">
                <a:latin typeface="+mn-ea"/>
                <a:ea typeface="+mn-ea"/>
              </a:rPr>
              <a:t>肺动脉→肺部的毛细血管网→</a:t>
            </a:r>
            <a:r>
              <a:rPr lang="en-US" altLang="zh-CN" sz="3000" b="1" dirty="0">
                <a:latin typeface="+mn-ea"/>
                <a:ea typeface="+mn-ea"/>
              </a:rPr>
              <a:t>________→</a:t>
            </a:r>
            <a:r>
              <a:rPr lang="zh-CN" altLang="en-US" sz="3000" b="1" dirty="0">
                <a:latin typeface="+mn-ea"/>
                <a:ea typeface="+mn-ea"/>
              </a:rPr>
              <a:t>左心房。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357938" y="14509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8161338" y="1450975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9801225" y="14493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00063" y="2151063"/>
            <a:ext cx="14208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毛细血管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375025" y="285273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5021263" y="2840038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二氧化碳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6973888" y="283845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营养物质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3998913" y="4205288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左心室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819275" y="4867275"/>
            <a:ext cx="20399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上、下腔静脉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3922713" y="5570538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右心室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844550" y="6232525"/>
            <a:ext cx="1381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2667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肺静脉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50850" y="1046163"/>
            <a:ext cx="11574463" cy="48307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4</a:t>
            </a:r>
            <a:r>
              <a:rPr lang="zh-CN" altLang="en-US" sz="3000" b="1" dirty="0">
                <a:latin typeface="+mn-ea"/>
                <a:ea typeface="+mn-ea"/>
              </a:rPr>
              <a:t>．血液的分类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静脉血：血液含氧较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，颜色暗红。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动脉血：血液含氧较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，颜色鲜红。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5</a:t>
            </a:r>
            <a:r>
              <a:rPr lang="zh-CN" altLang="en-US" sz="3000" b="1" dirty="0">
                <a:latin typeface="+mn-ea"/>
                <a:ea typeface="+mn-ea"/>
              </a:rPr>
              <a:t>．血液的变化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在体循环中，血液通过毛细血管网和身体各部分的组织细胞进行物质交换：把运来的氧气和养料供给细胞利用，同时把细胞产生的二氧化碳等运走。血液就由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血变成了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血。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33963" y="1974850"/>
            <a:ext cx="4937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984750" y="2652713"/>
            <a:ext cx="4937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468938" y="54197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486775" y="54197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静脉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38150" y="820738"/>
            <a:ext cx="11574463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 </a:t>
            </a: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在肺循环中，当血液流经肺部毛细血管网时，进行气体交换，血液排出二氧化碳同时获得氧气。血液就由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血变成了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血。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324850" y="17383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09638" y="247808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动脉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0"/>
          <p:cNvSpPr/>
          <p:nvPr/>
        </p:nvSpPr>
        <p:spPr>
          <a:xfrm>
            <a:off x="557213" y="954088"/>
            <a:ext cx="2351087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点三　血压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38150" y="1558925"/>
            <a:ext cx="11574463" cy="4140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．血压：在血液循环中，血液对动脉管壁的侧压力，叫作血压。心室收缩时，血压上升到的最高值叫作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压；心室舒张时，血压下降到的最低值叫作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压。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．血压的表示：血压通常用分式表示，分子代表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压，分母代表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压。例如</a:t>
            </a:r>
            <a:r>
              <a:rPr lang="en-US" altLang="zh-CN" sz="3000" b="1" dirty="0">
                <a:latin typeface="+mn-ea"/>
                <a:ea typeface="+mn-ea"/>
              </a:rPr>
              <a:t>15/10.8 </a:t>
            </a:r>
            <a:r>
              <a:rPr lang="en-US" altLang="zh-CN" sz="3000" b="1" dirty="0" err="1">
                <a:latin typeface="+mn-ea"/>
                <a:ea typeface="+mn-ea"/>
              </a:rPr>
              <a:t>kPa</a:t>
            </a:r>
            <a:r>
              <a:rPr lang="zh-CN" altLang="en-US" sz="3000" b="1" dirty="0">
                <a:latin typeface="+mn-ea"/>
                <a:ea typeface="+mn-ea"/>
              </a:rPr>
              <a:t>，表示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压为</a:t>
            </a:r>
            <a:r>
              <a:rPr lang="en-US" altLang="zh-CN" sz="3000" b="1" dirty="0">
                <a:latin typeface="+mn-ea"/>
                <a:ea typeface="+mn-ea"/>
              </a:rPr>
              <a:t>15 </a:t>
            </a:r>
            <a:r>
              <a:rPr lang="en-US" altLang="zh-CN" sz="3000" b="1" dirty="0" err="1">
                <a:latin typeface="+mn-ea"/>
                <a:ea typeface="+mn-ea"/>
              </a:rPr>
              <a:t>kPa</a:t>
            </a:r>
            <a:r>
              <a:rPr lang="zh-CN" altLang="en-US" sz="3000" b="1" dirty="0">
                <a:latin typeface="+mn-ea"/>
                <a:ea typeface="+mn-ea"/>
              </a:rPr>
              <a:t>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压为</a:t>
            </a:r>
            <a:r>
              <a:rPr lang="en-US" altLang="zh-CN" sz="3000" b="1" dirty="0">
                <a:latin typeface="+mn-ea"/>
                <a:ea typeface="+mn-ea"/>
              </a:rPr>
              <a:t>10.8 </a:t>
            </a:r>
            <a:r>
              <a:rPr lang="en-US" altLang="zh-CN" sz="3000" b="1" dirty="0" err="1">
                <a:latin typeface="+mn-ea"/>
                <a:ea typeface="+mn-ea"/>
              </a:rPr>
              <a:t>kPa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945313" y="25019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收缩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52963" y="31908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063038" y="38671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收缩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649413" y="4559300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750175" y="4546600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收缩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62013" y="52371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舒张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3084</Words>
  <Application>WPS 演示</Application>
  <PresentationFormat>自定义</PresentationFormat>
  <Paragraphs>259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Times New Roman</vt:lpstr>
      <vt:lpstr>Calibri</vt:lpstr>
      <vt:lpstr>Arial Unicode MS</vt:lpstr>
      <vt:lpstr>Courier New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126</cp:revision>
  <dcterms:created xsi:type="dcterms:W3CDTF">2018-02-07T00:47:00Z</dcterms:created>
  <dcterms:modified xsi:type="dcterms:W3CDTF">2023-12-27T01:43:50Z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AC730F4375C6464590A1AE3D47BD7726_12</vt:lpwstr>
  </property>
</Properties>
</file>