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69" r:id="rId5"/>
    <p:sldId id="289" r:id="rId6"/>
    <p:sldId id="292" r:id="rId7"/>
    <p:sldId id="270" r:id="rId8"/>
    <p:sldId id="283" r:id="rId9"/>
    <p:sldId id="290" r:id="rId10"/>
    <p:sldId id="272" r:id="rId11"/>
    <p:sldId id="273" r:id="rId12"/>
    <p:sldId id="291" r:id="rId13"/>
    <p:sldId id="288" r:id="rId14"/>
    <p:sldId id="271" r:id="rId15"/>
    <p:sldId id="276" r:id="rId16"/>
    <p:sldId id="274" r:id="rId17"/>
    <p:sldId id="277" r:id="rId18"/>
    <p:sldId id="278" r:id="rId19"/>
    <p:sldId id="279" r:id="rId20"/>
    <p:sldId id="280" r:id="rId21"/>
  </p:sldIdLst>
  <p:sldSz cx="12192000" cy="6858000"/>
  <p:notesSz cx="7103745" cy="10234295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3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slide" Target="slide13.xml"/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695450" y="2800350"/>
            <a:ext cx="9463088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第十二章　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人体生命活动的调节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557758" y="3886755"/>
            <a:ext cx="8884517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sz="4800" b="1" dirty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第一节　</a:t>
            </a: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人体的激素调节</a:t>
            </a:r>
            <a:endParaRPr sz="4800" b="1" dirty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08238" y="1485900"/>
            <a:ext cx="9056687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  <p:bldLst>
      <p:bldP spid="9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50863" y="771525"/>
            <a:ext cx="10763250" cy="3446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．如果成年人的食物和饮水中缺碘，则易患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．脚气病	  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．糖尿病		          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．大脖子病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．侏儒症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H="1">
            <a:off x="8639175" y="928688"/>
            <a:ext cx="6619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C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3838" y="4337050"/>
            <a:ext cx="11688762" cy="189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如果成年人的饮水和食物中缺碘，会导致甲状腺激素分泌不足，容易引起甲状腺肿大，称为地方性甲状腺肿，俗称大脖子病，食用加碘或含碘丰富的食物，可以有效地预防这种疾病。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50863" y="771525"/>
            <a:ext cx="10763250" cy="3446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．胰岛素分泌不足，可能导致的疾病是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．侏儒症		 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．糖尿病	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．艾滋病	      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．夜盲症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H="1">
            <a:off x="7954963" y="995363"/>
            <a:ext cx="6635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B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3238" y="4281488"/>
            <a:ext cx="11688762" cy="1798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人体内胰岛素分泌不足时，血糖合成糖原和血糖分解的作用就会减弱，结果会导致血糖浓度升高而超过正常值，一部分血糖就会随尿排出体外，形成糖尿，糖尿是糖尿病的重要特征之一。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033838" y="1801813"/>
            <a:ext cx="3656012" cy="78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内外分泌腺的区别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947738" y="1160463"/>
            <a:ext cx="14224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规律总结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16388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412" name="Group 28"/>
          <p:cNvGraphicFramePr>
            <a:graphicFrameLocks noGrp="1"/>
          </p:cNvGraphicFramePr>
          <p:nvPr/>
        </p:nvGraphicFramePr>
        <p:xfrm>
          <a:off x="914400" y="3028950"/>
          <a:ext cx="9948863" cy="2436813"/>
        </p:xfrm>
        <a:graphic>
          <a:graphicData uri="http://schemas.openxmlformats.org/drawingml/2006/table">
            <a:tbl>
              <a:tblPr/>
              <a:tblGrid>
                <a:gridCol w="2203450"/>
                <a:gridCol w="2017713"/>
                <a:gridCol w="3243262"/>
                <a:gridCol w="2484438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腺体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类别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有无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导管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分泌物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输送方式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实例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内分泌腺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经血液循环输送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性腺、垂体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外分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泌腺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经导管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排出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汗腺、肝脏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9263" y="1050925"/>
            <a:ext cx="5646737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746125" y="1852613"/>
            <a:ext cx="6316663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探究点　甲状腺激素对蝌蚪发育的影响</a:t>
            </a:r>
            <a:endParaRPr lang="zh-CN" altLang="en-US" sz="2800" b="1">
              <a:solidFill>
                <a:srgbClr val="00A6AD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0763" y="1220788"/>
            <a:ext cx="4770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重难探究  解决问题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5150" y="2439988"/>
            <a:ext cx="10864850" cy="1930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ea"/>
                <a:ea typeface="+mn-ea"/>
              </a:rPr>
              <a:t>【</a:t>
            </a:r>
            <a:r>
              <a:rPr lang="zh-CN" altLang="en-US" sz="2800" b="1" dirty="0">
                <a:latin typeface="+mn-ea"/>
                <a:ea typeface="+mn-ea"/>
              </a:rPr>
              <a:t>情景展示</a:t>
            </a:r>
            <a:r>
              <a:rPr lang="en-US" altLang="zh-CN" sz="2800" b="1" dirty="0">
                <a:latin typeface="+mn-ea"/>
                <a:ea typeface="+mn-ea"/>
              </a:rPr>
              <a:t>】  </a:t>
            </a:r>
            <a:r>
              <a:rPr lang="zh-CN" altLang="en-US" sz="2800" b="1" dirty="0">
                <a:latin typeface="+mn-ea"/>
                <a:ea typeface="+mn-ea"/>
              </a:rPr>
              <a:t>某校生物兴趣小组探究“甲状腺激素对蝌蚪发育的影响”的实验，实验结果记录如下</a:t>
            </a:r>
            <a:r>
              <a:rPr lang="en-US" altLang="zh-CN" sz="2800" b="1" dirty="0">
                <a:latin typeface="+mn-ea"/>
                <a:ea typeface="+mn-ea"/>
              </a:rPr>
              <a:t>(</a:t>
            </a:r>
            <a:r>
              <a:rPr lang="zh-CN" altLang="en-US" sz="2800" b="1" dirty="0">
                <a:latin typeface="+mn-ea"/>
                <a:ea typeface="+mn-ea"/>
              </a:rPr>
              <a:t>甲组添加了甲状腺激素，乙组未添加</a:t>
            </a:r>
            <a:r>
              <a:rPr lang="en-US" altLang="zh-CN" sz="2800" b="1" dirty="0">
                <a:latin typeface="+mn-ea"/>
                <a:ea typeface="+mn-ea"/>
              </a:rPr>
              <a:t>)</a:t>
            </a:r>
            <a:r>
              <a:rPr lang="zh-CN" altLang="en-US" sz="2800" b="1" dirty="0">
                <a:latin typeface="+mn-ea"/>
                <a:ea typeface="+mn-ea"/>
              </a:rPr>
              <a:t>：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741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9986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573088" y="4349750"/>
          <a:ext cx="11303000" cy="1706563"/>
        </p:xfrm>
        <a:graphic>
          <a:graphicData uri="http://schemas.openxmlformats.org/drawingml/2006/table">
            <a:tbl>
              <a:tblPr/>
              <a:tblGrid>
                <a:gridCol w="1162050"/>
                <a:gridCol w="2535237"/>
                <a:gridCol w="2535238"/>
                <a:gridCol w="2533650"/>
                <a:gridCol w="2536825"/>
              </a:tblGrid>
              <a:tr h="1463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长出后肢所需的平均时间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/d 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长出前肢所需的平均时间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/d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尾消失所需的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平均时间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/d 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尾消失时的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平均体长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/cm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甲组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4 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7 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26 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0.7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乙组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5 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9 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37 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1.3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2750" y="915988"/>
            <a:ext cx="10763250" cy="48307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问题探究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．对照组和实验组的蝌蚪，喂的饵料应当相同吗？水质和水温应当相同吗？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．实验的变量是什么？根据实验结果分析，为什么水槽中添加甲状腺激素的蝌蚪提前发育成了青蛙？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．人体与甲状腺激素有关的疾病有哪些？</a:t>
            </a:r>
            <a:endParaRPr lang="zh-CN" altLang="en-US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Times New Roman" panose="02020603050405020304" pitchFamily="18" charset="0"/>
              </a:rPr>
              <a:t>思考交流</a:t>
            </a:r>
            <a:r>
              <a:rPr lang="en-US" altLang="zh-CN" sz="3000" b="1" kern="100" dirty="0">
                <a:latin typeface="+mn-ea"/>
                <a:ea typeface="+mn-ea"/>
                <a:cs typeface="Times New Roman" panose="02020603050405020304" pitchFamily="18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239713" y="879475"/>
            <a:ext cx="11952287" cy="4311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【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归纳提升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】 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．对照组和实验组的蝌蚪，喂的饵料、水质和水温应当相同。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2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．实验的变量是是否添加甲状腺激素。因为甲状腺激素具有促进幼年动物个体发育的作用。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3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．胎儿期甲状腺激素分泌不足会患呆小症；甲状腺激素分泌过多会患甲亢；碘是甲状腺激素合成的重要原料，缺碘会导致患者甲状腺肿大。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7200" y="868363"/>
            <a:ext cx="11468100" cy="56311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典例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同种并同时孵化的体长约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15mm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的蝌蚪，随机分成三组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每组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5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只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，饲养的水、饲料和温度等条件等同。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组加入甲状腺激素，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组加入甲状腺抑制剂，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组不加入药剂。饲养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10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～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12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天，定时用坐标纸观测、记录蝌蚪的生长发育变化情况。该实验的“预期”是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组变态发育加速 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组变态发育加速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组变态发育加速   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组变态发育滞后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 flipH="1">
            <a:off x="849313" y="3456623"/>
            <a:ext cx="11255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A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2413" y="1471613"/>
            <a:ext cx="11453812" cy="1798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甲状腺激素能促进幼年动物个体的发育和提高神经系统的兴奋性。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组加入甲状腺激素，则生长发育加快；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组不加入药剂，则正常发育；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组加入甲状腺抑制剂，则生长发育减慢。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84250" y="1055688"/>
            <a:ext cx="16271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课内小结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" name="表格 2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61963" y="1895475"/>
          <a:ext cx="11469687" cy="4389438"/>
        </p:xfrm>
        <a:graphic>
          <a:graphicData uri="http://schemas.openxmlformats.org/drawingml/2006/table">
            <a:tbl>
              <a:tblPr/>
              <a:tblGrid>
                <a:gridCol w="1366837"/>
                <a:gridCol w="4160838"/>
                <a:gridCol w="5942012"/>
              </a:tblGrid>
              <a:tr h="4267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种类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激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素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主要作用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垂体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生长激素等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促进人体的生长发育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甲状腺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甲状腺激素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促进生长发育和细胞代谢，提高神经系统的兴奋性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缺碘：地方性甲状腺肿；幼年缺少甲状腺激素：呆小症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)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肾上腺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肾上腺素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促使心跳加快、心肌收缩力增强等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胰岛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胰岛素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调节血糖的浓度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缺少：糖尿病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)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胸腺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分泌促进淋巴细胞发育的物质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提高人体抵御疾病的能力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睾丸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雄性激素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促进男性生殖器官的发育，激发并维持第二性征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卵巢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雌性激素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促进女性生殖器官的发育，激发并维持第二性征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617538" y="685800"/>
            <a:ext cx="1627187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课外链接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pic>
        <p:nvPicPr>
          <p:cNvPr id="2355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1338" y="928688"/>
            <a:ext cx="84137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01"/>
          <p:cNvSpPr txBox="1"/>
          <p:nvPr/>
        </p:nvSpPr>
        <p:spPr>
          <a:xfrm>
            <a:off x="374650" y="896938"/>
            <a:ext cx="11215688" cy="5783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0350" algn="ctr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糖尿病会遗传吗？</a:t>
            </a:r>
            <a:endParaRPr lang="zh-CN" altLang="en-US" sz="3000" b="1" noProof="1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  <a:p>
            <a:pPr indent="260350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糖尿病跟遗传是有关系的。临床验证，如果父母都是糖尿病患者，所生子女患糖尿病的概率明显比一般人高。值得注意的是，糖尿病并不是遗传这一个病因导致的，它是一个多病因的综合病症。糖尿病遗传的不是疾病本身，而是指糖尿病的易感性。父母中只有一个人有糖尿病，那么子一代患糖尿病的概率非常小，而且还常隔代遗传。双亲均是糖尿病患者的话，子一代有百分之五得糖尿病的概率。虽然说糖尿病它有一定的遗传性，但是遗传因素只是其中小小的一部分。糖尿病的出现更重要的还是患者自身的生活习惯以及生活环境。</a:t>
            </a:r>
            <a:endParaRPr lang="zh-CN" altLang="en-US" sz="3000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2146300" y="1477963"/>
            <a:ext cx="6888163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一节   </a:t>
            </a: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人体的激素调节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3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47913" y="4419600"/>
            <a:ext cx="8939212" cy="1038225"/>
            <a:chOff x="4443" y="6850"/>
            <a:chExt cx="11676" cy="1635"/>
          </a:xfrm>
        </p:grpSpPr>
        <p:pic>
          <p:nvPicPr>
            <p:cNvPr id="6149" name="图片 9" descr="图标-0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4" action="ppaction://hlinksldjump"/>
            </p:cNvPr>
            <p:cNvSpPr txBox="1"/>
            <p:nvPr/>
          </p:nvSpPr>
          <p:spPr>
            <a:xfrm>
              <a:off x="5042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重难探究   解决问题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25538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85813" y="1035050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学习目标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063" y="11223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674688" y="1581150"/>
            <a:ext cx="11060112" cy="3446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1.</a:t>
            </a:r>
            <a:r>
              <a:rPr lang="zh-CN" altLang="en-US" sz="3000" b="1" dirty="0">
                <a:latin typeface="+mj-ea"/>
                <a:ea typeface="+mj-ea"/>
              </a:rPr>
              <a:t>说出人体主要的内分泌腺包括垂体、甲状腺、胸腺、肾上腺、胰岛和性腺等。</a:t>
            </a:r>
            <a:endParaRPr lang="zh-CN" altLang="en-US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2</a:t>
            </a:r>
            <a:r>
              <a:rPr lang="zh-CN" altLang="en-US" sz="3000" b="1" dirty="0">
                <a:latin typeface="+mj-ea"/>
                <a:ea typeface="+mj-ea"/>
              </a:rPr>
              <a:t>．举例说明甲状腺激素的功能及其过多、过少时人体的病症。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j-ea"/>
                <a:ea typeface="+mj-ea"/>
              </a:rPr>
              <a:t>3</a:t>
            </a:r>
            <a:r>
              <a:rPr lang="zh-CN" altLang="en-US" sz="3000" b="1" dirty="0">
                <a:latin typeface="+mj-ea"/>
                <a:ea typeface="+mj-ea"/>
              </a:rPr>
              <a:t>．举例说明胰岛素的功能及其分泌不足时的病症。</a:t>
            </a:r>
            <a:r>
              <a:rPr lang="en-US" altLang="zh-CN" sz="3000" b="1" dirty="0">
                <a:latin typeface="+mj-ea"/>
                <a:ea typeface="+mj-ea"/>
              </a:rPr>
              <a:t>(</a:t>
            </a:r>
            <a:r>
              <a:rPr lang="zh-CN" altLang="en-US" sz="3000" b="1" dirty="0">
                <a:latin typeface="+mj-ea"/>
                <a:ea typeface="+mj-ea"/>
              </a:rPr>
              <a:t>重难点</a:t>
            </a:r>
            <a:r>
              <a:rPr lang="en-US" altLang="zh-CN" sz="3000" b="1" dirty="0">
                <a:latin typeface="+mj-ea"/>
                <a:ea typeface="+mj-ea"/>
              </a:rPr>
              <a:t>)</a:t>
            </a:r>
            <a:endParaRPr lang="en-US" altLang="zh-CN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673100" y="1031875"/>
            <a:ext cx="15779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问题导入 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pic>
        <p:nvPicPr>
          <p:cNvPr id="819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1035050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4"/>
          <p:cNvSpPr txBox="1"/>
          <p:nvPr/>
        </p:nvSpPr>
        <p:spPr>
          <a:xfrm>
            <a:off x="354013" y="1617663"/>
            <a:ext cx="11050587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j-ea"/>
                <a:ea typeface="+mj-ea"/>
              </a:rPr>
              <a:t>世界上最矮的男子唐吉身高仅</a:t>
            </a:r>
            <a:r>
              <a:rPr lang="en-US" altLang="zh-CN" sz="3000" b="1" dirty="0">
                <a:latin typeface="+mj-ea"/>
                <a:ea typeface="+mj-ea"/>
              </a:rPr>
              <a:t>54.6</a:t>
            </a:r>
            <a:r>
              <a:rPr lang="zh-CN" altLang="en-US" sz="3000" b="1" dirty="0">
                <a:latin typeface="+mj-ea"/>
                <a:ea typeface="+mj-ea"/>
              </a:rPr>
              <a:t>厘米，世界上最高的男子科森身高</a:t>
            </a:r>
            <a:r>
              <a:rPr lang="en-US" altLang="zh-CN" sz="3000" b="1" dirty="0">
                <a:latin typeface="+mj-ea"/>
                <a:ea typeface="+mj-ea"/>
              </a:rPr>
              <a:t>251</a:t>
            </a:r>
            <a:r>
              <a:rPr lang="zh-CN" altLang="en-US" sz="3000" b="1" dirty="0">
                <a:latin typeface="+mj-ea"/>
                <a:ea typeface="+mj-ea"/>
              </a:rPr>
              <a:t>厘米，他们的身高为什么会有这么大的差异？这与人体的激素调节有何关系呢？</a:t>
            </a:r>
            <a:endParaRPr lang="zh-CN" altLang="en-US" sz="3000" b="1" dirty="0">
              <a:latin typeface="+mj-ea"/>
              <a:ea typeface="+mj-ea"/>
            </a:endParaRPr>
          </a:p>
        </p:txBody>
      </p:sp>
      <p:pic>
        <p:nvPicPr>
          <p:cNvPr id="1026" name="Picture 2" descr="YYD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5763" y="3806825"/>
            <a:ext cx="193992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27025" y="2355850"/>
            <a:ext cx="11504613" cy="2862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．激素及作用：激素是由人体的</a:t>
            </a:r>
            <a:r>
              <a:rPr lang="en-US" altLang="zh-CN" sz="3000" b="1">
                <a:latin typeface="宋体" panose="02010600030101010101" pitchFamily="2" charset="-122"/>
              </a:rPr>
              <a:t>__________</a:t>
            </a:r>
            <a:r>
              <a:rPr lang="zh-CN" altLang="en-US" sz="3000" b="1">
                <a:latin typeface="宋体" panose="02010600030101010101" pitchFamily="2" charset="-122"/>
              </a:rPr>
              <a:t>分泌的物质，虽然量极少，但对人体的生长发育和生殖等生命活动起着重要的调节作用。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．内分泌腺结构：没有导管，其分泌的</a:t>
            </a:r>
            <a:endParaRPr lang="en-US" altLang="zh-CN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激素等物质通过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进入循环系统。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pic>
        <p:nvPicPr>
          <p:cNvPr id="9218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2036763"/>
            <a:ext cx="841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9" name="组合 1"/>
          <p:cNvGrpSpPr/>
          <p:nvPr/>
        </p:nvGrpSpPr>
        <p:grpSpPr bwMode="auto">
          <a:xfrm>
            <a:off x="190500" y="974725"/>
            <a:ext cx="6281738" cy="820738"/>
            <a:chOff x="183" y="1646"/>
            <a:chExt cx="4986" cy="1063"/>
          </a:xfrm>
        </p:grpSpPr>
        <p:pic>
          <p:nvPicPr>
            <p:cNvPr id="9224" name="图片 4" descr="图标-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635" y="1827"/>
              <a:ext cx="4114" cy="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自主学习  发现问题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557213" y="1989138"/>
            <a:ext cx="4516437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知识点一　人体主要的内分泌腺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257925" y="2449513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内分泌腺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203575" y="4551363"/>
            <a:ext cx="14224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毛细血管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6SXS8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7163" y="2228850"/>
            <a:ext cx="7761287" cy="411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73038" y="758825"/>
            <a:ext cx="11504612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3</a:t>
            </a:r>
            <a:r>
              <a:rPr lang="zh-CN" altLang="en-US" sz="3000" b="1">
                <a:latin typeface="宋体" panose="02010600030101010101" pitchFamily="2" charset="-122"/>
              </a:rPr>
              <a:t>．内分泌腺种类：人体内分泌腺</a:t>
            </a:r>
            <a:endParaRPr lang="en-US" altLang="zh-CN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如图</a:t>
            </a:r>
            <a:r>
              <a:rPr lang="en-US" altLang="zh-CN" sz="3000" b="1">
                <a:latin typeface="宋体" panose="02010600030101010101" pitchFamily="2" charset="-122"/>
              </a:rPr>
              <a:t>12</a:t>
            </a:r>
            <a:r>
              <a:rPr lang="zh-CN" altLang="en-US" sz="3000" b="1">
                <a:latin typeface="宋体" panose="02010600030101010101" pitchFamily="2" charset="-122"/>
              </a:rPr>
              <a:t>－</a:t>
            </a: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－</a:t>
            </a: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，写出腺体名称和分泌的激素。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924550" y="3328988"/>
            <a:ext cx="32448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甲状腺　    甲状腺激素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062663" y="382428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胸腺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142038" y="2874963"/>
            <a:ext cx="28321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垂体　       生长激素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000750" y="4259263"/>
            <a:ext cx="28670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肾上腺　   肾上腺素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018213" y="4716463"/>
            <a:ext cx="27987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胰岛　           胰岛素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045200" y="5218113"/>
            <a:ext cx="27035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性腺             性激素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1250950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476250" y="1755775"/>
            <a:ext cx="11398250" cy="4830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．来源：甲状腺激素是由</a:t>
            </a:r>
            <a:r>
              <a:rPr lang="en-US" altLang="zh-CN" sz="3000" b="1">
                <a:latin typeface="宋体" panose="02010600030101010101" pitchFamily="2" charset="-122"/>
              </a:rPr>
              <a:t>__________</a:t>
            </a:r>
            <a:r>
              <a:rPr lang="zh-CN" altLang="en-US" sz="3000" b="1">
                <a:latin typeface="宋体" panose="02010600030101010101" pitchFamily="2" charset="-122"/>
              </a:rPr>
              <a:t>分泌的。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．大小及位置：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是人体最大的内分泌腺，重约</a:t>
            </a:r>
            <a:r>
              <a:rPr lang="en-US" altLang="zh-CN" sz="3000" b="1">
                <a:latin typeface="宋体" panose="02010600030101010101" pitchFamily="2" charset="-122"/>
              </a:rPr>
              <a:t>30 g</a:t>
            </a:r>
            <a:r>
              <a:rPr lang="zh-CN" altLang="en-US" sz="3000" b="1">
                <a:latin typeface="宋体" panose="02010600030101010101" pitchFamily="2" charset="-122"/>
              </a:rPr>
              <a:t>，呈蝴蝶形，位于颈前部、气管的两侧。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3</a:t>
            </a:r>
            <a:r>
              <a:rPr lang="zh-CN" altLang="en-US" sz="3000" b="1">
                <a:latin typeface="宋体" panose="02010600030101010101" pitchFamily="2" charset="-122"/>
              </a:rPr>
              <a:t>．作用：促进动物的生长发育和细胞代谢，提高神经系统的兴奋性。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4</a:t>
            </a:r>
            <a:r>
              <a:rPr lang="zh-CN" altLang="en-US" sz="3000" b="1">
                <a:latin typeface="宋体" panose="02010600030101010101" pitchFamily="2" charset="-122"/>
              </a:rPr>
              <a:t>．相关疾病：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症的病因是胎儿期甲状腺激素分泌不足；</a:t>
            </a:r>
            <a:r>
              <a:rPr lang="en-US" altLang="zh-CN" sz="3000" b="1">
                <a:latin typeface="宋体" panose="02010600030101010101" pitchFamily="2" charset="-122"/>
              </a:rPr>
              <a:t>____________</a:t>
            </a:r>
            <a:r>
              <a:rPr lang="zh-CN" altLang="en-US" sz="3000" b="1">
                <a:latin typeface="宋体" panose="02010600030101010101" pitchFamily="2" charset="-122"/>
              </a:rPr>
              <a:t>的病因是甲状腺激素分泌过少</a:t>
            </a:r>
            <a:r>
              <a:rPr lang="en-US" altLang="zh-CN" sz="3000" b="1">
                <a:latin typeface="宋体" panose="02010600030101010101" pitchFamily="2" charset="-122"/>
              </a:rPr>
              <a:t>(</a:t>
            </a:r>
            <a:r>
              <a:rPr lang="zh-CN" altLang="en-US" sz="3000" b="1">
                <a:latin typeface="宋体" panose="02010600030101010101" pitchFamily="2" charset="-122"/>
              </a:rPr>
              <a:t>缺碘</a:t>
            </a:r>
            <a:r>
              <a:rPr lang="en-US" altLang="zh-CN" sz="3000" b="1">
                <a:latin typeface="宋体" panose="02010600030101010101" pitchFamily="2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27063" y="1255713"/>
            <a:ext cx="3278187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知识点二　甲状腺激素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422650" y="5272088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呆小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87413" y="5916613"/>
            <a:ext cx="17303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甲状腺肿大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663950" y="2576513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甲状腺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368925" y="1890713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甲状腺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075" y="920750"/>
            <a:ext cx="841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388938" y="1281113"/>
            <a:ext cx="11396662" cy="563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</a:rPr>
              <a:t>．来源：胰岛素是由分布于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中的胰岛细胞分泌的。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</a:rPr>
              <a:t>．主要功能：调节糖在体内的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、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和转化等。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3</a:t>
            </a:r>
            <a:r>
              <a:rPr lang="zh-CN" altLang="en-US" sz="3000" b="1">
                <a:latin typeface="宋体" panose="02010600030101010101" pitchFamily="2" charset="-122"/>
              </a:rPr>
              <a:t>．糖尿病：</a:t>
            </a:r>
            <a:r>
              <a:rPr lang="en-US" altLang="zh-CN" sz="3000" b="1">
                <a:latin typeface="宋体" panose="02010600030101010101" pitchFamily="2" charset="-122"/>
              </a:rPr>
              <a:t>(1)</a:t>
            </a:r>
            <a:r>
              <a:rPr lang="zh-CN" altLang="en-US" sz="3000" b="1">
                <a:latin typeface="宋体" panose="02010600030101010101" pitchFamily="2" charset="-122"/>
              </a:rPr>
              <a:t>病因：当人体内胰岛素分泌不足时，细胞吸收和利用血糖的能力会减弱，导致血糖浓度高于正常水平。血糖浓度明显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会使尿液中出现过多的葡萄糖，形成糖尿。</a:t>
            </a:r>
            <a:r>
              <a:rPr lang="en-US" altLang="zh-CN" sz="3000" b="1">
                <a:latin typeface="宋体" panose="02010600030101010101" pitchFamily="2" charset="-122"/>
              </a:rPr>
              <a:t>(2)</a:t>
            </a:r>
            <a:r>
              <a:rPr lang="zh-CN" altLang="en-US" sz="3000" b="1">
                <a:latin typeface="宋体" panose="02010600030101010101" pitchFamily="2" charset="-122"/>
              </a:rPr>
              <a:t>症状：糖尿是重要特征之一；“三多一少”，即多饮、多食、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尿、体重</a:t>
            </a:r>
            <a:r>
              <a:rPr lang="en-US" altLang="zh-CN" sz="3000" b="1">
                <a:latin typeface="宋体" panose="02010600030101010101" pitchFamily="2" charset="-122"/>
              </a:rPr>
              <a:t>________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r>
              <a:rPr lang="en-US" altLang="zh-CN" sz="3000" b="1">
                <a:latin typeface="宋体" panose="02010600030101010101" pitchFamily="2" charset="-122"/>
              </a:rPr>
              <a:t>(3)</a:t>
            </a:r>
            <a:r>
              <a:rPr lang="zh-CN" altLang="en-US" sz="3000" b="1">
                <a:latin typeface="宋体" panose="02010600030101010101" pitchFamily="2" charset="-122"/>
              </a:rPr>
              <a:t>预防：改变不良的生活方式，适当控制饮食，适量增加运动，每年的</a:t>
            </a:r>
            <a:r>
              <a:rPr lang="en-US" altLang="zh-CN" sz="3000" b="1">
                <a:latin typeface="宋体" panose="02010600030101010101" pitchFamily="2" charset="-122"/>
              </a:rPr>
              <a:t>11</a:t>
            </a:r>
            <a:r>
              <a:rPr lang="zh-CN" altLang="en-US" sz="3000" b="1">
                <a:latin typeface="宋体" panose="02010600030101010101" pitchFamily="2" charset="-122"/>
              </a:rPr>
              <a:t>月</a:t>
            </a:r>
            <a:r>
              <a:rPr lang="en-US" altLang="zh-CN" sz="3000" b="1">
                <a:latin typeface="宋体" panose="02010600030101010101" pitchFamily="2" charset="-122"/>
              </a:rPr>
              <a:t>14</a:t>
            </a:r>
            <a:r>
              <a:rPr lang="zh-CN" altLang="en-US" sz="3000" b="1">
                <a:latin typeface="宋体" panose="02010600030101010101" pitchFamily="2" charset="-122"/>
              </a:rPr>
              <a:t>日为“世界糖尿病日”。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27063" y="925513"/>
            <a:ext cx="2659062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知识点三　胰岛素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877425" y="4819650"/>
            <a:ext cx="4953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多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70038" y="54864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减少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948613" y="208121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利用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610225" y="1330325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胰腺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007100" y="209232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吸收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84250" y="4097338"/>
            <a:ext cx="8048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升高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/>
          <p:nvPr/>
        </p:nvSpPr>
        <p:spPr>
          <a:xfrm>
            <a:off x="947738" y="1160463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1AF00"/>
                </a:solidFill>
                <a:latin typeface="+mn-ea"/>
              </a:rPr>
              <a:t>牛刀小试</a:t>
            </a:r>
            <a:endParaRPr lang="zh-CN" altLang="en-US" sz="2400" b="1" dirty="0">
              <a:solidFill>
                <a:srgbClr val="F1AF00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6088" y="1854200"/>
            <a:ext cx="11068050" cy="2170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1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．下列属于内分泌腺并且能分泌激素的是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(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)</a:t>
            </a:r>
            <a:endParaRPr lang="en-US" altLang="zh-CN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A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．唾液腺　　　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B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．肠腺　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C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．汗腺        </a:t>
            </a:r>
            <a:r>
              <a:rPr lang="en-US" altLang="zh-CN" sz="3000" b="1" kern="100" dirty="0">
                <a:latin typeface="+mn-ea"/>
                <a:ea typeface="+mn-ea"/>
                <a:cs typeface="Courier New" panose="02070309020205020404" pitchFamily="49" charset="0"/>
              </a:rPr>
              <a:t>D</a:t>
            </a:r>
            <a:r>
              <a:rPr lang="zh-CN" altLang="en-US" sz="3000" b="1" kern="100" dirty="0">
                <a:latin typeface="+mn-ea"/>
                <a:ea typeface="+mn-ea"/>
                <a:cs typeface="Courier New" panose="02070309020205020404" pitchFamily="49" charset="0"/>
              </a:rPr>
              <a:t>．垂体</a:t>
            </a:r>
            <a:endParaRPr lang="zh-CN" altLang="en-US" sz="3000" b="1" kern="100" dirty="0"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372475" y="2043113"/>
            <a:ext cx="4635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D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1117600" y="100013"/>
            <a:ext cx="4776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第一节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人体的激素调节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2650" y="1249363"/>
            <a:ext cx="841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90513" y="4286250"/>
            <a:ext cx="11688762" cy="1798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唾液腺分泌的唾液、肠腺分泌的肠液和汗腺分泌的汗液都是通过导管排出的，属于外分泌腺；垂体分泌的生长激素直接进入腺体内的毛细血管，属于内分泌腺。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UNIT_TABLE_BEAUTIFY" val="smartTable{f78dfe45-5e3f-42bc-8281-c4cfeb0a2953}"/>
</p:tagLst>
</file>

<file path=ppt/tags/tag2.xml><?xml version="1.0" encoding="utf-8"?>
<p:tagLst xmlns:p="http://schemas.openxmlformats.org/presentationml/2006/main">
  <p:tag name="KSO_WM_UNIT_TABLE_BEAUTIFY" val="smartTable{27c67d01-373a-4112-8610-cc0e61863fcf}"/>
</p:tagLst>
</file>

<file path=ppt/tags/tag3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2836</Words>
  <Application>WPS 演示</Application>
  <PresentationFormat>自定义</PresentationFormat>
  <Paragraphs>294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仿宋</vt:lpstr>
      <vt:lpstr>华文新魏</vt:lpstr>
      <vt:lpstr>Calibri</vt:lpstr>
      <vt:lpstr>Courier New</vt:lpstr>
      <vt:lpstr>Times New Roman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85</cp:revision>
  <dcterms:created xsi:type="dcterms:W3CDTF">2018-02-07T00:47:00Z</dcterms:created>
  <dcterms:modified xsi:type="dcterms:W3CDTF">2023-12-27T01:48:29Z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04C96B3151674FABBFCFB7696035D00D_12</vt:lpwstr>
  </property>
</Properties>
</file>