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68" r:id="rId4"/>
    <p:sldId id="269" r:id="rId5"/>
    <p:sldId id="270" r:id="rId6"/>
    <p:sldId id="282" r:id="rId7"/>
    <p:sldId id="283" r:id="rId8"/>
    <p:sldId id="284" r:id="rId9"/>
    <p:sldId id="289" r:id="rId10"/>
    <p:sldId id="290" r:id="rId11"/>
    <p:sldId id="291" r:id="rId12"/>
    <p:sldId id="272" r:id="rId13"/>
    <p:sldId id="294" r:id="rId14"/>
    <p:sldId id="273" r:id="rId15"/>
    <p:sldId id="271" r:id="rId16"/>
    <p:sldId id="276" r:id="rId17"/>
    <p:sldId id="274" r:id="rId18"/>
    <p:sldId id="292" r:id="rId19"/>
    <p:sldId id="277" r:id="rId20"/>
    <p:sldId id="293" r:id="rId21"/>
    <p:sldId id="278" r:id="rId22"/>
    <p:sldId id="279" r:id="rId23"/>
    <p:sldId id="280" r:id="rId24"/>
  </p:sldIdLst>
  <p:sldSz cx="12192000" cy="6858000"/>
  <p:notesSz cx="7103745" cy="10234295"/>
  <p:custDataLst>
    <p:tags r:id="rId28"/>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A6AD"/>
    <a:srgbClr val="C50023"/>
    <a:srgbClr val="F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5" d="100"/>
          <a:sy n="85" d="100"/>
        </p:scale>
        <p:origin x="-84" y="-1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9100" y="0"/>
            <a:ext cx="2882900"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wmf"/></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7.wmf"/><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slide" Target="slide14.xml"/><Relationship Id="rId2" Type="http://schemas.openxmlformats.org/officeDocument/2006/relationships/image" Target="../media/image3.jpeg"/><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1567180" y="2927985"/>
            <a:ext cx="10971213" cy="831850"/>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第十三章</a:t>
            </a:r>
            <a:r>
              <a:rPr lang="zh-CN" altLang="en-US" sz="4800">
                <a:latin typeface="微软雅黑" panose="020B0503020204020204" pitchFamily="34" charset="-122"/>
                <a:ea typeface="微软雅黑" panose="020B0503020204020204" pitchFamily="34" charset="-122"/>
              </a:rPr>
              <a:t>　人是生物圈中的一员</a:t>
            </a:r>
            <a:endParaRPr lang="zh-CN" altLang="en-US" sz="4800">
              <a:latin typeface="微软雅黑" panose="020B0503020204020204" pitchFamily="34" charset="-122"/>
              <a:ea typeface="微软雅黑" panose="020B0503020204020204" pitchFamily="34" charset="-122"/>
            </a:endParaRPr>
          </a:p>
        </p:txBody>
      </p:sp>
      <p:sp>
        <p:nvSpPr>
          <p:cNvPr id="3" name="Rectangle 5"/>
          <p:cNvSpPr/>
          <p:nvPr/>
        </p:nvSpPr>
        <p:spPr>
          <a:xfrm>
            <a:off x="558285" y="4159865"/>
            <a:ext cx="10533912" cy="830997"/>
          </a:xfrm>
          <a:prstGeom prst="rect">
            <a:avLst/>
          </a:prstGeom>
          <a:noFill/>
          <a:ln w="9525">
            <a:noFill/>
          </a:ln>
        </p:spPr>
        <p:txBody>
          <a:bodyPr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FontTx/>
              <a:buNone/>
              <a:defRPr/>
            </a:pPr>
            <a:r>
              <a:rPr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二</a:t>
            </a:r>
            <a:r>
              <a:rPr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节</a:t>
            </a:r>
            <a:r>
              <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保护生物圈</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从自身做起 </a:t>
            </a:r>
            <a:endParaRPr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a:spLocks noChangeArrowheads="1"/>
          </p:cNvSpPr>
          <p:nvPr/>
        </p:nvSpPr>
        <p:spPr bwMode="auto">
          <a:xfrm>
            <a:off x="2711450" y="1339850"/>
            <a:ext cx="9055100" cy="830263"/>
          </a:xfrm>
          <a:prstGeom prst="rect">
            <a:avLst/>
          </a:prstGeom>
          <a:noFill/>
          <a:ln w="9525">
            <a:noFill/>
            <a:miter lim="800000"/>
          </a:ln>
        </p:spPr>
        <p:txBody>
          <a:bodyPr>
            <a:spAutoFit/>
          </a:bodyPr>
          <a:lstStyle/>
          <a:p>
            <a:r>
              <a:rPr lang="zh-CN" altLang="en-US" sz="4800" b="1">
                <a:latin typeface="微软雅黑" panose="020B0503020204020204" pitchFamily="34" charset="-122"/>
                <a:ea typeface="微软雅黑" panose="020B0503020204020204" pitchFamily="34" charset="-122"/>
              </a:rPr>
              <a:t>第</a:t>
            </a:r>
            <a:r>
              <a:rPr lang="en-US" altLang="zh-CN" sz="4800" b="1">
                <a:latin typeface="微软雅黑" panose="020B0503020204020204" pitchFamily="34" charset="-122"/>
                <a:ea typeface="微软雅黑" panose="020B0503020204020204" pitchFamily="34" charset="-122"/>
              </a:rPr>
              <a:t>4</a:t>
            </a:r>
            <a:r>
              <a:rPr lang="zh-CN" altLang="en-US" sz="4800" b="1">
                <a:latin typeface="微软雅黑" panose="020B0503020204020204" pitchFamily="34" charset="-122"/>
                <a:ea typeface="微软雅黑" panose="020B0503020204020204" pitchFamily="34" charset="-122"/>
              </a:rPr>
              <a:t>单元</a:t>
            </a:r>
            <a:r>
              <a:rPr lang="zh-CN" altLang="en-US" sz="4800">
                <a:latin typeface="微软雅黑" panose="020B0503020204020204" pitchFamily="34" charset="-122"/>
                <a:ea typeface="微软雅黑" panose="020B0503020204020204" pitchFamily="34" charset="-122"/>
              </a:rPr>
              <a:t>　生物圈中的人</a:t>
            </a:r>
            <a:endParaRPr lang="zh-CN" altLang="en-US" sz="48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par>
    </p:tnLst>
    <p:bldLst>
      <p:bldP spid="9" grpId="0"/>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
          <p:cNvSpPr txBox="1">
            <a:spLocks noChangeArrowheads="1"/>
          </p:cNvSpPr>
          <p:nvPr/>
        </p:nvSpPr>
        <p:spPr bwMode="auto">
          <a:xfrm>
            <a:off x="347663" y="960438"/>
            <a:ext cx="10969625" cy="2862262"/>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4</a:t>
            </a:r>
            <a:r>
              <a:rPr lang="zh-CN" altLang="en-US" sz="3000" b="1">
                <a:latin typeface="宋体" panose="02010600030101010101" pitchFamily="2" charset="-122"/>
              </a:rPr>
              <a:t>．垃圾的处理</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生活垃圾的分类有赖于</a:t>
            </a:r>
            <a:r>
              <a:rPr lang="en-US" altLang="zh-CN" sz="3000" b="1">
                <a:latin typeface="宋体" panose="02010600030101010101" pitchFamily="2" charset="-122"/>
              </a:rPr>
              <a:t>________</a:t>
            </a:r>
            <a:r>
              <a:rPr lang="zh-CN" altLang="en-US" sz="3000" b="1">
                <a:latin typeface="宋体" panose="02010600030101010101" pitchFamily="2" charset="-122"/>
              </a:rPr>
              <a:t>和</a:t>
            </a:r>
            <a:r>
              <a:rPr lang="en-US" altLang="zh-CN" sz="3000" b="1">
                <a:latin typeface="宋体" panose="02010600030101010101" pitchFamily="2" charset="-122"/>
              </a:rPr>
              <a:t>______</a:t>
            </a:r>
            <a:r>
              <a:rPr lang="zh-CN" altLang="en-US" sz="3000" b="1">
                <a:latin typeface="宋体" panose="02010600030101010101" pitchFamily="2" charset="-122"/>
              </a:rPr>
              <a:t>对生活垃圾的分类放置。</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做好垃圾分类工作，再把它们放到相应的</a:t>
            </a:r>
            <a:r>
              <a:rPr lang="en-US" altLang="zh-CN" sz="3000" b="1">
                <a:latin typeface="宋体" panose="02010600030101010101" pitchFamily="2" charset="-122"/>
              </a:rPr>
              <a:t>________</a:t>
            </a:r>
            <a:r>
              <a:rPr lang="zh-CN" altLang="en-US" sz="3000" b="1">
                <a:latin typeface="宋体" panose="02010600030101010101" pitchFamily="2" charset="-122"/>
              </a:rPr>
              <a:t>。</a:t>
            </a:r>
            <a:endParaRPr lang="zh-CN" altLang="en-US" sz="3000" b="1">
              <a:latin typeface="宋体" panose="02010600030101010101" pitchFamily="2" charset="-122"/>
            </a:endParaRPr>
          </a:p>
        </p:txBody>
      </p:sp>
      <p:sp>
        <p:nvSpPr>
          <p:cNvPr id="14338"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4841875" y="1878013"/>
            <a:ext cx="1422400"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每个家庭</a:t>
            </a:r>
            <a:endParaRPr lang="zh-CN" altLang="en-US">
              <a:latin typeface="Calibri" panose="020F0502020204030204" pitchFamily="34" charset="0"/>
            </a:endParaRPr>
          </a:p>
        </p:txBody>
      </p:sp>
      <p:sp>
        <p:nvSpPr>
          <p:cNvPr id="6" name="矩形 5"/>
          <p:cNvSpPr>
            <a:spLocks noChangeArrowheads="1"/>
          </p:cNvSpPr>
          <p:nvPr/>
        </p:nvSpPr>
        <p:spPr bwMode="auto">
          <a:xfrm>
            <a:off x="6824663" y="1860550"/>
            <a:ext cx="1112837"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每个人</a:t>
            </a:r>
            <a:endParaRPr lang="zh-CN" altLang="en-US">
              <a:latin typeface="Calibri" panose="020F0502020204030204" pitchFamily="34" charset="0"/>
            </a:endParaRPr>
          </a:p>
        </p:txBody>
      </p:sp>
      <p:sp>
        <p:nvSpPr>
          <p:cNvPr id="7" name="矩形 6"/>
          <p:cNvSpPr>
            <a:spLocks noChangeArrowheads="1"/>
          </p:cNvSpPr>
          <p:nvPr/>
        </p:nvSpPr>
        <p:spPr bwMode="auto">
          <a:xfrm>
            <a:off x="8128000" y="3254375"/>
            <a:ext cx="1112838"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垃圾箱</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10"/>
          <p:cNvSpPr/>
          <p:nvPr/>
        </p:nvSpPr>
        <p:spPr>
          <a:xfrm>
            <a:off x="947738" y="1160463"/>
            <a:ext cx="1416050"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牛刀小试</a:t>
            </a:r>
            <a:endParaRPr lang="zh-CN" altLang="en-US" sz="2400" b="1" dirty="0">
              <a:solidFill>
                <a:srgbClr val="F1AF00"/>
              </a:solidFill>
              <a:latin typeface="+mn-ea"/>
            </a:endParaRPr>
          </a:p>
        </p:txBody>
      </p:sp>
      <p:sp>
        <p:nvSpPr>
          <p:cNvPr id="4" name="文本框 3"/>
          <p:cNvSpPr txBox="1"/>
          <p:nvPr/>
        </p:nvSpPr>
        <p:spPr>
          <a:xfrm>
            <a:off x="446088" y="1754188"/>
            <a:ext cx="11068050" cy="4832350"/>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．新</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环境保护法</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中明确规定：公民应当增强环境保护意识，采取低碳、节俭的生活方式，自觉履行环境保护义务。下列叙述与此规定不符合的是</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．大力植树造林，退耕还林还草 </a:t>
            </a:r>
            <a:endParaRPr lang="zh-CN" altLang="en-US"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．倡导步行、骑行等绿色出行方式 </a:t>
            </a:r>
            <a:endParaRPr lang="zh-CN" altLang="en-US"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．使用清洁能源，减少有害气体的排放 </a:t>
            </a:r>
            <a:endParaRPr lang="zh-CN" altLang="en-US" sz="3000" b="1" kern="100" dirty="0">
              <a:latin typeface="+mn-ea"/>
              <a:ea typeface="+mn-ea"/>
              <a:cs typeface="Courier New" panose="02070309020205020404" pitchFamily="49" charset="0"/>
            </a:endParaRPr>
          </a:p>
          <a:p>
            <a:pPr indent="266700"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D</a:t>
            </a:r>
            <a:r>
              <a:rPr lang="zh-CN" altLang="en-US" sz="3000" b="1" kern="100" dirty="0">
                <a:latin typeface="+mn-ea"/>
                <a:ea typeface="+mn-ea"/>
                <a:cs typeface="Courier New" panose="02070309020205020404" pitchFamily="49" charset="0"/>
              </a:rPr>
              <a:t>．禁止开发、利用一切野生动植物资源 </a:t>
            </a:r>
            <a:endParaRPr lang="zh-CN" altLang="en-US" sz="3000" b="1" kern="100" dirty="0">
              <a:latin typeface="+mn-ea"/>
              <a:ea typeface="+mn-ea"/>
              <a:cs typeface="Courier New" panose="02070309020205020404" pitchFamily="49" charset="0"/>
            </a:endParaRPr>
          </a:p>
        </p:txBody>
      </p:sp>
      <p:sp>
        <p:nvSpPr>
          <p:cNvPr id="6" name="矩形 5"/>
          <p:cNvSpPr>
            <a:spLocks noChangeArrowheads="1"/>
          </p:cNvSpPr>
          <p:nvPr/>
        </p:nvSpPr>
        <p:spPr bwMode="auto">
          <a:xfrm>
            <a:off x="4413250" y="3371850"/>
            <a:ext cx="463550" cy="461963"/>
          </a:xfrm>
          <a:prstGeom prst="rect">
            <a:avLst/>
          </a:prstGeom>
          <a:noFill/>
          <a:ln w="9525">
            <a:noFill/>
            <a:miter lim="800000"/>
          </a:ln>
        </p:spPr>
        <p:txBody>
          <a:bodyPr anchor="ctr">
            <a:spAutoFit/>
          </a:bodyPr>
          <a:lstStyle/>
          <a:p>
            <a:r>
              <a:rPr lang="en-US" altLang="zh-CN" sz="2400" b="1">
                <a:solidFill>
                  <a:srgbClr val="FF0000"/>
                </a:solidFill>
              </a:rPr>
              <a:t>D</a:t>
            </a:r>
            <a:endParaRPr lang="zh-CN" altLang="en-US" sz="2400" b="1">
              <a:solidFill>
                <a:srgbClr val="FF0000"/>
              </a:solidFill>
            </a:endParaRPr>
          </a:p>
        </p:txBody>
      </p:sp>
      <p:sp>
        <p:nvSpPr>
          <p:cNvPr id="15364"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pic>
        <p:nvPicPr>
          <p:cNvPr id="15365"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457200" y="1263650"/>
            <a:ext cx="10761663" cy="1798638"/>
          </a:xfrm>
          <a:prstGeom prst="rect">
            <a:avLst/>
          </a:prstGeom>
          <a:noFill/>
          <a:ln w="9525">
            <a:noFill/>
            <a:miter lim="800000"/>
          </a:ln>
        </p:spPr>
        <p:txBody>
          <a:bodyPr>
            <a:spAutoFit/>
          </a:bodyPr>
          <a:lstStyle/>
          <a:p>
            <a:pPr>
              <a:lnSpc>
                <a:spcPct val="150000"/>
              </a:lnSpc>
            </a:pPr>
            <a:r>
              <a:rPr lang="en-US" altLang="zh-CN" sz="2600" b="1">
                <a:solidFill>
                  <a:srgbClr val="0000FF"/>
                </a:solidFill>
                <a:latin typeface="Calibri" panose="020F0502020204030204" pitchFamily="34" charset="0"/>
              </a:rPr>
              <a:t>[</a:t>
            </a:r>
            <a:r>
              <a:rPr lang="zh-CN" altLang="en-US" sz="2600" b="1">
                <a:solidFill>
                  <a:srgbClr val="0000FF"/>
                </a:solidFill>
                <a:latin typeface="Calibri" panose="020F0502020204030204" pitchFamily="34" charset="0"/>
              </a:rPr>
              <a:t>解析</a:t>
            </a:r>
            <a:r>
              <a:rPr lang="en-US" altLang="zh-CN" sz="2600" b="1">
                <a:solidFill>
                  <a:srgbClr val="0000FF"/>
                </a:solidFill>
                <a:latin typeface="Calibri" panose="020F0502020204030204" pitchFamily="34" charset="0"/>
              </a:rPr>
              <a:t>] </a:t>
            </a:r>
            <a:r>
              <a:rPr lang="en-US" altLang="zh-CN" sz="2600" b="1">
                <a:latin typeface="仿宋" panose="02010609060101010101" charset="-122"/>
                <a:ea typeface="仿宋" panose="02010609060101010101" charset="-122"/>
              </a:rPr>
              <a:t>“</a:t>
            </a:r>
            <a:r>
              <a:rPr lang="zh-CN" altLang="en-US" sz="2600" b="1">
                <a:latin typeface="仿宋" panose="02010609060101010101" charset="-122"/>
                <a:ea typeface="仿宋" panose="02010609060101010101" charset="-122"/>
              </a:rPr>
              <a:t>大力植树造林，退耕还林还草</a:t>
            </a:r>
            <a:r>
              <a:rPr lang="en-US" sz="2600" b="1">
                <a:latin typeface="仿宋" panose="02010609060101010101" charset="-122"/>
                <a:ea typeface="仿宋" panose="02010609060101010101" charset="-122"/>
              </a:rPr>
              <a:t>”“</a:t>
            </a:r>
            <a:r>
              <a:rPr lang="zh-CN" altLang="en-US" sz="2600" b="1">
                <a:latin typeface="仿宋" panose="02010609060101010101" charset="-122"/>
                <a:ea typeface="仿宋" panose="02010609060101010101" charset="-122"/>
              </a:rPr>
              <a:t>使用清洁能源，减少有害气体的排放</a:t>
            </a:r>
            <a:r>
              <a:rPr lang="en-US" sz="2600" b="1">
                <a:latin typeface="仿宋" panose="02010609060101010101" charset="-122"/>
                <a:ea typeface="仿宋" panose="02010609060101010101" charset="-122"/>
              </a:rPr>
              <a:t>”</a:t>
            </a:r>
            <a:r>
              <a:rPr lang="zh-CN" altLang="en-US" sz="2600" b="1">
                <a:latin typeface="仿宋" panose="02010609060101010101" charset="-122"/>
                <a:ea typeface="仿宋" panose="02010609060101010101" charset="-122"/>
              </a:rPr>
              <a:t>有利于保护生态环境；</a:t>
            </a:r>
            <a:r>
              <a:rPr lang="en-US" sz="2600" b="1">
                <a:latin typeface="仿宋" panose="02010609060101010101" charset="-122"/>
                <a:ea typeface="仿宋" panose="02010609060101010101" charset="-122"/>
              </a:rPr>
              <a:t>“</a:t>
            </a:r>
            <a:r>
              <a:rPr lang="zh-CN" altLang="en-US" sz="2600" b="1">
                <a:latin typeface="仿宋" panose="02010609060101010101" charset="-122"/>
                <a:ea typeface="仿宋" panose="02010609060101010101" charset="-122"/>
              </a:rPr>
              <a:t>倡导步行、骑行等绿色出行方式</a:t>
            </a:r>
            <a:r>
              <a:rPr lang="en-US" sz="2600" b="1">
                <a:latin typeface="仿宋" panose="02010609060101010101" charset="-122"/>
                <a:ea typeface="仿宋" panose="02010609060101010101" charset="-122"/>
              </a:rPr>
              <a:t>”</a:t>
            </a:r>
            <a:r>
              <a:rPr lang="zh-CN" altLang="en-US" sz="2600" b="1">
                <a:latin typeface="仿宋" panose="02010609060101010101" charset="-122"/>
                <a:ea typeface="仿宋" panose="02010609060101010101" charset="-122"/>
              </a:rPr>
              <a:t>减少自然资源消耗；野生动植物资源要合理开发利用。 </a:t>
            </a:r>
            <a:endParaRPr lang="zh-CN" altLang="en-US" sz="2600" b="1">
              <a:latin typeface="仿宋" panose="02010609060101010101" charset="-122"/>
              <a:ea typeface="仿宋" panose="02010609060101010101" charset="-122"/>
            </a:endParaRPr>
          </a:p>
        </p:txBody>
      </p:sp>
      <p:sp>
        <p:nvSpPr>
          <p:cNvPr id="16386"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57200" y="1263650"/>
            <a:ext cx="10761663" cy="2062163"/>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．“绿水青山就是金山银山”，现在很多环境问题都是由人类随意处理垃圾引起的，我们要积极践行垃圾分类回收，留住碧水蓝天。图中“可回收垃圾”的标志是</a:t>
            </a: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　　</a:t>
            </a:r>
            <a:r>
              <a:rPr lang="en-US" altLang="zh-CN" sz="3000" b="1" kern="100" dirty="0">
                <a:latin typeface="+mn-ea"/>
                <a:ea typeface="+mn-ea"/>
                <a:cs typeface="Times New Roman" panose="02020603050405020304" pitchFamily="18" charset="0"/>
              </a:rPr>
              <a:t>)</a:t>
            </a:r>
            <a:endParaRPr lang="en-US" altLang="zh-CN" sz="3000" b="1" kern="100" dirty="0">
              <a:latin typeface="+mn-ea"/>
              <a:ea typeface="+mn-ea"/>
              <a:cs typeface="Times New Roman" panose="02020603050405020304" pitchFamily="18" charset="0"/>
            </a:endParaRPr>
          </a:p>
        </p:txBody>
      </p:sp>
      <p:sp>
        <p:nvSpPr>
          <p:cNvPr id="6" name="矩形 5"/>
          <p:cNvSpPr>
            <a:spLocks noChangeArrowheads="1"/>
          </p:cNvSpPr>
          <p:nvPr/>
        </p:nvSpPr>
        <p:spPr bwMode="auto">
          <a:xfrm flipH="1">
            <a:off x="7807325" y="2776538"/>
            <a:ext cx="663575" cy="461962"/>
          </a:xfrm>
          <a:prstGeom prst="rect">
            <a:avLst/>
          </a:prstGeom>
          <a:noFill/>
          <a:ln w="9525">
            <a:noFill/>
            <a:miter lim="800000"/>
          </a:ln>
        </p:spPr>
        <p:txBody>
          <a:bodyPr anchor="ctr">
            <a:spAutoFit/>
          </a:bodyPr>
          <a:lstStyle/>
          <a:p>
            <a:r>
              <a:rPr lang="en-US" altLang="zh-CN" sz="2400" b="1">
                <a:solidFill>
                  <a:srgbClr val="FF0000"/>
                </a:solidFill>
              </a:rPr>
              <a:t>A</a:t>
            </a:r>
            <a:r>
              <a:rPr lang="zh-CN" altLang="en-US" sz="2400" b="1">
                <a:solidFill>
                  <a:srgbClr val="FF0000"/>
                </a:solidFill>
              </a:rPr>
              <a:t> </a:t>
            </a:r>
            <a:endParaRPr lang="zh-CN" altLang="en-US" sz="2400" b="1">
              <a:solidFill>
                <a:srgbClr val="FF0000"/>
              </a:solidFill>
            </a:endParaRPr>
          </a:p>
        </p:txBody>
      </p:sp>
      <p:sp>
        <p:nvSpPr>
          <p:cNvPr id="17411"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pic>
        <p:nvPicPr>
          <p:cNvPr id="1026" name="Picture 2" descr="SJC13-3"/>
          <p:cNvPicPr>
            <a:picLocks noChangeAspect="1" noChangeArrowheads="1"/>
          </p:cNvPicPr>
          <p:nvPr/>
        </p:nvPicPr>
        <p:blipFill>
          <a:blip r:embed="rId1"/>
          <a:srcRect/>
          <a:stretch>
            <a:fillRect/>
          </a:stretch>
        </p:blipFill>
        <p:spPr bwMode="auto">
          <a:xfrm>
            <a:off x="4348163" y="3614738"/>
            <a:ext cx="2319337" cy="2136775"/>
          </a:xfrm>
          <a:prstGeom prst="rect">
            <a:avLst/>
          </a:prstGeom>
          <a:noFill/>
          <a:ln w="9525">
            <a:noFill/>
            <a:miter lim="800000"/>
            <a:headEnd/>
            <a:tailEnd/>
          </a:ln>
        </p:spPr>
      </p:pic>
      <p:sp>
        <p:nvSpPr>
          <p:cNvPr id="8" name="文本框 4"/>
          <p:cNvSpPr txBox="1">
            <a:spLocks noChangeArrowheads="1"/>
          </p:cNvSpPr>
          <p:nvPr/>
        </p:nvSpPr>
        <p:spPr bwMode="auto">
          <a:xfrm>
            <a:off x="592138" y="5835650"/>
            <a:ext cx="10763250" cy="692150"/>
          </a:xfrm>
          <a:prstGeom prst="rect">
            <a:avLst/>
          </a:prstGeom>
          <a:noFill/>
          <a:ln w="9525">
            <a:noFill/>
            <a:miter lim="800000"/>
          </a:ln>
        </p:spPr>
        <p:txBody>
          <a:bodyPr>
            <a:spAutoFit/>
          </a:bodyPr>
          <a:lstStyle/>
          <a:p>
            <a:pPr>
              <a:lnSpc>
                <a:spcPct val="150000"/>
              </a:lnSpc>
            </a:pPr>
            <a:r>
              <a:rPr lang="en-US" altLang="zh-CN" sz="2600" b="1">
                <a:solidFill>
                  <a:srgbClr val="0000FF"/>
                </a:solidFill>
                <a:latin typeface="Calibri" panose="020F0502020204030204" pitchFamily="34" charset="0"/>
              </a:rPr>
              <a:t>[</a:t>
            </a:r>
            <a:r>
              <a:rPr lang="zh-CN" altLang="en-US" sz="2600" b="1">
                <a:solidFill>
                  <a:srgbClr val="0000FF"/>
                </a:solidFill>
                <a:latin typeface="Calibri" panose="020F0502020204030204" pitchFamily="34" charset="0"/>
              </a:rPr>
              <a:t>解析</a:t>
            </a:r>
            <a:r>
              <a:rPr lang="en-US" altLang="zh-CN" sz="2600" b="1">
                <a:solidFill>
                  <a:srgbClr val="0000FF"/>
                </a:solidFill>
                <a:latin typeface="Calibri" panose="020F0502020204030204" pitchFamily="34" charset="0"/>
              </a:rPr>
              <a:t>] </a:t>
            </a:r>
            <a:r>
              <a:rPr lang="en-US" altLang="zh-CN" sz="2600" b="1">
                <a:latin typeface="仿宋" panose="02010609060101010101" charset="-122"/>
                <a:ea typeface="仿宋" panose="02010609060101010101" charset="-122"/>
              </a:rPr>
              <a:t>A</a:t>
            </a:r>
            <a:r>
              <a:rPr lang="zh-CN" altLang="en-US" sz="2600" b="1">
                <a:latin typeface="仿宋" panose="02010609060101010101" charset="-122"/>
                <a:ea typeface="仿宋" panose="02010609060101010101" charset="-122"/>
              </a:rPr>
              <a:t>是可回收垃圾；</a:t>
            </a:r>
            <a:r>
              <a:rPr lang="en-US" altLang="zh-CN" sz="2600" b="1">
                <a:latin typeface="仿宋" panose="02010609060101010101" charset="-122"/>
                <a:ea typeface="仿宋" panose="02010609060101010101" charset="-122"/>
              </a:rPr>
              <a:t>B</a:t>
            </a:r>
            <a:r>
              <a:rPr lang="zh-CN" altLang="en-US" sz="2600" b="1">
                <a:latin typeface="仿宋" panose="02010609060101010101" charset="-122"/>
                <a:ea typeface="仿宋" panose="02010609060101010101" charset="-122"/>
              </a:rPr>
              <a:t>是餐厨垃圾；</a:t>
            </a:r>
            <a:r>
              <a:rPr lang="en-US" altLang="zh-CN" sz="2600" b="1">
                <a:latin typeface="仿宋" panose="02010609060101010101" charset="-122"/>
                <a:ea typeface="仿宋" panose="02010609060101010101" charset="-122"/>
              </a:rPr>
              <a:t>C</a:t>
            </a:r>
            <a:r>
              <a:rPr lang="zh-CN" altLang="en-US" sz="2600" b="1">
                <a:latin typeface="仿宋" panose="02010609060101010101" charset="-122"/>
                <a:ea typeface="仿宋" panose="02010609060101010101" charset="-122"/>
              </a:rPr>
              <a:t>是有害垃圾；</a:t>
            </a:r>
            <a:r>
              <a:rPr lang="en-US" altLang="zh-CN" sz="2600" b="1">
                <a:latin typeface="仿宋" panose="02010609060101010101" charset="-122"/>
                <a:ea typeface="仿宋" panose="02010609060101010101" charset="-122"/>
              </a:rPr>
              <a:t>D</a:t>
            </a:r>
            <a:r>
              <a:rPr lang="zh-CN" altLang="en-US" sz="2600" b="1">
                <a:latin typeface="仿宋" panose="02010609060101010101" charset="-122"/>
                <a:ea typeface="仿宋" panose="02010609060101010101" charset="-122"/>
              </a:rPr>
              <a:t>是其他垃圾。</a:t>
            </a:r>
            <a:endParaRPr lang="zh-CN" altLang="en-US" sz="2600" b="1">
              <a:latin typeface="仿宋" panose="02010609060101010101" charset="-122"/>
              <a:ea typeface="仿宋"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blinds(horizontal)">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3" name="图片 9" descr="图标-03"/>
          <p:cNvPicPr>
            <a:picLocks noChangeAspect="1"/>
          </p:cNvPicPr>
          <p:nvPr/>
        </p:nvPicPr>
        <p:blipFill>
          <a:blip r:embed="rId1"/>
          <a:srcRect/>
          <a:stretch>
            <a:fillRect/>
          </a:stretch>
        </p:blipFill>
        <p:spPr bwMode="auto">
          <a:xfrm>
            <a:off x="449263" y="1050925"/>
            <a:ext cx="5646737" cy="846138"/>
          </a:xfrm>
          <a:prstGeom prst="rect">
            <a:avLst/>
          </a:prstGeom>
          <a:noFill/>
          <a:ln w="9525">
            <a:noFill/>
            <a:miter lim="800000"/>
            <a:headEnd/>
            <a:tailEnd/>
          </a:ln>
        </p:spPr>
      </p:pic>
      <p:sp>
        <p:nvSpPr>
          <p:cNvPr id="4" name="Rectangle 9"/>
          <p:cNvSpPr>
            <a:spLocks noChangeArrowheads="1"/>
          </p:cNvSpPr>
          <p:nvPr/>
        </p:nvSpPr>
        <p:spPr bwMode="auto">
          <a:xfrm>
            <a:off x="746125" y="1852613"/>
            <a:ext cx="5956300" cy="665162"/>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探究点　</a:t>
            </a:r>
            <a:r>
              <a:rPr lang="zh-CN" altLang="en-US" sz="2800" b="1">
                <a:solidFill>
                  <a:srgbClr val="00A6AD"/>
                </a:solidFill>
                <a:latin typeface="Calibri" panose="020F0502020204030204" pitchFamily="34" charset="0"/>
              </a:rPr>
              <a:t>生活垃圾分类处理的必要性</a:t>
            </a:r>
            <a:endParaRPr lang="zh-CN" altLang="en-US" sz="2800" b="1">
              <a:solidFill>
                <a:srgbClr val="00A6AD"/>
              </a:solidFill>
              <a:latin typeface="Calibri" panose="020F0502020204030204" pitchFamily="34" charset="0"/>
            </a:endParaRPr>
          </a:p>
        </p:txBody>
      </p:sp>
      <p:sp>
        <p:nvSpPr>
          <p:cNvPr id="19" name="文本框 18"/>
          <p:cNvSpPr txBox="1"/>
          <p:nvPr/>
        </p:nvSpPr>
        <p:spPr>
          <a:xfrm>
            <a:off x="1020763" y="1220788"/>
            <a:ext cx="4770437" cy="523875"/>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sp>
        <p:nvSpPr>
          <p:cNvPr id="18436"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20" name="文本框 19"/>
          <p:cNvSpPr txBox="1"/>
          <p:nvPr/>
        </p:nvSpPr>
        <p:spPr>
          <a:xfrm>
            <a:off x="565150" y="2439988"/>
            <a:ext cx="10864850" cy="638175"/>
          </a:xfrm>
          <a:prstGeom prst="rect">
            <a:avLst/>
          </a:prstGeom>
          <a:noFill/>
        </p:spPr>
        <p:txBody>
          <a:bodyPr>
            <a:spAutoFit/>
          </a:bodyPr>
          <a:lstStyle/>
          <a:p>
            <a:pPr fontAlgn="auto">
              <a:lnSpc>
                <a:spcPct val="150000"/>
              </a:lnSpc>
              <a:spcBef>
                <a:spcPts val="0"/>
              </a:spcBef>
              <a:spcAft>
                <a:spcPts val="0"/>
              </a:spcAft>
              <a:defRPr/>
            </a:pPr>
            <a:r>
              <a:rPr lang="zh-CN" altLang="zh-CN" sz="2800" b="1" dirty="0">
                <a:latin typeface="+mn-ea"/>
                <a:ea typeface="+mn-ea"/>
              </a:rPr>
              <a:t>【情景展示】</a:t>
            </a:r>
            <a:endParaRPr lang="zh-CN" altLang="en-US" sz="2800" b="1" dirty="0">
              <a:latin typeface="+mn-ea"/>
              <a:ea typeface="+mn-ea"/>
            </a:endParaRPr>
          </a:p>
        </p:txBody>
      </p:sp>
      <p:pic>
        <p:nvPicPr>
          <p:cNvPr id="2050" name="Picture 2" descr="YYD115"/>
          <p:cNvPicPr>
            <a:picLocks noChangeAspect="1" noChangeArrowheads="1"/>
          </p:cNvPicPr>
          <p:nvPr/>
        </p:nvPicPr>
        <p:blipFill>
          <a:blip r:embed="rId2"/>
          <a:srcRect/>
          <a:stretch>
            <a:fillRect/>
          </a:stretch>
        </p:blipFill>
        <p:spPr bwMode="auto">
          <a:xfrm>
            <a:off x="3373438" y="3562350"/>
            <a:ext cx="3324225" cy="2079625"/>
          </a:xfrm>
          <a:prstGeom prst="rect">
            <a:avLst/>
          </a:prstGeom>
          <a:noFill/>
          <a:ln w="9525">
            <a:noFill/>
            <a:miter lim="800000"/>
            <a:headEnd/>
            <a:tailEnd/>
          </a:ln>
        </p:spPr>
      </p:pic>
      <p:pic>
        <p:nvPicPr>
          <p:cNvPr id="18439" name="Picture 4"/>
          <p:cNvPicPr>
            <a:picLocks noChangeAspect="1"/>
          </p:cNvPicPr>
          <p:nvPr/>
        </p:nvPicPr>
        <p:blipFill>
          <a:blip r:embed="rId3"/>
          <a:srcRect/>
          <a:stretch>
            <a:fillRect/>
          </a:stretch>
        </p:blipFill>
        <p:spPr bwMode="auto">
          <a:xfrm>
            <a:off x="695325" y="2019300"/>
            <a:ext cx="84138" cy="414338"/>
          </a:xfrm>
          <a:prstGeom prst="rect">
            <a:avLst/>
          </a:prstGeom>
          <a:noFill/>
          <a:ln w="9525">
            <a:noFill/>
            <a:miter lim="800000"/>
            <a:headEnd/>
            <a:tailEnd/>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par>
                                <p:cTn id="13" presetID="3" presetClass="entr" presetSubtype="1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blinds(horizontal)">
                                      <p:cBhvr>
                                        <p:cTn id="15"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12750" y="1104900"/>
            <a:ext cx="10763250" cy="5632450"/>
          </a:xfrm>
          <a:prstGeom prst="rect">
            <a:avLst/>
          </a:prstGeom>
          <a:noFill/>
        </p:spPr>
        <p:txBody>
          <a:bodyPr>
            <a:spAutoFit/>
          </a:bodyPr>
          <a:lstStyle/>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问题探究</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1</a:t>
            </a:r>
            <a:r>
              <a:rPr lang="zh-CN" altLang="en-US" sz="3000" b="1" kern="100" dirty="0">
                <a:latin typeface="+mn-ea"/>
                <a:ea typeface="+mn-ea"/>
                <a:cs typeface="Times New Roman" panose="02020603050405020304" pitchFamily="18" charset="0"/>
              </a:rPr>
              <a:t>．目前垃圾处理问题没有得到有效解决的重要原因之一是什么？</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2</a:t>
            </a:r>
            <a:r>
              <a:rPr lang="zh-CN" altLang="en-US" sz="3000" b="1" kern="100" dirty="0">
                <a:latin typeface="+mn-ea"/>
                <a:ea typeface="+mn-ea"/>
                <a:cs typeface="Times New Roman" panose="02020603050405020304" pitchFamily="18" charset="0"/>
              </a:rPr>
              <a:t>．垃圾不分类有哪些负面影响？</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3</a:t>
            </a:r>
            <a:r>
              <a:rPr lang="zh-CN" altLang="en-US" sz="3000" b="1" kern="100" dirty="0">
                <a:latin typeface="+mn-ea"/>
                <a:ea typeface="+mn-ea"/>
                <a:cs typeface="Times New Roman" panose="02020603050405020304" pitchFamily="18" charset="0"/>
              </a:rPr>
              <a:t>．垃圾分类具体来说是如何分类的？</a:t>
            </a:r>
            <a:endParaRPr lang="zh-CN" altLang="en-US"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4</a:t>
            </a:r>
            <a:r>
              <a:rPr lang="zh-CN" altLang="en-US" sz="3000" b="1" kern="100" dirty="0">
                <a:latin typeface="+mn-ea"/>
                <a:ea typeface="+mn-ea"/>
                <a:cs typeface="Times New Roman" panose="02020603050405020304" pitchFamily="18" charset="0"/>
              </a:rPr>
              <a:t>．垃圾为什么要进行分类处理？你能为此做哪些力所能及的事？</a:t>
            </a:r>
            <a:endParaRPr lang="en-US" altLang="zh-CN" sz="3000" b="1" kern="100" dirty="0">
              <a:latin typeface="+mn-ea"/>
              <a:ea typeface="+mn-ea"/>
              <a:cs typeface="Times New Roman" panose="02020603050405020304" pitchFamily="18" charset="0"/>
            </a:endParaRPr>
          </a:p>
          <a:p>
            <a:pPr indent="266700" algn="just" fontAlgn="auto">
              <a:lnSpc>
                <a:spcPct val="150000"/>
              </a:lnSpc>
              <a:spcBef>
                <a:spcPts val="0"/>
              </a:spcBef>
              <a:spcAft>
                <a:spcPts val="0"/>
              </a:spcAft>
              <a:defRPr/>
            </a:pPr>
            <a:r>
              <a:rPr lang="en-US" altLang="zh-CN" sz="3000" b="1" kern="100" dirty="0">
                <a:latin typeface="+mn-ea"/>
                <a:ea typeface="+mn-ea"/>
                <a:cs typeface="Times New Roman" panose="02020603050405020304" pitchFamily="18" charset="0"/>
              </a:rPr>
              <a:t>【</a:t>
            </a:r>
            <a:r>
              <a:rPr lang="zh-CN" altLang="en-US" sz="3000" b="1" kern="100" dirty="0">
                <a:latin typeface="+mn-ea"/>
                <a:ea typeface="+mn-ea"/>
                <a:cs typeface="Times New Roman" panose="02020603050405020304" pitchFamily="18" charset="0"/>
              </a:rPr>
              <a:t>思考交流</a:t>
            </a:r>
            <a:r>
              <a:rPr lang="en-US" altLang="zh-CN" sz="3000" b="1" kern="100" dirty="0">
                <a:latin typeface="+mn-ea"/>
                <a:ea typeface="+mn-ea"/>
                <a:cs typeface="Times New Roman" panose="02020603050405020304" pitchFamily="18" charset="0"/>
              </a:rPr>
              <a:t>】 </a:t>
            </a:r>
            <a:endParaRPr lang="en-US" altLang="zh-CN" sz="3000" b="1" kern="100" dirty="0">
              <a:latin typeface="+mn-ea"/>
              <a:ea typeface="+mn-ea"/>
              <a:cs typeface="Times New Roman" panose="02020603050405020304" pitchFamily="18" charset="0"/>
            </a:endParaRPr>
          </a:p>
        </p:txBody>
      </p:sp>
      <p:sp>
        <p:nvSpPr>
          <p:cNvPr id="19458"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8" name="文本框 4"/>
          <p:cNvSpPr txBox="1"/>
          <p:nvPr/>
        </p:nvSpPr>
        <p:spPr>
          <a:xfrm>
            <a:off x="239713" y="879475"/>
            <a:ext cx="11952287" cy="5632450"/>
          </a:xfrm>
          <a:prstGeom prst="rect">
            <a:avLst/>
          </a:prstGeom>
          <a:noFill/>
        </p:spPr>
        <p:txBody>
          <a:bodyPr>
            <a:spAutoFit/>
          </a:bodyPr>
          <a:lstStyle/>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归纳提升</a:t>
            </a:r>
            <a:r>
              <a:rPr lang="en-US" altLang="zh-CN" sz="3000" b="1" kern="100" dirty="0">
                <a:latin typeface="+mn-ea"/>
                <a:ea typeface="+mn-ea"/>
                <a:cs typeface="Courier New" panose="02070309020205020404" pitchFamily="49" charset="0"/>
              </a:rPr>
              <a:t>】 </a:t>
            </a:r>
            <a:endParaRPr lang="en-US" altLang="zh-CN"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．重要原因之一是生活垃圾没有进行分类。</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2</a:t>
            </a:r>
            <a:r>
              <a:rPr lang="zh-CN" altLang="en-US" sz="3000" b="1" kern="100" dirty="0">
                <a:latin typeface="+mn-ea"/>
                <a:ea typeface="+mn-ea"/>
                <a:cs typeface="Courier New" panose="02070309020205020404" pitchFamily="49" charset="0"/>
              </a:rPr>
              <a:t>．垃圾不分类，就不能根据不同的垃圾采用不同的方式进行处理；垃圾不分类，就不能将“无用”的垃圾变废为宝。</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3</a:t>
            </a:r>
            <a:r>
              <a:rPr lang="zh-CN" altLang="en-US" sz="3000" b="1" kern="100" dirty="0">
                <a:latin typeface="+mn-ea"/>
                <a:ea typeface="+mn-ea"/>
                <a:cs typeface="Courier New" panose="02070309020205020404" pitchFamily="49" charset="0"/>
              </a:rPr>
              <a:t>．生活垃圾一般分为可回收垃圾、不可回收垃圾和有害垃圾。</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可回收垃圾：废纸、废塑料、废金属、废玻璃和废织物等。</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(2)</a:t>
            </a:r>
            <a:r>
              <a:rPr lang="zh-CN" altLang="en-US" sz="3000" b="1" kern="100" dirty="0">
                <a:latin typeface="+mn-ea"/>
                <a:ea typeface="+mn-ea"/>
                <a:cs typeface="Courier New" panose="02070309020205020404" pitchFamily="49" charset="0"/>
              </a:rPr>
              <a:t>不可回收垃圾：果皮、菜叶、剩饭菜等，但可被微生物分解。</a:t>
            </a:r>
            <a:endParaRPr lang="en-US" altLang="zh-CN"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(3)</a:t>
            </a:r>
            <a:r>
              <a:rPr lang="zh-CN" altLang="en-US" sz="3000" b="1" kern="100" dirty="0">
                <a:latin typeface="+mn-ea"/>
                <a:ea typeface="+mn-ea"/>
                <a:cs typeface="Courier New" panose="02070309020205020404" pitchFamily="49" charset="0"/>
              </a:rPr>
              <a:t>有害垃圾：废电池、废日光灯管、废水银温度计、过期药品等。废电池和废日光灯管可通过再加工变为产品，过期药品要进行处理。</a:t>
            </a:r>
            <a:endParaRPr lang="zh-CN" altLang="en-US" sz="3000" b="1" kern="100" dirty="0">
              <a:latin typeface="+mn-ea"/>
              <a:ea typeface="+mn-ea"/>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8" name="文本框 4"/>
          <p:cNvSpPr txBox="1"/>
          <p:nvPr/>
        </p:nvSpPr>
        <p:spPr>
          <a:xfrm>
            <a:off x="239713" y="879475"/>
            <a:ext cx="11271250" cy="2060575"/>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4</a:t>
            </a:r>
            <a:r>
              <a:rPr lang="zh-CN" altLang="en-US" sz="3000" b="1" kern="100" dirty="0">
                <a:latin typeface="+mn-ea"/>
                <a:ea typeface="+mn-ea"/>
                <a:cs typeface="Courier New" panose="02070309020205020404" pitchFamily="49" charset="0"/>
              </a:rPr>
              <a:t>．将垃圾分类后，可根据不同的垃圾采取不同的方式进行处理，能将“无用”的垃圾变废为宝。从自身做起，不乱扔垃圾，把垃圾扔到相应的垃圾箱中。</a:t>
            </a:r>
            <a:endParaRPr lang="zh-CN" altLang="en-US" sz="3000" b="1" kern="100" dirty="0">
              <a:latin typeface="+mn-ea"/>
              <a:ea typeface="+mn-ea"/>
              <a:cs typeface="Courier New" panose="02070309020205020404" pitchFamily="49" charset="0"/>
            </a:endParaRPr>
          </a:p>
        </p:txBody>
      </p:sp>
      <p:sp>
        <p:nvSpPr>
          <p:cNvPr id="4" name="文本框 4"/>
          <p:cNvSpPr txBox="1"/>
          <p:nvPr/>
        </p:nvSpPr>
        <p:spPr>
          <a:xfrm>
            <a:off x="268288" y="3173413"/>
            <a:ext cx="11206162" cy="2170112"/>
          </a:xfrm>
          <a:prstGeom prst="rect">
            <a:avLst/>
          </a:prstGeom>
          <a:noFill/>
        </p:spPr>
        <p:txBody>
          <a:bodyPr>
            <a:spAutoFit/>
          </a:bodyPr>
          <a:lstStyle/>
          <a:p>
            <a:pPr algn="just" fontAlgn="auto">
              <a:lnSpc>
                <a:spcPct val="1500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方法点拨</a:t>
            </a:r>
            <a:r>
              <a:rPr lang="en-US" altLang="zh-CN" sz="3000" b="1" kern="100" dirty="0">
                <a:latin typeface="+mn-ea"/>
                <a:ea typeface="+mn-ea"/>
                <a:cs typeface="Courier New" panose="02070309020205020404" pitchFamily="49" charset="0"/>
              </a:rPr>
              <a:t>] </a:t>
            </a:r>
            <a:r>
              <a:rPr lang="zh-CN" altLang="en-US" sz="3000" b="1" kern="100" dirty="0">
                <a:latin typeface="+mn-ea"/>
                <a:ea typeface="+mn-ea"/>
                <a:cs typeface="Courier New" panose="02070309020205020404" pitchFamily="49" charset="0"/>
              </a:rPr>
              <a:t>垃圾是放错地方的资源，只要合理回收利用，就能充分发挥垃圾的作用，如从垃圾里回收有用的物资或用垃圾产生沼气、发电等。</a:t>
            </a:r>
            <a:endParaRPr lang="zh-CN" altLang="en-US" sz="3000" b="1" kern="100" dirty="0">
              <a:latin typeface="+mn-ea"/>
              <a:ea typeface="+mn-ea"/>
              <a:cs typeface="Courier New" panose="02070309020205020404" pitchFamily="49"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57200" y="1162050"/>
            <a:ext cx="11468100" cy="5632450"/>
          </a:xfrm>
          <a:prstGeom prst="rect">
            <a:avLst/>
          </a:prstGeom>
          <a:noFill/>
        </p:spPr>
        <p:txBody>
          <a:bodyPr>
            <a:spAutoFit/>
          </a:bodyPr>
          <a:lstStyle/>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典例</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　居民小区实行了垃圾分类制，要求居民将垃圾分为三大类</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可回收垃圾、不可回收垃圾和危险有害垃圾。某周末，小黄家举办家庭宴会，宴会结束后家里一片狼藉，妈妈叫他帮助将剩余物清理掉。小黄清理时看到剩余物主要有：啤酒瓶、一次性塑料杯、鱼骨头、剩菜、香蕉皮、易拉罐、用过的餐巾纸、废电池。请分析回答下列问题。</a:t>
            </a:r>
            <a:endParaRPr lang="en-US" altLang="zh-CN"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(1)</a:t>
            </a:r>
            <a:r>
              <a:rPr lang="zh-CN" altLang="en-US" sz="3000" b="1" kern="100" dirty="0">
                <a:latin typeface="+mn-ea"/>
                <a:ea typeface="+mn-ea"/>
                <a:cs typeface="Courier New" panose="02070309020205020404" pitchFamily="49" charset="0"/>
              </a:rPr>
              <a:t>在剩余物中，易拉罐属于</a:t>
            </a:r>
            <a:r>
              <a:rPr lang="en-US" altLang="zh-CN" sz="3000" b="1" kern="100" dirty="0">
                <a:latin typeface="+mn-ea"/>
                <a:ea typeface="+mn-ea"/>
                <a:cs typeface="Courier New" panose="02070309020205020404" pitchFamily="49" charset="0"/>
              </a:rPr>
              <a:t>________</a:t>
            </a:r>
            <a:r>
              <a:rPr lang="zh-CN" altLang="en-US" sz="3000" b="1" kern="100" dirty="0">
                <a:latin typeface="+mn-ea"/>
                <a:ea typeface="+mn-ea"/>
                <a:cs typeface="Courier New" panose="02070309020205020404" pitchFamily="49" charset="0"/>
              </a:rPr>
              <a:t>，废电池属于</a:t>
            </a:r>
            <a:r>
              <a:rPr lang="en-US" altLang="zh-CN" sz="3000" b="1" kern="100" dirty="0">
                <a:latin typeface="+mn-ea"/>
                <a:ea typeface="+mn-ea"/>
                <a:cs typeface="Courier New" panose="02070309020205020404" pitchFamily="49" charset="0"/>
              </a:rPr>
              <a:t>______</a:t>
            </a:r>
            <a:r>
              <a:rPr lang="zh-CN" altLang="en-US" sz="3000" b="1" kern="100" dirty="0">
                <a:latin typeface="+mn-ea"/>
                <a:ea typeface="+mn-ea"/>
                <a:cs typeface="Courier New" panose="02070309020205020404" pitchFamily="49" charset="0"/>
              </a:rPr>
              <a:t>。</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A</a:t>
            </a:r>
            <a:r>
              <a:rPr lang="zh-CN" altLang="en-US" sz="3000" b="1" kern="100" dirty="0">
                <a:latin typeface="+mn-ea"/>
                <a:ea typeface="+mn-ea"/>
                <a:cs typeface="Courier New" panose="02070309020205020404" pitchFamily="49" charset="0"/>
              </a:rPr>
              <a:t>．可回收垃圾    </a:t>
            </a:r>
            <a:r>
              <a:rPr lang="en-US" altLang="zh-CN" sz="3000" b="1" kern="100" dirty="0">
                <a:latin typeface="+mn-ea"/>
                <a:ea typeface="+mn-ea"/>
                <a:cs typeface="Courier New" panose="02070309020205020404" pitchFamily="49" charset="0"/>
              </a:rPr>
              <a:t>B</a:t>
            </a:r>
            <a:r>
              <a:rPr lang="zh-CN" altLang="en-US" sz="3000" b="1" kern="100" dirty="0">
                <a:latin typeface="+mn-ea"/>
                <a:ea typeface="+mn-ea"/>
                <a:cs typeface="Courier New" panose="02070309020205020404" pitchFamily="49" charset="0"/>
              </a:rPr>
              <a:t>．不可回收垃圾</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C</a:t>
            </a:r>
            <a:r>
              <a:rPr lang="zh-CN" altLang="en-US" sz="3000" b="1" kern="100" dirty="0">
                <a:latin typeface="+mn-ea"/>
                <a:ea typeface="+mn-ea"/>
                <a:cs typeface="Courier New" panose="02070309020205020404" pitchFamily="49" charset="0"/>
              </a:rPr>
              <a:t>．危险有害垃圾</a:t>
            </a:r>
            <a:endParaRPr lang="zh-CN" altLang="en-US" sz="3000" b="1" kern="100" dirty="0">
              <a:latin typeface="+mn-ea"/>
              <a:ea typeface="+mn-ea"/>
              <a:cs typeface="Courier New" panose="02070309020205020404" pitchFamily="49" charset="0"/>
            </a:endParaRPr>
          </a:p>
        </p:txBody>
      </p:sp>
      <p:sp>
        <p:nvSpPr>
          <p:cNvPr id="22530"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6213475" y="4894263"/>
            <a:ext cx="369888" cy="460375"/>
          </a:xfrm>
          <a:prstGeom prst="rect">
            <a:avLst/>
          </a:prstGeom>
          <a:noFill/>
          <a:ln w="9525">
            <a:noFill/>
            <a:miter lim="800000"/>
          </a:ln>
        </p:spPr>
        <p:txBody>
          <a:bodyPr wrap="none">
            <a:spAutoFit/>
          </a:bodyPr>
          <a:lstStyle/>
          <a:p>
            <a:r>
              <a:rPr lang="en-US" altLang="zh-CN" sz="2400" b="1">
                <a:solidFill>
                  <a:srgbClr val="FF0000"/>
                </a:solidFill>
                <a:latin typeface="Calibri" panose="020F0502020204030204" pitchFamily="34" charset="0"/>
              </a:rPr>
              <a:t>A</a:t>
            </a:r>
            <a:endParaRPr lang="zh-CN" altLang="en-US">
              <a:latin typeface="Calibri" panose="020F0502020204030204" pitchFamily="34" charset="0"/>
            </a:endParaRPr>
          </a:p>
        </p:txBody>
      </p:sp>
      <p:sp>
        <p:nvSpPr>
          <p:cNvPr id="10" name="矩形 9"/>
          <p:cNvSpPr>
            <a:spLocks noChangeArrowheads="1"/>
          </p:cNvSpPr>
          <p:nvPr/>
        </p:nvSpPr>
        <p:spPr bwMode="auto">
          <a:xfrm>
            <a:off x="9813925" y="4902200"/>
            <a:ext cx="347663" cy="461963"/>
          </a:xfrm>
          <a:prstGeom prst="rect">
            <a:avLst/>
          </a:prstGeom>
          <a:noFill/>
          <a:ln w="9525">
            <a:noFill/>
            <a:miter lim="800000"/>
          </a:ln>
        </p:spPr>
        <p:txBody>
          <a:bodyPr wrap="none">
            <a:spAutoFit/>
          </a:bodyPr>
          <a:lstStyle/>
          <a:p>
            <a:r>
              <a:rPr lang="en-US" altLang="zh-CN" sz="2400" b="1">
                <a:solidFill>
                  <a:srgbClr val="FF0000"/>
                </a:solidFill>
                <a:latin typeface="Calibri" panose="020F0502020204030204" pitchFamily="34" charset="0"/>
              </a:rPr>
              <a:t>C</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57200" y="1062038"/>
            <a:ext cx="11468100" cy="2554287"/>
          </a:xfrm>
          <a:prstGeom prst="rect">
            <a:avLst/>
          </a:prstGeom>
          <a:noFill/>
        </p:spPr>
        <p:txBody>
          <a:bodyPr>
            <a:spAutoFit/>
          </a:bodyPr>
          <a:lstStyle/>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(2)</a:t>
            </a:r>
            <a:r>
              <a:rPr lang="zh-CN" altLang="en-US" sz="3000" b="1" kern="100" dirty="0">
                <a:latin typeface="+mn-ea"/>
                <a:ea typeface="+mn-ea"/>
                <a:cs typeface="Courier New" panose="02070309020205020404" pitchFamily="49" charset="0"/>
              </a:rPr>
              <a:t>请你结合所学知识，谈谈废电池的危害。</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写出一点即可</a:t>
            </a:r>
            <a:r>
              <a:rPr lang="en-US" altLang="zh-CN" sz="3000" b="1" kern="100" dirty="0">
                <a:latin typeface="+mn-ea"/>
                <a:ea typeface="+mn-ea"/>
                <a:cs typeface="Courier New" panose="02070309020205020404" pitchFamily="49" charset="0"/>
              </a:rPr>
              <a:t>)______________</a:t>
            </a:r>
            <a:r>
              <a:rPr lang="zh-CN" altLang="en-US" sz="3000" b="1" kern="100" dirty="0">
                <a:latin typeface="+mn-ea"/>
                <a:ea typeface="+mn-ea"/>
                <a:cs typeface="Courier New" panose="02070309020205020404" pitchFamily="49" charset="0"/>
              </a:rPr>
              <a:t>。</a:t>
            </a:r>
            <a:endParaRPr lang="zh-CN" altLang="en-US"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(3)</a:t>
            </a:r>
            <a:r>
              <a:rPr lang="zh-CN" altLang="en-US" sz="3000" b="1" kern="100" dirty="0">
                <a:latin typeface="+mn-ea"/>
                <a:ea typeface="+mn-ea"/>
                <a:cs typeface="Courier New" panose="02070309020205020404" pitchFamily="49" charset="0"/>
              </a:rPr>
              <a:t>请你谈谈小区内实施垃圾分类的好处。</a:t>
            </a:r>
            <a:endParaRPr lang="en-US" altLang="zh-CN" sz="3000" b="1" kern="100" dirty="0">
              <a:latin typeface="+mn-ea"/>
              <a:ea typeface="+mn-ea"/>
              <a:cs typeface="Courier New" panose="02070309020205020404" pitchFamily="49" charset="0"/>
            </a:endParaRPr>
          </a:p>
          <a:p>
            <a:pPr indent="266700" algn="just" fontAlgn="auto">
              <a:lnSpc>
                <a:spcPts val="4800"/>
              </a:lnSpc>
              <a:spcBef>
                <a:spcPts val="0"/>
              </a:spcBef>
              <a:spcAft>
                <a:spcPts val="0"/>
              </a:spcAft>
              <a:defRPr/>
            </a:pPr>
            <a:r>
              <a:rPr lang="en-US" altLang="zh-CN" sz="3000" b="1" kern="100" dirty="0">
                <a:latin typeface="+mn-ea"/>
                <a:ea typeface="+mn-ea"/>
                <a:cs typeface="Courier New" panose="02070309020205020404" pitchFamily="49" charset="0"/>
              </a:rPr>
              <a:t>____________________________________</a:t>
            </a:r>
            <a:r>
              <a:rPr lang="zh-CN" altLang="en-US" sz="3000" b="1" kern="100" dirty="0">
                <a:latin typeface="+mn-ea"/>
                <a:ea typeface="+mn-ea"/>
                <a:cs typeface="Courier New" panose="02070309020205020404" pitchFamily="49" charset="0"/>
              </a:rPr>
              <a:t>。</a:t>
            </a:r>
            <a:r>
              <a:rPr lang="en-US" altLang="zh-CN" sz="3000" b="1" kern="100" dirty="0">
                <a:latin typeface="+mn-ea"/>
                <a:ea typeface="+mn-ea"/>
                <a:cs typeface="Courier New" panose="02070309020205020404" pitchFamily="49" charset="0"/>
              </a:rPr>
              <a:t>(</a:t>
            </a:r>
            <a:r>
              <a:rPr lang="zh-CN" altLang="en-US" sz="3000" b="1" kern="100" dirty="0">
                <a:latin typeface="+mn-ea"/>
                <a:ea typeface="+mn-ea"/>
                <a:cs typeface="Courier New" panose="02070309020205020404" pitchFamily="49" charset="0"/>
              </a:rPr>
              <a:t>写出一点即可</a:t>
            </a:r>
            <a:r>
              <a:rPr lang="en-US" altLang="zh-CN" sz="3000" b="1" kern="100" dirty="0">
                <a:latin typeface="+mn-ea"/>
                <a:ea typeface="+mn-ea"/>
                <a:cs typeface="Courier New" panose="02070309020205020404" pitchFamily="49" charset="0"/>
              </a:rPr>
              <a:t>)</a:t>
            </a:r>
            <a:endParaRPr lang="en-US" altLang="zh-CN" sz="3000" b="1" kern="100" dirty="0">
              <a:latin typeface="+mn-ea"/>
              <a:ea typeface="+mn-ea"/>
              <a:cs typeface="Courier New" panose="02070309020205020404" pitchFamily="49" charset="0"/>
            </a:endParaRPr>
          </a:p>
        </p:txBody>
      </p:sp>
      <p:sp>
        <p:nvSpPr>
          <p:cNvPr id="23554"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1501775" y="1779588"/>
            <a:ext cx="1422400"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污染土壤</a:t>
            </a:r>
            <a:endParaRPr lang="zh-CN" altLang="en-US">
              <a:latin typeface="Calibri" panose="020F0502020204030204" pitchFamily="34" charset="0"/>
            </a:endParaRPr>
          </a:p>
        </p:txBody>
      </p:sp>
      <p:sp>
        <p:nvSpPr>
          <p:cNvPr id="8" name="矩形 7"/>
          <p:cNvSpPr>
            <a:spLocks noChangeArrowheads="1"/>
          </p:cNvSpPr>
          <p:nvPr/>
        </p:nvSpPr>
        <p:spPr bwMode="auto">
          <a:xfrm>
            <a:off x="1173163" y="3070225"/>
            <a:ext cx="5710237" cy="461963"/>
          </a:xfrm>
          <a:prstGeom prst="rect">
            <a:avLst/>
          </a:prstGeom>
          <a:noFill/>
          <a:ln w="9525">
            <a:noFill/>
            <a:miter lim="800000"/>
          </a:ln>
        </p:spPr>
        <p:txBody>
          <a:bodyPr>
            <a:spAutoFit/>
          </a:bodyPr>
          <a:lstStyle/>
          <a:p>
            <a:r>
              <a:rPr lang="zh-CN" altLang="en-US" sz="2400" b="1">
                <a:solidFill>
                  <a:srgbClr val="FF0000"/>
                </a:solidFill>
                <a:latin typeface="Calibri" panose="020F0502020204030204" pitchFamily="34" charset="0"/>
              </a:rPr>
              <a:t>减少占地，减少环境污染，变废为宝</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5"/>
          <p:cNvSpPr>
            <a:spLocks noChangeArrowheads="1"/>
          </p:cNvSpPr>
          <p:nvPr/>
        </p:nvSpPr>
        <p:spPr bwMode="auto">
          <a:xfrm>
            <a:off x="1187450" y="1468438"/>
            <a:ext cx="10431463" cy="831850"/>
          </a:xfrm>
          <a:prstGeom prst="rect">
            <a:avLst/>
          </a:prstGeom>
          <a:noFill/>
          <a:ln w="9525">
            <a:noFill/>
            <a:miter lim="800000"/>
          </a:ln>
        </p:spPr>
        <p:txBody>
          <a:bodyPr wrap="none" anchor="ctr">
            <a:spAutoFit/>
          </a:bodyPr>
          <a:lstStyle/>
          <a:p>
            <a:pPr algn="ctr" eaLnBrk="0" hangingPunct="0"/>
            <a:r>
              <a:rPr lang="en-US" altLang="zh-CN" sz="4800" b="1">
                <a:latin typeface="微软雅黑" panose="020B0503020204020204" pitchFamily="34" charset="-122"/>
                <a:ea typeface="微软雅黑" panose="020B0503020204020204" pitchFamily="34" charset="-122"/>
              </a:rPr>
              <a:t>第</a:t>
            </a:r>
            <a:r>
              <a:rPr lang="zh-CN" altLang="en-US" sz="4800" b="1">
                <a:latin typeface="微软雅黑" panose="020B0503020204020204" pitchFamily="34" charset="-122"/>
                <a:ea typeface="微软雅黑" panose="020B0503020204020204" pitchFamily="34" charset="-122"/>
              </a:rPr>
              <a:t>二节   </a:t>
            </a:r>
            <a:r>
              <a:rPr lang="zh-CN" altLang="en-US" sz="4800">
                <a:latin typeface="微软雅黑" panose="020B0503020204020204" pitchFamily="34" charset="-122"/>
                <a:ea typeface="微软雅黑" panose="020B0503020204020204" pitchFamily="34" charset="-122"/>
              </a:rPr>
              <a:t> 保护生物圈</a:t>
            </a:r>
            <a:r>
              <a:rPr lang="en-US" altLang="zh-CN" sz="4800">
                <a:latin typeface="微软雅黑" panose="020B0503020204020204" pitchFamily="34" charset="-122"/>
                <a:ea typeface="微软雅黑" panose="020B0503020204020204" pitchFamily="34" charset="-122"/>
              </a:rPr>
              <a:t>——</a:t>
            </a:r>
            <a:r>
              <a:rPr lang="zh-CN" altLang="en-US" sz="4800">
                <a:latin typeface="微软雅黑" panose="020B0503020204020204" pitchFamily="34" charset="-122"/>
                <a:ea typeface="微软雅黑" panose="020B0503020204020204" pitchFamily="34" charset="-122"/>
              </a:rPr>
              <a:t>从自身做起 </a:t>
            </a:r>
            <a:endParaRPr lang="zh-CN" altLang="en-US" sz="4800">
              <a:latin typeface="微软雅黑" panose="020B0503020204020204" pitchFamily="34" charset="-122"/>
              <a:ea typeface="微软雅黑" panose="020B0503020204020204" pitchFamily="34" charset="-122"/>
            </a:endParaRPr>
          </a:p>
        </p:txBody>
      </p:sp>
      <p:grpSp>
        <p:nvGrpSpPr>
          <p:cNvPr id="6146" name="组合 2"/>
          <p:cNvGrpSpPr/>
          <p:nvPr/>
        </p:nvGrpSpPr>
        <p:grpSpPr bwMode="auto">
          <a:xfrm>
            <a:off x="2490788" y="3070225"/>
            <a:ext cx="9118600" cy="1008063"/>
            <a:chOff x="5164" y="4732"/>
            <a:chExt cx="9550" cy="1587"/>
          </a:xfrm>
        </p:grpSpPr>
        <p:pic>
          <p:nvPicPr>
            <p:cNvPr id="6151" name="图片 8" descr="图标-02">
              <a:hlinkClick r:id="rId1" action="ppaction://hlinksldjump"/>
            </p:cNvPr>
            <p:cNvPicPr>
              <a:picLocks noChangeAspect="1"/>
            </p:cNvPicPr>
            <p:nvPr/>
          </p:nvPicPr>
          <p:blipFill>
            <a:blip r:embed="rId2"/>
            <a:srcRect/>
            <a:stretch>
              <a:fillRect/>
            </a:stretch>
          </p:blipFill>
          <p:spPr bwMode="auto">
            <a:xfrm>
              <a:off x="5164" y="4732"/>
              <a:ext cx="7955" cy="1587"/>
            </a:xfrm>
            <a:prstGeom prst="rect">
              <a:avLst/>
            </a:prstGeom>
            <a:noFill/>
            <a:ln w="9525">
              <a:noFill/>
              <a:miter lim="800000"/>
              <a:headEnd/>
              <a:tailEnd/>
            </a:ln>
          </p:spPr>
        </p:pic>
        <p:sp>
          <p:nvSpPr>
            <p:cNvPr id="4" name="文本框 3">
              <a:hlinkClick r:id="rId1" action="ppaction://hlinksldjump"/>
            </p:cNvPr>
            <p:cNvSpPr txBox="1"/>
            <p:nvPr/>
          </p:nvSpPr>
          <p:spPr>
            <a:xfrm>
              <a:off x="5723" y="4919"/>
              <a:ext cx="8991"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147" name="组合 5"/>
          <p:cNvGrpSpPr/>
          <p:nvPr/>
        </p:nvGrpSpPr>
        <p:grpSpPr bwMode="auto">
          <a:xfrm>
            <a:off x="2347913" y="4419600"/>
            <a:ext cx="8939212" cy="1038225"/>
            <a:chOff x="4443" y="6850"/>
            <a:chExt cx="11676" cy="1635"/>
          </a:xfrm>
        </p:grpSpPr>
        <p:pic>
          <p:nvPicPr>
            <p:cNvPr id="6149" name="图片 9" descr="图标-03">
              <a:hlinkClick r:id="rId3" action="ppaction://hlinksldjump"/>
            </p:cNvPr>
            <p:cNvPicPr>
              <a:picLocks noChangeAspect="1"/>
            </p:cNvPicPr>
            <p:nvPr/>
          </p:nvPicPr>
          <p:blipFill>
            <a:blip r:embed="rId4"/>
            <a:srcRect/>
            <a:stretch>
              <a:fillRect/>
            </a:stretch>
          </p:blipFill>
          <p:spPr bwMode="auto">
            <a:xfrm>
              <a:off x="4443" y="6850"/>
              <a:ext cx="9349" cy="1635"/>
            </a:xfrm>
            <a:prstGeom prst="rect">
              <a:avLst/>
            </a:prstGeom>
            <a:noFill/>
            <a:ln w="9525">
              <a:noFill/>
              <a:miter lim="800000"/>
              <a:headEnd/>
              <a:tailEnd/>
            </a:ln>
          </p:spPr>
        </p:pic>
        <p:sp>
          <p:nvSpPr>
            <p:cNvPr id="5" name="文本框 4">
              <a:hlinkClick r:id="rId3" action="ppaction://hlinksldjump"/>
            </p:cNvPr>
            <p:cNvSpPr txBox="1"/>
            <p:nvPr/>
          </p:nvSpPr>
          <p:spPr>
            <a:xfrm>
              <a:off x="5042" y="7063"/>
              <a:ext cx="11077" cy="1210"/>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重难探究   解决问题</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6148" name="Rectangle 5"/>
          <p:cNvSpPr>
            <a:spLocks noChangeArrowheads="1"/>
          </p:cNvSpPr>
          <p:nvPr/>
        </p:nvSpPr>
        <p:spPr bwMode="auto">
          <a:xfrm>
            <a:off x="1125538" y="0"/>
            <a:ext cx="4699000"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rPr>
              <a:t>第四</a:t>
            </a:r>
            <a:r>
              <a:rPr lang="zh-CN" altLang="en-US" sz="3200" b="1">
                <a:latin typeface="微软雅黑" panose="020B0503020204020204" pitchFamily="34" charset="-122"/>
                <a:ea typeface="微软雅黑" panose="020B0503020204020204" pitchFamily="34" charset="-122"/>
                <a:sym typeface="+mn-ea"/>
              </a:rPr>
              <a:t>单元</a:t>
            </a:r>
            <a:r>
              <a:rPr lang="zh-CN" altLang="en-US"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sym typeface="+mn-ea"/>
              </a:rPr>
              <a:t>生物圈中的人</a:t>
            </a:r>
            <a:endParaRPr lang="zh-CN" altLang="en-US" sz="3200">
              <a:latin typeface="微软雅黑" panose="020B0503020204020204" pitchFamily="34" charset="-122"/>
              <a:ea typeface="微软雅黑" panose="020B0503020204020204" pitchFamily="34" charset="-122"/>
              <a:sym typeface="+mn-ea"/>
            </a:endParaRPr>
          </a:p>
        </p:txBody>
      </p:sp>
    </p:spTree>
  </p:cSld>
  <p:clrMapOvr>
    <a:masterClrMapping/>
  </p:clrMapOvr>
  <p:transition advTm="8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95275" y="1220788"/>
            <a:ext cx="11455400" cy="1198562"/>
          </a:xfrm>
          <a:prstGeom prst="rect">
            <a:avLst/>
          </a:prstGeom>
          <a:noFill/>
        </p:spPr>
        <p:txBody>
          <a:bodyPr>
            <a:spAutoFit/>
          </a:bodyPr>
          <a:lstStyle/>
          <a:p>
            <a:pPr indent="266700" algn="just" fontAlgn="auto">
              <a:lnSpc>
                <a:spcPct val="150000"/>
              </a:lnSpc>
              <a:spcBef>
                <a:spcPts val="0"/>
              </a:spcBef>
              <a:spcAft>
                <a:spcPts val="0"/>
              </a:spcAft>
              <a:defRPr/>
            </a:pPr>
            <a:r>
              <a:rPr lang="en-US" altLang="zh-CN" sz="2600" b="1" kern="100" dirty="0">
                <a:solidFill>
                  <a:srgbClr val="0000FF"/>
                </a:solidFill>
                <a:latin typeface="+mn-ea"/>
                <a:ea typeface="+mn-ea"/>
                <a:cs typeface="Courier New" panose="02070309020205020404" pitchFamily="49" charset="0"/>
              </a:rPr>
              <a:t>[</a:t>
            </a:r>
            <a:r>
              <a:rPr lang="zh-CN" altLang="en-US" sz="2600" b="1" kern="100"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600" b="1" kern="100" dirty="0">
                <a:solidFill>
                  <a:srgbClr val="0000FF"/>
                </a:solidFill>
                <a:latin typeface="+mn-ea"/>
                <a:ea typeface="+mn-ea"/>
                <a:cs typeface="Courier New" panose="02070309020205020404" pitchFamily="49" charset="0"/>
              </a:rPr>
              <a:t>]</a:t>
            </a:r>
            <a:r>
              <a:rPr lang="zh-CN" altLang="zh-CN" sz="2600" b="1" kern="100" dirty="0">
                <a:latin typeface="+mn-ea"/>
                <a:ea typeface="+mn-ea"/>
                <a:cs typeface="Times New Roman" panose="02020603050405020304" pitchFamily="18" charset="0"/>
              </a:rPr>
              <a:t>　</a:t>
            </a:r>
            <a:r>
              <a:rPr lang="zh-CN" altLang="en-US" sz="2600" b="1" kern="100" dirty="0">
                <a:latin typeface="仿宋" panose="02010609060101010101" charset="-122"/>
                <a:ea typeface="仿宋" panose="02010609060101010101" charset="-122"/>
                <a:cs typeface="Times New Roman" panose="02020603050405020304" pitchFamily="18" charset="0"/>
              </a:rPr>
              <a:t>易拉罐属于可回收垃圾，废电池属于危险有害垃圾。废电池可引起土壤和水源污染。对垃圾进行分类可变废为宝，减少砍伐用于生产纸的林木。</a:t>
            </a:r>
            <a:endParaRPr lang="zh-CN" altLang="en-US" sz="2600" b="1" kern="100" dirty="0">
              <a:latin typeface="仿宋" panose="02010609060101010101" charset="-122"/>
              <a:ea typeface="仿宋" panose="02010609060101010101" charset="-122"/>
              <a:cs typeface="Times New Roman" panose="02020603050405020304" pitchFamily="18" charset="0"/>
            </a:endParaRPr>
          </a:p>
        </p:txBody>
      </p:sp>
      <p:sp>
        <p:nvSpPr>
          <p:cNvPr id="24578"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Rectangle 9"/>
          <p:cNvSpPr>
            <a:spLocks noChangeArrowheads="1"/>
          </p:cNvSpPr>
          <p:nvPr/>
        </p:nvSpPr>
        <p:spPr bwMode="auto">
          <a:xfrm>
            <a:off x="984250" y="1055688"/>
            <a:ext cx="1627188" cy="739775"/>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课内小结</a:t>
            </a:r>
            <a:endParaRPr lang="zh-CN" altLang="en-US" sz="2800" b="1">
              <a:solidFill>
                <a:srgbClr val="FF6600"/>
              </a:solidFill>
              <a:latin typeface="Calibri" panose="020F0502020204030204" pitchFamily="34" charset="0"/>
            </a:endParaRPr>
          </a:p>
        </p:txBody>
      </p:sp>
      <p:sp>
        <p:nvSpPr>
          <p:cNvPr id="25602"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pic>
        <p:nvPicPr>
          <p:cNvPr id="25603"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
        <p:nvSpPr>
          <p:cNvPr id="14" name="Text Box 30"/>
          <p:cNvSpPr txBox="1">
            <a:spLocks noChangeArrowheads="1"/>
          </p:cNvSpPr>
          <p:nvPr/>
        </p:nvSpPr>
        <p:spPr bwMode="auto">
          <a:xfrm>
            <a:off x="755650" y="3141663"/>
            <a:ext cx="1800225" cy="1384300"/>
          </a:xfrm>
          <a:prstGeom prst="rect">
            <a:avLst/>
          </a:prstGeom>
          <a:noFill/>
          <a:ln w="9525">
            <a:solidFill>
              <a:schemeClr val="tx1"/>
            </a:solidFill>
            <a:miter lim="800000"/>
          </a:ln>
        </p:spPr>
        <p:txBody>
          <a:bodyPr>
            <a:spAutoFit/>
          </a:bodyPr>
          <a:lstStyle/>
          <a:p>
            <a:pPr>
              <a:spcBef>
                <a:spcPct val="50000"/>
              </a:spcBef>
            </a:pPr>
            <a:r>
              <a:rPr lang="zh-CN" altLang="en-US" sz="2800" b="1">
                <a:latin typeface="Calibri" panose="020F0502020204030204" pitchFamily="34" charset="0"/>
              </a:rPr>
              <a:t>保护生物圈</a:t>
            </a:r>
            <a:r>
              <a:rPr lang="en-US" altLang="zh-CN" sz="2800" b="1">
                <a:latin typeface="Calibri" panose="020F0502020204030204" pitchFamily="34" charset="0"/>
              </a:rPr>
              <a:t>——</a:t>
            </a:r>
            <a:r>
              <a:rPr lang="zh-CN" altLang="en-US" sz="2800" b="1">
                <a:latin typeface="Calibri" panose="020F0502020204030204" pitchFamily="34" charset="0"/>
              </a:rPr>
              <a:t>从自身做起</a:t>
            </a:r>
            <a:endParaRPr lang="zh-CN" altLang="en-US" sz="2800" b="1">
              <a:latin typeface="Calibri" panose="020F0502020204030204" pitchFamily="34" charset="0"/>
            </a:endParaRPr>
          </a:p>
        </p:txBody>
      </p:sp>
      <p:sp>
        <p:nvSpPr>
          <p:cNvPr id="15" name="Text Box 31"/>
          <p:cNvSpPr txBox="1">
            <a:spLocks noChangeArrowheads="1"/>
          </p:cNvSpPr>
          <p:nvPr/>
        </p:nvSpPr>
        <p:spPr bwMode="auto">
          <a:xfrm>
            <a:off x="3492500" y="1916113"/>
            <a:ext cx="5651500" cy="1384300"/>
          </a:xfrm>
          <a:prstGeom prst="rect">
            <a:avLst/>
          </a:prstGeom>
          <a:noFill/>
          <a:ln w="9525">
            <a:solidFill>
              <a:schemeClr val="tx1"/>
            </a:solidFill>
            <a:miter lim="800000"/>
          </a:ln>
        </p:spPr>
        <p:txBody>
          <a:bodyPr>
            <a:spAutoFit/>
          </a:bodyPr>
          <a:lstStyle/>
          <a:p>
            <a:pPr>
              <a:spcBef>
                <a:spcPct val="50000"/>
              </a:spcBef>
            </a:pPr>
            <a:r>
              <a:rPr lang="zh-CN" altLang="en-US" sz="2800" b="1">
                <a:latin typeface="Calibri" panose="020F0502020204030204" pitchFamily="34" charset="0"/>
              </a:rPr>
              <a:t>人类与生物圈的关系：人类的生存和发展依赖于生物圈，也得益于生物圈，人类的活动又影响生物圈</a:t>
            </a:r>
            <a:endParaRPr lang="zh-CN" altLang="en-US" sz="2800" b="1">
              <a:latin typeface="Calibri" panose="020F0502020204030204" pitchFamily="34" charset="0"/>
            </a:endParaRPr>
          </a:p>
        </p:txBody>
      </p:sp>
      <p:grpSp>
        <p:nvGrpSpPr>
          <p:cNvPr id="16" name="Group 34"/>
          <p:cNvGrpSpPr/>
          <p:nvPr/>
        </p:nvGrpSpPr>
        <p:grpSpPr bwMode="auto">
          <a:xfrm>
            <a:off x="3492500" y="4365625"/>
            <a:ext cx="1871663" cy="1223963"/>
            <a:chOff x="2336" y="2795"/>
            <a:chExt cx="1179" cy="771"/>
          </a:xfrm>
        </p:grpSpPr>
        <p:sp>
          <p:nvSpPr>
            <p:cNvPr id="25608" name="Rectangle 33"/>
            <p:cNvSpPr>
              <a:spLocks noChangeArrowheads="1"/>
            </p:cNvSpPr>
            <p:nvPr/>
          </p:nvSpPr>
          <p:spPr bwMode="auto">
            <a:xfrm>
              <a:off x="2336" y="2795"/>
              <a:ext cx="1179" cy="771"/>
            </a:xfrm>
            <a:prstGeom prst="rect">
              <a:avLst/>
            </a:prstGeom>
            <a:solidFill>
              <a:schemeClr val="accent1"/>
            </a:solidFill>
            <a:ln w="9525">
              <a:solidFill>
                <a:schemeClr val="tx1"/>
              </a:solidFill>
              <a:miter lim="800000"/>
            </a:ln>
          </p:spPr>
          <p:txBody>
            <a:bodyPr wrap="none" anchor="ctr"/>
            <a:lstStyle/>
            <a:p>
              <a:endParaRPr lang="zh-CN" altLang="en-US" sz="2800" b="1">
                <a:latin typeface="Calibri" panose="020F0502020204030204" pitchFamily="34" charset="0"/>
              </a:endParaRPr>
            </a:p>
          </p:txBody>
        </p:sp>
        <p:pic>
          <p:nvPicPr>
            <p:cNvPr id="25609" name="Picture 32"/>
            <p:cNvPicPr>
              <a:picLocks noChangeAspect="1" noChangeArrowheads="1"/>
            </p:cNvPicPr>
            <p:nvPr/>
          </p:nvPicPr>
          <p:blipFill>
            <a:blip r:embed="rId2"/>
            <a:srcRect/>
            <a:stretch>
              <a:fillRect/>
            </a:stretch>
          </p:blipFill>
          <p:spPr bwMode="auto">
            <a:xfrm>
              <a:off x="2381" y="2795"/>
              <a:ext cx="1088" cy="754"/>
            </a:xfrm>
            <a:prstGeom prst="rect">
              <a:avLst/>
            </a:prstGeom>
            <a:noFill/>
            <a:ln w="9525">
              <a:noFill/>
              <a:miter lim="800000"/>
              <a:headEnd/>
              <a:tailEnd/>
            </a:ln>
          </p:spPr>
        </p:pic>
      </p:grpSp>
      <p:sp>
        <p:nvSpPr>
          <p:cNvPr id="19" name="AutoShape 35"/>
          <p:cNvSpPr/>
          <p:nvPr/>
        </p:nvSpPr>
        <p:spPr bwMode="auto">
          <a:xfrm>
            <a:off x="2843213" y="2565400"/>
            <a:ext cx="360362" cy="2663825"/>
          </a:xfrm>
          <a:prstGeom prst="leftBrace">
            <a:avLst>
              <a:gd name="adj1" fmla="val 61601"/>
              <a:gd name="adj2" fmla="val 50000"/>
            </a:avLst>
          </a:prstGeom>
          <a:noFill/>
          <a:ln w="9525">
            <a:solidFill>
              <a:schemeClr val="tx1"/>
            </a:solidFill>
            <a:round/>
          </a:ln>
        </p:spPr>
        <p:txBody>
          <a:bodyPr wrap="none" anchor="ctr"/>
          <a:lstStyle/>
          <a:p>
            <a:endParaRPr lang="zh-CN" altLang="en-US" sz="2800" b="1">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linds(horizontal)">
                                      <p:cBhvr>
                                        <p:cTn id="11" dur="500"/>
                                        <p:tgtEl>
                                          <p:spTgt spid="1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58850" y="1004888"/>
            <a:ext cx="1627188" cy="738187"/>
          </a:xfrm>
          <a:prstGeom prst="rect">
            <a:avLst/>
          </a:prstGeom>
          <a:noFill/>
          <a:ln w="9525">
            <a:noFill/>
            <a:miter lim="800000"/>
          </a:ln>
        </p:spPr>
        <p:txBody>
          <a:bodyPr wrap="none" anchor="ctr">
            <a:spAutoFit/>
          </a:bodyPr>
          <a:lstStyle/>
          <a:p>
            <a:pPr eaLnBrk="0" hangingPunct="0">
              <a:lnSpc>
                <a:spcPct val="150000"/>
              </a:lnSpc>
            </a:pPr>
            <a:r>
              <a:rPr lang="zh-CN" altLang="en-US" sz="2800" b="1">
                <a:solidFill>
                  <a:srgbClr val="00A6AD"/>
                </a:solidFill>
                <a:latin typeface="宋体" panose="02010600030101010101" pitchFamily="2" charset="-122"/>
              </a:rPr>
              <a:t>课外链接</a:t>
            </a:r>
            <a:endParaRPr lang="zh-CN" altLang="en-US" sz="2800" b="1">
              <a:solidFill>
                <a:srgbClr val="FF6600"/>
              </a:solidFill>
              <a:latin typeface="Calibri" panose="020F0502020204030204" pitchFamily="34" charset="0"/>
            </a:endParaRPr>
          </a:p>
        </p:txBody>
      </p:sp>
      <p:pic>
        <p:nvPicPr>
          <p:cNvPr id="26626" name="Picture 4"/>
          <p:cNvPicPr>
            <a:picLocks noChangeAspect="1"/>
          </p:cNvPicPr>
          <p:nvPr/>
        </p:nvPicPr>
        <p:blipFill>
          <a:blip r:embed="rId1"/>
          <a:srcRect/>
          <a:stretch>
            <a:fillRect/>
          </a:stretch>
        </p:blipFill>
        <p:spPr bwMode="auto">
          <a:xfrm>
            <a:off x="882650" y="1249363"/>
            <a:ext cx="84138" cy="412750"/>
          </a:xfrm>
          <a:prstGeom prst="rect">
            <a:avLst/>
          </a:prstGeom>
          <a:noFill/>
          <a:ln w="9525">
            <a:noFill/>
            <a:miter lim="800000"/>
            <a:headEnd/>
            <a:tailEnd/>
          </a:ln>
        </p:spPr>
      </p:pic>
      <p:sp>
        <p:nvSpPr>
          <p:cNvPr id="7" name="文本框 101"/>
          <p:cNvSpPr txBox="1"/>
          <p:nvPr/>
        </p:nvSpPr>
        <p:spPr>
          <a:xfrm>
            <a:off x="374650" y="1906588"/>
            <a:ext cx="11215688" cy="3970337"/>
          </a:xfrm>
          <a:prstGeom prst="rect">
            <a:avLst/>
          </a:prstGeom>
          <a:noFill/>
          <a:ln w="9525">
            <a:noFill/>
          </a:ln>
        </p:spPr>
        <p:txBody>
          <a:bodyPr>
            <a:spAutoFit/>
          </a:bodyPr>
          <a:lstStyle/>
          <a:p>
            <a:pPr indent="260350" algn="ctr" fontAlgn="auto">
              <a:lnSpc>
                <a:spcPct val="140000"/>
              </a:lnSpc>
              <a:spcBef>
                <a:spcPts val="0"/>
              </a:spcBef>
              <a:spcAft>
                <a:spcPts val="0"/>
              </a:spcAft>
              <a:defRPr/>
            </a:pPr>
            <a:r>
              <a:rPr lang="zh-CN" altLang="en-US" sz="3000" b="1" noProof="1">
                <a:latin typeface="黑体" panose="02010609060101010101" pitchFamily="49" charset="-122"/>
                <a:ea typeface="黑体" panose="02010609060101010101" pitchFamily="49" charset="-122"/>
                <a:cs typeface="+mn-ea"/>
              </a:rPr>
              <a:t>世界环境日 </a:t>
            </a:r>
            <a:endParaRPr sz="3000" b="1" noProof="1">
              <a:latin typeface="黑体" panose="02010609060101010101" pitchFamily="49" charset="-122"/>
              <a:ea typeface="黑体" panose="02010609060101010101" pitchFamily="49" charset="-122"/>
            </a:endParaRPr>
          </a:p>
          <a:p>
            <a:pPr indent="260350" fontAlgn="auto">
              <a:lnSpc>
                <a:spcPct val="140000"/>
              </a:lnSpc>
              <a:spcBef>
                <a:spcPts val="0"/>
              </a:spcBef>
              <a:spcAft>
                <a:spcPts val="0"/>
              </a:spcAft>
              <a:defRPr/>
            </a:pPr>
            <a:r>
              <a:rPr lang="zh-CN" altLang="en-US" sz="3000" b="1" noProof="1">
                <a:effectLst>
                  <a:outerShdw blurRad="38100" dist="38100" dir="2700000">
                    <a:srgbClr val="FFFFFF"/>
                  </a:outerShdw>
                </a:effectLst>
                <a:latin typeface="+mn-ea"/>
                <a:ea typeface="+mn-ea"/>
                <a:cs typeface="+mn-ea"/>
              </a:rPr>
              <a:t>   </a:t>
            </a:r>
            <a:r>
              <a:rPr lang="en-US" altLang="zh-CN" sz="3000" b="1" noProof="1">
                <a:effectLst>
                  <a:outerShdw blurRad="38100" dist="38100" dir="2700000">
                    <a:srgbClr val="FFFFFF"/>
                  </a:outerShdw>
                </a:effectLst>
                <a:latin typeface="+mn-ea"/>
                <a:ea typeface="+mn-ea"/>
                <a:cs typeface="+mn-ea"/>
              </a:rPr>
              <a:t>1972</a:t>
            </a:r>
            <a:r>
              <a:rPr lang="zh-CN" altLang="en-US" sz="3000" b="1" noProof="1">
                <a:effectLst>
                  <a:outerShdw blurRad="38100" dist="38100" dir="2700000">
                    <a:srgbClr val="FFFFFF"/>
                  </a:outerShdw>
                </a:effectLst>
                <a:latin typeface="+mn-ea"/>
                <a:ea typeface="+mn-ea"/>
                <a:cs typeface="+mn-ea"/>
              </a:rPr>
              <a:t>年</a:t>
            </a:r>
            <a:r>
              <a:rPr lang="en-US" altLang="zh-CN" sz="3000" b="1" noProof="1">
                <a:effectLst>
                  <a:outerShdw blurRad="38100" dist="38100" dir="2700000">
                    <a:srgbClr val="FFFFFF"/>
                  </a:outerShdw>
                </a:effectLst>
                <a:latin typeface="+mn-ea"/>
                <a:ea typeface="+mn-ea"/>
                <a:cs typeface="+mn-ea"/>
              </a:rPr>
              <a:t>6</a:t>
            </a:r>
            <a:r>
              <a:rPr lang="zh-CN" altLang="en-US" sz="3000" b="1" noProof="1">
                <a:effectLst>
                  <a:outerShdw blurRad="38100" dist="38100" dir="2700000">
                    <a:srgbClr val="FFFFFF"/>
                  </a:outerShdw>
                </a:effectLst>
                <a:latin typeface="+mn-ea"/>
                <a:ea typeface="+mn-ea"/>
                <a:cs typeface="+mn-ea"/>
              </a:rPr>
              <a:t>月</a:t>
            </a:r>
            <a:r>
              <a:rPr lang="en-US" altLang="zh-CN" sz="3000" b="1" noProof="1">
                <a:effectLst>
                  <a:outerShdw blurRad="38100" dist="38100" dir="2700000">
                    <a:srgbClr val="FFFFFF"/>
                  </a:outerShdw>
                </a:effectLst>
                <a:latin typeface="+mn-ea"/>
                <a:ea typeface="+mn-ea"/>
                <a:cs typeface="+mn-ea"/>
              </a:rPr>
              <a:t>5</a:t>
            </a:r>
            <a:r>
              <a:rPr lang="zh-CN" altLang="en-US" sz="3000" b="1" noProof="1">
                <a:effectLst>
                  <a:outerShdw blurRad="38100" dist="38100" dir="2700000">
                    <a:srgbClr val="FFFFFF"/>
                  </a:outerShdw>
                </a:effectLst>
                <a:latin typeface="+mn-ea"/>
                <a:ea typeface="+mn-ea"/>
                <a:cs typeface="+mn-ea"/>
              </a:rPr>
              <a:t>日，联合国在瑞典首都斯德哥尔摩举行第一次人类环境会议，通过了著名的</a:t>
            </a:r>
            <a:r>
              <a:rPr lang="en-US" altLang="zh-CN" sz="3000" b="1" noProof="1">
                <a:effectLst>
                  <a:outerShdw blurRad="38100" dist="38100" dir="2700000">
                    <a:srgbClr val="FFFFFF"/>
                  </a:outerShdw>
                </a:effectLst>
                <a:latin typeface="+mn-ea"/>
                <a:ea typeface="+mn-ea"/>
                <a:cs typeface="+mn-ea"/>
              </a:rPr>
              <a:t>《</a:t>
            </a:r>
            <a:r>
              <a:rPr lang="zh-CN" altLang="en-US" sz="3000" b="1" noProof="1">
                <a:effectLst>
                  <a:outerShdw blurRad="38100" dist="38100" dir="2700000">
                    <a:srgbClr val="FFFFFF"/>
                  </a:outerShdw>
                </a:effectLst>
                <a:latin typeface="+mn-ea"/>
                <a:ea typeface="+mn-ea"/>
                <a:cs typeface="+mn-ea"/>
              </a:rPr>
              <a:t>人类环境宣言</a:t>
            </a:r>
            <a:r>
              <a:rPr lang="en-US" altLang="zh-CN" sz="3000" b="1" noProof="1">
                <a:effectLst>
                  <a:outerShdw blurRad="38100" dist="38100" dir="2700000">
                    <a:srgbClr val="FFFFFF"/>
                  </a:outerShdw>
                </a:effectLst>
                <a:latin typeface="+mn-ea"/>
                <a:ea typeface="+mn-ea"/>
                <a:cs typeface="+mn-ea"/>
              </a:rPr>
              <a:t>》</a:t>
            </a:r>
            <a:r>
              <a:rPr lang="zh-CN" altLang="en-US" sz="3000" b="1" noProof="1">
                <a:effectLst>
                  <a:outerShdw blurRad="38100" dist="38100" dir="2700000">
                    <a:srgbClr val="FFFFFF"/>
                  </a:outerShdw>
                </a:effectLst>
                <a:latin typeface="+mn-ea"/>
                <a:ea typeface="+mn-ea"/>
                <a:cs typeface="+mn-ea"/>
              </a:rPr>
              <a:t>及保护全球环境的“行动计划”，提出“为了这一代和将来世世代代保护和改善环境”的口号。出席会议的</a:t>
            </a:r>
            <a:r>
              <a:rPr lang="en-US" altLang="zh-CN" sz="3000" b="1" noProof="1">
                <a:effectLst>
                  <a:outerShdw blurRad="38100" dist="38100" dir="2700000">
                    <a:srgbClr val="FFFFFF"/>
                  </a:outerShdw>
                </a:effectLst>
                <a:latin typeface="+mn-ea"/>
                <a:ea typeface="+mn-ea"/>
                <a:cs typeface="+mn-ea"/>
              </a:rPr>
              <a:t>113</a:t>
            </a:r>
            <a:r>
              <a:rPr lang="zh-CN" altLang="en-US" sz="3000" b="1" noProof="1">
                <a:effectLst>
                  <a:outerShdw blurRad="38100" dist="38100" dir="2700000">
                    <a:srgbClr val="FFFFFF"/>
                  </a:outerShdw>
                </a:effectLst>
                <a:latin typeface="+mn-ea"/>
                <a:ea typeface="+mn-ea"/>
                <a:cs typeface="+mn-ea"/>
              </a:rPr>
              <a:t>个国家和地区的</a:t>
            </a:r>
            <a:r>
              <a:rPr lang="en-US" altLang="zh-CN" sz="3000" b="1" noProof="1">
                <a:effectLst>
                  <a:outerShdw blurRad="38100" dist="38100" dir="2700000">
                    <a:srgbClr val="FFFFFF"/>
                  </a:outerShdw>
                </a:effectLst>
                <a:latin typeface="+mn-ea"/>
                <a:ea typeface="+mn-ea"/>
                <a:cs typeface="+mn-ea"/>
              </a:rPr>
              <a:t>1300</a:t>
            </a:r>
            <a:r>
              <a:rPr lang="zh-CN" altLang="en-US" sz="3000" b="1" noProof="1">
                <a:effectLst>
                  <a:outerShdw blurRad="38100" dist="38100" dir="2700000">
                    <a:srgbClr val="FFFFFF"/>
                  </a:outerShdw>
                </a:effectLst>
                <a:latin typeface="+mn-ea"/>
                <a:ea typeface="+mn-ea"/>
                <a:cs typeface="+mn-ea"/>
              </a:rPr>
              <a:t>名代表建议将大会开幕日定为“世界环境日”。</a:t>
            </a:r>
            <a:endParaRPr lang="zh-CN" altLang="en-US" sz="3000" b="1" noProof="1">
              <a:effectLst>
                <a:outerShdw blurRad="38100" dist="38100" dir="2700000">
                  <a:srgbClr val="FFFFFF"/>
                </a:outerShdw>
              </a:effectLst>
              <a:latin typeface="+mn-ea"/>
              <a:ea typeface="+mn-ea"/>
              <a:cs typeface="+mn-ea"/>
            </a:endParaRPr>
          </a:p>
        </p:txBody>
      </p:sp>
      <p:sp>
        <p:nvSpPr>
          <p:cNvPr id="26628"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6161" name="Rectangle 10"/>
          <p:cNvSpPr/>
          <p:nvPr/>
        </p:nvSpPr>
        <p:spPr>
          <a:xfrm>
            <a:off x="785813" y="1035050"/>
            <a:ext cx="157797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学习目标 </a:t>
            </a:r>
            <a:endParaRPr lang="zh-CN" altLang="en-US" sz="2400" b="1" dirty="0">
              <a:solidFill>
                <a:srgbClr val="F1AF00"/>
              </a:solidFill>
              <a:latin typeface="+mn-ea"/>
            </a:endParaRPr>
          </a:p>
        </p:txBody>
      </p:sp>
      <p:pic>
        <p:nvPicPr>
          <p:cNvPr id="7171" name="Picture 4"/>
          <p:cNvPicPr>
            <a:picLocks noChangeAspect="1"/>
          </p:cNvPicPr>
          <p:nvPr/>
        </p:nvPicPr>
        <p:blipFill>
          <a:blip r:embed="rId1"/>
          <a:srcRect/>
          <a:stretch>
            <a:fillRect/>
          </a:stretch>
        </p:blipFill>
        <p:spPr bwMode="auto">
          <a:xfrm>
            <a:off x="627063" y="1122363"/>
            <a:ext cx="85725" cy="414337"/>
          </a:xfrm>
          <a:prstGeom prst="rect">
            <a:avLst/>
          </a:prstGeom>
          <a:noFill/>
          <a:ln w="9525">
            <a:noFill/>
            <a:miter lim="800000"/>
            <a:headEnd/>
            <a:tailEnd/>
          </a:ln>
        </p:spPr>
      </p:pic>
      <p:sp>
        <p:nvSpPr>
          <p:cNvPr id="2" name="文本框 1"/>
          <p:cNvSpPr txBox="1"/>
          <p:nvPr/>
        </p:nvSpPr>
        <p:spPr>
          <a:xfrm>
            <a:off x="762000" y="1647825"/>
            <a:ext cx="11061700" cy="2060575"/>
          </a:xfrm>
          <a:prstGeom prst="rect">
            <a:avLst/>
          </a:prstGeom>
          <a:noFill/>
        </p:spPr>
        <p:txBody>
          <a:bodyPr>
            <a:spAutoFit/>
          </a:bodyPr>
          <a:lstStyle/>
          <a:p>
            <a:pPr fontAlgn="auto">
              <a:lnSpc>
                <a:spcPct val="150000"/>
              </a:lnSpc>
              <a:spcBef>
                <a:spcPts val="0"/>
              </a:spcBef>
              <a:spcAft>
                <a:spcPts val="0"/>
              </a:spcAft>
              <a:defRPr/>
            </a:pPr>
            <a:r>
              <a:rPr lang="en-US" altLang="zh-CN" sz="3000" b="1" dirty="0">
                <a:latin typeface="+mj-ea"/>
                <a:ea typeface="+mj-ea"/>
              </a:rPr>
              <a:t>1.</a:t>
            </a:r>
            <a:r>
              <a:rPr lang="zh-CN" altLang="en-US" sz="3000" b="1" dirty="0">
                <a:latin typeface="+mj-ea"/>
                <a:ea typeface="+mj-ea"/>
              </a:rPr>
              <a:t>关注自己的环境保护意识。</a:t>
            </a:r>
            <a:endParaRPr lang="zh-CN" altLang="en-US" sz="3000" b="1" dirty="0">
              <a:latin typeface="+mj-ea"/>
              <a:ea typeface="+mj-ea"/>
            </a:endParaRPr>
          </a:p>
          <a:p>
            <a:pPr fontAlgn="auto">
              <a:lnSpc>
                <a:spcPct val="150000"/>
              </a:lnSpc>
              <a:spcBef>
                <a:spcPts val="0"/>
              </a:spcBef>
              <a:spcAft>
                <a:spcPts val="0"/>
              </a:spcAft>
              <a:defRPr/>
            </a:pPr>
            <a:r>
              <a:rPr lang="en-US" altLang="zh-CN" sz="3000" b="1" dirty="0">
                <a:latin typeface="+mj-ea"/>
                <a:ea typeface="+mj-ea"/>
              </a:rPr>
              <a:t>2</a:t>
            </a:r>
            <a:r>
              <a:rPr lang="zh-CN" altLang="en-US" sz="3000" b="1" dirty="0">
                <a:latin typeface="+mj-ea"/>
                <a:ea typeface="+mj-ea"/>
              </a:rPr>
              <a:t>．认同保护生物圈要从自身做起，如生活垃圾的分类处理等。</a:t>
            </a:r>
            <a:r>
              <a:rPr lang="en-US" altLang="zh-CN" sz="3000" b="1" dirty="0">
                <a:latin typeface="+mj-ea"/>
                <a:ea typeface="+mj-ea"/>
              </a:rPr>
              <a:t>(</a:t>
            </a:r>
            <a:r>
              <a:rPr lang="zh-CN" altLang="en-US" sz="3000" b="1" dirty="0">
                <a:latin typeface="+mj-ea"/>
                <a:ea typeface="+mj-ea"/>
              </a:rPr>
              <a:t>重点</a:t>
            </a:r>
            <a:r>
              <a:rPr lang="en-US" altLang="zh-CN" sz="3000" b="1" dirty="0">
                <a:latin typeface="+mj-ea"/>
                <a:ea typeface="+mj-ea"/>
              </a:rPr>
              <a:t>)	</a:t>
            </a:r>
            <a:endParaRPr lang="en-US" altLang="zh-CN" sz="3000" b="1" dirty="0">
              <a:latin typeface="+mj-ea"/>
              <a:ea typeface="+mj-ea"/>
            </a:endParaRPr>
          </a:p>
        </p:txBody>
      </p:sp>
      <p:sp>
        <p:nvSpPr>
          <p:cNvPr id="8" name="Rectangle 10"/>
          <p:cNvSpPr/>
          <p:nvPr/>
        </p:nvSpPr>
        <p:spPr>
          <a:xfrm>
            <a:off x="519113" y="3719513"/>
            <a:ext cx="1577975"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问题导入 </a:t>
            </a:r>
            <a:endParaRPr lang="zh-CN" altLang="en-US" sz="2400" b="1" dirty="0">
              <a:solidFill>
                <a:srgbClr val="F1AF00"/>
              </a:solidFill>
              <a:latin typeface="+mn-ea"/>
            </a:endParaRPr>
          </a:p>
        </p:txBody>
      </p:sp>
      <p:pic>
        <p:nvPicPr>
          <p:cNvPr id="7174" name="Picture 4"/>
          <p:cNvPicPr>
            <a:picLocks noChangeAspect="1"/>
          </p:cNvPicPr>
          <p:nvPr/>
        </p:nvPicPr>
        <p:blipFill>
          <a:blip r:embed="rId1"/>
          <a:srcRect/>
          <a:stretch>
            <a:fillRect/>
          </a:stretch>
        </p:blipFill>
        <p:spPr bwMode="auto">
          <a:xfrm>
            <a:off x="441325" y="3778250"/>
            <a:ext cx="84138" cy="412750"/>
          </a:xfrm>
          <a:prstGeom prst="rect">
            <a:avLst/>
          </a:prstGeom>
          <a:noFill/>
          <a:ln w="9525">
            <a:noFill/>
            <a:miter lim="800000"/>
            <a:headEnd/>
            <a:tailEnd/>
          </a:ln>
        </p:spPr>
      </p:pic>
      <p:sp>
        <p:nvSpPr>
          <p:cNvPr id="15" name="文本框 14"/>
          <p:cNvSpPr txBox="1"/>
          <p:nvPr/>
        </p:nvSpPr>
        <p:spPr>
          <a:xfrm>
            <a:off x="536575" y="4186238"/>
            <a:ext cx="11050588" cy="2060575"/>
          </a:xfrm>
          <a:prstGeom prst="rect">
            <a:avLst/>
          </a:prstGeom>
          <a:noFill/>
        </p:spPr>
        <p:txBody>
          <a:bodyPr>
            <a:spAutoFit/>
          </a:bodyPr>
          <a:lstStyle/>
          <a:p>
            <a:pPr fontAlgn="auto">
              <a:lnSpc>
                <a:spcPct val="150000"/>
              </a:lnSpc>
              <a:spcBef>
                <a:spcPts val="0"/>
              </a:spcBef>
              <a:spcAft>
                <a:spcPts val="0"/>
              </a:spcAft>
              <a:defRPr/>
            </a:pPr>
            <a:r>
              <a:rPr lang="zh-CN" altLang="en-US" sz="3000" b="1" dirty="0">
                <a:latin typeface="+mj-ea"/>
                <a:ea typeface="+mj-ea"/>
              </a:rPr>
              <a:t>人类与生物圈的关系非常密切。环境与我们每个人的切身利益息息相关。我们应该从自身做起，从每一件小事做起，真正保护生物圈，保护我们所生活的环境。</a:t>
            </a:r>
            <a:endParaRPr lang="zh-CN" altLang="en-US" sz="3000" b="1" dirty="0">
              <a:latin typeface="+mj-ea"/>
              <a:ea typeface="+mj-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2" grpId="0"/>
      <p:bldP spid="8"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3" name="Picture 4"/>
          <p:cNvPicPr>
            <a:picLocks noChangeAspect="1"/>
          </p:cNvPicPr>
          <p:nvPr/>
        </p:nvPicPr>
        <p:blipFill>
          <a:blip r:embed="rId1"/>
          <a:srcRect/>
          <a:stretch>
            <a:fillRect/>
          </a:stretch>
        </p:blipFill>
        <p:spPr bwMode="auto">
          <a:xfrm>
            <a:off x="473075" y="2036763"/>
            <a:ext cx="84138" cy="414337"/>
          </a:xfrm>
          <a:prstGeom prst="rect">
            <a:avLst/>
          </a:prstGeom>
          <a:noFill/>
          <a:ln w="9525">
            <a:noFill/>
            <a:miter lim="800000"/>
            <a:headEnd/>
            <a:tailEnd/>
          </a:ln>
        </p:spPr>
      </p:pic>
      <p:grpSp>
        <p:nvGrpSpPr>
          <p:cNvPr id="8194" name="组合 1"/>
          <p:cNvGrpSpPr/>
          <p:nvPr/>
        </p:nvGrpSpPr>
        <p:grpSpPr bwMode="auto">
          <a:xfrm>
            <a:off x="190500" y="974725"/>
            <a:ext cx="6281738" cy="820738"/>
            <a:chOff x="183" y="1646"/>
            <a:chExt cx="4986" cy="1063"/>
          </a:xfrm>
        </p:grpSpPr>
        <p:pic>
          <p:nvPicPr>
            <p:cNvPr id="8200" name="图片 4" descr="图标-02"/>
            <p:cNvPicPr>
              <a:picLocks noChangeAspect="1"/>
            </p:cNvPicPr>
            <p:nvPr/>
          </p:nvPicPr>
          <p:blipFill>
            <a:blip r:embed="rId2"/>
            <a:srcRect/>
            <a:stretch>
              <a:fillRect/>
            </a:stretch>
          </p:blipFill>
          <p:spPr bwMode="auto">
            <a:xfrm>
              <a:off x="183" y="1646"/>
              <a:ext cx="4986" cy="1063"/>
            </a:xfrm>
            <a:prstGeom prst="rect">
              <a:avLst/>
            </a:prstGeom>
            <a:noFill/>
            <a:ln w="9525">
              <a:noFill/>
              <a:miter lim="800000"/>
              <a:headEnd/>
              <a:tailEnd/>
            </a:ln>
          </p:spPr>
        </p:pic>
        <p:sp>
          <p:nvSpPr>
            <p:cNvPr id="6" name="文本框 5"/>
            <p:cNvSpPr txBox="1"/>
            <p:nvPr/>
          </p:nvSpPr>
          <p:spPr>
            <a:xfrm>
              <a:off x="635" y="1827"/>
              <a:ext cx="4114" cy="820"/>
            </a:xfrm>
            <a:prstGeom prst="rect">
              <a:avLst/>
            </a:prstGeom>
            <a:noFill/>
          </p:spPr>
          <p:txBody>
            <a:bodyPr>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自主学习  发现问题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10" name="文本框 9"/>
          <p:cNvSpPr txBox="1">
            <a:spLocks noChangeArrowheads="1"/>
          </p:cNvSpPr>
          <p:nvPr/>
        </p:nvSpPr>
        <p:spPr bwMode="auto">
          <a:xfrm>
            <a:off x="525463" y="2451100"/>
            <a:ext cx="10514012" cy="2752725"/>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．原始社会：人类依附于生物圈，人与生物圈保持</a:t>
            </a:r>
            <a:r>
              <a:rPr lang="en-US" altLang="zh-CN" sz="3000" b="1">
                <a:latin typeface="宋体" panose="02010600030101010101" pitchFamily="2" charset="-122"/>
              </a:rPr>
              <a:t>__________</a:t>
            </a:r>
            <a:r>
              <a:rPr lang="zh-CN" altLang="en-US" sz="3000" b="1">
                <a:latin typeface="宋体" panose="02010600030101010101" pitchFamily="2" charset="-122"/>
              </a:rPr>
              <a:t>。</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．农业社会：人类开始主动地改造自然，但对环境影响很小，基本保持</a:t>
            </a:r>
            <a:r>
              <a:rPr lang="en-US" altLang="zh-CN" sz="3000" b="1">
                <a:latin typeface="宋体" panose="02010600030101010101" pitchFamily="2" charset="-122"/>
              </a:rPr>
              <a:t>____________</a:t>
            </a:r>
            <a:r>
              <a:rPr lang="zh-CN" altLang="en-US" sz="3000" b="1">
                <a:latin typeface="宋体" panose="02010600030101010101" pitchFamily="2" charset="-122"/>
              </a:rPr>
              <a:t>。</a:t>
            </a:r>
            <a:endParaRPr lang="zh-CN" altLang="en-US" sz="3000" b="1">
              <a:latin typeface="宋体" panose="02010600030101010101" pitchFamily="2" charset="-122"/>
            </a:endParaRPr>
          </a:p>
        </p:txBody>
      </p:sp>
      <p:sp>
        <p:nvSpPr>
          <p:cNvPr id="11" name="Rectangle 10"/>
          <p:cNvSpPr/>
          <p:nvPr/>
        </p:nvSpPr>
        <p:spPr>
          <a:xfrm>
            <a:off x="557213" y="1989138"/>
            <a:ext cx="5135562" cy="461962"/>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知识点一　</a:t>
            </a:r>
            <a:r>
              <a:rPr lang="zh-CN" altLang="en-US" sz="2400" b="1" dirty="0" smtClean="0">
                <a:solidFill>
                  <a:srgbClr val="F1AF00"/>
                </a:solidFill>
                <a:latin typeface="+mn-ea"/>
              </a:rPr>
              <a:t>人类发展与生物圈的关系</a:t>
            </a:r>
            <a:endParaRPr lang="zh-CN" altLang="en-US" sz="2400" b="1" dirty="0" smtClean="0">
              <a:solidFill>
                <a:srgbClr val="F1AF00"/>
              </a:solidFill>
              <a:latin typeface="+mn-ea"/>
            </a:endParaRPr>
          </a:p>
        </p:txBody>
      </p:sp>
      <p:sp>
        <p:nvSpPr>
          <p:cNvPr id="8197"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857250" y="3265488"/>
            <a:ext cx="1422400"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总体平衡</a:t>
            </a:r>
            <a:endParaRPr lang="zh-CN" altLang="en-US">
              <a:latin typeface="Calibri" panose="020F0502020204030204" pitchFamily="34" charset="0"/>
            </a:endParaRPr>
          </a:p>
        </p:txBody>
      </p:sp>
      <p:sp>
        <p:nvSpPr>
          <p:cNvPr id="13" name="矩形 12"/>
          <p:cNvSpPr>
            <a:spLocks noChangeArrowheads="1"/>
          </p:cNvSpPr>
          <p:nvPr/>
        </p:nvSpPr>
        <p:spPr bwMode="auto">
          <a:xfrm>
            <a:off x="2613025" y="4586288"/>
            <a:ext cx="1422400"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生态平衡</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3" name="文本框 9"/>
          <p:cNvSpPr txBox="1">
            <a:spLocks noChangeArrowheads="1"/>
          </p:cNvSpPr>
          <p:nvPr/>
        </p:nvSpPr>
        <p:spPr bwMode="auto">
          <a:xfrm>
            <a:off x="396875" y="1141413"/>
            <a:ext cx="11387138" cy="4138612"/>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3</a:t>
            </a:r>
            <a:r>
              <a:rPr lang="zh-CN" altLang="en-US" sz="3000" b="1">
                <a:latin typeface="宋体" panose="02010600030101010101" pitchFamily="2" charset="-122"/>
              </a:rPr>
              <a:t>．工业革命以后：人类改造自然的能力大大提高，同时人类的破坏性活动也渐渐</a:t>
            </a:r>
            <a:r>
              <a:rPr lang="en-US" altLang="zh-CN" sz="3000" b="1">
                <a:latin typeface="宋体" panose="02010600030101010101" pitchFamily="2" charset="-122"/>
              </a:rPr>
              <a:t>________</a:t>
            </a:r>
            <a:r>
              <a:rPr lang="zh-CN" altLang="en-US" sz="3000" b="1">
                <a:latin typeface="宋体" panose="02010600030101010101" pitchFamily="2" charset="-122"/>
              </a:rPr>
              <a:t>了生物圈自我调节的能力，</a:t>
            </a:r>
            <a:r>
              <a:rPr lang="en-US" altLang="zh-CN" sz="3000" b="1">
                <a:latin typeface="宋体" panose="02010600030101010101" pitchFamily="2" charset="-122"/>
              </a:rPr>
              <a:t>__________</a:t>
            </a:r>
            <a:r>
              <a:rPr lang="zh-CN" altLang="en-US" sz="3000" b="1">
                <a:latin typeface="宋体" panose="02010600030101010101" pitchFamily="2" charset="-122"/>
              </a:rPr>
              <a:t>遭到破坏。</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4</a:t>
            </a:r>
            <a:r>
              <a:rPr lang="zh-CN" altLang="en-US" sz="3000" b="1">
                <a:latin typeface="宋体" panose="02010600030101010101" pitchFamily="2" charset="-122"/>
              </a:rPr>
              <a:t>．现在：人类开始关注自己的</a:t>
            </a:r>
            <a:r>
              <a:rPr lang="en-US" altLang="zh-CN" sz="3000" b="1">
                <a:latin typeface="宋体" panose="02010600030101010101" pitchFamily="2" charset="-122"/>
              </a:rPr>
              <a:t>__________</a:t>
            </a:r>
            <a:r>
              <a:rPr lang="zh-CN" altLang="en-US" sz="3000" b="1">
                <a:latin typeface="宋体" panose="02010600030101010101" pitchFamily="2" charset="-122"/>
              </a:rPr>
              <a:t>意识。认识到人类的生存和发展必须依赖于生物圈，也</a:t>
            </a:r>
            <a:r>
              <a:rPr lang="en-US" altLang="zh-CN" sz="3000" b="1">
                <a:latin typeface="宋体" panose="02010600030101010101" pitchFamily="2" charset="-122"/>
              </a:rPr>
              <a:t>________</a:t>
            </a:r>
            <a:r>
              <a:rPr lang="zh-CN" altLang="en-US" sz="3000" b="1">
                <a:latin typeface="宋体" panose="02010600030101010101" pitchFamily="2" charset="-122"/>
              </a:rPr>
              <a:t>于生物圈。人类与生物圈的关系非常密切。 </a:t>
            </a:r>
            <a:endParaRPr lang="zh-CN" altLang="en-US" sz="3000" b="1">
              <a:latin typeface="宋体" panose="02010600030101010101" pitchFamily="2" charset="-122"/>
            </a:endParaRPr>
          </a:p>
        </p:txBody>
      </p:sp>
      <p:sp>
        <p:nvSpPr>
          <p:cNvPr id="5" name="矩形 4"/>
          <p:cNvSpPr>
            <a:spLocks noChangeArrowheads="1"/>
          </p:cNvSpPr>
          <p:nvPr/>
        </p:nvSpPr>
        <p:spPr bwMode="auto">
          <a:xfrm>
            <a:off x="3602038" y="2079625"/>
            <a:ext cx="803275"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超出</a:t>
            </a:r>
            <a:endParaRPr lang="zh-CN" altLang="en-US">
              <a:latin typeface="Calibri" panose="020F0502020204030204" pitchFamily="34" charset="0"/>
            </a:endParaRPr>
          </a:p>
        </p:txBody>
      </p:sp>
      <p:sp>
        <p:nvSpPr>
          <p:cNvPr id="6" name="矩形 5"/>
          <p:cNvSpPr>
            <a:spLocks noChangeArrowheads="1"/>
          </p:cNvSpPr>
          <p:nvPr/>
        </p:nvSpPr>
        <p:spPr bwMode="auto">
          <a:xfrm>
            <a:off x="9594850" y="2060575"/>
            <a:ext cx="1422400"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生态平衡</a:t>
            </a:r>
            <a:endParaRPr lang="zh-CN" altLang="en-US">
              <a:latin typeface="Calibri" panose="020F0502020204030204" pitchFamily="34" charset="0"/>
            </a:endParaRPr>
          </a:p>
        </p:txBody>
      </p:sp>
      <p:sp>
        <p:nvSpPr>
          <p:cNvPr id="7" name="矩形 6"/>
          <p:cNvSpPr>
            <a:spLocks noChangeArrowheads="1"/>
          </p:cNvSpPr>
          <p:nvPr/>
        </p:nvSpPr>
        <p:spPr bwMode="auto">
          <a:xfrm>
            <a:off x="5881688" y="3463925"/>
            <a:ext cx="1422400"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环境保护</a:t>
            </a:r>
            <a:endParaRPr lang="zh-CN" altLang="en-US">
              <a:latin typeface="Calibri" panose="020F0502020204030204" pitchFamily="34" charset="0"/>
            </a:endParaRPr>
          </a:p>
        </p:txBody>
      </p:sp>
      <p:sp>
        <p:nvSpPr>
          <p:cNvPr id="8" name="矩形 7"/>
          <p:cNvSpPr>
            <a:spLocks noChangeArrowheads="1"/>
          </p:cNvSpPr>
          <p:nvPr/>
        </p:nvSpPr>
        <p:spPr bwMode="auto">
          <a:xfrm>
            <a:off x="6110288" y="4114800"/>
            <a:ext cx="803275"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得益</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1" name="Picture 4"/>
          <p:cNvPicPr>
            <a:picLocks noChangeAspect="1"/>
          </p:cNvPicPr>
          <p:nvPr/>
        </p:nvPicPr>
        <p:blipFill>
          <a:blip r:embed="rId1"/>
          <a:srcRect/>
          <a:stretch>
            <a:fillRect/>
          </a:stretch>
        </p:blipFill>
        <p:spPr bwMode="auto">
          <a:xfrm>
            <a:off x="473075" y="1250950"/>
            <a:ext cx="84138" cy="414338"/>
          </a:xfrm>
          <a:prstGeom prst="rect">
            <a:avLst/>
          </a:prstGeom>
          <a:noFill/>
          <a:ln w="9525">
            <a:noFill/>
            <a:miter lim="800000"/>
            <a:headEnd/>
            <a:tailEnd/>
          </a:ln>
        </p:spPr>
      </p:pic>
      <p:sp>
        <p:nvSpPr>
          <p:cNvPr id="3" name="文本框 9"/>
          <p:cNvSpPr txBox="1">
            <a:spLocks noChangeArrowheads="1"/>
          </p:cNvSpPr>
          <p:nvPr/>
        </p:nvSpPr>
        <p:spPr bwMode="auto">
          <a:xfrm>
            <a:off x="476250" y="1679575"/>
            <a:ext cx="11398250" cy="4832350"/>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．保护生物圈、保护环境是每个公民应尽的义务。保护环境要从</a:t>
            </a:r>
            <a:r>
              <a:rPr lang="en-US" altLang="zh-CN" sz="3000" b="1">
                <a:latin typeface="宋体" panose="02010600030101010101" pitchFamily="2" charset="-122"/>
              </a:rPr>
              <a:t>________</a:t>
            </a:r>
            <a:r>
              <a:rPr lang="zh-CN" altLang="en-US" sz="3000" b="1">
                <a:latin typeface="宋体" panose="02010600030101010101" pitchFamily="2" charset="-122"/>
              </a:rPr>
              <a:t>做起，从</a:t>
            </a:r>
            <a:r>
              <a:rPr lang="en-US" altLang="zh-CN" sz="3000" b="1">
                <a:latin typeface="宋体" panose="02010600030101010101" pitchFamily="2" charset="-122"/>
              </a:rPr>
              <a:t>____________</a:t>
            </a:r>
            <a:r>
              <a:rPr lang="zh-CN" altLang="en-US" sz="3000" b="1">
                <a:latin typeface="宋体" panose="02010600030101010101" pitchFamily="2" charset="-122"/>
              </a:rPr>
              <a:t>做起。</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．保护生物圈，应该从我们生活中的每一件事情做起，从小养成保护环境的习惯。</a:t>
            </a:r>
            <a:endParaRPr lang="zh-CN" altLang="en-US" sz="3000" b="1">
              <a:latin typeface="宋体" panose="02010600030101010101" pitchFamily="2" charset="-122"/>
            </a:endParaRPr>
          </a:p>
          <a:p>
            <a:pPr>
              <a:lnSpc>
                <a:spcPct val="150000"/>
              </a:lnSpc>
            </a:pPr>
            <a:r>
              <a:rPr lang="zh-CN" altLang="en-US" sz="3000" b="1">
                <a:latin typeface="宋体" panose="02010600030101010101" pitchFamily="2" charset="-122"/>
              </a:rPr>
              <a:t>例如，不随地吐痰、不浪费粮食、节约用纸、生活垃圾分类处理等等。力所能及地多参加一些环保活动，例如，植树造林，宣传环保知识</a:t>
            </a:r>
            <a:r>
              <a:rPr lang="en-US" altLang="zh-CN" sz="3000" b="1">
                <a:latin typeface="宋体" panose="02010600030101010101" pitchFamily="2" charset="-122"/>
              </a:rPr>
              <a:t>……</a:t>
            </a:r>
            <a:endParaRPr lang="en-US" altLang="zh-CN" sz="3000" b="1">
              <a:latin typeface="宋体" panose="02010600030101010101" pitchFamily="2" charset="-122"/>
            </a:endParaRPr>
          </a:p>
        </p:txBody>
      </p:sp>
      <p:sp>
        <p:nvSpPr>
          <p:cNvPr id="4" name="Rectangle 10"/>
          <p:cNvSpPr/>
          <p:nvPr/>
        </p:nvSpPr>
        <p:spPr>
          <a:xfrm>
            <a:off x="557213" y="1203325"/>
            <a:ext cx="4826000" cy="461963"/>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a:t>
            </a:r>
            <a:r>
              <a:rPr lang="zh-CN" altLang="en-US" sz="2400" b="1" dirty="0" smtClean="0">
                <a:solidFill>
                  <a:srgbClr val="F1AF00"/>
                </a:solidFill>
                <a:latin typeface="+mn-ea"/>
              </a:rPr>
              <a:t>点二　行动起来，保护生物圈</a:t>
            </a:r>
            <a:endParaRPr lang="zh-CN" altLang="en-US" sz="2400" b="1" dirty="0" smtClean="0">
              <a:solidFill>
                <a:srgbClr val="F1AF00"/>
              </a:solidFill>
              <a:latin typeface="+mn-ea"/>
            </a:endParaRPr>
          </a:p>
        </p:txBody>
      </p:sp>
      <p:sp>
        <p:nvSpPr>
          <p:cNvPr id="10244"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795338" y="2593975"/>
            <a:ext cx="803275"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自身</a:t>
            </a:r>
            <a:endParaRPr lang="zh-CN" altLang="en-US">
              <a:latin typeface="Calibri" panose="020F0502020204030204" pitchFamily="34" charset="0"/>
            </a:endParaRPr>
          </a:p>
        </p:txBody>
      </p:sp>
      <p:sp>
        <p:nvSpPr>
          <p:cNvPr id="8" name="矩形 7"/>
          <p:cNvSpPr>
            <a:spLocks noChangeArrowheads="1"/>
          </p:cNvSpPr>
          <p:nvPr/>
        </p:nvSpPr>
        <p:spPr bwMode="auto">
          <a:xfrm>
            <a:off x="4071938" y="2603500"/>
            <a:ext cx="1730375"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每一件小事</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
          <p:cNvSpPr txBox="1">
            <a:spLocks noChangeArrowheads="1"/>
          </p:cNvSpPr>
          <p:nvPr/>
        </p:nvSpPr>
        <p:spPr bwMode="auto">
          <a:xfrm>
            <a:off x="347663" y="985838"/>
            <a:ext cx="11398250" cy="4138612"/>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3</a:t>
            </a:r>
            <a:r>
              <a:rPr lang="zh-CN" altLang="en-US" sz="3000" b="1">
                <a:latin typeface="宋体" panose="02010600030101010101" pitchFamily="2" charset="-122"/>
              </a:rPr>
              <a:t>．</a:t>
            </a:r>
            <a:r>
              <a:rPr lang="en-US" altLang="zh-CN" sz="3000" b="1">
                <a:latin typeface="宋体" panose="02010600030101010101" pitchFamily="2" charset="-122"/>
              </a:rPr>
              <a:t>1979</a:t>
            </a:r>
            <a:r>
              <a:rPr lang="zh-CN" altLang="en-US" sz="3000" b="1">
                <a:latin typeface="宋体" panose="02010600030101010101" pitchFamily="2" charset="-122"/>
              </a:rPr>
              <a:t>年，</a:t>
            </a:r>
            <a:r>
              <a:rPr lang="en-US" altLang="zh-CN" sz="3000" b="1">
                <a:latin typeface="宋体" panose="02010600030101010101" pitchFamily="2" charset="-122"/>
              </a:rPr>
              <a:t>《</a:t>
            </a:r>
            <a:r>
              <a:rPr lang="zh-CN" altLang="en-US" sz="3000" b="1">
                <a:latin typeface="宋体" panose="02010600030101010101" pitchFamily="2" charset="-122"/>
              </a:rPr>
              <a:t>中华人民共和国环境保护法</a:t>
            </a:r>
            <a:r>
              <a:rPr lang="en-US" altLang="zh-CN" sz="3000" b="1">
                <a:latin typeface="宋体" panose="02010600030101010101" pitchFamily="2" charset="-122"/>
              </a:rPr>
              <a:t>(</a:t>
            </a:r>
            <a:r>
              <a:rPr lang="zh-CN" altLang="en-US" sz="3000" b="1">
                <a:latin typeface="宋体" panose="02010600030101010101" pitchFamily="2" charset="-122"/>
              </a:rPr>
              <a:t>试行</a:t>
            </a:r>
            <a:r>
              <a:rPr lang="en-US" altLang="zh-CN" sz="3000" b="1">
                <a:latin typeface="宋体" panose="02010600030101010101" pitchFamily="2" charset="-122"/>
              </a:rPr>
              <a:t>)》</a:t>
            </a:r>
            <a:r>
              <a:rPr lang="zh-CN" altLang="en-US" sz="3000" b="1">
                <a:latin typeface="宋体" panose="02010600030101010101" pitchFamily="2" charset="-122"/>
              </a:rPr>
              <a:t>问世，它标志着我国环境保护工作进入了法治阶段，</a:t>
            </a:r>
            <a:r>
              <a:rPr lang="en-US" altLang="zh-CN" sz="3000" b="1">
                <a:latin typeface="宋体" panose="02010600030101010101" pitchFamily="2" charset="-122"/>
              </a:rPr>
              <a:t>____________</a:t>
            </a:r>
            <a:r>
              <a:rPr lang="zh-CN" altLang="en-US" sz="3000" b="1">
                <a:latin typeface="宋体" panose="02010600030101010101" pitchFamily="2" charset="-122"/>
              </a:rPr>
              <a:t>成为国家的一项基本国策。</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4</a:t>
            </a:r>
            <a:r>
              <a:rPr lang="zh-CN" altLang="en-US" sz="3000" b="1">
                <a:latin typeface="宋体" panose="02010600030101010101" pitchFamily="2" charset="-122"/>
              </a:rPr>
              <a:t>．联合国环境署把每年的</a:t>
            </a:r>
            <a:r>
              <a:rPr lang="en-US" altLang="zh-CN" sz="3000" b="1">
                <a:latin typeface="宋体" panose="02010600030101010101" pitchFamily="2" charset="-122"/>
              </a:rPr>
              <a:t>6</a:t>
            </a:r>
            <a:r>
              <a:rPr lang="zh-CN" altLang="en-US" sz="3000" b="1">
                <a:latin typeface="宋体" panose="02010600030101010101" pitchFamily="2" charset="-122"/>
              </a:rPr>
              <a:t>月</a:t>
            </a:r>
            <a:r>
              <a:rPr lang="en-US" altLang="zh-CN" sz="3000" b="1">
                <a:latin typeface="宋体" panose="02010600030101010101" pitchFamily="2" charset="-122"/>
              </a:rPr>
              <a:t>5</a:t>
            </a:r>
            <a:r>
              <a:rPr lang="zh-CN" altLang="en-US" sz="3000" b="1">
                <a:latin typeface="宋体" panose="02010600030101010101" pitchFamily="2" charset="-122"/>
              </a:rPr>
              <a:t>日定为“世界环境日”，</a:t>
            </a:r>
            <a:r>
              <a:rPr lang="en-US" altLang="zh-CN" sz="3000" b="1">
                <a:latin typeface="宋体" panose="02010600030101010101" pitchFamily="2" charset="-122"/>
              </a:rPr>
              <a:t>2011</a:t>
            </a:r>
            <a:r>
              <a:rPr lang="zh-CN" altLang="en-US" sz="3000" b="1">
                <a:latin typeface="宋体" panose="02010600030101010101" pitchFamily="2" charset="-122"/>
              </a:rPr>
              <a:t>年世界环境日的主题为“森林：</a:t>
            </a:r>
            <a:r>
              <a:rPr lang="en-US" altLang="zh-CN" sz="3000" b="1">
                <a:latin typeface="宋体" panose="02010600030101010101" pitchFamily="2" charset="-122"/>
              </a:rPr>
              <a:t>________________”</a:t>
            </a:r>
            <a:r>
              <a:rPr lang="zh-CN" altLang="en-US" sz="3000" b="1">
                <a:latin typeface="宋体" panose="02010600030101010101" pitchFamily="2" charset="-122"/>
              </a:rPr>
              <a:t>。</a:t>
            </a:r>
            <a:r>
              <a:rPr lang="en-US" altLang="zh-CN" sz="3000" b="1">
                <a:latin typeface="宋体" panose="02010600030101010101" pitchFamily="2" charset="-122"/>
              </a:rPr>
              <a:t>2011</a:t>
            </a:r>
            <a:r>
              <a:rPr lang="zh-CN" altLang="en-US" sz="3000" b="1">
                <a:latin typeface="宋体" panose="02010600030101010101" pitchFamily="2" charset="-122"/>
              </a:rPr>
              <a:t>年世界环境日中国主题为“</a:t>
            </a:r>
            <a:r>
              <a:rPr lang="en-US" altLang="zh-CN" sz="3000" b="1">
                <a:latin typeface="宋体" panose="02010600030101010101" pitchFamily="2" charset="-122"/>
              </a:rPr>
              <a:t>______________</a:t>
            </a:r>
            <a:r>
              <a:rPr lang="zh-CN" altLang="en-US" sz="3000" b="1">
                <a:latin typeface="宋体" panose="02010600030101010101" pitchFamily="2" charset="-122"/>
              </a:rPr>
              <a:t>，共享绿色未来”。</a:t>
            </a:r>
            <a:endParaRPr lang="zh-CN" altLang="en-US" sz="3000" b="1">
              <a:latin typeface="宋体" panose="02010600030101010101" pitchFamily="2" charset="-122"/>
            </a:endParaRPr>
          </a:p>
        </p:txBody>
      </p:sp>
      <p:sp>
        <p:nvSpPr>
          <p:cNvPr id="11266"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7358063" y="1901825"/>
            <a:ext cx="1422400"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环境保护</a:t>
            </a:r>
            <a:endParaRPr lang="zh-CN" altLang="en-US">
              <a:latin typeface="Calibri" panose="020F0502020204030204" pitchFamily="34" charset="0"/>
            </a:endParaRPr>
          </a:p>
        </p:txBody>
      </p:sp>
      <p:sp>
        <p:nvSpPr>
          <p:cNvPr id="7" name="矩形 6"/>
          <p:cNvSpPr>
            <a:spLocks noChangeArrowheads="1"/>
          </p:cNvSpPr>
          <p:nvPr/>
        </p:nvSpPr>
        <p:spPr bwMode="auto">
          <a:xfrm>
            <a:off x="5237163" y="3930650"/>
            <a:ext cx="2351087"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大自然为您效劳</a:t>
            </a:r>
            <a:endParaRPr lang="zh-CN" altLang="en-US">
              <a:latin typeface="Calibri" panose="020F0502020204030204" pitchFamily="34" charset="0"/>
            </a:endParaRPr>
          </a:p>
        </p:txBody>
      </p:sp>
      <p:sp>
        <p:nvSpPr>
          <p:cNvPr id="8" name="矩形 7"/>
          <p:cNvSpPr>
            <a:spLocks noChangeArrowheads="1"/>
          </p:cNvSpPr>
          <p:nvPr/>
        </p:nvSpPr>
        <p:spPr bwMode="auto">
          <a:xfrm>
            <a:off x="3490913" y="4632325"/>
            <a:ext cx="2039937"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共建生态文明</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89" name="Picture 4"/>
          <p:cNvPicPr>
            <a:picLocks noChangeAspect="1"/>
          </p:cNvPicPr>
          <p:nvPr/>
        </p:nvPicPr>
        <p:blipFill>
          <a:blip r:embed="rId1"/>
          <a:srcRect/>
          <a:stretch>
            <a:fillRect/>
          </a:stretch>
        </p:blipFill>
        <p:spPr bwMode="auto">
          <a:xfrm>
            <a:off x="473075" y="1250950"/>
            <a:ext cx="84138" cy="414338"/>
          </a:xfrm>
          <a:prstGeom prst="rect">
            <a:avLst/>
          </a:prstGeom>
          <a:noFill/>
          <a:ln w="9525">
            <a:noFill/>
            <a:miter lim="800000"/>
            <a:headEnd/>
            <a:tailEnd/>
          </a:ln>
        </p:spPr>
      </p:pic>
      <p:sp>
        <p:nvSpPr>
          <p:cNvPr id="3" name="文本框 9"/>
          <p:cNvSpPr txBox="1">
            <a:spLocks noChangeArrowheads="1"/>
          </p:cNvSpPr>
          <p:nvPr/>
        </p:nvSpPr>
        <p:spPr bwMode="auto">
          <a:xfrm>
            <a:off x="476250" y="1617663"/>
            <a:ext cx="11398250" cy="3446462"/>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．生活垃圾分类处理的必要性</a:t>
            </a:r>
            <a:endParaRPr lang="zh-CN" altLang="en-US" sz="3000" b="1">
              <a:latin typeface="宋体" panose="02010600030101010101" pitchFamily="2" charset="-122"/>
            </a:endParaRPr>
          </a:p>
          <a:p>
            <a:pPr>
              <a:lnSpc>
                <a:spcPct val="150000"/>
              </a:lnSpc>
            </a:pPr>
            <a:r>
              <a:rPr lang="zh-CN" altLang="en-US" sz="3000" b="1">
                <a:latin typeface="宋体" panose="02010600030101010101" pitchFamily="2" charset="-122"/>
              </a:rPr>
              <a:t>垃圾无害化处理技术已经很成熟，但仍不能有效地解决垃圾处理问题的重要原因之一是生活垃圾没有做到</a:t>
            </a:r>
            <a:r>
              <a:rPr lang="en-US" altLang="zh-CN" sz="3000" b="1">
                <a:latin typeface="宋体" panose="02010600030101010101" pitchFamily="2" charset="-122"/>
              </a:rPr>
              <a:t>____________</a:t>
            </a:r>
            <a:r>
              <a:rPr lang="zh-CN" altLang="en-US" sz="3000" b="1">
                <a:latin typeface="宋体" panose="02010600030101010101" pitchFamily="2" charset="-122"/>
              </a:rPr>
              <a:t>。</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．垃圾的分类：生活垃圾一般可分为</a:t>
            </a:r>
            <a:r>
              <a:rPr lang="en-US" altLang="zh-CN" sz="3000" b="1">
                <a:latin typeface="宋体" panose="02010600030101010101" pitchFamily="2" charset="-122"/>
              </a:rPr>
              <a:t>____________</a:t>
            </a:r>
            <a:r>
              <a:rPr lang="zh-CN" altLang="en-US" sz="3000" b="1">
                <a:latin typeface="宋体" panose="02010600030101010101" pitchFamily="2" charset="-122"/>
              </a:rPr>
              <a:t>、</a:t>
            </a:r>
            <a:r>
              <a:rPr lang="en-US" altLang="zh-CN" sz="3000" b="1">
                <a:latin typeface="宋体" panose="02010600030101010101" pitchFamily="2" charset="-122"/>
              </a:rPr>
              <a:t>___________</a:t>
            </a:r>
            <a:r>
              <a:rPr lang="zh-CN" altLang="en-US" sz="3000" b="1">
                <a:latin typeface="宋体" panose="02010600030101010101" pitchFamily="2" charset="-122"/>
              </a:rPr>
              <a:t>、</a:t>
            </a:r>
            <a:r>
              <a:rPr lang="en-US" altLang="zh-CN" sz="3000" b="1">
                <a:latin typeface="宋体" panose="02010600030101010101" pitchFamily="2" charset="-122"/>
              </a:rPr>
              <a:t>____________</a:t>
            </a:r>
            <a:r>
              <a:rPr lang="zh-CN" altLang="en-US" sz="3000" b="1">
                <a:latin typeface="宋体" panose="02010600030101010101" pitchFamily="2" charset="-122"/>
              </a:rPr>
              <a:t>。</a:t>
            </a:r>
            <a:endParaRPr lang="zh-CN" altLang="en-US" sz="3000" b="1">
              <a:latin typeface="宋体" panose="02010600030101010101" pitchFamily="2" charset="-122"/>
            </a:endParaRPr>
          </a:p>
        </p:txBody>
      </p:sp>
      <p:sp>
        <p:nvSpPr>
          <p:cNvPr id="4" name="Rectangle 10"/>
          <p:cNvSpPr/>
          <p:nvPr/>
        </p:nvSpPr>
        <p:spPr>
          <a:xfrm>
            <a:off x="557213" y="1203325"/>
            <a:ext cx="3897312" cy="461963"/>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a:solidFill>
                  <a:srgbClr val="F1AF00"/>
                </a:solidFill>
                <a:latin typeface="+mn-ea"/>
              </a:rPr>
              <a:t>知识</a:t>
            </a:r>
            <a:r>
              <a:rPr lang="zh-CN" altLang="en-US" sz="2400" b="1" dirty="0" smtClean="0">
                <a:solidFill>
                  <a:srgbClr val="F1AF00"/>
                </a:solidFill>
                <a:latin typeface="+mn-ea"/>
              </a:rPr>
              <a:t>点三　生活垃圾的分类</a:t>
            </a:r>
            <a:endParaRPr lang="zh-CN" altLang="en-US" sz="2400" b="1" dirty="0" smtClean="0">
              <a:solidFill>
                <a:srgbClr val="F1AF00"/>
              </a:solidFill>
              <a:latin typeface="+mn-ea"/>
            </a:endParaRPr>
          </a:p>
        </p:txBody>
      </p:sp>
      <p:sp>
        <p:nvSpPr>
          <p:cNvPr id="12292"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7475538" y="3228975"/>
            <a:ext cx="1422400"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分类处理</a:t>
            </a:r>
            <a:endParaRPr lang="zh-CN" altLang="en-US">
              <a:latin typeface="Calibri" panose="020F0502020204030204" pitchFamily="34" charset="0"/>
            </a:endParaRPr>
          </a:p>
        </p:txBody>
      </p:sp>
      <p:sp>
        <p:nvSpPr>
          <p:cNvPr id="8" name="矩形 7"/>
          <p:cNvSpPr>
            <a:spLocks noChangeArrowheads="1"/>
          </p:cNvSpPr>
          <p:nvPr/>
        </p:nvSpPr>
        <p:spPr bwMode="auto">
          <a:xfrm>
            <a:off x="7239000" y="3908425"/>
            <a:ext cx="1731963" cy="460375"/>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可回收垃圾</a:t>
            </a:r>
            <a:endParaRPr lang="zh-CN" altLang="en-US">
              <a:latin typeface="Calibri" panose="020F0502020204030204" pitchFamily="34" charset="0"/>
            </a:endParaRPr>
          </a:p>
        </p:txBody>
      </p:sp>
      <p:sp>
        <p:nvSpPr>
          <p:cNvPr id="9" name="矩形 8"/>
          <p:cNvSpPr>
            <a:spLocks noChangeArrowheads="1"/>
          </p:cNvSpPr>
          <p:nvPr/>
        </p:nvSpPr>
        <p:spPr bwMode="auto">
          <a:xfrm>
            <a:off x="9547225" y="3911600"/>
            <a:ext cx="2039938"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不可回收垃圾</a:t>
            </a:r>
            <a:endParaRPr lang="zh-CN" altLang="en-US">
              <a:latin typeface="Calibri" panose="020F0502020204030204" pitchFamily="34" charset="0"/>
            </a:endParaRPr>
          </a:p>
        </p:txBody>
      </p:sp>
      <p:sp>
        <p:nvSpPr>
          <p:cNvPr id="10" name="矩形 9"/>
          <p:cNvSpPr>
            <a:spLocks noChangeArrowheads="1"/>
          </p:cNvSpPr>
          <p:nvPr/>
        </p:nvSpPr>
        <p:spPr bwMode="auto">
          <a:xfrm>
            <a:off x="893763" y="4606925"/>
            <a:ext cx="1422400" cy="460375"/>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有害垃圾</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
          <p:cNvSpPr txBox="1">
            <a:spLocks noChangeArrowheads="1"/>
          </p:cNvSpPr>
          <p:nvPr/>
        </p:nvSpPr>
        <p:spPr bwMode="auto">
          <a:xfrm>
            <a:off x="347663" y="960438"/>
            <a:ext cx="11398250" cy="4940300"/>
          </a:xfrm>
          <a:prstGeom prst="rect">
            <a:avLst/>
          </a:prstGeom>
          <a:noFill/>
          <a:ln w="9525">
            <a:noFill/>
            <a:miter lim="800000"/>
          </a:ln>
        </p:spPr>
        <p:txBody>
          <a:bodyPr>
            <a:spAutoFit/>
          </a:bodyPr>
          <a:lstStyle/>
          <a:p>
            <a:pPr>
              <a:lnSpc>
                <a:spcPct val="150000"/>
              </a:lnSpc>
            </a:pPr>
            <a:r>
              <a:rPr lang="en-US" altLang="zh-CN" sz="3000" b="1">
                <a:latin typeface="宋体" panose="02010600030101010101" pitchFamily="2" charset="-122"/>
              </a:rPr>
              <a:t>3</a:t>
            </a:r>
            <a:r>
              <a:rPr lang="zh-CN" altLang="en-US" sz="3000" b="1">
                <a:latin typeface="宋体" panose="02010600030101010101" pitchFamily="2" charset="-122"/>
              </a:rPr>
              <a:t>．三类垃圾</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(1)</a:t>
            </a:r>
            <a:r>
              <a:rPr lang="zh-CN" altLang="en-US" sz="3000" b="1">
                <a:latin typeface="宋体" panose="02010600030101010101" pitchFamily="2" charset="-122"/>
              </a:rPr>
              <a:t>可回收垃圾是指可以</a:t>
            </a:r>
            <a:r>
              <a:rPr lang="en-US" altLang="zh-CN" sz="3000" b="1">
                <a:latin typeface="宋体" panose="02010600030101010101" pitchFamily="2" charset="-122"/>
              </a:rPr>
              <a:t>___________</a:t>
            </a:r>
            <a:r>
              <a:rPr lang="zh-CN" altLang="en-US" sz="3000" b="1">
                <a:latin typeface="宋体" panose="02010600030101010101" pitchFamily="2" charset="-122"/>
              </a:rPr>
              <a:t>的废物，包括</a:t>
            </a:r>
            <a:r>
              <a:rPr lang="en-US" altLang="zh-CN" sz="3000" b="1">
                <a:latin typeface="宋体" panose="02010600030101010101" pitchFamily="2" charset="-122"/>
              </a:rPr>
              <a:t>________</a:t>
            </a:r>
            <a:r>
              <a:rPr lang="zh-CN" altLang="en-US" sz="3000" b="1">
                <a:latin typeface="宋体" panose="02010600030101010101" pitchFamily="2" charset="-122"/>
              </a:rPr>
              <a:t>、</a:t>
            </a:r>
            <a:r>
              <a:rPr lang="en-US" altLang="zh-CN" sz="3000" b="1">
                <a:latin typeface="宋体" panose="02010600030101010101" pitchFamily="2" charset="-122"/>
              </a:rPr>
              <a:t>________</a:t>
            </a:r>
            <a:r>
              <a:rPr lang="zh-CN" altLang="en-US" sz="3000" b="1">
                <a:latin typeface="宋体" panose="02010600030101010101" pitchFamily="2" charset="-122"/>
              </a:rPr>
              <a:t>、废金属、废玻璃和废织物等。</a:t>
            </a:r>
            <a:endParaRPr lang="en-US" altLang="zh-CN" sz="3000" b="1">
              <a:latin typeface="宋体" panose="02010600030101010101" pitchFamily="2" charset="-122"/>
            </a:endParaRPr>
          </a:p>
          <a:p>
            <a:pPr>
              <a:lnSpc>
                <a:spcPct val="150000"/>
              </a:lnSpc>
            </a:pPr>
            <a:r>
              <a:rPr lang="en-US" altLang="zh-CN" sz="3000" b="1">
                <a:latin typeface="宋体" panose="02010600030101010101" pitchFamily="2" charset="-122"/>
              </a:rPr>
              <a:t>(2)</a:t>
            </a:r>
            <a:r>
              <a:rPr lang="zh-CN" altLang="en-US" sz="3000" b="1">
                <a:latin typeface="宋体" panose="02010600030101010101" pitchFamily="2" charset="-122"/>
              </a:rPr>
              <a:t>不可回收垃圾是指不能</a:t>
            </a:r>
            <a:r>
              <a:rPr lang="en-US" altLang="zh-CN" sz="3000" b="1">
                <a:latin typeface="宋体" panose="02010600030101010101" pitchFamily="2" charset="-122"/>
              </a:rPr>
              <a:t>____________</a:t>
            </a:r>
            <a:r>
              <a:rPr lang="zh-CN" altLang="en-US" sz="3000" b="1">
                <a:latin typeface="宋体" panose="02010600030101010101" pitchFamily="2" charset="-122"/>
              </a:rPr>
              <a:t>的废物，包括</a:t>
            </a:r>
            <a:r>
              <a:rPr lang="en-US" altLang="zh-CN" sz="3000" b="1">
                <a:latin typeface="宋体" panose="02010600030101010101" pitchFamily="2" charset="-122"/>
              </a:rPr>
              <a:t>________</a:t>
            </a:r>
            <a:r>
              <a:rPr lang="zh-CN" altLang="en-US" sz="3000" b="1">
                <a:latin typeface="宋体" panose="02010600030101010101" pitchFamily="2" charset="-122"/>
              </a:rPr>
              <a:t>、菜叶、剩饭菜等。</a:t>
            </a:r>
            <a:endParaRPr lang="zh-CN" altLang="en-US" sz="3000" b="1">
              <a:latin typeface="宋体" panose="02010600030101010101" pitchFamily="2" charset="-122"/>
            </a:endParaRPr>
          </a:p>
          <a:p>
            <a:pPr>
              <a:lnSpc>
                <a:spcPct val="150000"/>
              </a:lnSpc>
            </a:pPr>
            <a:r>
              <a:rPr lang="en-US" altLang="zh-CN" sz="3000" b="1">
                <a:latin typeface="宋体" panose="02010600030101010101" pitchFamily="2" charset="-122"/>
              </a:rPr>
              <a:t>(3)</a:t>
            </a:r>
            <a:r>
              <a:rPr lang="zh-CN" altLang="en-US" sz="3000" b="1">
                <a:latin typeface="宋体" panose="02010600030101010101" pitchFamily="2" charset="-122"/>
              </a:rPr>
              <a:t>有害垃圾是指需要特殊</a:t>
            </a:r>
            <a:r>
              <a:rPr lang="en-US" altLang="zh-CN" sz="3000" b="1">
                <a:latin typeface="宋体" panose="02010600030101010101" pitchFamily="2" charset="-122"/>
              </a:rPr>
              <a:t>____________</a:t>
            </a:r>
            <a:r>
              <a:rPr lang="zh-CN" altLang="en-US" sz="3000" b="1">
                <a:latin typeface="宋体" panose="02010600030101010101" pitchFamily="2" charset="-122"/>
              </a:rPr>
              <a:t>的废物，包括</a:t>
            </a:r>
            <a:r>
              <a:rPr lang="en-US" altLang="zh-CN" sz="3000" b="1">
                <a:latin typeface="宋体" panose="02010600030101010101" pitchFamily="2" charset="-122"/>
              </a:rPr>
              <a:t>____________</a:t>
            </a:r>
            <a:r>
              <a:rPr lang="zh-CN" altLang="en-US" sz="3000" b="1">
                <a:latin typeface="宋体" panose="02010600030101010101" pitchFamily="2" charset="-122"/>
              </a:rPr>
              <a:t>、</a:t>
            </a:r>
            <a:r>
              <a:rPr lang="en-US" altLang="zh-CN" sz="3000" b="1">
                <a:latin typeface="宋体" panose="02010600030101010101" pitchFamily="2" charset="-122"/>
              </a:rPr>
              <a:t>____________</a:t>
            </a:r>
            <a:r>
              <a:rPr lang="zh-CN" altLang="en-US" sz="3000" b="1">
                <a:latin typeface="宋体" panose="02010600030101010101" pitchFamily="2" charset="-122"/>
              </a:rPr>
              <a:t>、废水银温度计、过期药品等。</a:t>
            </a:r>
            <a:endParaRPr lang="zh-CN" altLang="en-US" sz="3000" b="1">
              <a:latin typeface="宋体" panose="02010600030101010101" pitchFamily="2" charset="-122"/>
            </a:endParaRPr>
          </a:p>
        </p:txBody>
      </p:sp>
      <p:sp>
        <p:nvSpPr>
          <p:cNvPr id="13314" name="Rectangle 5"/>
          <p:cNvSpPr>
            <a:spLocks noChangeArrowheads="1"/>
          </p:cNvSpPr>
          <p:nvPr/>
        </p:nvSpPr>
        <p:spPr bwMode="auto">
          <a:xfrm>
            <a:off x="1117600" y="100013"/>
            <a:ext cx="7138988" cy="584200"/>
          </a:xfrm>
          <a:prstGeom prst="rect">
            <a:avLst/>
          </a:prstGeom>
          <a:noFill/>
          <a:ln w="9525">
            <a:noFill/>
            <a:miter lim="800000"/>
          </a:ln>
        </p:spPr>
        <p:txBody>
          <a:bodyPr wrap="none" anchor="ctr">
            <a:spAutoFit/>
          </a:bodyPr>
          <a:lstStyle/>
          <a:p>
            <a:pPr algn="ctr" eaLnBrk="0" hangingPunct="0"/>
            <a:r>
              <a:rPr lang="zh-CN" altLang="en-US" sz="3200" b="1">
                <a:latin typeface="微软雅黑" panose="020B0503020204020204" pitchFamily="34" charset="-122"/>
                <a:ea typeface="微软雅黑" panose="020B0503020204020204" pitchFamily="34" charset="-122"/>
                <a:sym typeface="+mn-ea"/>
              </a:rPr>
              <a:t>第二节    </a:t>
            </a:r>
            <a:r>
              <a:rPr lang="zh-CN" altLang="en-US" sz="3200">
                <a:latin typeface="微软雅黑" panose="020B0503020204020204" pitchFamily="34" charset="-122"/>
                <a:ea typeface="微软雅黑" panose="020B0503020204020204" pitchFamily="34" charset="-122"/>
                <a:sym typeface="+mn-ea"/>
              </a:rPr>
              <a:t> 保护生物圈</a:t>
            </a:r>
            <a:r>
              <a:rPr lang="en-US" altLang="zh-CN" sz="3200">
                <a:latin typeface="微软雅黑" panose="020B0503020204020204" pitchFamily="34" charset="-122"/>
                <a:ea typeface="微软雅黑" panose="020B0503020204020204" pitchFamily="34" charset="-122"/>
                <a:sym typeface="+mn-ea"/>
              </a:rPr>
              <a:t>——</a:t>
            </a:r>
            <a:r>
              <a:rPr lang="zh-CN" altLang="en-US" sz="3200">
                <a:latin typeface="微软雅黑" panose="020B0503020204020204" pitchFamily="34" charset="-122"/>
                <a:ea typeface="微软雅黑" panose="020B0503020204020204" pitchFamily="34" charset="-122"/>
                <a:sym typeface="+mn-ea"/>
              </a:rPr>
              <a:t>从自身做起 </a:t>
            </a:r>
            <a:endParaRPr lang="zh-CN" altLang="en-US" sz="3200">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4603750" y="1870075"/>
            <a:ext cx="2039938"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回收循环利用</a:t>
            </a:r>
            <a:endParaRPr lang="zh-CN" altLang="en-US">
              <a:latin typeface="Calibri" panose="020F0502020204030204" pitchFamily="34" charset="0"/>
            </a:endParaRPr>
          </a:p>
        </p:txBody>
      </p:sp>
      <p:sp>
        <p:nvSpPr>
          <p:cNvPr id="6" name="矩形 5"/>
          <p:cNvSpPr>
            <a:spLocks noChangeArrowheads="1"/>
          </p:cNvSpPr>
          <p:nvPr/>
        </p:nvSpPr>
        <p:spPr bwMode="auto">
          <a:xfrm>
            <a:off x="9144000" y="1895475"/>
            <a:ext cx="803275"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废纸</a:t>
            </a:r>
            <a:endParaRPr lang="zh-CN" altLang="en-US">
              <a:latin typeface="Calibri" panose="020F0502020204030204" pitchFamily="34" charset="0"/>
            </a:endParaRPr>
          </a:p>
        </p:txBody>
      </p:sp>
      <p:sp>
        <p:nvSpPr>
          <p:cNvPr id="7" name="矩形 6"/>
          <p:cNvSpPr>
            <a:spLocks noChangeArrowheads="1"/>
          </p:cNvSpPr>
          <p:nvPr/>
        </p:nvSpPr>
        <p:spPr bwMode="auto">
          <a:xfrm>
            <a:off x="622300" y="2568575"/>
            <a:ext cx="1112838"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废塑料</a:t>
            </a:r>
            <a:endParaRPr lang="zh-CN" altLang="en-US">
              <a:latin typeface="Calibri" panose="020F0502020204030204" pitchFamily="34" charset="0"/>
            </a:endParaRPr>
          </a:p>
        </p:txBody>
      </p:sp>
      <p:sp>
        <p:nvSpPr>
          <p:cNvPr id="8" name="矩形 7"/>
          <p:cNvSpPr>
            <a:spLocks noChangeArrowheads="1"/>
          </p:cNvSpPr>
          <p:nvPr/>
        </p:nvSpPr>
        <p:spPr bwMode="auto">
          <a:xfrm>
            <a:off x="5202238" y="3249613"/>
            <a:ext cx="1731962"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循环再利用</a:t>
            </a:r>
            <a:endParaRPr lang="zh-CN" altLang="en-US">
              <a:latin typeface="Calibri" panose="020F0502020204030204" pitchFamily="34" charset="0"/>
            </a:endParaRPr>
          </a:p>
        </p:txBody>
      </p:sp>
      <p:sp>
        <p:nvSpPr>
          <p:cNvPr id="9" name="矩形 8"/>
          <p:cNvSpPr>
            <a:spLocks noChangeArrowheads="1"/>
          </p:cNvSpPr>
          <p:nvPr/>
        </p:nvSpPr>
        <p:spPr bwMode="auto">
          <a:xfrm>
            <a:off x="9696450" y="3255963"/>
            <a:ext cx="803275"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果皮</a:t>
            </a:r>
            <a:endParaRPr lang="zh-CN" altLang="en-US">
              <a:latin typeface="Calibri" panose="020F0502020204030204" pitchFamily="34" charset="0"/>
            </a:endParaRPr>
          </a:p>
        </p:txBody>
      </p:sp>
      <p:sp>
        <p:nvSpPr>
          <p:cNvPr id="10" name="矩形 9"/>
          <p:cNvSpPr>
            <a:spLocks noChangeArrowheads="1"/>
          </p:cNvSpPr>
          <p:nvPr/>
        </p:nvSpPr>
        <p:spPr bwMode="auto">
          <a:xfrm>
            <a:off x="5257800" y="4641850"/>
            <a:ext cx="1422400" cy="461963"/>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安全处理</a:t>
            </a:r>
            <a:endParaRPr lang="zh-CN" altLang="en-US">
              <a:latin typeface="Calibri" panose="020F0502020204030204" pitchFamily="34" charset="0"/>
            </a:endParaRPr>
          </a:p>
        </p:txBody>
      </p:sp>
      <p:sp>
        <p:nvSpPr>
          <p:cNvPr id="11" name="矩形 10"/>
          <p:cNvSpPr>
            <a:spLocks noChangeArrowheads="1"/>
          </p:cNvSpPr>
          <p:nvPr/>
        </p:nvSpPr>
        <p:spPr bwMode="auto">
          <a:xfrm>
            <a:off x="947738" y="5319713"/>
            <a:ext cx="1112837"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废电池</a:t>
            </a:r>
            <a:endParaRPr lang="zh-CN" altLang="en-US">
              <a:latin typeface="Calibri" panose="020F0502020204030204" pitchFamily="34" charset="0"/>
            </a:endParaRPr>
          </a:p>
        </p:txBody>
      </p:sp>
      <p:sp>
        <p:nvSpPr>
          <p:cNvPr id="12" name="矩形 11"/>
          <p:cNvSpPr>
            <a:spLocks noChangeArrowheads="1"/>
          </p:cNvSpPr>
          <p:nvPr/>
        </p:nvSpPr>
        <p:spPr bwMode="auto">
          <a:xfrm>
            <a:off x="3544888" y="5300663"/>
            <a:ext cx="1731962" cy="461962"/>
          </a:xfrm>
          <a:prstGeom prst="rect">
            <a:avLst/>
          </a:prstGeom>
          <a:noFill/>
          <a:ln w="9525">
            <a:noFill/>
            <a:miter lim="800000"/>
          </a:ln>
        </p:spPr>
        <p:txBody>
          <a:bodyPr wrap="none">
            <a:spAutoFit/>
          </a:bodyPr>
          <a:lstStyle/>
          <a:p>
            <a:r>
              <a:rPr lang="zh-CN" altLang="en-US" sz="2400" b="1">
                <a:solidFill>
                  <a:srgbClr val="FF0000"/>
                </a:solidFill>
                <a:latin typeface="Calibri" panose="020F0502020204030204" pitchFamily="34" charset="0"/>
              </a:rPr>
              <a:t>废日光灯管</a:t>
            </a:r>
            <a:endParaRPr lang="zh-CN" altLang="en-US">
              <a:latin typeface="Calibri" panose="020F050202020403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1" grpId="0"/>
      <p:bldP spid="12"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3201</Words>
  <Application>WPS 演示</Application>
  <PresentationFormat>自定义</PresentationFormat>
  <Paragraphs>222</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黑体</vt:lpstr>
      <vt:lpstr>微软雅黑</vt:lpstr>
      <vt:lpstr>仿宋</vt:lpstr>
      <vt:lpstr>华文新魏</vt:lpstr>
      <vt:lpstr>Calibri</vt:lpstr>
      <vt:lpstr>Arial Unicode MS</vt:lpstr>
      <vt:lpstr>Courier New</vt:lpstr>
      <vt:lpstr>Times New Roman</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80</cp:revision>
  <dcterms:created xsi:type="dcterms:W3CDTF">2018-02-07T00:47:00Z</dcterms:created>
  <dcterms:modified xsi:type="dcterms:W3CDTF">2023-12-27T01:48:36Z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C997B7C2C95A4177ADA1103ABF0E2B2C_12</vt:lpwstr>
  </property>
</Properties>
</file>