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  <p:sldMasterId id="2147483677" r:id="rId5"/>
  </p:sldMasterIdLst>
  <p:sldIdLst>
    <p:sldId id="258" r:id="rId6"/>
    <p:sldId id="268" r:id="rId7"/>
    <p:sldId id="269" r:id="rId8"/>
    <p:sldId id="292" r:id="rId9"/>
    <p:sldId id="270" r:id="rId10"/>
    <p:sldId id="301" r:id="rId11"/>
    <p:sldId id="302" r:id="rId12"/>
    <p:sldId id="283" r:id="rId13"/>
    <p:sldId id="272" r:id="rId14"/>
    <p:sldId id="273" r:id="rId15"/>
    <p:sldId id="303" r:id="rId16"/>
    <p:sldId id="271" r:id="rId17"/>
    <p:sldId id="276" r:id="rId18"/>
    <p:sldId id="274" r:id="rId19"/>
    <p:sldId id="295" r:id="rId20"/>
    <p:sldId id="277" r:id="rId21"/>
    <p:sldId id="296" r:id="rId22"/>
    <p:sldId id="294" r:id="rId23"/>
    <p:sldId id="280" r:id="rId24"/>
  </p:sldIdLst>
  <p:sldSz cx="12192000" cy="6858000"/>
  <p:notesSz cx="7103745" cy="10234295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069BC-F732-4397-B442-515C22354978}" type="datetimeFigureOut">
              <a:rPr lang="zh-CN" altLang="en-US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B11A1-F1D1-4284-85FF-28592252C84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9C742-9FB3-4962-B2B7-9395CDD2C9F9}" type="datetimeFigureOut">
              <a:rPr lang="zh-CN" altLang="en-US"/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0A0F1-6D02-4AAE-9322-5E88C0DFD9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7439-2790-489C-9FBF-A85DEADE6FE5}" type="datetimeFigureOut">
              <a:rPr lang="zh-CN" altLang="en-US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EC3A-00A0-40E2-831F-36929B9E33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21751" y="334433"/>
            <a:ext cx="2770717" cy="57975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34433"/>
            <a:ext cx="8151529" cy="57975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639AE-118A-4797-A31B-3BA32A86CB4E}" type="datetimeFigureOut">
              <a:rPr lang="zh-CN" altLang="en-US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EF53F-4255-480A-8DF5-95700A2E701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 hasCustomPrompt="1"/>
          </p:nvPr>
        </p:nvSpPr>
        <p:spPr>
          <a:xfrm>
            <a:off x="5381901" y="1988623"/>
            <a:ext cx="6522720" cy="1320629"/>
          </a:xfrm>
          <a:prstGeom prst="rect">
            <a:avLst/>
          </a:prstGeom>
        </p:spPr>
        <p:txBody>
          <a:bodyPr anchor="ctr"/>
          <a:lstStyle>
            <a:lvl1pPr>
              <a:defRPr sz="4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7485157_073341707000_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1" y="0"/>
            <a:ext cx="6485467" cy="433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11" descr="图形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4612217"/>
            <a:ext cx="9969500" cy="8403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3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3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F325E-5DEF-4484-8CC6-36E0A065E8C9}" type="datetimeFigureOut">
              <a:rPr lang="zh-CN" altLang="en-US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D64A5-FB57-48CC-8998-F51A6E64DEF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9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9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21751" y="334433"/>
            <a:ext cx="2770717" cy="57975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34433"/>
            <a:ext cx="8151529" cy="57975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AB724-73A7-4A01-BF63-270EE8A081CA}" type="datetimeFigureOut">
              <a:rPr lang="zh-CN" altLang="en-US"/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611A-C116-41EE-A8C8-F4CC17D0D2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3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3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FBE5-3445-457C-8F95-ABA0F224EC29}" type="datetimeFigureOut">
              <a:rPr lang="zh-CN" altLang="en-US"/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79DD-2E91-43F7-BBAB-48A217199B6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9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9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4028-9715-44E4-8C29-5374F6CEAA5C}" type="datetimeFigureOut">
              <a:rPr lang="zh-CN" altLang="en-US"/>
            </a:fld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B2050-2B6F-42CA-974B-EAC96B5871D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469EA-6E0D-4E68-9234-15F5315669B5}" type="datetimeFigureOut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19955-ED02-4BEB-B1F9-815ADCAC760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C26C9-74DC-4D82-A5CD-D793B474D1E1}" type="datetimeFigureOut">
              <a:rPr lang="zh-CN" altLang="en-US"/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754-EAF5-4FF8-ABC3-FEA57D8E1C4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45328-8AFF-453D-9D06-917693E228FB}" type="datetimeFigureOut">
              <a:rPr lang="zh-CN" altLang="en-US"/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FD7D-EA2F-49C3-8FA4-B37DE7CC5C6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4" Type="http://schemas.openxmlformats.org/officeDocument/2006/relationships/theme" Target="../theme/theme3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4" Type="http://schemas.openxmlformats.org/officeDocument/2006/relationships/theme" Target="../theme/theme4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560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699" name="组合 25602"/>
          <p:cNvGrpSpPr/>
          <p:nvPr/>
        </p:nvGrpSpPr>
        <p:grpSpPr>
          <a:xfrm>
            <a:off x="814917" y="5300133"/>
            <a:ext cx="10153649" cy="1107017"/>
            <a:chOff x="0" y="0"/>
            <a:chExt cx="4797" cy="697"/>
          </a:xfrm>
        </p:grpSpPr>
        <p:sp>
          <p:nvSpPr>
            <p:cNvPr id="29700" name="椭圆 25603"/>
            <p:cNvSpPr/>
            <p:nvPr/>
          </p:nvSpPr>
          <p:spPr>
            <a:xfrm flipH="1">
              <a:off x="2392" y="0"/>
              <a:ext cx="696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29701" name="椭圆 25604"/>
            <p:cNvSpPr/>
            <p:nvPr/>
          </p:nvSpPr>
          <p:spPr>
            <a:xfrm flipH="1">
              <a:off x="4102" y="0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29702" name="椭圆 25605"/>
            <p:cNvSpPr/>
            <p:nvPr/>
          </p:nvSpPr>
          <p:spPr>
            <a:xfrm flipH="1">
              <a:off x="0" y="1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29703" name="椭圆 25606"/>
            <p:cNvSpPr/>
            <p:nvPr/>
          </p:nvSpPr>
          <p:spPr>
            <a:xfrm flipH="1">
              <a:off x="3309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29704" name="椭圆 25607"/>
            <p:cNvSpPr/>
            <p:nvPr/>
          </p:nvSpPr>
          <p:spPr>
            <a:xfrm flipH="1">
              <a:off x="811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9705" name="文本占位符 25608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3178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5610" name="日期占位符 25609"/>
          <p:cNvSpPr>
            <a:spLocks noGrp="1"/>
          </p:cNvSpPr>
          <p:nvPr>
            <p:ph type="dt" sz="half" idx="2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335"/>
            </a:lvl1pPr>
          </a:lstStyle>
          <a:p>
            <a:fld id="{A6015F06-B7D7-4C8A-B9E9-8F7DEBD857B3}" type="datetimeFigureOut">
              <a:rPr lang="zh-CN" altLang="en-US"/>
            </a:fld>
            <a:endParaRPr lang="en-US" altLang="zh-CN"/>
          </a:p>
        </p:txBody>
      </p:sp>
      <p:sp>
        <p:nvSpPr>
          <p:cNvPr id="25612" name="灯片编号占位符 25611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335"/>
            </a:lvl1pPr>
          </a:lstStyle>
          <a:p>
            <a:fld id="{622962EF-1E70-4218-ABF6-91869FBBD46D}" type="slidenum">
              <a:rPr lang="zh-CN" altLang="en-US"/>
            </a:fld>
            <a:endParaRPr lang="en-US" altLang="zh-CN"/>
          </a:p>
        </p:txBody>
      </p:sp>
      <p:sp>
        <p:nvSpPr>
          <p:cNvPr id="29708" name="标题 25612"/>
          <p:cNvSpPr>
            <a:spLocks noGrp="1"/>
          </p:cNvSpPr>
          <p:nvPr>
            <p:ph type="title"/>
          </p:nvPr>
        </p:nvSpPr>
        <p:spPr>
          <a:xfrm>
            <a:off x="719667" y="334433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Tm="8000"/>
  <p:hf sldNum="0" hdr="0" ftr="0" dt="0"/>
  <p:txStyles>
    <p:titleStyle>
      <a:lvl1pPr marL="0" lvl="0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5065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lvl="0" indent="-4572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42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0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219200" lvl="2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828800" lvl="3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438400" lvl="4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3048000" lvl="5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3657600" lvl="6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4267200" lvl="7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4876800" lvl="8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Char char="•"/>
        <a:defRPr sz="4265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Char char="–"/>
        <a:defRPr sz="3735">
          <a:solidFill>
            <a:schemeClr val="tx1"/>
          </a:solidFill>
          <a:latin typeface="+mn-lt"/>
          <a:ea typeface="+mn-ea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Char char="–"/>
        <a:defRPr sz="2665">
          <a:solidFill>
            <a:schemeClr val="tx1"/>
          </a:solidFill>
          <a:latin typeface="+mn-lt"/>
          <a:ea typeface="+mn-ea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5pPr>
      <a:lvl6pPr marL="3352800" indent="-304800" algn="l" rtl="0" eaLnBrk="0" fontAlgn="base" hangingPunct="0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6pPr>
      <a:lvl7pPr marL="3962400" indent="-304800" algn="l" rtl="0" eaLnBrk="0" fontAlgn="base" hangingPunct="0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7pPr>
      <a:lvl8pPr marL="4572000" indent="-304800" algn="l" rtl="0" eaLnBrk="0" fontAlgn="base" hangingPunct="0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8pPr>
      <a:lvl9pPr marL="5181600" indent="-304800" algn="l" rtl="0" eaLnBrk="0" fontAlgn="base" hangingPunct="0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560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3" name="组合 25602"/>
          <p:cNvGrpSpPr/>
          <p:nvPr/>
        </p:nvGrpSpPr>
        <p:grpSpPr>
          <a:xfrm>
            <a:off x="814917" y="5300133"/>
            <a:ext cx="10153649" cy="1107017"/>
            <a:chOff x="0" y="0"/>
            <a:chExt cx="4797" cy="697"/>
          </a:xfrm>
        </p:grpSpPr>
        <p:sp>
          <p:nvSpPr>
            <p:cNvPr id="30724" name="椭圆 25603"/>
            <p:cNvSpPr/>
            <p:nvPr/>
          </p:nvSpPr>
          <p:spPr>
            <a:xfrm flipH="1">
              <a:off x="2392" y="0"/>
              <a:ext cx="696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30725" name="椭圆 25604"/>
            <p:cNvSpPr/>
            <p:nvPr/>
          </p:nvSpPr>
          <p:spPr>
            <a:xfrm flipH="1">
              <a:off x="4102" y="0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30726" name="椭圆 25605"/>
            <p:cNvSpPr/>
            <p:nvPr/>
          </p:nvSpPr>
          <p:spPr>
            <a:xfrm flipH="1">
              <a:off x="0" y="1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30727" name="椭圆 25606"/>
            <p:cNvSpPr/>
            <p:nvPr/>
          </p:nvSpPr>
          <p:spPr>
            <a:xfrm flipH="1">
              <a:off x="3309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30728" name="椭圆 25607"/>
            <p:cNvSpPr/>
            <p:nvPr/>
          </p:nvSpPr>
          <p:spPr>
            <a:xfrm flipH="1">
              <a:off x="811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 eaLnBrk="1" hangingPunct="1">
                <a:buFont typeface="Arial" panose="020B0604020202020204" pitchFamily="34" charset="0"/>
              </a:pP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0729" name="标题 25612"/>
          <p:cNvSpPr>
            <a:spLocks noGrp="1"/>
          </p:cNvSpPr>
          <p:nvPr>
            <p:ph type="title"/>
          </p:nvPr>
        </p:nvSpPr>
        <p:spPr>
          <a:xfrm>
            <a:off x="719667" y="334433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30" name="文本占位符 25608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3178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1"/>
            <a:ext cx="5486400" cy="36618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 advTm="8000"/>
  <p:hf sldNum="0" hdr="0" ftr="0" dt="0"/>
  <p:txStyles>
    <p:titleStyle>
      <a:lvl1pPr marL="0" lvl="0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5065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lvl="0" indent="-4572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42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0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800" algn="l" defTabSz="1219200" rtl="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219200" lvl="2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828800" lvl="3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438400" lvl="4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3048000" lvl="5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3657600" lvl="6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4267200" lvl="7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4876800" lvl="8" indent="0" algn="l" defTabSz="12192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9.wmf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6.jpeg"/><Relationship Id="rId3" Type="http://schemas.openxmlformats.org/officeDocument/2006/relationships/slide" Target="slide12.xml"/><Relationship Id="rId2" Type="http://schemas.openxmlformats.org/officeDocument/2006/relationships/image" Target="../media/image5.jpeg"/><Relationship Id="rId1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8.wmf"/><Relationship Id="rId2" Type="http://schemas.openxmlformats.org/officeDocument/2006/relationships/image" Target="../media/image5.jpe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66788" y="2755900"/>
            <a:ext cx="10952162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人体内的物质运输和能量供给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733872" y="4084837"/>
            <a:ext cx="9786578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二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人体的血液循环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4175" y="869950"/>
            <a:ext cx="11641138" cy="355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．与人体左心房相连的血管是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．主动脉                 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．肺静脉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．肺动脉                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．上腔静脉和下腔静脉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5976938" y="1038225"/>
            <a:ext cx="411162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596900" y="1160463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方法归纳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5362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88950" y="1833563"/>
            <a:ext cx="11147425" cy="35544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sz="3000" b="1" dirty="0">
                <a:latin typeface="+mn-ea"/>
                <a:ea typeface="+mn-ea"/>
                <a:cs typeface="Times New Roman" panose="02020603050405020304" pitchFamily="18" charset="0"/>
              </a:rPr>
              <a:t>判断血管类型的方法</a:t>
            </a:r>
            <a:endParaRPr lang="zh-CN" altLang="en-US" sz="30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根据各种血管的结构特点判断。</a:t>
            </a:r>
            <a:endParaRPr lang="en-US" altLang="zh-CN" sz="30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根据血液流动的方向判断：动脉→毛细血管→静脉。</a:t>
            </a:r>
            <a:endParaRPr lang="en-US" altLang="zh-CN" sz="30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根据血管中血液流动的流向判断：由主干流向分支为动脉，由分支流向主干为静脉，连接小动脉和小静脉的血管为毛细血管</a:t>
            </a:r>
            <a:r>
              <a:rPr lang="zh-CN" altLang="en-US" sz="3000" b="1" dirty="0">
                <a:latin typeface="+mn-ea"/>
                <a:ea typeface="+mn-ea"/>
              </a:rPr>
              <a:t> </a:t>
            </a:r>
            <a:endParaRPr lang="zh-CN" altLang="en-US" sz="30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6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76400"/>
            <a:ext cx="487203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探究心脏的结构特点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6388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63513" y="2427288"/>
            <a:ext cx="11609387" cy="3565525"/>
            <a:chOff x="162838" y="2427429"/>
            <a:chExt cx="11610321" cy="3564776"/>
          </a:xfrm>
        </p:grpSpPr>
        <p:sp>
          <p:nvSpPr>
            <p:cNvPr id="20" name="文本框 19"/>
            <p:cNvSpPr txBox="1"/>
            <p:nvPr/>
          </p:nvSpPr>
          <p:spPr>
            <a:xfrm>
              <a:off x="162838" y="2427429"/>
              <a:ext cx="11610321" cy="12840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r>
                <a:rPr lang="zh-CN" altLang="en-US" sz="2800" b="1" dirty="0">
                  <a:latin typeface="+mn-ea"/>
                  <a:ea typeface="+mn-ea"/>
                </a:rPr>
                <a:t>取一个猪的新鲜心脏，先观察其外形，再用手捏心房壁和心室壁。</a:t>
              </a:r>
              <a:endParaRPr lang="en-US" altLang="zh-CN" sz="2800" b="1" dirty="0">
                <a:latin typeface="+mn-ea"/>
                <a:ea typeface="+mn-ea"/>
              </a:endParaRPr>
            </a:p>
          </p:txBody>
        </p:sp>
        <p:pic>
          <p:nvPicPr>
            <p:cNvPr id="16392" name="Picture 1" descr="SJC10-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83068" y="3519813"/>
              <a:ext cx="2981194" cy="2472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1950" y="866775"/>
            <a:ext cx="11425238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给你一个新鲜的动物心脏，怎样判断其左右？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．结合人的心脏的模型和心脏解剖图，说说图中的数字分别代表心脏哪个结构？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．将离体心脏的下腔静脉扎紧，把清水注入上腔静脉，水会从哪个结构流出？把清水注入主动脉，水又会从哪个结构流出？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．心脏有何功能？有哪些特点与其功能相适应？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25438" y="804863"/>
            <a:ext cx="11499850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．从外形上看，心脏心尖偏向左下方，形状像个桃子。手捏心室壁，较厚的一侧为左心室，较薄的一侧为右心室。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．图中各结构的名称为：①上腔静脉、②肺静脉、③右心房、④右心室、⑤下腔静脉、⑥主动脉、⑦肺动脉、⑧肺静脉、⑨左心房、⑩左心室。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．把清水注入上腔静脉和主动脉，水将分别从肺动脉和主动脉血管中流出。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42888" y="987425"/>
            <a:ext cx="11469687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．心脏的搏动使血液在体内不停地循环流动。房室瓣和动脉瓣保证了血液只能按一定方向流动：心房→心室→动脉，而不能倒流；左心室壁的肌肉最厚，输送血液的距离长。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309563" y="936625"/>
            <a:ext cx="11188700" cy="3553460"/>
            <a:chOff x="310281" y="936896"/>
            <a:chExt cx="11188613" cy="3552555"/>
          </a:xfrm>
        </p:grpSpPr>
        <p:sp>
          <p:nvSpPr>
            <p:cNvPr id="5" name="文本框 4"/>
            <p:cNvSpPr txBox="1"/>
            <p:nvPr/>
          </p:nvSpPr>
          <p:spPr>
            <a:xfrm>
              <a:off x="310281" y="936896"/>
              <a:ext cx="11188613" cy="35525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[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典例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]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   观察猪心并进行灌流实验。下列分析有误的是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．⑨是左心室，壁最厚，为体循环动力起点 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．②③内流静脉血，⑤⑦内流动脉血 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．⑤⑨间有动脉瓣，⑧⑨间有房室瓣 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．若紧扎④，从①向心脏灌水，水将从⑤流出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</p:txBody>
        </p:sp>
        <p:pic>
          <p:nvPicPr>
            <p:cNvPr id="20485" name="Picture 1" descr="SJC10-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530224" y="2367420"/>
              <a:ext cx="2430050" cy="2020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矩形 12"/>
          <p:cNvSpPr/>
          <p:nvPr/>
        </p:nvSpPr>
        <p:spPr>
          <a:xfrm flipH="1">
            <a:off x="10083800" y="1181100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88925" y="1069975"/>
            <a:ext cx="11455400" cy="3694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心脏四个腔中，⑨左心室的壁最厚，肌肉发达，收缩和舒张的能力最强，为体循环动力起点，内流动脉血，动脉血管管壁较厚，弹性较大，血流速度最快；心脏四个腔中，⑧、⑨内流动脉血，②、③内流静脉血，⑤是主动脉内流动脉血，⑦肺静脉流动脉血；⑤主动脉、⑨左心室之间有动脉瓣，⑧左心房、⑨左心室之间有房室瓣；如果进行灌流实验，将血管④扎住，由血管①灌水，水会从血管⑥肺动脉流出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58850" y="1041400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253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AutoShape 88" descr="477@ZM{[}05JUHUW%YC9J"/>
          <p:cNvSpPr>
            <a:spLocks noChangeAspect="1" noChangeArrowheads="1"/>
          </p:cNvSpPr>
          <p:nvPr/>
        </p:nvSpPr>
        <p:spPr bwMode="auto">
          <a:xfrm>
            <a:off x="4427538" y="3241675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2533" name="直接连接符 16079"/>
          <p:cNvSpPr>
            <a:spLocks noChangeShapeType="1"/>
          </p:cNvSpPr>
          <p:nvPr/>
        </p:nvSpPr>
        <p:spPr bwMode="auto">
          <a:xfrm>
            <a:off x="1763713" y="24495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72"/>
          <p:cNvSpPr txBox="1">
            <a:spLocks noChangeArrowheads="1"/>
          </p:cNvSpPr>
          <p:nvPr/>
        </p:nvSpPr>
        <p:spPr bwMode="auto">
          <a:xfrm>
            <a:off x="787400" y="2808288"/>
            <a:ext cx="615950" cy="2087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血管和心脏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1" name="Text Box 74"/>
          <p:cNvSpPr txBox="1">
            <a:spLocks noChangeArrowheads="1"/>
          </p:cNvSpPr>
          <p:nvPr/>
        </p:nvSpPr>
        <p:spPr bwMode="auto">
          <a:xfrm>
            <a:off x="1933575" y="2441575"/>
            <a:ext cx="973138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血管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2" name="Text Box 75"/>
          <p:cNvSpPr txBox="1">
            <a:spLocks noChangeArrowheads="1"/>
          </p:cNvSpPr>
          <p:nvPr/>
        </p:nvSpPr>
        <p:spPr bwMode="auto">
          <a:xfrm>
            <a:off x="1889125" y="4984750"/>
            <a:ext cx="928688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心脏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3" name="Text Box 77"/>
          <p:cNvSpPr txBox="1">
            <a:spLocks noChangeArrowheads="1"/>
          </p:cNvSpPr>
          <p:nvPr/>
        </p:nvSpPr>
        <p:spPr bwMode="auto">
          <a:xfrm>
            <a:off x="3295650" y="1617663"/>
            <a:ext cx="8178800" cy="522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动脉：管壁一般较厚，富有弹性，管内血流速度快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4" name="Text Box 78"/>
          <p:cNvSpPr txBox="1">
            <a:spLocks noChangeArrowheads="1"/>
          </p:cNvSpPr>
          <p:nvPr/>
        </p:nvSpPr>
        <p:spPr bwMode="auto">
          <a:xfrm>
            <a:off x="3306763" y="3444875"/>
            <a:ext cx="8078787" cy="954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毛细血管：管壁非常薄，只由一层细胞构成，血流很慢，是血液和组织细胞间进行物质交换的场所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pSp>
        <p:nvGrpSpPr>
          <p:cNvPr id="25" name="Group 87"/>
          <p:cNvGrpSpPr/>
          <p:nvPr/>
        </p:nvGrpSpPr>
        <p:grpSpPr bwMode="auto">
          <a:xfrm>
            <a:off x="1403350" y="2717800"/>
            <a:ext cx="476250" cy="2395538"/>
            <a:chOff x="4694" y="1071"/>
            <a:chExt cx="318" cy="953"/>
          </a:xfrm>
        </p:grpSpPr>
        <p:sp>
          <p:nvSpPr>
            <p:cNvPr id="22553" name="Line 83"/>
            <p:cNvSpPr>
              <a:spLocks noChangeShapeType="1"/>
            </p:cNvSpPr>
            <p:nvPr/>
          </p:nvSpPr>
          <p:spPr bwMode="auto">
            <a:xfrm>
              <a:off x="4694" y="148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Line 84"/>
            <p:cNvSpPr>
              <a:spLocks noChangeShapeType="1"/>
            </p:cNvSpPr>
            <p:nvPr/>
          </p:nvSpPr>
          <p:spPr bwMode="auto">
            <a:xfrm>
              <a:off x="4830" y="1071"/>
              <a:ext cx="0" cy="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Line 85"/>
            <p:cNvSpPr>
              <a:spLocks noChangeShapeType="1"/>
            </p:cNvSpPr>
            <p:nvPr/>
          </p:nvSpPr>
          <p:spPr bwMode="auto">
            <a:xfrm>
              <a:off x="4830" y="1071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Line 86"/>
            <p:cNvSpPr>
              <a:spLocks noChangeShapeType="1"/>
            </p:cNvSpPr>
            <p:nvPr/>
          </p:nvSpPr>
          <p:spPr bwMode="auto">
            <a:xfrm>
              <a:off x="4830" y="2024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Group 88"/>
          <p:cNvGrpSpPr/>
          <p:nvPr/>
        </p:nvGrpSpPr>
        <p:grpSpPr bwMode="auto">
          <a:xfrm>
            <a:off x="2913063" y="1966913"/>
            <a:ext cx="393700" cy="1966912"/>
            <a:chOff x="4694" y="1071"/>
            <a:chExt cx="318" cy="953"/>
          </a:xfrm>
        </p:grpSpPr>
        <p:sp>
          <p:nvSpPr>
            <p:cNvPr id="22549" name="Line 89"/>
            <p:cNvSpPr>
              <a:spLocks noChangeShapeType="1"/>
            </p:cNvSpPr>
            <p:nvPr/>
          </p:nvSpPr>
          <p:spPr bwMode="auto">
            <a:xfrm>
              <a:off x="4694" y="148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Line 90"/>
            <p:cNvSpPr>
              <a:spLocks noChangeShapeType="1"/>
            </p:cNvSpPr>
            <p:nvPr/>
          </p:nvSpPr>
          <p:spPr bwMode="auto">
            <a:xfrm>
              <a:off x="4830" y="1071"/>
              <a:ext cx="0" cy="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Line 91"/>
            <p:cNvSpPr>
              <a:spLocks noChangeShapeType="1"/>
            </p:cNvSpPr>
            <p:nvPr/>
          </p:nvSpPr>
          <p:spPr bwMode="auto">
            <a:xfrm>
              <a:off x="4830" y="1071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Line 92"/>
            <p:cNvSpPr>
              <a:spLocks noChangeShapeType="1"/>
            </p:cNvSpPr>
            <p:nvPr/>
          </p:nvSpPr>
          <p:spPr bwMode="auto">
            <a:xfrm>
              <a:off x="4830" y="2024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93"/>
          <p:cNvGrpSpPr/>
          <p:nvPr/>
        </p:nvGrpSpPr>
        <p:grpSpPr bwMode="auto">
          <a:xfrm>
            <a:off x="2819400" y="4972050"/>
            <a:ext cx="361950" cy="862013"/>
            <a:chOff x="4694" y="1071"/>
            <a:chExt cx="318" cy="953"/>
          </a:xfrm>
        </p:grpSpPr>
        <p:sp>
          <p:nvSpPr>
            <p:cNvPr id="22545" name="Line 94"/>
            <p:cNvSpPr>
              <a:spLocks noChangeShapeType="1"/>
            </p:cNvSpPr>
            <p:nvPr/>
          </p:nvSpPr>
          <p:spPr bwMode="auto">
            <a:xfrm>
              <a:off x="4694" y="148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Line 95"/>
            <p:cNvSpPr>
              <a:spLocks noChangeShapeType="1"/>
            </p:cNvSpPr>
            <p:nvPr/>
          </p:nvSpPr>
          <p:spPr bwMode="auto">
            <a:xfrm>
              <a:off x="4830" y="1071"/>
              <a:ext cx="0" cy="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Line 96"/>
            <p:cNvSpPr>
              <a:spLocks noChangeShapeType="1"/>
            </p:cNvSpPr>
            <p:nvPr/>
          </p:nvSpPr>
          <p:spPr bwMode="auto">
            <a:xfrm>
              <a:off x="4830" y="1071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Line 97"/>
            <p:cNvSpPr>
              <a:spLocks noChangeShapeType="1"/>
            </p:cNvSpPr>
            <p:nvPr/>
          </p:nvSpPr>
          <p:spPr bwMode="auto">
            <a:xfrm>
              <a:off x="4830" y="2024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" name="Text Box 98"/>
          <p:cNvSpPr txBox="1">
            <a:spLocks noChangeArrowheads="1"/>
          </p:cNvSpPr>
          <p:nvPr/>
        </p:nvSpPr>
        <p:spPr bwMode="auto">
          <a:xfrm>
            <a:off x="3213100" y="4787900"/>
            <a:ext cx="6970713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结构：心脏有四个腔，同侧心房心室相通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43" name="Text Box 99"/>
          <p:cNvSpPr txBox="1">
            <a:spLocks noChangeArrowheads="1"/>
          </p:cNvSpPr>
          <p:nvPr/>
        </p:nvSpPr>
        <p:spPr bwMode="auto">
          <a:xfrm>
            <a:off x="3238500" y="5624513"/>
            <a:ext cx="4665663" cy="522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作用：血液流动的动力器官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44" name="Text Box 77"/>
          <p:cNvSpPr txBox="1">
            <a:spLocks noChangeArrowheads="1"/>
          </p:cNvSpPr>
          <p:nvPr/>
        </p:nvSpPr>
        <p:spPr bwMode="auto">
          <a:xfrm>
            <a:off x="3297238" y="2344738"/>
            <a:ext cx="8139112" cy="954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静脉：管壁一般较薄，弹性较小，管腔大，管内的血流速度较慢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1" grpId="0" animBg="1"/>
      <p:bldP spid="22" grpId="0" animBg="1"/>
      <p:bldP spid="23" grpId="0" animBg="1"/>
      <p:bldP spid="24" grpId="0" animBg="1"/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215688" cy="258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毛细血管用肉眼是看不见的，直径只有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5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～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20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微米。毛细血管中只能通过单个细胞。如果把毛细血管也算在内的话，人体内的血管长度至少有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9.6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万千米，地球的赤道长约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4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万千米，能绕地球赤道两圈多。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1952625" y="1116013"/>
            <a:ext cx="823277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第1</a:t>
            </a: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血管和心脏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-9525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87350" y="1635125"/>
            <a:ext cx="11591925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区别动脉、静脉和毛细血管。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．描述心脏的结构和功能。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	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446088" y="1662113"/>
            <a:ext cx="11491912" cy="216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   在日常生活中，擦破了皮肤会渗出少量的血液或缓慢流出暗红色的血液，严重事故则会导致伤口喷射出鲜红色的血液，这是因为伤及了不同种类的血管。人体中有哪几种血管呢？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25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42068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血管的种类和特点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376238" y="2386013"/>
            <a:ext cx="11572875" cy="3775075"/>
            <a:chOff x="375735" y="2386046"/>
            <a:chExt cx="11574095" cy="3775054"/>
          </a:xfrm>
        </p:grpSpPr>
        <p:sp>
          <p:nvSpPr>
            <p:cNvPr id="18" name="文本框 9"/>
            <p:cNvSpPr txBox="1"/>
            <p:nvPr/>
          </p:nvSpPr>
          <p:spPr>
            <a:xfrm>
              <a:off x="375735" y="2386046"/>
              <a:ext cx="11574095" cy="6762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．血管的种类：血管包括动脉、静脉和毛细血管，如图。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9223" name="Picture 2" descr="6SXS3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55725" y="3144033"/>
              <a:ext cx="3582445" cy="2389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4" name="矩形 12"/>
            <p:cNvSpPr>
              <a:spLocks noChangeArrowheads="1"/>
            </p:cNvSpPr>
            <p:nvPr/>
          </p:nvSpPr>
          <p:spPr bwMode="auto">
            <a:xfrm>
              <a:off x="3617473" y="5699435"/>
              <a:ext cx="233910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latin typeface="Calibri" panose="020F0502020204030204" pitchFamily="34" charset="0"/>
                </a:rPr>
                <a:t>三种血管示意图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25450" y="946150"/>
            <a:ext cx="11574463" cy="4938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．各类血管的特点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动脉：把血液从心脏输送到身体各部分的血管。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特点：管壁一般较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，富有弹性，管内血流速度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。动脉大多分布在身体较深的部位。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静脉：把血液从身体各部分送回心脏的血管。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特点：管壁一般较</a:t>
            </a:r>
            <a:r>
              <a:rPr lang="en-US" altLang="zh-CN" sz="3000" b="1" dirty="0">
                <a:latin typeface="+mn-ea"/>
                <a:ea typeface="+mn-ea"/>
              </a:rPr>
              <a:t>____</a:t>
            </a:r>
            <a:r>
              <a:rPr lang="zh-CN" altLang="en-US" sz="3000" b="1" dirty="0">
                <a:latin typeface="+mn-ea"/>
                <a:ea typeface="+mn-ea"/>
              </a:rPr>
              <a:t>，弹性较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，管腔大，管内的血流速度较</a:t>
            </a:r>
            <a:r>
              <a:rPr lang="en-US" altLang="zh-CN" sz="3000" b="1" dirty="0">
                <a:latin typeface="+mn-ea"/>
                <a:ea typeface="+mn-ea"/>
              </a:rPr>
              <a:t>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757613" y="2562225"/>
            <a:ext cx="493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317038" y="2565400"/>
            <a:ext cx="4953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81413" y="4643438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薄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161088" y="4630738"/>
            <a:ext cx="4953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2775" y="5308600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512763" y="1108075"/>
            <a:ext cx="11249025" cy="355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</a:t>
            </a:r>
            <a:r>
              <a:rPr lang="zh-CN" altLang="en-US" sz="3000" b="1" dirty="0">
                <a:latin typeface="+mn-ea"/>
                <a:ea typeface="+mn-ea"/>
              </a:rPr>
              <a:t>毛细血管：连接小动脉和小静脉的血管，是血液和组织细胞间进行</a:t>
            </a:r>
            <a:r>
              <a:rPr lang="en-US" altLang="zh-CN" sz="3000" b="1" dirty="0">
                <a:latin typeface="+mn-ea"/>
                <a:ea typeface="+mn-ea"/>
              </a:rPr>
              <a:t>__________</a:t>
            </a:r>
            <a:r>
              <a:rPr lang="zh-CN" altLang="en-US" sz="3000" b="1" dirty="0">
                <a:latin typeface="+mn-ea"/>
                <a:ea typeface="+mn-ea"/>
              </a:rPr>
              <a:t>的场所。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特点：毛细血管很细，管壁非常薄，只由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层上皮细胞构成，管内的血流速度很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。毛细血管数量多，分布广。毛细血管的这些特点适应机体的物质交换。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01775" y="204946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物质交换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800975" y="2765425"/>
            <a:ext cx="4953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919538" y="3405188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235108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心脏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350838" y="1333500"/>
            <a:ext cx="9656762" cy="5254625"/>
            <a:chOff x="350682" y="1333859"/>
            <a:chExt cx="9657614" cy="5253824"/>
          </a:xfrm>
        </p:grpSpPr>
        <p:sp>
          <p:nvSpPr>
            <p:cNvPr id="13" name="文本框 9"/>
            <p:cNvSpPr txBox="1"/>
            <p:nvPr/>
          </p:nvSpPr>
          <p:spPr>
            <a:xfrm>
              <a:off x="350682" y="1333859"/>
              <a:ext cx="9657614" cy="14777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．心脏的位置：人的心脏在胸腔中部偏左下方。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2</a:t>
              </a:r>
              <a:r>
                <a:rPr lang="zh-CN" altLang="en-US" sz="3000" b="1" dirty="0">
                  <a:latin typeface="+mn-ea"/>
                  <a:ea typeface="+mn-ea"/>
                </a:rPr>
                <a:t>．结构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sp>
          <p:nvSpPr>
            <p:cNvPr id="12301" name="矩形 14"/>
            <p:cNvSpPr>
              <a:spLocks noChangeArrowheads="1"/>
            </p:cNvSpPr>
            <p:nvPr/>
          </p:nvSpPr>
          <p:spPr bwMode="auto">
            <a:xfrm>
              <a:off x="806609" y="4070947"/>
              <a:ext cx="95731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000" b="1">
                  <a:solidFill>
                    <a:srgbClr val="000000"/>
                  </a:solidFill>
                  <a:latin typeface="宋体" panose="02010600030101010101" pitchFamily="2" charset="-122"/>
                </a:rPr>
                <a:t>心脏</a:t>
              </a: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6" name="左大括号 15"/>
            <p:cNvSpPr/>
            <p:nvPr/>
          </p:nvSpPr>
          <p:spPr>
            <a:xfrm>
              <a:off x="1716052" y="2717948"/>
              <a:ext cx="438189" cy="3307846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098673" y="2532239"/>
              <a:ext cx="7484135" cy="55395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prstClr val="black"/>
                  </a:solidFill>
                  <a:latin typeface="宋体" panose="02010600030101010101" pitchFamily="2" charset="-122"/>
                  <a:ea typeface="+mn-ea"/>
                </a:rPr>
                <a:t>心壁：主要由肌肉构成，</a:t>
              </a:r>
              <a:r>
                <a:rPr lang="en-US" altLang="zh-CN" sz="3000" b="1" dirty="0">
                  <a:latin typeface="+mn-ea"/>
                  <a:ea typeface="+mn-ea"/>
                </a:rPr>
                <a:t>_______</a:t>
              </a:r>
              <a:r>
                <a:rPr lang="zh-CN" altLang="en-US" sz="3000" b="1" dirty="0">
                  <a:solidFill>
                    <a:prstClr val="black"/>
                  </a:solidFill>
                  <a:latin typeface="宋体" panose="02010600030101010101" pitchFamily="2" charset="-122"/>
                  <a:ea typeface="+mn-ea"/>
                </a:rPr>
                <a:t>的壁最厚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12304" name="矩形 17"/>
            <p:cNvSpPr>
              <a:spLocks noChangeArrowheads="1"/>
            </p:cNvSpPr>
            <p:nvPr/>
          </p:nvSpPr>
          <p:spPr bwMode="auto">
            <a:xfrm>
              <a:off x="2113490" y="3987441"/>
              <a:ext cx="1105700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000" b="1">
                  <a:latin typeface="Calibri" panose="020F0502020204030204" pitchFamily="34" charset="0"/>
                </a:rPr>
                <a:t>四腔</a:t>
              </a:r>
              <a:endParaRPr lang="zh-CN" altLang="en-US" sz="3000" b="1">
                <a:latin typeface="Calibri" panose="020F0502020204030204" pitchFamily="34" charset="0"/>
              </a:endParaRPr>
            </a:p>
          </p:txBody>
        </p:sp>
        <p:sp>
          <p:nvSpPr>
            <p:cNvPr id="21" name="左大括号 20"/>
            <p:cNvSpPr/>
            <p:nvPr/>
          </p:nvSpPr>
          <p:spPr>
            <a:xfrm>
              <a:off x="3059196" y="3408406"/>
              <a:ext cx="347693" cy="1839632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343383" y="3175078"/>
              <a:ext cx="6626810" cy="19396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lt"/>
                  <a:ea typeface="+mn-ea"/>
                </a:rPr>
                <a:t>左心房：与</a:t>
              </a:r>
              <a:r>
                <a:rPr lang="en-US" altLang="zh-CN" sz="3000" b="1" dirty="0">
                  <a:latin typeface="+mn-ea"/>
                  <a:ea typeface="+mn-ea"/>
                </a:rPr>
                <a:t>______</a:t>
              </a:r>
              <a:r>
                <a:rPr lang="zh-CN" altLang="en-US" sz="3000" b="1" dirty="0">
                  <a:latin typeface="+mn-lt"/>
                  <a:ea typeface="+mn-ea"/>
                </a:rPr>
                <a:t>连通</a:t>
              </a:r>
              <a:endParaRPr lang="en-US" altLang="zh-CN" sz="3000" b="1" dirty="0">
                <a:latin typeface="+mn-lt"/>
                <a:ea typeface="+mn-ea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______</a:t>
              </a:r>
              <a:r>
                <a:rPr lang="zh-CN" altLang="en-US" sz="3000" b="1" dirty="0">
                  <a:latin typeface="+mn-ea"/>
                  <a:ea typeface="+mn-ea"/>
                </a:rPr>
                <a:t>：</a:t>
              </a:r>
              <a:r>
                <a:rPr lang="zh-CN" altLang="en-US" sz="3000" b="1" dirty="0">
                  <a:latin typeface="+mn-lt"/>
                  <a:ea typeface="+mn-ea"/>
                </a:rPr>
                <a:t>与主动脉连通</a:t>
              </a:r>
              <a:r>
                <a:rPr lang="en-US" altLang="zh-CN" sz="3000" b="1" dirty="0">
                  <a:latin typeface="+mn-lt"/>
                  <a:ea typeface="+mn-ea"/>
                </a:rPr>
                <a:t> (</a:t>
              </a:r>
              <a:r>
                <a:rPr lang="zh-CN" altLang="en-US" sz="3000" b="1" dirty="0">
                  <a:latin typeface="+mn-lt"/>
                  <a:ea typeface="+mn-ea"/>
                </a:rPr>
                <a:t>左右不相通</a:t>
              </a:r>
              <a:r>
                <a:rPr lang="en-US" altLang="zh-CN" sz="3000" b="1" dirty="0">
                  <a:latin typeface="+mn-lt"/>
                  <a:ea typeface="+mn-ea"/>
                </a:rPr>
                <a:t>)</a:t>
              </a:r>
              <a:r>
                <a:rPr lang="en-US" altLang="zh-CN" sz="3000" b="1" dirty="0">
                  <a:latin typeface="+mn-ea"/>
                  <a:ea typeface="+mn-ea"/>
                </a:rPr>
                <a:t> ______</a:t>
              </a:r>
              <a:r>
                <a:rPr lang="zh-CN" altLang="en-US" sz="3000" b="1" dirty="0">
                  <a:latin typeface="+mn-lt"/>
                  <a:ea typeface="+mn-ea"/>
                </a:rPr>
                <a:t>：与上、下腔静脉连通</a:t>
              </a:r>
              <a:endParaRPr lang="en-US" altLang="zh-CN" sz="3000" b="1" dirty="0">
                <a:latin typeface="+mn-lt"/>
                <a:ea typeface="+mn-ea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lt"/>
                  <a:ea typeface="+mn-ea"/>
                </a:rPr>
                <a:t>右心室：与</a:t>
              </a:r>
              <a:r>
                <a:rPr lang="en-US" altLang="zh-CN" sz="3000" b="1" dirty="0">
                  <a:latin typeface="+mn-ea"/>
                  <a:ea typeface="+mn-ea"/>
                </a:rPr>
                <a:t>______</a:t>
              </a:r>
              <a:r>
                <a:rPr lang="zh-CN" altLang="en-US" sz="3000" b="1" dirty="0">
                  <a:latin typeface="+mn-lt"/>
                  <a:ea typeface="+mn-ea"/>
                </a:rPr>
                <a:t>连通</a:t>
              </a:r>
              <a:endParaRPr lang="zh-CN" altLang="en-US" sz="3000" b="1" dirty="0">
                <a:latin typeface="+mn-lt"/>
                <a:ea typeface="+mn-ea"/>
              </a:endParaRPr>
            </a:p>
          </p:txBody>
        </p:sp>
        <p:sp>
          <p:nvSpPr>
            <p:cNvPr id="12307" name="矩形 22"/>
            <p:cNvSpPr>
              <a:spLocks noChangeArrowheads="1"/>
            </p:cNvSpPr>
            <p:nvPr/>
          </p:nvSpPr>
          <p:spPr bwMode="auto">
            <a:xfrm>
              <a:off x="3244241" y="6033685"/>
              <a:ext cx="6225436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000" b="1">
                  <a:solidFill>
                    <a:srgbClr val="000000"/>
                  </a:solidFill>
                  <a:latin typeface="Calibri" panose="020F0502020204030204" pitchFamily="34" charset="0"/>
                </a:rPr>
                <a:t>动脉瓣：位于</a:t>
              </a:r>
              <a:r>
                <a:rPr lang="en-US" altLang="zh-CN" sz="3000" b="1">
                  <a:solidFill>
                    <a:srgbClr val="000000"/>
                  </a:solidFill>
                  <a:latin typeface="宋体" panose="02010600030101010101" pitchFamily="2" charset="-122"/>
                </a:rPr>
                <a:t>____________</a:t>
              </a:r>
              <a:r>
                <a:rPr lang="zh-CN" altLang="en-US" sz="3000" b="1">
                  <a:solidFill>
                    <a:srgbClr val="000000"/>
                  </a:solidFill>
                  <a:latin typeface="Calibri" panose="020F0502020204030204" pitchFamily="34" charset="0"/>
                </a:rPr>
                <a:t>之间</a:t>
              </a:r>
              <a:endParaRPr lang="zh-CN" altLang="en-US" sz="3000" b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308" name="矩形 23"/>
            <p:cNvSpPr>
              <a:spLocks noChangeArrowheads="1"/>
            </p:cNvSpPr>
            <p:nvPr/>
          </p:nvSpPr>
          <p:spPr bwMode="auto">
            <a:xfrm>
              <a:off x="2159355" y="5661665"/>
              <a:ext cx="95731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000" b="1">
                  <a:solidFill>
                    <a:srgbClr val="000000"/>
                  </a:solidFill>
                  <a:latin typeface="Calibri" panose="020F0502020204030204" pitchFamily="34" charset="0"/>
                </a:rPr>
                <a:t>瓣膜</a:t>
              </a: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5" name="左大括号 24"/>
            <p:cNvSpPr/>
            <p:nvPr/>
          </p:nvSpPr>
          <p:spPr>
            <a:xfrm>
              <a:off x="2935360" y="5652789"/>
              <a:ext cx="349281" cy="760296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0" name="矩形 25"/>
            <p:cNvSpPr>
              <a:spLocks noChangeArrowheads="1"/>
            </p:cNvSpPr>
            <p:nvPr/>
          </p:nvSpPr>
          <p:spPr bwMode="auto">
            <a:xfrm>
              <a:off x="3206664" y="5493268"/>
              <a:ext cx="6012492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000" b="1">
                  <a:solidFill>
                    <a:srgbClr val="000000"/>
                  </a:solidFill>
                  <a:latin typeface="Calibri" panose="020F0502020204030204" pitchFamily="34" charset="0"/>
                </a:rPr>
                <a:t>房室瓣：位于</a:t>
              </a:r>
              <a:r>
                <a:rPr lang="en-US" altLang="zh-CN" sz="3000" b="1">
                  <a:solidFill>
                    <a:srgbClr val="000000"/>
                  </a:solidFill>
                  <a:latin typeface="宋体" panose="02010600030101010101" pitchFamily="2" charset="-122"/>
                </a:rPr>
                <a:t>___________</a:t>
              </a:r>
              <a:r>
                <a:rPr lang="zh-CN" altLang="en-US" sz="3000" b="1">
                  <a:solidFill>
                    <a:srgbClr val="000000"/>
                  </a:solidFill>
                  <a:latin typeface="Calibri" panose="020F0502020204030204" pitchFamily="34" charset="0"/>
                </a:rPr>
                <a:t>之间 </a:t>
              </a:r>
              <a:endParaRPr lang="en-US" altLang="zh-CN" sz="3000" b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5637213" y="6097588"/>
            <a:ext cx="2000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心室和动脉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578600" y="264001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左心室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427663" y="325596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左心室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500438" y="3721100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左心室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533775" y="4192588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右心房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462588" y="4654550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肺动脉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768975" y="5581650"/>
            <a:ext cx="17303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心房和心室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1013" y="1606550"/>
            <a:ext cx="11066462" cy="275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．毛细血管的结构特点便于血液与组织细胞充分地进行物质交换，这些特点不包括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．分布最广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．管壁最薄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．管腔最小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．血流速度最快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331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4398963" y="2435225"/>
            <a:ext cx="663575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047750" y="0"/>
            <a:ext cx="477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人体的血液循环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365125" y="4464050"/>
            <a:ext cx="11453813" cy="1893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毛细血管数量大，分布广，血管的内径小，只允许红细胞单行通过，管壁非常薄，只由一层上皮细胞构成，管内血流速度最慢。这些特点有利于血液与组织细胞充分地进行物质交换。 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  <p:bldP spid="1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梯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梯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2319</Words>
  <Application>WPS 演示</Application>
  <PresentationFormat>自定义</PresentationFormat>
  <Paragraphs>200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黑体</vt:lpstr>
      <vt:lpstr>微软雅黑</vt:lpstr>
      <vt:lpstr>仿宋</vt:lpstr>
      <vt:lpstr>华文新魏</vt:lpstr>
      <vt:lpstr>Calibri</vt:lpstr>
      <vt:lpstr>Courier New</vt:lpstr>
      <vt:lpstr>Arial Unicode MS</vt:lpstr>
      <vt:lpstr>梯田</vt:lpstr>
      <vt:lpstr>1_默认设计模板</vt:lpstr>
      <vt:lpstr>1_梯田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124</cp:revision>
  <dcterms:created xsi:type="dcterms:W3CDTF">2018-02-07T00:47:00Z</dcterms:created>
  <dcterms:modified xsi:type="dcterms:W3CDTF">2023-12-27T01:43:44Z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10A8FEC724BC4C28BA8F39EC2E61F0DE</vt:lpwstr>
  </property>
</Properties>
</file>