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270" r:id="rId5"/>
    <p:sldId id="272" r:id="rId6"/>
    <p:sldId id="302" r:id="rId7"/>
    <p:sldId id="271" r:id="rId8"/>
    <p:sldId id="303" r:id="rId9"/>
    <p:sldId id="276" r:id="rId10"/>
    <p:sldId id="278" r:id="rId11"/>
    <p:sldId id="300" r:id="rId12"/>
    <p:sldId id="304" r:id="rId13"/>
    <p:sldId id="280" r:id="rId14"/>
    <p:sldId id="305" r:id="rId15"/>
    <p:sldId id="306" r:id="rId16"/>
    <p:sldId id="281" r:id="rId17"/>
    <p:sldId id="283" r:id="rId18"/>
    <p:sldId id="297" r:id="rId19"/>
    <p:sldId id="307" r:id="rId20"/>
    <p:sldId id="320" r:id="rId21"/>
    <p:sldId id="308" r:id="rId22"/>
    <p:sldId id="321" r:id="rId23"/>
    <p:sldId id="291" r:id="rId24"/>
    <p:sldId id="309" r:id="rId25"/>
    <p:sldId id="310" r:id="rId26"/>
    <p:sldId id="293" r:id="rId27"/>
    <p:sldId id="295" r:id="rId28"/>
    <p:sldId id="296" r:id="rId29"/>
    <p:sldId id="311" r:id="rId30"/>
    <p:sldId id="312" r:id="rId31"/>
    <p:sldId id="322" r:id="rId32"/>
    <p:sldId id="313" r:id="rId33"/>
    <p:sldId id="314" r:id="rId34"/>
    <p:sldId id="315" r:id="rId35"/>
    <p:sldId id="316" r:id="rId36"/>
    <p:sldId id="317" r:id="rId37"/>
    <p:sldId id="324" r:id="rId38"/>
    <p:sldId id="318" r:id="rId39"/>
  </p:sldIdLst>
  <p:sldSz cx="12192000" cy="6858000"/>
  <p:notesSz cx="7103745" cy="10234295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-84" y="-156"/>
      </p:cViewPr>
      <p:guideLst>
        <p:guide orient="horz" pos="216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slide" Target="slide6.xml"/><Relationship Id="rId2" Type="http://schemas.openxmlformats.org/officeDocument/2006/relationships/image" Target="../media/image3.jpe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emf"/><Relationship Id="rId2" Type="http://schemas.openxmlformats.org/officeDocument/2006/relationships/package" Target="../embeddings/Document1.docx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2.docx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5"/>
          <p:cNvSpPr txBox="1">
            <a:spLocks noChangeArrowheads="1"/>
          </p:cNvSpPr>
          <p:nvPr/>
        </p:nvSpPr>
        <p:spPr bwMode="auto">
          <a:xfrm>
            <a:off x="0" y="2489200"/>
            <a:ext cx="1219200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第十三章  人是生物圈中的一员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小结与复习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22288" y="1597025"/>
            <a:ext cx="10655300" cy="2489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激素是由内分泌腺分泌的，没有导管，外分泌腺才有导管；幼儿时期，生长激素分泌不足会患侏儒症；幼年时期，甲状腺激素分泌不足会患呆小症；人体内胰岛素分泌不足时，会引发糖尿病，治疗糖尿病可以肌肉注射胰岛素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703263" y="992188"/>
            <a:ext cx="10456862" cy="4246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第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届世界杯足球赛于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日在俄罗斯开幕。“世界足球先生”梅西领衔阿根廷队向冠军发起冲击。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岁时的梅西曾因患侏儒症持续注射某荷尔蒙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年，身高才长到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169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厘米。该荷尔蒙是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．肾上腺激素	   	  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．甲状腺激素	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．生长激素	            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．胰岛素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151630" y="3198178"/>
            <a:ext cx="476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825500" y="5176838"/>
            <a:ext cx="10653713" cy="1227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生长激素是由垂体分泌的，有调节人体生长发育的作用。如果幼年时生长激素分泌不足，则生长迟缓，身材矮小，患侏儒症。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23900" y="842963"/>
            <a:ext cx="7040563" cy="66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类型二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神经系统和神经调节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pic>
        <p:nvPicPr>
          <p:cNvPr id="1638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9125" y="1054100"/>
            <a:ext cx="1143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08025" y="1552575"/>
            <a:ext cx="5745163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Calibri" panose="020F0502020204030204" pitchFamily="34" charset="0"/>
              </a:rPr>
              <a:t>1</a:t>
            </a:r>
            <a:r>
              <a:rPr lang="zh-CN" altLang="en-US" sz="2800" b="1">
                <a:latin typeface="Calibri" panose="020F0502020204030204" pitchFamily="34" charset="0"/>
              </a:rPr>
              <a:t>．人体神经系统的组成和功能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860425" y="2422525"/>
          <a:ext cx="10104438" cy="3432175"/>
        </p:xfrm>
        <a:graphic>
          <a:graphicData uri="http://schemas.openxmlformats.org/drawingml/2006/table">
            <a:tbl>
              <a:tblPr/>
              <a:tblGrid>
                <a:gridCol w="2038350"/>
                <a:gridCol w="3856038"/>
                <a:gridCol w="4210050"/>
              </a:tblGrid>
              <a:tr h="361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中枢神经系统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周围神经系统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构成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脑和脊髓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脑神经和脊神经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6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功能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大脑皮层是调节人体生命活动的最高级中枢；小脑主要功能是维持身体的平衡；脑干内有重要的生命活动中枢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脑与躯体、内脏之间的联系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通道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1198563" y="985838"/>
            <a:ext cx="8101012" cy="3752850"/>
            <a:chOff x="1199072" y="986287"/>
            <a:chExt cx="8100203" cy="3751842"/>
          </a:xfrm>
        </p:grpSpPr>
        <p:sp>
          <p:nvSpPr>
            <p:cNvPr id="7" name="TextBox 6"/>
            <p:cNvSpPr txBox="1"/>
            <p:nvPr/>
          </p:nvSpPr>
          <p:spPr>
            <a:xfrm>
              <a:off x="1199072" y="2182940"/>
              <a:ext cx="1793696" cy="16680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+mn-lt"/>
                  <a:ea typeface="+mn-ea"/>
                </a:rPr>
                <a:t>神经元</a:t>
              </a:r>
              <a:r>
                <a:rPr lang="en-US" altLang="zh-CN" sz="2400" b="1" dirty="0">
                  <a:latin typeface="+mn-lt"/>
                  <a:ea typeface="+mn-ea"/>
                </a:rPr>
                <a:t>(</a:t>
              </a:r>
              <a:r>
                <a:rPr lang="zh-CN" altLang="en-US" sz="2400" b="1" dirty="0">
                  <a:latin typeface="+mn-lt"/>
                  <a:ea typeface="+mn-ea"/>
                </a:rPr>
                <a:t>神经系统的基本单位）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  <p:sp>
          <p:nvSpPr>
            <p:cNvPr id="8" name="左大括号 7"/>
            <p:cNvSpPr/>
            <p:nvPr/>
          </p:nvSpPr>
          <p:spPr>
            <a:xfrm>
              <a:off x="2992768" y="1751256"/>
              <a:ext cx="396835" cy="2847210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37228" y="1481454"/>
              <a:ext cx="1123838" cy="645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+mj-ea"/>
                  <a:ea typeface="+mj-ea"/>
                </a:rPr>
                <a:t>结构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43578" y="4092190"/>
              <a:ext cx="5655697" cy="6459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+mj-ea"/>
                  <a:ea typeface="+mj-ea"/>
                </a:rPr>
                <a:t>功能</a:t>
              </a:r>
              <a:r>
                <a:rPr lang="en-US" altLang="zh-CN" sz="2400" b="1" dirty="0">
                  <a:latin typeface="+mj-ea"/>
                  <a:ea typeface="+mj-ea"/>
                </a:rPr>
                <a:t>(</a:t>
              </a:r>
              <a:r>
                <a:rPr lang="zh-CN" altLang="en-US" sz="2400" b="1" dirty="0">
                  <a:latin typeface="+mj-ea"/>
                  <a:ea typeface="+mj-ea"/>
                </a:rPr>
                <a:t>接受刺激，产生兴奋，传导兴奋）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  <p:sp>
          <p:nvSpPr>
            <p:cNvPr id="11" name="左大括号 10"/>
            <p:cNvSpPr/>
            <p:nvPr/>
          </p:nvSpPr>
          <p:spPr>
            <a:xfrm>
              <a:off x="4388041" y="1162452"/>
              <a:ext cx="658747" cy="1356948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75360" y="986287"/>
              <a:ext cx="1123838" cy="5602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+mj-ea"/>
                  <a:ea typeface="+mj-ea"/>
                </a:rPr>
                <a:t>细胞体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81709" y="2148025"/>
              <a:ext cx="3579455" cy="645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+mj-ea"/>
                  <a:ea typeface="+mj-ea"/>
                </a:rPr>
                <a:t>突起（包括树突和轴突）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9288" y="1046163"/>
            <a:ext cx="5656262" cy="560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j-ea"/>
                <a:ea typeface="+mj-ea"/>
              </a:rPr>
              <a:t>3</a:t>
            </a:r>
            <a:r>
              <a:rPr lang="zh-CN" altLang="en-US" sz="2400" b="1" dirty="0">
                <a:latin typeface="+mj-ea"/>
                <a:ea typeface="+mj-ea"/>
              </a:rPr>
              <a:t>．反射的概念和类型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577975" y="2027238"/>
          <a:ext cx="9678988" cy="4097337"/>
        </p:xfrm>
        <a:graphic>
          <a:graphicData uri="http://schemas.openxmlformats.org/drawingml/2006/table">
            <a:tbl>
              <a:tblPr/>
              <a:tblGrid>
                <a:gridCol w="2260600"/>
                <a:gridCol w="4192588"/>
                <a:gridCol w="3225800"/>
              </a:tblGrid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非条件反射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条件反射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形成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先天性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后天性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神经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中枢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大脑皮层以下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脊髓、脑干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大脑皮层参与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神经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联系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固定、永久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暂时联系，可建立，可消退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适应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能力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适应能力弱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能适应变化的环境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膝跳反射、排尿排便反射、吃梅流唾液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看梅、听到说梅流唾液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2438" y="1219200"/>
            <a:ext cx="11366500" cy="2168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例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2     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 关于人体生命活动调节的说法，错误的是</a:t>
            </a: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(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　　</a:t>
            </a: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)</a:t>
            </a:r>
            <a:endParaRPr lang="en-US" altLang="zh-CN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A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．主要受神经系统的调节		  </a:t>
            </a: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B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．望梅止渴属于条件反射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C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．甲状腺激素缺乏导致侏儒症           </a:t>
            </a: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D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．语言中枢位于大脑皮层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079865" y="1494473"/>
            <a:ext cx="477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665163" y="3556000"/>
            <a:ext cx="10558462" cy="2487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人体生命活动是在激素调节和神经调节的共同作用下完成的，但主要受神经系统的调节。望梅止渴是后天形成的，需要大脑参与，因此是条件反射。甲状腺激素幼年缺乏导致呆小症；生长激素缺乏导致侏儒症。语言中枢位于大脑皮层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509588" y="1812925"/>
            <a:ext cx="10456862" cy="4246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 济宁公共自行车为市民出行提供了极大方便，某学生骑车遇到红灯信号停车等待时，下列说法错误的是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．遇红灯停车属于条件反射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．红灯信号形成的物像在视网膜上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．完成红灯停车反射的神经结构是反射弧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．遇红灯停车是人类特有的反射活动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121761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874713" y="1128713"/>
            <a:ext cx="1627187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6600"/>
                </a:solidFill>
                <a:latin typeface="Calibri" panose="020F0502020204030204" pitchFamily="34" charset="0"/>
              </a:rPr>
              <a:t>体验中考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967788" y="2737168"/>
            <a:ext cx="3746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5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8813" y="1258888"/>
            <a:ext cx="115887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" name="Picture 1" descr="YYD1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45438" y="4002088"/>
            <a:ext cx="211455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84200" y="1265238"/>
            <a:ext cx="10017125" cy="1225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遇红灯停车是由具体条件刺激引起的反射，人和动物共有，而不是由语言和文字引起的人类特有的反射活动。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8438" y="874713"/>
            <a:ext cx="11620500" cy="5262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  如图</a:t>
            </a: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T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－</a:t>
            </a: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－</a:t>
            </a: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为人体膝跳反射示意图，下列叙述正确的是</a:t>
            </a: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(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)</a:t>
            </a:r>
            <a:endParaRPr lang="en-US" altLang="zh-CN" sz="28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A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．膝跳反射属于条件</a:t>
            </a: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(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复杂</a:t>
            </a: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)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反射</a:t>
            </a:r>
            <a:endParaRPr lang="zh-CN" altLang="en-US" sz="28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B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．完成膝跳反射的神经传导途径为：</a:t>
            </a:r>
            <a:endParaRPr lang="en-US" altLang="zh-CN" sz="28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⑤→④→③→⑥→⑧→⑦→③→②→①</a:t>
            </a:r>
            <a:endParaRPr lang="zh-CN" altLang="en-US" sz="28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C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．若⑥受损，其他部分正常，叩击韧带后不能完成膝跳反射，也不能产生感觉</a:t>
            </a:r>
            <a:endParaRPr lang="zh-CN" altLang="en-US" sz="28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D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．叩击韧带后，先抬起小腿，后产生感觉，说明脊髓具有反射和传导的作用</a:t>
            </a:r>
            <a:endParaRPr lang="zh-CN" altLang="en-US" sz="28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232073" y="1135063"/>
            <a:ext cx="4429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0" name="Picture 2" descr="SJC13-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56563" y="1466850"/>
            <a:ext cx="165735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84200" y="1265238"/>
            <a:ext cx="11077575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膝跳反射是非条件反射，神经中枢位于大脑皮层，是简单的低级的反射活动；完成膝跳反射的神经传导途径为：⑤→④→③→②→①，不经过大脑；膝跳反射神经中枢位于脊髓，不需要大脑皮层参与，若⑥上行神经纤维受损，其他部分正常，叩击韧带后能完成膝跳反射，不能产生感觉；叩击韧带后，先抬起小腿，后产生感觉，说明脊髓具有反射和传导的作用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5"/>
          <p:cNvSpPr>
            <a:spLocks noChangeArrowheads="1"/>
          </p:cNvSpPr>
          <p:nvPr/>
        </p:nvSpPr>
        <p:spPr bwMode="auto">
          <a:xfrm>
            <a:off x="3368516" y="1511935"/>
            <a:ext cx="4373880" cy="1106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小结与复习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6" name="组合 2"/>
          <p:cNvGrpSpPr/>
          <p:nvPr/>
        </p:nvGrpSpPr>
        <p:grpSpPr bwMode="auto">
          <a:xfrm>
            <a:off x="2490788" y="3070225"/>
            <a:ext cx="9118600" cy="1008063"/>
            <a:chOff x="5164" y="4732"/>
            <a:chExt cx="9550" cy="1587"/>
          </a:xfrm>
        </p:grpSpPr>
        <p:pic>
          <p:nvPicPr>
            <p:cNvPr id="6151" name="图片 8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5723" y="4919"/>
              <a:ext cx="8991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构 建 知 识 框 架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147" name="组合 5"/>
          <p:cNvGrpSpPr/>
          <p:nvPr/>
        </p:nvGrpSpPr>
        <p:grpSpPr bwMode="auto">
          <a:xfrm>
            <a:off x="2357438" y="4359275"/>
            <a:ext cx="9126537" cy="1038225"/>
            <a:chOff x="4443" y="6850"/>
            <a:chExt cx="11921" cy="1635"/>
          </a:xfrm>
        </p:grpSpPr>
        <p:pic>
          <p:nvPicPr>
            <p:cNvPr id="6149" name="图片 9" descr="图标-0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>
              <a:hlinkClick r:id="rId3" action="ppaction://hlinksldjump"/>
            </p:cNvPr>
            <p:cNvSpPr txBox="1"/>
            <p:nvPr/>
          </p:nvSpPr>
          <p:spPr>
            <a:xfrm>
              <a:off x="5287" y="7063"/>
              <a:ext cx="11077" cy="1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归 类 整 合 创 新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177925" y="0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　生物圈中的人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198438" y="874713"/>
            <a:ext cx="11620500" cy="5908040"/>
            <a:chOff x="198409" y="874188"/>
            <a:chExt cx="11620552" cy="5908675"/>
          </a:xfrm>
        </p:grpSpPr>
        <p:sp>
          <p:nvSpPr>
            <p:cNvPr id="3" name="文本框 2"/>
            <p:cNvSpPr txBox="1"/>
            <p:nvPr/>
          </p:nvSpPr>
          <p:spPr>
            <a:xfrm>
              <a:off x="198409" y="874188"/>
              <a:ext cx="11620552" cy="5908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indent="266700">
                <a:lnSpc>
                  <a:spcPct val="150000"/>
                </a:lnSpc>
              </a:pP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5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．   如图</a:t>
              </a: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T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－</a:t>
              </a: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5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－</a:t>
              </a: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3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表示甲、乙二人进食前后血糖含量的变化曲线，据图回答：</a:t>
              </a:r>
              <a:endPara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endParaRPr>
            </a:p>
            <a:p>
              <a:pPr indent="266700">
                <a:lnSpc>
                  <a:spcPct val="150000"/>
                </a:lnSpc>
              </a:pP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(1)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乙曲线</a:t>
              </a: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BC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段血糖含量明显上升的原因是</a:t>
              </a: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______________________________________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。</a:t>
              </a:r>
              <a:endPara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endParaRPr>
            </a:p>
            <a:p>
              <a:pPr indent="266700">
                <a:lnSpc>
                  <a:spcPct val="150000"/>
                </a:lnSpc>
              </a:pP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在该时间段进行剧烈运动，容易影响胃肠器官的功能，</a:t>
              </a:r>
              <a:endPara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endParaRPr>
            </a:p>
            <a:p>
              <a:pPr indent="266700">
                <a:lnSpc>
                  <a:spcPct val="150000"/>
                </a:lnSpc>
              </a:pP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理由是</a:t>
              </a: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__________________________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。</a:t>
              </a:r>
              <a:endPara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endParaRPr>
            </a:p>
            <a:p>
              <a:pPr indent="266700">
                <a:lnSpc>
                  <a:spcPct val="150000"/>
                </a:lnSpc>
              </a:pP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(2)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某同学分析乙曲线，认为</a:t>
              </a: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CD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段人体内胰岛素分泌量是持续增加的。你是否同意这个观点？</a:t>
              </a: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________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。</a:t>
              </a:r>
              <a:endPara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endParaRPr>
            </a:p>
            <a:p>
              <a:pPr indent="266700">
                <a:lnSpc>
                  <a:spcPct val="150000"/>
                </a:lnSpc>
              </a:pP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(3)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甲曲线中</a:t>
              </a: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MN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段血糖含量下降非常缓慢，原因是</a:t>
              </a:r>
              <a:r>
                <a:rPr lang="en-US" altLang="zh-CN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__________________</a:t>
              </a:r>
              <a:r>
                <a:rPr lang="zh-CN" altLang="en-US" sz="2800" b="1">
                  <a:latin typeface="Times New Roman" panose="02020603050405020304" pitchFamily="18" charset="0"/>
                  <a:ea typeface="Arial Unicode MS" panose="020B0604020202020204" charset="-122"/>
                  <a:cs typeface="Arial Unicode MS" panose="020B0604020202020204" charset="-122"/>
                </a:rPr>
                <a:t>。</a:t>
              </a:r>
              <a:endPara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pic>
          <p:nvPicPr>
            <p:cNvPr id="24584" name="Picture 2" descr="SJC13-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9152626" y="2087593"/>
              <a:ext cx="2481886" cy="1871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68325" y="3038475"/>
            <a:ext cx="49260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食物中的糖类被吸收回到血液　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62150" y="4271963"/>
            <a:ext cx="29686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会减少血液流向胃肠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160838" y="5567363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不同意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347075" y="6137275"/>
            <a:ext cx="34194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甲体内胰岛素分泌不足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5"/>
          <p:cNvSpPr>
            <a:spLocks noChangeArrowheads="1"/>
          </p:cNvSpPr>
          <p:nvPr/>
        </p:nvSpPr>
        <p:spPr bwMode="auto">
          <a:xfrm>
            <a:off x="11493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84200" y="1027113"/>
            <a:ext cx="11164888" cy="5016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(1)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进食后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1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小时内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(BC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段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，血糖含量出现上升的原因是食物中的糖类被吸收回到血液。饭后立即剧烈运动，会使肌肉内的血流量增大，流经消化器官的血液减少，导致胃、肠蠕动减弱，消化腺的分泌功能降低，分泌的消化液减少，从而影响食物的消化和吸收。经常这样会引起消化不良和胃、肠疾病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(2)CD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段出现血糖含量下降是由于胰岛素的调节作用，而不是人体内胰岛素分泌量是持续增加的。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(3)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甲曲线中</a:t>
            </a:r>
            <a:r>
              <a:rPr lang="en-US" altLang="zh-CN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MN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段血糖含量下降非常缓慢，原因是胰岛素分泌不足，不能起到有效的降血糖作用，于是血糖就超过正常范围，从而出现糖尿，即糖尿病。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109378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709613" y="884238"/>
            <a:ext cx="7040562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类型三　人对外界信息的感知</a:t>
            </a:r>
            <a:endParaRPr lang="zh-CN" altLang="en-US" sz="2800" b="1">
              <a:solidFill>
                <a:srgbClr val="00A6AD"/>
              </a:solidFill>
              <a:latin typeface="宋体" panose="02010600030101010101" pitchFamily="2" charset="-122"/>
            </a:endParaRPr>
          </a:p>
        </p:txBody>
      </p:sp>
      <p:pic>
        <p:nvPicPr>
          <p:cNvPr id="512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3563" y="1081088"/>
            <a:ext cx="115887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2"/>
          <p:cNvSpPr txBox="1"/>
          <p:nvPr/>
        </p:nvSpPr>
        <p:spPr>
          <a:xfrm>
            <a:off x="381000" y="1684338"/>
            <a:ext cx="68818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．眼的结构组成及各部分的主要功能</a:t>
            </a:r>
            <a:endParaRPr lang="zh-CN" altLang="en-US" sz="28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741363" y="2439988"/>
          <a:ext cx="10520362" cy="414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2" imgW="10544810" imgH="4156075" progId="">
                  <p:embed/>
                </p:oleObj>
              </mc:Choice>
              <mc:Fallback>
                <p:oleObj name="文档" r:id="rId2" imgW="10544810" imgH="4156075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1363" y="2439988"/>
                        <a:ext cx="10520362" cy="4146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96938" y="1120775"/>
            <a:ext cx="3597275" cy="785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Calibri" panose="020F0502020204030204" pitchFamily="34" charset="0"/>
              </a:rPr>
              <a:t>2</a:t>
            </a:r>
            <a:r>
              <a:rPr lang="zh-CN" altLang="en-US" sz="3000" b="1">
                <a:latin typeface="Calibri" panose="020F0502020204030204" pitchFamily="34" charset="0"/>
              </a:rPr>
              <a:t>．视觉的形成</a:t>
            </a:r>
            <a:endParaRPr lang="zh-CN" altLang="en-US" sz="3000" b="1">
              <a:latin typeface="Calibri" panose="020F050202020403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1181100" y="2260600"/>
            <a:ext cx="9593263" cy="2408238"/>
            <a:chOff x="1181819" y="2260121"/>
            <a:chExt cx="9592574" cy="2408256"/>
          </a:xfrm>
        </p:grpSpPr>
        <p:sp>
          <p:nvSpPr>
            <p:cNvPr id="6" name="TextBox 5"/>
            <p:cNvSpPr txBox="1"/>
            <p:nvPr/>
          </p:nvSpPr>
          <p:spPr>
            <a:xfrm>
              <a:off x="1181819" y="2260121"/>
              <a:ext cx="620668" cy="9239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光线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1897731" y="2674462"/>
              <a:ext cx="301603" cy="158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205683" y="2266471"/>
              <a:ext cx="620667" cy="85725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角膜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80338" y="2309334"/>
              <a:ext cx="1098471" cy="9223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防水（瞳孔）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cxnSp>
          <p:nvCxnSpPr>
            <p:cNvPr id="12" name="直接箭头连接符 11"/>
            <p:cNvCxnSpPr/>
            <p:nvPr/>
          </p:nvCxnSpPr>
          <p:spPr>
            <a:xfrm>
              <a:off x="4275635" y="2723674"/>
              <a:ext cx="301603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4729627" y="2341085"/>
              <a:ext cx="1136568" cy="9223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晶状体和玻璃体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5920167" y="2710974"/>
              <a:ext cx="301603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>
              <a:off x="2883497" y="2677637"/>
              <a:ext cx="303191" cy="158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6221770" y="2349022"/>
              <a:ext cx="1098471" cy="4429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视网膜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7332940" y="2571273"/>
              <a:ext cx="301603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7702801" y="2337910"/>
              <a:ext cx="1098471" cy="4429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视神经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>
              <a:off x="8839369" y="2525236"/>
              <a:ext cx="301603" cy="158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9133036" y="2299809"/>
              <a:ext cx="1434997" cy="5080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视觉中枢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rot="16200000" flipH="1">
              <a:off x="2008809" y="3622206"/>
              <a:ext cx="965207" cy="31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16200000" flipH="1">
              <a:off x="4784354" y="3783339"/>
              <a:ext cx="963619" cy="31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440617" y="4096873"/>
              <a:ext cx="647653" cy="15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4551840" y="4241336"/>
              <a:ext cx="709561" cy="31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261295" y="4011147"/>
              <a:ext cx="1206413" cy="4429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折射作用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rot="16200000" flipH="1">
              <a:off x="6310625" y="3299941"/>
              <a:ext cx="965207" cy="31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16200000" flipH="1">
              <a:off x="7734511" y="3292004"/>
              <a:ext cx="965207" cy="31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16200000" flipH="1">
              <a:off x="9433014" y="3299941"/>
              <a:ext cx="965207" cy="31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6156687" y="3809533"/>
              <a:ext cx="1208001" cy="8588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成像产生兴奋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826617" y="3806358"/>
              <a:ext cx="1208001" cy="4429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传导兴奋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566392" y="3744445"/>
              <a:ext cx="1208001" cy="4429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产生视觉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96938" y="1120775"/>
            <a:ext cx="35972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Calibri" panose="020F0502020204030204" pitchFamily="34" charset="0"/>
              </a:rPr>
              <a:t>3</a:t>
            </a:r>
            <a:r>
              <a:rPr lang="zh-CN" altLang="en-US" sz="3000" b="1">
                <a:latin typeface="Calibri" panose="020F0502020204030204" pitchFamily="34" charset="0"/>
              </a:rPr>
              <a:t>．耳的结构及功能</a:t>
            </a:r>
            <a:endParaRPr lang="zh-CN" altLang="en-US" sz="3000" b="1">
              <a:latin typeface="Calibri" panose="020F0502020204030204" pitchFamily="34" charset="0"/>
            </a:endParaRP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887413" y="1912938"/>
          <a:ext cx="7445375" cy="237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7454900" imgH="2371725" progId="">
                  <p:embed/>
                </p:oleObj>
              </mc:Choice>
              <mc:Fallback>
                <p:oleObj name="文档" r:id="rId1" imgW="7454900" imgH="2371725" progId="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87413" y="1912938"/>
                        <a:ext cx="7445375" cy="23733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833438" y="4387850"/>
            <a:ext cx="10390187" cy="2090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Calibri" panose="020F0502020204030204" pitchFamily="34" charset="0"/>
              </a:rPr>
              <a:t>4</a:t>
            </a:r>
            <a:r>
              <a:rPr lang="zh-CN" altLang="en-US" sz="3000" b="1">
                <a:latin typeface="Calibri" panose="020F0502020204030204" pitchFamily="34" charset="0"/>
              </a:rPr>
              <a:t>．听觉的形成</a:t>
            </a:r>
            <a:endParaRPr lang="zh-CN" altLang="en-US" sz="3000" b="1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Calibri" panose="020F0502020204030204" pitchFamily="34" charset="0"/>
              </a:rPr>
              <a:t>声波</a:t>
            </a:r>
            <a:r>
              <a:rPr lang="en-US" sz="3000" b="1">
                <a:latin typeface="Calibri" panose="020F0502020204030204" pitchFamily="34" charset="0"/>
              </a:rPr>
              <a:t>→</a:t>
            </a:r>
            <a:r>
              <a:rPr lang="zh-CN" altLang="en-US" sz="3000" b="1">
                <a:latin typeface="Calibri" panose="020F0502020204030204" pitchFamily="34" charset="0"/>
              </a:rPr>
              <a:t>外耳道</a:t>
            </a:r>
            <a:r>
              <a:rPr lang="en-US" sz="3000" b="1">
                <a:latin typeface="Calibri" panose="020F0502020204030204" pitchFamily="34" charset="0"/>
              </a:rPr>
              <a:t>→</a:t>
            </a:r>
            <a:r>
              <a:rPr lang="zh-CN" altLang="en-US" sz="3000" b="1">
                <a:latin typeface="Calibri" panose="020F0502020204030204" pitchFamily="34" charset="0"/>
              </a:rPr>
              <a:t>鼓膜</a:t>
            </a:r>
            <a:r>
              <a:rPr lang="en-US" sz="3000" b="1">
                <a:latin typeface="Calibri" panose="020F0502020204030204" pitchFamily="34" charset="0"/>
              </a:rPr>
              <a:t>→</a:t>
            </a:r>
            <a:r>
              <a:rPr lang="zh-CN" altLang="en-US" sz="3000" b="1">
                <a:latin typeface="Calibri" panose="020F0502020204030204" pitchFamily="34" charset="0"/>
              </a:rPr>
              <a:t>听小骨</a:t>
            </a:r>
            <a:r>
              <a:rPr lang="en-US" sz="3000" b="1">
                <a:latin typeface="Calibri" panose="020F0502020204030204" pitchFamily="34" charset="0"/>
              </a:rPr>
              <a:t>→</a:t>
            </a:r>
            <a:r>
              <a:rPr lang="zh-CN" altLang="en-US" sz="3000" b="1">
                <a:latin typeface="Calibri" panose="020F0502020204030204" pitchFamily="34" charset="0"/>
              </a:rPr>
              <a:t>耳蜗</a:t>
            </a:r>
            <a:r>
              <a:rPr lang="en-US" sz="3000" b="1">
                <a:latin typeface="Calibri" panose="020F0502020204030204" pitchFamily="34" charset="0"/>
              </a:rPr>
              <a:t>→</a:t>
            </a:r>
            <a:r>
              <a:rPr lang="zh-CN" altLang="en-US" sz="3000" b="1">
                <a:latin typeface="Calibri" panose="020F0502020204030204" pitchFamily="34" charset="0"/>
              </a:rPr>
              <a:t>产生神经冲动</a:t>
            </a:r>
            <a:r>
              <a:rPr lang="en-US" sz="3000" b="1">
                <a:latin typeface="Calibri" panose="020F0502020204030204" pitchFamily="34" charset="0"/>
              </a:rPr>
              <a:t>→</a:t>
            </a:r>
            <a:r>
              <a:rPr lang="zh-CN" altLang="en-US" sz="3000" b="1">
                <a:latin typeface="Calibri" panose="020F0502020204030204" pitchFamily="34" charset="0"/>
              </a:rPr>
              <a:t>沿听觉神经传导</a:t>
            </a:r>
            <a:r>
              <a:rPr lang="en-US" sz="3000" b="1">
                <a:latin typeface="Calibri" panose="020F0502020204030204" pitchFamily="34" charset="0"/>
              </a:rPr>
              <a:t>→</a:t>
            </a:r>
            <a:r>
              <a:rPr lang="zh-CN" altLang="en-US" sz="3000" b="1">
                <a:latin typeface="Calibri" panose="020F0502020204030204" pitchFamily="34" charset="0"/>
              </a:rPr>
              <a:t>大脑皮层听觉中枢</a:t>
            </a:r>
            <a:r>
              <a:rPr lang="en-US" altLang="zh-CN" sz="3000" b="1">
                <a:latin typeface="Calibri" panose="020F0502020204030204" pitchFamily="34" charset="0"/>
              </a:rPr>
              <a:t>(</a:t>
            </a:r>
            <a:r>
              <a:rPr lang="zh-CN" altLang="en-US" sz="3000" b="1">
                <a:latin typeface="Calibri" panose="020F0502020204030204" pitchFamily="34" charset="0"/>
              </a:rPr>
              <a:t>形成听觉</a:t>
            </a:r>
            <a:r>
              <a:rPr lang="en-US" altLang="zh-CN" sz="3000" b="1">
                <a:latin typeface="Calibri" panose="020F0502020204030204" pitchFamily="34" charset="0"/>
              </a:rPr>
              <a:t>)</a:t>
            </a:r>
            <a:endParaRPr lang="zh-CN" altLang="en-US" sz="3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876300" y="1014413"/>
            <a:ext cx="10975975" cy="355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例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3   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关爱眼睛，远离近视。下列有关说法，正确的是</a:t>
            </a: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(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　　</a:t>
            </a: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)</a:t>
            </a:r>
            <a:endParaRPr lang="en-US" altLang="zh-CN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A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．角膜、瞳孔、晶状体和玻璃体是光线进入眼睛的通路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B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．人能看清远近不同的物体，是因为瞳孔的大小可以调节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C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．为了节约时间，可以边走路边看书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D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．脉络膜含有许多对光线敏感的细胞，能感受光线的刺激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442575" y="1311275"/>
            <a:ext cx="3619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113506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6900" y="4567238"/>
            <a:ext cx="11002963" cy="184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人能看清远近不同的物体，是因为晶状体的调节；边走路边看书会伤害眼睛，易造成近视；视网膜上含有许多对光线敏感的细胞，能感受光的刺激。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874713" y="1182688"/>
            <a:ext cx="1627187" cy="66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6600"/>
                </a:solidFill>
                <a:latin typeface="Calibri" panose="020F0502020204030204" pitchFamily="34" charset="0"/>
              </a:rPr>
              <a:t>体验中考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768350" y="1976438"/>
            <a:ext cx="10456863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下列关于眼睛使用和保护的叙述中，错误的是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．近视眼可以佩戴凹透镜进行矫正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．长时间在摇晃的车船上用手机阅读电子书籍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．连续用眼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小时后，休息一下，远眺几分钟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．经常检查视力和坚持做眼保健操，有利于预防近视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655810" y="2165350"/>
            <a:ext cx="3508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3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0088" y="1327150"/>
            <a:ext cx="115887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768350" y="1096963"/>
            <a:ext cx="10456863" cy="28613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某人发生听觉障碍后去检查，结果表明大脑和耳的结构并无损伤。那么，推测发病的部位可能是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．听神经        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．中耳  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．鼓膜          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．耳蜗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076883" y="1998345"/>
            <a:ext cx="3619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571500" y="4049713"/>
            <a:ext cx="11002963" cy="1322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某人发生听觉障碍后去检查，结果表明大脑和耳的结构并无损伤。那么，推测发病的部位可能是听神经。 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768350" y="1096963"/>
            <a:ext cx="10456863" cy="5631180"/>
            <a:chOff x="768896" y="1096399"/>
            <a:chExt cx="10456818" cy="5631041"/>
          </a:xfrm>
        </p:grpSpPr>
        <p:sp>
          <p:nvSpPr>
            <p:cNvPr id="4" name="文本框 2"/>
            <p:cNvSpPr txBox="1"/>
            <p:nvPr/>
          </p:nvSpPr>
          <p:spPr>
            <a:xfrm>
              <a:off x="768896" y="1096399"/>
              <a:ext cx="10456818" cy="56310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 俗话说“眼观六路，耳听八方”，人们的学习和生活离不开感觉器官和脑的活动，图中甲、乙、丙代表相关结构。请据图回答：</a:t>
              </a:r>
              <a:endPara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(1)“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红灯停，绿灯行”这是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反射，该反射的感受器位于图甲的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]________</a:t>
              </a:r>
              <a:r>
                <a:rPr lang="zh-CN" altLang="en-US" sz="3000" b="1" kern="1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4823" name="Picture 2" descr="SJC13-7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63970" y="3407433"/>
              <a:ext cx="4330801" cy="1423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040438" y="532606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条件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859088" y="6022975"/>
            <a:ext cx="5937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④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735388" y="6015038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视网膜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258763" y="984250"/>
            <a:ext cx="11933237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在声波振动刺激下产生神经冲动的结构是图乙的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]________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，听到的声音是在图丙的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]________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形成的；遇到巨大声响时，要迅速张开口，以防图乙的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]________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破裂。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图丙是神经调节的高级中枢，组成其结构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的基本单位是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。在紧急情况下，大脑皮层高度兴奋，在相关神经支配下，肾上腺分泌肾上腺素增加，这是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调节；肾上腺素、甲状腺激素的分泌量增加，可以提高神经系统的兴奋性。使人体反应更加灵敏，这体现了激素调节对神经调节的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填“控制”或“影响”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186863" y="1246188"/>
            <a:ext cx="3492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d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102850" y="12192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耳蜗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686175" y="1979613"/>
            <a:ext cx="6794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　</a:t>
            </a: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52963" y="1908175"/>
            <a:ext cx="14208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大脑皮层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090988" y="2590800"/>
            <a:ext cx="3365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022850" y="253047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鼓膜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8963" y="3979863"/>
            <a:ext cx="11128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神经元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978525" y="461010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激素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61088" y="6015038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影响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1"/>
          <p:cNvGrpSpPr/>
          <p:nvPr/>
        </p:nvGrpSpPr>
        <p:grpSpPr bwMode="auto">
          <a:xfrm>
            <a:off x="158750" y="923925"/>
            <a:ext cx="4235450" cy="819150"/>
            <a:chOff x="-51" y="1646"/>
            <a:chExt cx="4986" cy="1063"/>
          </a:xfrm>
        </p:grpSpPr>
        <p:pic>
          <p:nvPicPr>
            <p:cNvPr id="7231" name="图片 4" descr="图标-0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-51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25" y="1825"/>
              <a:ext cx="4115" cy="6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构 建 知 识 框 架 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21761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Rectangle 113"/>
          <p:cNvSpPr>
            <a:spLocks noChangeArrowheads="1"/>
          </p:cNvSpPr>
          <p:nvPr/>
        </p:nvSpPr>
        <p:spPr bwMode="auto">
          <a:xfrm>
            <a:off x="1509713" y="3073400"/>
            <a:ext cx="209550" cy="4619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7172" name="Rectangle 114"/>
          <p:cNvSpPr>
            <a:spLocks noChangeArrowheads="1"/>
          </p:cNvSpPr>
          <p:nvPr/>
        </p:nvSpPr>
        <p:spPr bwMode="auto">
          <a:xfrm>
            <a:off x="1258888" y="3073400"/>
            <a:ext cx="939800" cy="4619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16" name="Text Box 281"/>
          <p:cNvSpPr txBox="1">
            <a:spLocks noChangeArrowheads="1"/>
          </p:cNvSpPr>
          <p:nvPr/>
        </p:nvSpPr>
        <p:spPr bwMode="auto">
          <a:xfrm>
            <a:off x="4246563" y="6237288"/>
            <a:ext cx="3525837" cy="3683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人体生命活动的调节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17" name="Text Box 282"/>
          <p:cNvSpPr txBox="1">
            <a:spLocks noChangeArrowheads="1"/>
          </p:cNvSpPr>
          <p:nvPr/>
        </p:nvSpPr>
        <p:spPr bwMode="auto">
          <a:xfrm>
            <a:off x="5614988" y="2857500"/>
            <a:ext cx="328612" cy="1477963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神经系统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18" name="Text Box 283"/>
          <p:cNvSpPr txBox="1">
            <a:spLocks noChangeArrowheads="1"/>
          </p:cNvSpPr>
          <p:nvPr/>
        </p:nvSpPr>
        <p:spPr bwMode="auto">
          <a:xfrm>
            <a:off x="4535488" y="2522538"/>
            <a:ext cx="409575" cy="221615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人体感知信息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19" name="Text Box 284"/>
          <p:cNvSpPr txBox="1">
            <a:spLocks noChangeArrowheads="1"/>
          </p:cNvSpPr>
          <p:nvPr/>
        </p:nvSpPr>
        <p:spPr bwMode="auto">
          <a:xfrm>
            <a:off x="2554288" y="2309813"/>
            <a:ext cx="1635125" cy="36988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眼和视觉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20" name="Text Box 285"/>
          <p:cNvSpPr txBox="1">
            <a:spLocks noChangeArrowheads="1"/>
          </p:cNvSpPr>
          <p:nvPr/>
        </p:nvSpPr>
        <p:spPr bwMode="auto">
          <a:xfrm>
            <a:off x="2784475" y="4362450"/>
            <a:ext cx="1389063" cy="3698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耳和听觉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21" name="Text Box 286"/>
          <p:cNvSpPr txBox="1">
            <a:spLocks noChangeArrowheads="1"/>
          </p:cNvSpPr>
          <p:nvPr/>
        </p:nvSpPr>
        <p:spPr bwMode="auto">
          <a:xfrm>
            <a:off x="6256338" y="2173288"/>
            <a:ext cx="1389062" cy="36988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组成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23" name="Text Box 287"/>
          <p:cNvSpPr txBox="1">
            <a:spLocks noChangeArrowheads="1"/>
          </p:cNvSpPr>
          <p:nvPr/>
        </p:nvSpPr>
        <p:spPr bwMode="auto">
          <a:xfrm>
            <a:off x="6378575" y="3817938"/>
            <a:ext cx="1389063" cy="36988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功能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25" name="Text Box 288"/>
          <p:cNvSpPr txBox="1">
            <a:spLocks noChangeArrowheads="1"/>
          </p:cNvSpPr>
          <p:nvPr/>
        </p:nvSpPr>
        <p:spPr bwMode="auto">
          <a:xfrm>
            <a:off x="6316663" y="4462463"/>
            <a:ext cx="1389062" cy="3683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神经元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27" name="Text Box 289"/>
          <p:cNvSpPr txBox="1">
            <a:spLocks noChangeArrowheads="1"/>
          </p:cNvSpPr>
          <p:nvPr/>
        </p:nvSpPr>
        <p:spPr bwMode="auto">
          <a:xfrm>
            <a:off x="7926388" y="5022850"/>
            <a:ext cx="2663825" cy="3698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细胞体和突起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28" name="Text Box 290"/>
          <p:cNvSpPr txBox="1">
            <a:spLocks noChangeArrowheads="1"/>
          </p:cNvSpPr>
          <p:nvPr/>
        </p:nvSpPr>
        <p:spPr bwMode="auto">
          <a:xfrm>
            <a:off x="7926388" y="5597525"/>
            <a:ext cx="3300412" cy="3698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产生兴奋，传导兴奋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1" name="Text Box 291"/>
          <p:cNvSpPr txBox="1">
            <a:spLocks noChangeArrowheads="1"/>
          </p:cNvSpPr>
          <p:nvPr/>
        </p:nvSpPr>
        <p:spPr bwMode="auto">
          <a:xfrm>
            <a:off x="949325" y="2784475"/>
            <a:ext cx="3292475" cy="369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眼球的基本结构和功能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2" name="Text Box 292"/>
          <p:cNvSpPr txBox="1">
            <a:spLocks noChangeArrowheads="1"/>
          </p:cNvSpPr>
          <p:nvPr/>
        </p:nvSpPr>
        <p:spPr bwMode="auto">
          <a:xfrm>
            <a:off x="2517775" y="3289300"/>
            <a:ext cx="1635125" cy="369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视觉的形成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3" name="Text Box 293"/>
          <p:cNvSpPr txBox="1">
            <a:spLocks noChangeArrowheads="1"/>
          </p:cNvSpPr>
          <p:nvPr/>
        </p:nvSpPr>
        <p:spPr bwMode="auto">
          <a:xfrm>
            <a:off x="1112838" y="3721100"/>
            <a:ext cx="3165475" cy="369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近视的成因及其预防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4" name="Text Box 294"/>
          <p:cNvSpPr txBox="1">
            <a:spLocks noChangeArrowheads="1"/>
          </p:cNvSpPr>
          <p:nvPr/>
        </p:nvSpPr>
        <p:spPr bwMode="auto">
          <a:xfrm>
            <a:off x="1798638" y="4902200"/>
            <a:ext cx="2205037" cy="369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耳的结构和功能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5" name="Text Box 295"/>
          <p:cNvSpPr txBox="1">
            <a:spLocks noChangeArrowheads="1"/>
          </p:cNvSpPr>
          <p:nvPr/>
        </p:nvSpPr>
        <p:spPr bwMode="auto">
          <a:xfrm>
            <a:off x="2157413" y="5402263"/>
            <a:ext cx="1798637" cy="369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听觉的形成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6" name="Text Box 296"/>
          <p:cNvSpPr txBox="1">
            <a:spLocks noChangeArrowheads="1"/>
          </p:cNvSpPr>
          <p:nvPr/>
        </p:nvSpPr>
        <p:spPr bwMode="auto">
          <a:xfrm>
            <a:off x="1941513" y="5834063"/>
            <a:ext cx="2205037" cy="369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耳的卫生保健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7" name="Text Box 297"/>
          <p:cNvSpPr txBox="1">
            <a:spLocks noChangeArrowheads="1"/>
          </p:cNvSpPr>
          <p:nvPr/>
        </p:nvSpPr>
        <p:spPr bwMode="auto">
          <a:xfrm>
            <a:off x="6888163" y="2809875"/>
            <a:ext cx="2206625" cy="369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中枢神经系统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8" name="Text Box 298"/>
          <p:cNvSpPr txBox="1">
            <a:spLocks noChangeArrowheads="1"/>
          </p:cNvSpPr>
          <p:nvPr/>
        </p:nvSpPr>
        <p:spPr bwMode="auto">
          <a:xfrm>
            <a:off x="6888163" y="3298825"/>
            <a:ext cx="2206625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周围神经系统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9" name="Text Box 299"/>
          <p:cNvSpPr txBox="1">
            <a:spLocks noChangeArrowheads="1"/>
          </p:cNvSpPr>
          <p:nvPr/>
        </p:nvSpPr>
        <p:spPr bwMode="auto">
          <a:xfrm>
            <a:off x="6910388" y="5548313"/>
            <a:ext cx="735012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结构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40" name="Text Box 300"/>
          <p:cNvSpPr txBox="1">
            <a:spLocks noChangeArrowheads="1"/>
          </p:cNvSpPr>
          <p:nvPr/>
        </p:nvSpPr>
        <p:spPr bwMode="auto">
          <a:xfrm>
            <a:off x="6835775" y="5002213"/>
            <a:ext cx="735013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功能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141" name="Group 305"/>
          <p:cNvGrpSpPr/>
          <p:nvPr/>
        </p:nvGrpSpPr>
        <p:grpSpPr bwMode="auto">
          <a:xfrm>
            <a:off x="4135438" y="2497138"/>
            <a:ext cx="458787" cy="2160587"/>
            <a:chOff x="1791" y="1117"/>
            <a:chExt cx="273" cy="1361"/>
          </a:xfrm>
        </p:grpSpPr>
        <p:sp>
          <p:nvSpPr>
            <p:cNvPr id="7227" name="Line 301"/>
            <p:cNvSpPr>
              <a:spLocks noChangeShapeType="1"/>
            </p:cNvSpPr>
            <p:nvPr/>
          </p:nvSpPr>
          <p:spPr bwMode="auto">
            <a:xfrm>
              <a:off x="1837" y="1117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28" name="Line 302"/>
            <p:cNvSpPr>
              <a:spLocks noChangeShapeType="1"/>
            </p:cNvSpPr>
            <p:nvPr/>
          </p:nvSpPr>
          <p:spPr bwMode="auto">
            <a:xfrm>
              <a:off x="1927" y="1117"/>
              <a:ext cx="0" cy="13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29" name="Line 303"/>
            <p:cNvSpPr>
              <a:spLocks noChangeShapeType="1"/>
            </p:cNvSpPr>
            <p:nvPr/>
          </p:nvSpPr>
          <p:spPr bwMode="auto">
            <a:xfrm flipH="1">
              <a:off x="1791" y="247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30" name="Line 304"/>
            <p:cNvSpPr>
              <a:spLocks noChangeShapeType="1"/>
            </p:cNvSpPr>
            <p:nvPr/>
          </p:nvSpPr>
          <p:spPr bwMode="auto">
            <a:xfrm>
              <a:off x="1927" y="1752"/>
              <a:ext cx="1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46" name="Group 306"/>
          <p:cNvGrpSpPr/>
          <p:nvPr/>
        </p:nvGrpSpPr>
        <p:grpSpPr bwMode="auto">
          <a:xfrm flipH="1">
            <a:off x="5902325" y="2449513"/>
            <a:ext cx="407988" cy="2232025"/>
            <a:chOff x="1791" y="1117"/>
            <a:chExt cx="273" cy="1361"/>
          </a:xfrm>
        </p:grpSpPr>
        <p:sp>
          <p:nvSpPr>
            <p:cNvPr id="7223" name="Line 307"/>
            <p:cNvSpPr>
              <a:spLocks noChangeShapeType="1"/>
            </p:cNvSpPr>
            <p:nvPr/>
          </p:nvSpPr>
          <p:spPr bwMode="auto">
            <a:xfrm>
              <a:off x="1837" y="1117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24" name="Line 308"/>
            <p:cNvSpPr>
              <a:spLocks noChangeShapeType="1"/>
            </p:cNvSpPr>
            <p:nvPr/>
          </p:nvSpPr>
          <p:spPr bwMode="auto">
            <a:xfrm>
              <a:off x="1927" y="1117"/>
              <a:ext cx="0" cy="13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25" name="Line 309"/>
            <p:cNvSpPr>
              <a:spLocks noChangeShapeType="1"/>
            </p:cNvSpPr>
            <p:nvPr/>
          </p:nvSpPr>
          <p:spPr bwMode="auto">
            <a:xfrm flipH="1">
              <a:off x="1791" y="247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26" name="Line 310"/>
            <p:cNvSpPr>
              <a:spLocks noChangeShapeType="1"/>
            </p:cNvSpPr>
            <p:nvPr/>
          </p:nvSpPr>
          <p:spPr bwMode="auto">
            <a:xfrm>
              <a:off x="1927" y="1752"/>
              <a:ext cx="1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51" name="Line 311"/>
          <p:cNvSpPr>
            <a:spLocks noChangeShapeType="1"/>
          </p:cNvSpPr>
          <p:nvPr/>
        </p:nvSpPr>
        <p:spPr bwMode="auto">
          <a:xfrm>
            <a:off x="6119813" y="3962400"/>
            <a:ext cx="246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52" name="Group 316"/>
          <p:cNvGrpSpPr/>
          <p:nvPr/>
        </p:nvGrpSpPr>
        <p:grpSpPr bwMode="auto">
          <a:xfrm>
            <a:off x="1322388" y="2640013"/>
            <a:ext cx="2860675" cy="1441450"/>
            <a:chOff x="0" y="1207"/>
            <a:chExt cx="1656" cy="908"/>
          </a:xfrm>
        </p:grpSpPr>
        <p:sp>
          <p:nvSpPr>
            <p:cNvPr id="7219" name="Line 312"/>
            <p:cNvSpPr>
              <a:spLocks noChangeShapeType="1"/>
            </p:cNvSpPr>
            <p:nvPr/>
          </p:nvSpPr>
          <p:spPr bwMode="auto">
            <a:xfrm>
              <a:off x="114" y="1525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20" name="Line 313"/>
            <p:cNvSpPr>
              <a:spLocks noChangeShapeType="1"/>
            </p:cNvSpPr>
            <p:nvPr/>
          </p:nvSpPr>
          <p:spPr bwMode="auto">
            <a:xfrm>
              <a:off x="839" y="1842"/>
              <a:ext cx="8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21" name="Line 314"/>
            <p:cNvSpPr>
              <a:spLocks noChangeShapeType="1"/>
            </p:cNvSpPr>
            <p:nvPr/>
          </p:nvSpPr>
          <p:spPr bwMode="auto">
            <a:xfrm>
              <a:off x="0" y="2115"/>
              <a:ext cx="165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22" name="Line 315"/>
            <p:cNvSpPr>
              <a:spLocks noChangeShapeType="1"/>
            </p:cNvSpPr>
            <p:nvPr/>
          </p:nvSpPr>
          <p:spPr bwMode="auto">
            <a:xfrm>
              <a:off x="1656" y="1207"/>
              <a:ext cx="0" cy="9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57" name="Group 322"/>
          <p:cNvGrpSpPr/>
          <p:nvPr/>
        </p:nvGrpSpPr>
        <p:grpSpPr bwMode="auto">
          <a:xfrm>
            <a:off x="1727200" y="4754563"/>
            <a:ext cx="2452688" cy="1441450"/>
            <a:chOff x="295" y="2523"/>
            <a:chExt cx="1361" cy="908"/>
          </a:xfrm>
        </p:grpSpPr>
        <p:sp>
          <p:nvSpPr>
            <p:cNvPr id="7215" name="Line 318"/>
            <p:cNvSpPr>
              <a:spLocks noChangeShapeType="1"/>
            </p:cNvSpPr>
            <p:nvPr/>
          </p:nvSpPr>
          <p:spPr bwMode="auto">
            <a:xfrm>
              <a:off x="389" y="2841"/>
              <a:ext cx="12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16" name="Line 319"/>
            <p:cNvSpPr>
              <a:spLocks noChangeShapeType="1"/>
            </p:cNvSpPr>
            <p:nvPr/>
          </p:nvSpPr>
          <p:spPr bwMode="auto">
            <a:xfrm>
              <a:off x="521" y="3158"/>
              <a:ext cx="1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17" name="Line 320"/>
            <p:cNvSpPr>
              <a:spLocks noChangeShapeType="1"/>
            </p:cNvSpPr>
            <p:nvPr/>
          </p:nvSpPr>
          <p:spPr bwMode="auto">
            <a:xfrm>
              <a:off x="295" y="3431"/>
              <a:ext cx="13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18" name="Line 321"/>
            <p:cNvSpPr>
              <a:spLocks noChangeShapeType="1"/>
            </p:cNvSpPr>
            <p:nvPr/>
          </p:nvSpPr>
          <p:spPr bwMode="auto">
            <a:xfrm>
              <a:off x="1656" y="2523"/>
              <a:ext cx="0" cy="9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62" name="Group 328"/>
          <p:cNvGrpSpPr/>
          <p:nvPr/>
        </p:nvGrpSpPr>
        <p:grpSpPr bwMode="auto">
          <a:xfrm>
            <a:off x="6910388" y="2568575"/>
            <a:ext cx="1881187" cy="1079500"/>
            <a:chOff x="3560" y="1162"/>
            <a:chExt cx="1044" cy="680"/>
          </a:xfrm>
        </p:grpSpPr>
        <p:sp>
          <p:nvSpPr>
            <p:cNvPr id="7212" name="Line 324"/>
            <p:cNvSpPr>
              <a:spLocks noChangeShapeType="1"/>
            </p:cNvSpPr>
            <p:nvPr/>
          </p:nvSpPr>
          <p:spPr bwMode="auto">
            <a:xfrm flipH="1">
              <a:off x="3560" y="1525"/>
              <a:ext cx="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13" name="Line 325"/>
            <p:cNvSpPr>
              <a:spLocks noChangeShapeType="1"/>
            </p:cNvSpPr>
            <p:nvPr/>
          </p:nvSpPr>
          <p:spPr bwMode="auto">
            <a:xfrm flipH="1">
              <a:off x="3560" y="1842"/>
              <a:ext cx="10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14" name="Line 327"/>
            <p:cNvSpPr>
              <a:spLocks noChangeShapeType="1"/>
            </p:cNvSpPr>
            <p:nvPr/>
          </p:nvSpPr>
          <p:spPr bwMode="auto">
            <a:xfrm flipH="1">
              <a:off x="3560" y="1162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66" name="Group 341"/>
          <p:cNvGrpSpPr/>
          <p:nvPr/>
        </p:nvGrpSpPr>
        <p:grpSpPr bwMode="auto">
          <a:xfrm>
            <a:off x="6838950" y="4826000"/>
            <a:ext cx="819150" cy="1079500"/>
            <a:chOff x="3515" y="2523"/>
            <a:chExt cx="454" cy="680"/>
          </a:xfrm>
        </p:grpSpPr>
        <p:sp>
          <p:nvSpPr>
            <p:cNvPr id="7209" name="Line 330"/>
            <p:cNvSpPr>
              <a:spLocks noChangeShapeType="1"/>
            </p:cNvSpPr>
            <p:nvPr/>
          </p:nvSpPr>
          <p:spPr bwMode="auto">
            <a:xfrm flipH="1">
              <a:off x="3515" y="2886"/>
              <a:ext cx="4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10" name="Line 331"/>
            <p:cNvSpPr>
              <a:spLocks noChangeShapeType="1"/>
            </p:cNvSpPr>
            <p:nvPr/>
          </p:nvSpPr>
          <p:spPr bwMode="auto">
            <a:xfrm flipH="1">
              <a:off x="3515" y="3203"/>
              <a:ext cx="4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11" name="Line 332"/>
            <p:cNvSpPr>
              <a:spLocks noChangeShapeType="1"/>
            </p:cNvSpPr>
            <p:nvPr/>
          </p:nvSpPr>
          <p:spPr bwMode="auto">
            <a:xfrm flipH="1">
              <a:off x="3515" y="2523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0" name="Line 333"/>
          <p:cNvSpPr>
            <a:spLocks noChangeShapeType="1"/>
          </p:cNvSpPr>
          <p:nvPr/>
        </p:nvSpPr>
        <p:spPr bwMode="auto">
          <a:xfrm>
            <a:off x="7678738" y="5219700"/>
            <a:ext cx="244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1" name="Line 334"/>
          <p:cNvSpPr>
            <a:spLocks noChangeShapeType="1"/>
          </p:cNvSpPr>
          <p:nvPr/>
        </p:nvSpPr>
        <p:spPr bwMode="auto">
          <a:xfrm>
            <a:off x="7646988" y="5741988"/>
            <a:ext cx="244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72" name="Group 337"/>
          <p:cNvGrpSpPr/>
          <p:nvPr/>
        </p:nvGrpSpPr>
        <p:grpSpPr bwMode="auto">
          <a:xfrm>
            <a:off x="4894263" y="3505200"/>
            <a:ext cx="220662" cy="2746375"/>
            <a:chOff x="2290" y="1752"/>
            <a:chExt cx="91" cy="1814"/>
          </a:xfrm>
        </p:grpSpPr>
        <p:sp>
          <p:nvSpPr>
            <p:cNvPr id="7207" name="Line 335"/>
            <p:cNvSpPr>
              <a:spLocks noChangeShapeType="1"/>
            </p:cNvSpPr>
            <p:nvPr/>
          </p:nvSpPr>
          <p:spPr bwMode="auto">
            <a:xfrm>
              <a:off x="2290" y="1752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08" name="Line 336"/>
            <p:cNvSpPr>
              <a:spLocks noChangeShapeType="1"/>
            </p:cNvSpPr>
            <p:nvPr/>
          </p:nvSpPr>
          <p:spPr bwMode="auto">
            <a:xfrm>
              <a:off x="2381" y="1752"/>
              <a:ext cx="0" cy="18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75" name="Group 338"/>
          <p:cNvGrpSpPr/>
          <p:nvPr/>
        </p:nvGrpSpPr>
        <p:grpSpPr bwMode="auto">
          <a:xfrm flipH="1">
            <a:off x="5254625" y="3530600"/>
            <a:ext cx="409575" cy="2732088"/>
            <a:chOff x="2290" y="1752"/>
            <a:chExt cx="91" cy="1814"/>
          </a:xfrm>
        </p:grpSpPr>
        <p:sp>
          <p:nvSpPr>
            <p:cNvPr id="7205" name="Line 339"/>
            <p:cNvSpPr>
              <a:spLocks noChangeShapeType="1"/>
            </p:cNvSpPr>
            <p:nvPr/>
          </p:nvSpPr>
          <p:spPr bwMode="auto">
            <a:xfrm>
              <a:off x="2290" y="1752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06" name="Line 340"/>
            <p:cNvSpPr>
              <a:spLocks noChangeShapeType="1"/>
            </p:cNvSpPr>
            <p:nvPr/>
          </p:nvSpPr>
          <p:spPr bwMode="auto">
            <a:xfrm>
              <a:off x="2381" y="1752"/>
              <a:ext cx="0" cy="18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8" name="TextBox 177"/>
          <p:cNvSpPr txBox="1">
            <a:spLocks noChangeArrowheads="1"/>
          </p:cNvSpPr>
          <p:nvPr/>
        </p:nvSpPr>
        <p:spPr bwMode="auto">
          <a:xfrm>
            <a:off x="284163" y="1682750"/>
            <a:ext cx="496093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Calibri" panose="020F0502020204030204" pitchFamily="34" charset="0"/>
              </a:rPr>
              <a:t>1</a:t>
            </a:r>
            <a:r>
              <a:rPr lang="zh-CN" altLang="en-US" sz="2400" b="1">
                <a:latin typeface="Calibri" panose="020F0502020204030204" pitchFamily="34" charset="0"/>
              </a:rPr>
              <a:t>．人体生命活动的调节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3" grpId="0" animBg="1"/>
      <p:bldP spid="125" grpId="0" animBg="1"/>
      <p:bldP spid="127" grpId="0" animBg="1"/>
      <p:bldP spid="128" grpId="0" animBg="1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51" grpId="0" animBg="1"/>
      <p:bldP spid="170" grpId="0" animBg="1"/>
      <p:bldP spid="171" grpId="0" animBg="1"/>
      <p:bldP spid="17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77788" y="1038225"/>
            <a:ext cx="12045950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</a:t>
            </a:r>
            <a:r>
              <a:rPr lang="en-US" altLang="zh-CN" sz="22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(1)“</a:t>
            </a:r>
            <a:r>
              <a:rPr lang="zh-CN" altLang="en-US" sz="22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红灯停、绿灯行”，这是一种由语言中枢、视觉中枢、躯体运动中枢等多个高级中枢参与形成的复杂反射。④视网膜上有对光线敏感的细胞，它们相当于反射弧的感受器。</a:t>
            </a:r>
            <a:r>
              <a:rPr lang="en-US" altLang="zh-CN" sz="22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(2)</a:t>
            </a:r>
            <a:r>
              <a:rPr lang="zh-CN" altLang="en-US" sz="22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外界声波经过外耳道传到鼓膜，引起鼓膜的振动；振动通过听小骨传到内耳，刺激耳蜗内的听觉感受器，产生神经冲动；神经冲动通过与听觉有关的神经传递到大脑皮层的听觉中枢，就形成了听觉。当听到巨大声响时，要迅速张大嘴巴，可以使咽鼓管张开，因咽鼓管连通咽部和鼓室，这样鼓室内的气压与鼓膜外，即外耳道的气压保持平衡，以免振破鼓膜。</a:t>
            </a:r>
            <a:r>
              <a:rPr lang="en-US" altLang="zh-CN" sz="22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(3)</a:t>
            </a:r>
            <a:r>
              <a:rPr lang="zh-CN" altLang="en-US" sz="22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神经系统结构和功能的基本单位是神经元。在紧张的状态下，会出现心跳加快、血压升高等现象。这是因为此时大脑皮层特别兴奋，因而促使肾上腺分泌较多的肾上腺素，这种激素可以增加神经系统的兴奋性，使人体反应灵敏。这说明人体的生命活动主要受到神经系统的调节，同时也受到激素调节的影响。</a:t>
            </a:r>
            <a:endParaRPr lang="zh-CN" altLang="en-US" sz="22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5"/>
          <p:cNvSpPr>
            <a:spLocks noChangeArrowheads="1"/>
          </p:cNvSpPr>
          <p:nvPr/>
        </p:nvSpPr>
        <p:spPr bwMode="auto">
          <a:xfrm>
            <a:off x="109378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709613" y="884238"/>
            <a:ext cx="7040562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类型四　人对生物圈的影响和保护   </a:t>
            </a:r>
            <a:endParaRPr lang="zh-CN" altLang="en-US" sz="2800" b="1">
              <a:solidFill>
                <a:srgbClr val="00A6AD"/>
              </a:solidFill>
              <a:latin typeface="宋体" panose="02010600030101010101" pitchFamily="2" charset="-122"/>
            </a:endParaRPr>
          </a:p>
        </p:txBody>
      </p:sp>
      <p:pic>
        <p:nvPicPr>
          <p:cNvPr id="37891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3563" y="1081088"/>
            <a:ext cx="115887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2"/>
          <p:cNvSpPr txBox="1"/>
          <p:nvPr/>
        </p:nvSpPr>
        <p:spPr>
          <a:xfrm>
            <a:off x="381000" y="1512888"/>
            <a:ext cx="6881813" cy="665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．环境污染对生物的不良影响</a:t>
            </a:r>
            <a:endParaRPr lang="zh-CN" altLang="en-US" sz="28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9573" y="2142173"/>
          <a:ext cx="11188700" cy="4691380"/>
        </p:xfrm>
        <a:graphic>
          <a:graphicData uri="http://schemas.openxmlformats.org/drawingml/2006/table">
            <a:tbl>
              <a:tblPr/>
              <a:tblGrid>
                <a:gridCol w="1566545"/>
                <a:gridCol w="9622155"/>
              </a:tblGrid>
              <a:tr h="11887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酸雨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在工业生产中燃烧煤和石油等会释放出二氧化硫和氮氧化物，它们在空气中进一步被氧化，形成硫酸和硝酸等酸性物质，随着降雨落到地面。这种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pH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小于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5.6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的雨水，我们称之为酸雨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酸雨的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危害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Times New Roman" panose="02020603050405020304" pitchFamily="18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对人的眼和呼吸道产生刺激作用；影响农作物的生长，导致减产；酸雨降落到河流、湖泊中，可使水呈现酸性，影响鱼类和水生植物等的正常生长；严重时，酸雨还会腐蚀建筑物、雕塑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温室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效应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主要是二氧化碳含量过多。危害：导致全球环境发生重大变化，如气候变暖、自然灾害增多、物种灭绝等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水污染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人类活动产生的污染物，包括未经处理的工业废水、农业废水和生活废水等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噪声污染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交通噪声、工厂噪声、施工噪声、社会活动噪声和家庭生活噪声等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农药污染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大量使用农药防治虫害，污染了土壤，还可扩散到很远的地方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768350" y="1096963"/>
            <a:ext cx="10456863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生活垃圾的分类和处理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527175" y="2105025"/>
          <a:ext cx="8858250" cy="3130551"/>
        </p:xfrm>
        <a:graphic>
          <a:graphicData uri="http://schemas.openxmlformats.org/drawingml/2006/table">
            <a:tbl>
              <a:tblPr/>
              <a:tblGrid>
                <a:gridCol w="2151063"/>
                <a:gridCol w="6707187"/>
              </a:tblGrid>
              <a:tr h="782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可回收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垃圾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报纸、废塑料、废金属和废玻璃等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不可回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收垃圾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果皮、菜叶、剩饭等，但可被微生物分解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5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有害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垃圾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废电池、废灯管和过期药品等。废电池和废灯管可通过再加工变为产品，过期药品要进行处理。即：产品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垃圾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876300" y="1014413"/>
            <a:ext cx="10975975" cy="424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例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4   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通过实验探究酸雨对植物的影响，如图所示。能说明酸雨对植物有影响的实验结果是</a:t>
            </a: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(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　　</a:t>
            </a: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)</a:t>
            </a:r>
            <a:endParaRPr lang="en-US" altLang="zh-CN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A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．甲组和乙组的植物都死亡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B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．甲组的植物正常生长，乙组的植物死亡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C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．甲组和乙组的植物都正常生长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D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．甲组的植物死亡，乙组的植物正常生长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964238" y="1984375"/>
            <a:ext cx="3746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39" name="Rectangle 5"/>
          <p:cNvSpPr>
            <a:spLocks noChangeArrowheads="1"/>
          </p:cNvSpPr>
          <p:nvPr/>
        </p:nvSpPr>
        <p:spPr bwMode="auto">
          <a:xfrm>
            <a:off x="113506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842" name="Picture 2" descr="6SXS10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488363" y="2354263"/>
            <a:ext cx="3144837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5"/>
          <p:cNvSpPr>
            <a:spLocks noChangeArrowheads="1"/>
          </p:cNvSpPr>
          <p:nvPr/>
        </p:nvSpPr>
        <p:spPr bwMode="auto">
          <a:xfrm>
            <a:off x="113506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8138" y="1030288"/>
            <a:ext cx="11241087" cy="1322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甲组为实验组，乙组为对照组。实验证明酸雨对植物的生长发育有影响。实验结果应是“酸雨”使植物死亡，而对照实验中的植物正常生长。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4663" y="2657475"/>
            <a:ext cx="11437937" cy="355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Calibri" panose="020F0502020204030204" pitchFamily="34" charset="0"/>
              </a:rPr>
              <a:t>[</a:t>
            </a:r>
            <a:r>
              <a:rPr lang="zh-CN" altLang="en-US" sz="3000" b="1">
                <a:latin typeface="Calibri" panose="020F0502020204030204" pitchFamily="34" charset="0"/>
              </a:rPr>
              <a:t>方法点拨</a:t>
            </a:r>
            <a:r>
              <a:rPr lang="en-US" altLang="zh-CN" sz="3000" b="1">
                <a:latin typeface="Calibri" panose="020F0502020204030204" pitchFamily="34" charset="0"/>
              </a:rPr>
              <a:t>] </a:t>
            </a:r>
            <a:r>
              <a:rPr lang="zh-CN" altLang="en-US" sz="3000" b="1">
                <a:latin typeface="Calibri" panose="020F0502020204030204" pitchFamily="34" charset="0"/>
              </a:rPr>
              <a:t>酸雨主要是人为地向大气中排放大量的酸性物质</a:t>
            </a:r>
            <a:r>
              <a:rPr lang="en-US" altLang="zh-CN" sz="3000" b="1">
                <a:latin typeface="Calibri" panose="020F0502020204030204" pitchFamily="34" charset="0"/>
              </a:rPr>
              <a:t>(</a:t>
            </a:r>
            <a:r>
              <a:rPr lang="zh-CN" altLang="en-US" sz="3000" b="1">
                <a:latin typeface="Calibri" panose="020F0502020204030204" pitchFamily="34" charset="0"/>
              </a:rPr>
              <a:t>如二氧化硫</a:t>
            </a:r>
            <a:r>
              <a:rPr lang="en-US" altLang="zh-CN" sz="3000" b="1">
                <a:latin typeface="Calibri" panose="020F0502020204030204" pitchFamily="34" charset="0"/>
              </a:rPr>
              <a:t>)</a:t>
            </a:r>
            <a:r>
              <a:rPr lang="zh-CN" altLang="en-US" sz="3000" b="1">
                <a:latin typeface="Calibri" panose="020F0502020204030204" pitchFamily="34" charset="0"/>
              </a:rPr>
              <a:t>造成的。一是因为大量燃烧含硫量高的煤，二是各种机动车排放的大量尾气。酸雨被称为</a:t>
            </a:r>
            <a:r>
              <a:rPr lang="en-US" sz="3000" b="1">
                <a:latin typeface="Calibri" panose="020F0502020204030204" pitchFamily="34" charset="0"/>
              </a:rPr>
              <a:t>“</a:t>
            </a:r>
            <a:r>
              <a:rPr lang="zh-CN" altLang="en-US" sz="3000" b="1">
                <a:latin typeface="Calibri" panose="020F0502020204030204" pitchFamily="34" charset="0"/>
              </a:rPr>
              <a:t>空中死神</a:t>
            </a:r>
            <a:r>
              <a:rPr lang="en-US" sz="3000" b="1">
                <a:latin typeface="Calibri" panose="020F0502020204030204" pitchFamily="34" charset="0"/>
              </a:rPr>
              <a:t>”</a:t>
            </a:r>
            <a:r>
              <a:rPr lang="zh-CN" altLang="en-US" sz="3000" b="1">
                <a:latin typeface="Calibri" panose="020F0502020204030204" pitchFamily="34" charset="0"/>
              </a:rPr>
              <a:t>，</a:t>
            </a:r>
            <a:r>
              <a:rPr lang="en-US" altLang="zh-CN" sz="3000" b="1">
                <a:latin typeface="Calibri" panose="020F0502020204030204" pitchFamily="34" charset="0"/>
              </a:rPr>
              <a:t>pH&lt;5.6</a:t>
            </a:r>
            <a:r>
              <a:rPr lang="zh-CN" altLang="en-US" sz="3000" b="1">
                <a:latin typeface="Calibri" panose="020F0502020204030204" pitchFamily="34" charset="0"/>
              </a:rPr>
              <a:t>；对人的眼和呼吸道会产生刺激作用；影响水生生物的生长发育；影响植物的正常生长；威胁人类的健康。</a:t>
            </a:r>
            <a:endParaRPr lang="zh-CN" altLang="en-US" sz="3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748030" y="1469073"/>
            <a:ext cx="10456863" cy="4246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“绿水青山就是金山银山”，新时期中央政府推行的一系列措施中与环境保护无直接关系的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．植树造林、退耕还林       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．加大对环境污染事件的处罚力度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．大力开发风能、太阳能等新能源项目    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．放开二孩政策，改善人口结构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260590" y="2359025"/>
            <a:ext cx="476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5"/>
          <p:cNvSpPr>
            <a:spLocks noChangeArrowheads="1"/>
          </p:cNvSpPr>
          <p:nvPr/>
        </p:nvSpPr>
        <p:spPr bwMode="auto">
          <a:xfrm>
            <a:off x="113506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3563" y="1279525"/>
            <a:ext cx="11002962" cy="2555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植树造林、退耕还林，改善生态环境；加大对环境污染事件的处罚力度，唤起人们的环保意识；大力开发风能、太阳能等新能源项目，有利于减少温室气体的排放，同时解决当前能源危机；放开二孩政策，改善人口结构与环保无关。 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876300" y="1014413"/>
            <a:ext cx="10975975" cy="3553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10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  下列说法不正确的是</a:t>
            </a: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(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　　</a:t>
            </a: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)</a:t>
            </a:r>
            <a:endParaRPr lang="en-US" altLang="zh-CN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A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．人口过度增长会导致环境质量下降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B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．人口猛增会导致生态平衡失调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C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．人口猛增会引发多种社会问题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D</a:t>
            </a:r>
            <a:r>
              <a:rPr lang="zh-CN" altLang="en-US" sz="3000" b="1">
                <a:latin typeface="Times New Roman" panose="02020603050405020304" pitchFamily="18" charset="0"/>
                <a:ea typeface="Arial Unicode MS" panose="020B0604020202020204" charset="-122"/>
                <a:cs typeface="Arial Unicode MS" panose="020B0604020202020204" charset="-122"/>
              </a:rPr>
              <a:t>．只要解决粮食问题就可以使人口无限增长</a:t>
            </a:r>
            <a:endParaRPr lang="zh-CN" altLang="en-US" sz="3000" b="1">
              <a:latin typeface="Times New Roman" panose="02020603050405020304" pitchFamily="18" charset="0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938838" y="1283653"/>
            <a:ext cx="3730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5" name="Rectangle 5"/>
          <p:cNvSpPr>
            <a:spLocks noChangeArrowheads="1"/>
          </p:cNvSpPr>
          <p:nvPr/>
        </p:nvSpPr>
        <p:spPr bwMode="auto">
          <a:xfrm>
            <a:off x="1135063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623888" y="4579938"/>
            <a:ext cx="11002962" cy="184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6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6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粮食问题虽然是制约人口增长的众多因素之一，但不是解决了粮食问题，人口就能无限增长。衣、行、住、资源、教育以及医疗等众多问题也在制约着人口的增长。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5"/>
          <p:cNvSpPr>
            <a:spLocks noChangeArrowheads="1"/>
          </p:cNvSpPr>
          <p:nvPr/>
        </p:nvSpPr>
        <p:spPr bwMode="auto">
          <a:xfrm>
            <a:off x="1016000" y="0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Text Box 21"/>
          <p:cNvSpPr txBox="1">
            <a:spLocks noChangeArrowheads="1"/>
          </p:cNvSpPr>
          <p:nvPr/>
        </p:nvSpPr>
        <p:spPr bwMode="auto">
          <a:xfrm>
            <a:off x="3692525" y="904875"/>
            <a:ext cx="2905125" cy="3683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人体生命活动的调节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117" name="Group 22"/>
          <p:cNvGrpSpPr/>
          <p:nvPr/>
        </p:nvGrpSpPr>
        <p:grpSpPr bwMode="auto">
          <a:xfrm flipV="1">
            <a:off x="4638675" y="1382713"/>
            <a:ext cx="215900" cy="2592387"/>
            <a:chOff x="2290" y="1752"/>
            <a:chExt cx="91" cy="1814"/>
          </a:xfrm>
        </p:grpSpPr>
        <p:sp>
          <p:nvSpPr>
            <p:cNvPr id="8252" name="Line 23"/>
            <p:cNvSpPr>
              <a:spLocks noChangeShapeType="1"/>
            </p:cNvSpPr>
            <p:nvPr/>
          </p:nvSpPr>
          <p:spPr bwMode="auto">
            <a:xfrm>
              <a:off x="2290" y="1752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53" name="Line 24"/>
            <p:cNvSpPr>
              <a:spLocks noChangeShapeType="1"/>
            </p:cNvSpPr>
            <p:nvPr/>
          </p:nvSpPr>
          <p:spPr bwMode="auto">
            <a:xfrm>
              <a:off x="2381" y="1752"/>
              <a:ext cx="0" cy="18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20" name="Group 25"/>
          <p:cNvGrpSpPr/>
          <p:nvPr/>
        </p:nvGrpSpPr>
        <p:grpSpPr bwMode="auto">
          <a:xfrm flipH="1" flipV="1">
            <a:off x="5394325" y="1365250"/>
            <a:ext cx="215900" cy="1800225"/>
            <a:chOff x="2290" y="1752"/>
            <a:chExt cx="91" cy="1814"/>
          </a:xfrm>
        </p:grpSpPr>
        <p:sp>
          <p:nvSpPr>
            <p:cNvPr id="8250" name="Line 26"/>
            <p:cNvSpPr>
              <a:spLocks noChangeShapeType="1"/>
            </p:cNvSpPr>
            <p:nvPr/>
          </p:nvSpPr>
          <p:spPr bwMode="auto">
            <a:xfrm>
              <a:off x="2290" y="1752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51" name="Line 27"/>
            <p:cNvSpPr>
              <a:spLocks noChangeShapeType="1"/>
            </p:cNvSpPr>
            <p:nvPr/>
          </p:nvSpPr>
          <p:spPr bwMode="auto">
            <a:xfrm>
              <a:off x="2381" y="1752"/>
              <a:ext cx="0" cy="18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23" name="Text Box 28"/>
          <p:cNvSpPr txBox="1">
            <a:spLocks noChangeArrowheads="1"/>
          </p:cNvSpPr>
          <p:nvPr/>
        </p:nvSpPr>
        <p:spPr bwMode="auto">
          <a:xfrm>
            <a:off x="5683250" y="2373313"/>
            <a:ext cx="288925" cy="1477962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神经调节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24" name="Text Box 29"/>
          <p:cNvSpPr txBox="1">
            <a:spLocks noChangeArrowheads="1"/>
          </p:cNvSpPr>
          <p:nvPr/>
        </p:nvSpPr>
        <p:spPr bwMode="auto">
          <a:xfrm>
            <a:off x="4351338" y="3236913"/>
            <a:ext cx="288925" cy="1477962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激素调节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125" name="Group 30"/>
          <p:cNvGrpSpPr/>
          <p:nvPr/>
        </p:nvGrpSpPr>
        <p:grpSpPr bwMode="auto">
          <a:xfrm>
            <a:off x="4062413" y="2805113"/>
            <a:ext cx="288925" cy="2160587"/>
            <a:chOff x="1791" y="1117"/>
            <a:chExt cx="273" cy="1361"/>
          </a:xfrm>
        </p:grpSpPr>
        <p:sp>
          <p:nvSpPr>
            <p:cNvPr id="8246" name="Line 31"/>
            <p:cNvSpPr>
              <a:spLocks noChangeShapeType="1"/>
            </p:cNvSpPr>
            <p:nvPr/>
          </p:nvSpPr>
          <p:spPr bwMode="auto">
            <a:xfrm>
              <a:off x="1837" y="1117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47" name="Line 32"/>
            <p:cNvSpPr>
              <a:spLocks noChangeShapeType="1"/>
            </p:cNvSpPr>
            <p:nvPr/>
          </p:nvSpPr>
          <p:spPr bwMode="auto">
            <a:xfrm>
              <a:off x="1927" y="1117"/>
              <a:ext cx="0" cy="13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48" name="Line 33"/>
            <p:cNvSpPr>
              <a:spLocks noChangeShapeType="1"/>
            </p:cNvSpPr>
            <p:nvPr/>
          </p:nvSpPr>
          <p:spPr bwMode="auto">
            <a:xfrm flipH="1">
              <a:off x="1791" y="247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49" name="Line 34"/>
            <p:cNvSpPr>
              <a:spLocks noChangeShapeType="1"/>
            </p:cNvSpPr>
            <p:nvPr/>
          </p:nvSpPr>
          <p:spPr bwMode="auto">
            <a:xfrm>
              <a:off x="1927" y="1752"/>
              <a:ext cx="1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30" name="Group 35"/>
          <p:cNvGrpSpPr/>
          <p:nvPr/>
        </p:nvGrpSpPr>
        <p:grpSpPr bwMode="auto">
          <a:xfrm flipH="1">
            <a:off x="5975350" y="1724025"/>
            <a:ext cx="1003300" cy="2147888"/>
            <a:chOff x="1791" y="1117"/>
            <a:chExt cx="591" cy="1361"/>
          </a:xfrm>
        </p:grpSpPr>
        <p:sp>
          <p:nvSpPr>
            <p:cNvPr id="8242" name="Line 36"/>
            <p:cNvSpPr>
              <a:spLocks noChangeShapeType="1"/>
            </p:cNvSpPr>
            <p:nvPr/>
          </p:nvSpPr>
          <p:spPr bwMode="auto">
            <a:xfrm>
              <a:off x="1837" y="1117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43" name="Line 37"/>
            <p:cNvSpPr>
              <a:spLocks noChangeShapeType="1"/>
            </p:cNvSpPr>
            <p:nvPr/>
          </p:nvSpPr>
          <p:spPr bwMode="auto">
            <a:xfrm>
              <a:off x="1927" y="1117"/>
              <a:ext cx="0" cy="13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44" name="Line 38"/>
            <p:cNvSpPr>
              <a:spLocks noChangeShapeType="1"/>
            </p:cNvSpPr>
            <p:nvPr/>
          </p:nvSpPr>
          <p:spPr bwMode="auto">
            <a:xfrm flipH="1">
              <a:off x="1791" y="247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45" name="Line 39"/>
            <p:cNvSpPr>
              <a:spLocks noChangeShapeType="1"/>
            </p:cNvSpPr>
            <p:nvPr/>
          </p:nvSpPr>
          <p:spPr bwMode="auto">
            <a:xfrm>
              <a:off x="1927" y="1752"/>
              <a:ext cx="455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35" name="Text Box 45"/>
          <p:cNvSpPr txBox="1">
            <a:spLocks noChangeArrowheads="1"/>
          </p:cNvSpPr>
          <p:nvPr/>
        </p:nvSpPr>
        <p:spPr bwMode="auto">
          <a:xfrm>
            <a:off x="2286000" y="2422525"/>
            <a:ext cx="1776413" cy="3698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内分泌腺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6" name="Text Box 46"/>
          <p:cNvSpPr txBox="1">
            <a:spLocks noChangeArrowheads="1"/>
          </p:cNvSpPr>
          <p:nvPr/>
        </p:nvSpPr>
        <p:spPr bwMode="auto">
          <a:xfrm>
            <a:off x="2833688" y="4725988"/>
            <a:ext cx="1219200" cy="36988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激素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7" name="Text Box 47"/>
          <p:cNvSpPr txBox="1">
            <a:spLocks noChangeArrowheads="1"/>
          </p:cNvSpPr>
          <p:nvPr/>
        </p:nvSpPr>
        <p:spPr bwMode="auto">
          <a:xfrm>
            <a:off x="587375" y="4867275"/>
            <a:ext cx="1881188" cy="1477963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生长激素、甲状腺激素、胰岛素、性激素等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8" name="Text Box 48"/>
          <p:cNvSpPr txBox="1">
            <a:spLocks noChangeArrowheads="1"/>
          </p:cNvSpPr>
          <p:nvPr/>
        </p:nvSpPr>
        <p:spPr bwMode="auto">
          <a:xfrm>
            <a:off x="6931025" y="1485900"/>
            <a:ext cx="649288" cy="3698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反射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9" name="Text Box 49"/>
          <p:cNvSpPr txBox="1">
            <a:spLocks noChangeArrowheads="1"/>
          </p:cNvSpPr>
          <p:nvPr/>
        </p:nvSpPr>
        <p:spPr bwMode="auto">
          <a:xfrm>
            <a:off x="7113588" y="3486150"/>
            <a:ext cx="1374775" cy="3683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反射弧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40" name="Text Box 50"/>
          <p:cNvSpPr txBox="1">
            <a:spLocks noChangeArrowheads="1"/>
          </p:cNvSpPr>
          <p:nvPr/>
        </p:nvSpPr>
        <p:spPr bwMode="auto">
          <a:xfrm>
            <a:off x="206375" y="3071813"/>
            <a:ext cx="3757613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外分泌腺与内分泌腺的概念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41" name="Text Box 51"/>
          <p:cNvSpPr txBox="1">
            <a:spLocks noChangeArrowheads="1"/>
          </p:cNvSpPr>
          <p:nvPr/>
        </p:nvSpPr>
        <p:spPr bwMode="auto">
          <a:xfrm>
            <a:off x="812800" y="3459163"/>
            <a:ext cx="3425825" cy="369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人体主要的内分泌腺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142" name="Group 89"/>
          <p:cNvGrpSpPr/>
          <p:nvPr/>
        </p:nvGrpSpPr>
        <p:grpSpPr bwMode="auto">
          <a:xfrm>
            <a:off x="1019175" y="2801938"/>
            <a:ext cx="3032125" cy="1008062"/>
            <a:chOff x="68" y="1979"/>
            <a:chExt cx="1910" cy="635"/>
          </a:xfrm>
        </p:grpSpPr>
        <p:sp>
          <p:nvSpPr>
            <p:cNvPr id="8239" name="Line 53"/>
            <p:cNvSpPr>
              <a:spLocks noChangeShapeType="1"/>
            </p:cNvSpPr>
            <p:nvPr/>
          </p:nvSpPr>
          <p:spPr bwMode="auto">
            <a:xfrm>
              <a:off x="68" y="2341"/>
              <a:ext cx="19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40" name="Line 54"/>
            <p:cNvSpPr>
              <a:spLocks noChangeShapeType="1"/>
            </p:cNvSpPr>
            <p:nvPr/>
          </p:nvSpPr>
          <p:spPr bwMode="auto">
            <a:xfrm>
              <a:off x="340" y="2614"/>
              <a:ext cx="16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41" name="Line 55"/>
            <p:cNvSpPr>
              <a:spLocks noChangeShapeType="1"/>
            </p:cNvSpPr>
            <p:nvPr/>
          </p:nvSpPr>
          <p:spPr bwMode="auto">
            <a:xfrm>
              <a:off x="1973" y="1979"/>
              <a:ext cx="0" cy="6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46" name="Text Box 56"/>
          <p:cNvSpPr txBox="1">
            <a:spLocks noChangeArrowheads="1"/>
          </p:cNvSpPr>
          <p:nvPr/>
        </p:nvSpPr>
        <p:spPr bwMode="auto">
          <a:xfrm>
            <a:off x="3114675" y="5324475"/>
            <a:ext cx="768350" cy="369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概念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47" name="Text Box 57"/>
          <p:cNvSpPr txBox="1">
            <a:spLocks noChangeArrowheads="1"/>
          </p:cNvSpPr>
          <p:nvPr/>
        </p:nvSpPr>
        <p:spPr bwMode="auto">
          <a:xfrm>
            <a:off x="3235325" y="5757863"/>
            <a:ext cx="649288" cy="369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种类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148" name="Group 58"/>
          <p:cNvGrpSpPr/>
          <p:nvPr/>
        </p:nvGrpSpPr>
        <p:grpSpPr bwMode="auto">
          <a:xfrm flipH="1">
            <a:off x="3306763" y="5108575"/>
            <a:ext cx="647700" cy="1008063"/>
            <a:chOff x="3560" y="1162"/>
            <a:chExt cx="1044" cy="680"/>
          </a:xfrm>
        </p:grpSpPr>
        <p:sp>
          <p:nvSpPr>
            <p:cNvPr id="8236" name="Line 59"/>
            <p:cNvSpPr>
              <a:spLocks noChangeShapeType="1"/>
            </p:cNvSpPr>
            <p:nvPr/>
          </p:nvSpPr>
          <p:spPr bwMode="auto">
            <a:xfrm flipH="1">
              <a:off x="3560" y="1525"/>
              <a:ext cx="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37" name="Line 60"/>
            <p:cNvSpPr>
              <a:spLocks noChangeShapeType="1"/>
            </p:cNvSpPr>
            <p:nvPr/>
          </p:nvSpPr>
          <p:spPr bwMode="auto">
            <a:xfrm flipH="1">
              <a:off x="3560" y="1842"/>
              <a:ext cx="10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38" name="Line 61"/>
            <p:cNvSpPr>
              <a:spLocks noChangeShapeType="1"/>
            </p:cNvSpPr>
            <p:nvPr/>
          </p:nvSpPr>
          <p:spPr bwMode="auto">
            <a:xfrm flipH="1">
              <a:off x="3560" y="1162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52" name="Line 62"/>
          <p:cNvSpPr>
            <a:spLocks noChangeShapeType="1"/>
          </p:cNvSpPr>
          <p:nvPr/>
        </p:nvSpPr>
        <p:spPr bwMode="auto">
          <a:xfrm>
            <a:off x="2443163" y="5900738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" name="Text Box 67"/>
          <p:cNvSpPr txBox="1">
            <a:spLocks noChangeArrowheads="1"/>
          </p:cNvSpPr>
          <p:nvPr/>
        </p:nvSpPr>
        <p:spPr bwMode="auto">
          <a:xfrm>
            <a:off x="7229475" y="3894138"/>
            <a:ext cx="1336675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感受器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54" name="Text Box 68"/>
          <p:cNvSpPr txBox="1">
            <a:spLocks noChangeArrowheads="1"/>
          </p:cNvSpPr>
          <p:nvPr/>
        </p:nvSpPr>
        <p:spPr bwMode="auto">
          <a:xfrm>
            <a:off x="7158038" y="4271963"/>
            <a:ext cx="1563687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传入神经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55" name="Text Box 69"/>
          <p:cNvSpPr txBox="1">
            <a:spLocks noChangeArrowheads="1"/>
          </p:cNvSpPr>
          <p:nvPr/>
        </p:nvSpPr>
        <p:spPr bwMode="auto">
          <a:xfrm>
            <a:off x="7158038" y="4646613"/>
            <a:ext cx="1589087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神经中枢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56" name="Text Box 70"/>
          <p:cNvSpPr txBox="1">
            <a:spLocks noChangeArrowheads="1"/>
          </p:cNvSpPr>
          <p:nvPr/>
        </p:nvSpPr>
        <p:spPr bwMode="auto">
          <a:xfrm>
            <a:off x="7156450" y="5070475"/>
            <a:ext cx="1296988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传出神经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57" name="Text Box 71"/>
          <p:cNvSpPr txBox="1">
            <a:spLocks noChangeArrowheads="1"/>
          </p:cNvSpPr>
          <p:nvPr/>
        </p:nvSpPr>
        <p:spPr bwMode="auto">
          <a:xfrm>
            <a:off x="7161213" y="5495925"/>
            <a:ext cx="1362075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效应器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158" name="Group 90"/>
          <p:cNvGrpSpPr/>
          <p:nvPr/>
        </p:nvGrpSpPr>
        <p:grpSpPr bwMode="auto">
          <a:xfrm>
            <a:off x="7072313" y="3768725"/>
            <a:ext cx="1295400" cy="2087563"/>
            <a:chOff x="3470" y="2478"/>
            <a:chExt cx="816" cy="1315"/>
          </a:xfrm>
        </p:grpSpPr>
        <p:sp>
          <p:nvSpPr>
            <p:cNvPr id="8230" name="Line 72"/>
            <p:cNvSpPr>
              <a:spLocks noChangeShapeType="1"/>
            </p:cNvSpPr>
            <p:nvPr/>
          </p:nvSpPr>
          <p:spPr bwMode="auto">
            <a:xfrm>
              <a:off x="3470" y="2478"/>
              <a:ext cx="0" cy="13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31" name="Line 73"/>
            <p:cNvSpPr>
              <a:spLocks noChangeShapeType="1"/>
            </p:cNvSpPr>
            <p:nvPr/>
          </p:nvSpPr>
          <p:spPr bwMode="auto">
            <a:xfrm>
              <a:off x="3470" y="2750"/>
              <a:ext cx="6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32" name="Line 74"/>
            <p:cNvSpPr>
              <a:spLocks noChangeShapeType="1"/>
            </p:cNvSpPr>
            <p:nvPr/>
          </p:nvSpPr>
          <p:spPr bwMode="auto">
            <a:xfrm>
              <a:off x="3470" y="3022"/>
              <a:ext cx="7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33" name="Line 75"/>
            <p:cNvSpPr>
              <a:spLocks noChangeShapeType="1"/>
            </p:cNvSpPr>
            <p:nvPr/>
          </p:nvSpPr>
          <p:spPr bwMode="auto">
            <a:xfrm>
              <a:off x="3470" y="3249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34" name="Line 76"/>
            <p:cNvSpPr>
              <a:spLocks noChangeShapeType="1"/>
            </p:cNvSpPr>
            <p:nvPr/>
          </p:nvSpPr>
          <p:spPr bwMode="auto">
            <a:xfrm>
              <a:off x="3470" y="3521"/>
              <a:ext cx="7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35" name="Line 77"/>
            <p:cNvSpPr>
              <a:spLocks noChangeShapeType="1"/>
            </p:cNvSpPr>
            <p:nvPr/>
          </p:nvSpPr>
          <p:spPr bwMode="auto">
            <a:xfrm>
              <a:off x="3470" y="3793"/>
              <a:ext cx="7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65" name="Line 78"/>
          <p:cNvSpPr>
            <a:spLocks noChangeShapeType="1"/>
          </p:cNvSpPr>
          <p:nvPr/>
        </p:nvSpPr>
        <p:spPr bwMode="auto">
          <a:xfrm>
            <a:off x="4602163" y="4051300"/>
            <a:ext cx="725487" cy="765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6" name="Line 79"/>
          <p:cNvSpPr>
            <a:spLocks noChangeShapeType="1"/>
          </p:cNvSpPr>
          <p:nvPr/>
        </p:nvSpPr>
        <p:spPr bwMode="auto">
          <a:xfrm flipH="1">
            <a:off x="5645150" y="3867150"/>
            <a:ext cx="180975" cy="938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7" name="Oval 80"/>
          <p:cNvSpPr>
            <a:spLocks noChangeArrowheads="1"/>
          </p:cNvSpPr>
          <p:nvPr/>
        </p:nvSpPr>
        <p:spPr bwMode="auto">
          <a:xfrm>
            <a:off x="4097338" y="4803775"/>
            <a:ext cx="2919412" cy="186055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latin typeface="Calibri" panose="020F0502020204030204" pitchFamily="34" charset="0"/>
              </a:rPr>
              <a:t>人体的生命活动</a:t>
            </a:r>
            <a:endParaRPr lang="en-US" altLang="zh-CN" sz="2000" b="1">
              <a:latin typeface="Calibri" panose="020F0502020204030204" pitchFamily="34" charset="0"/>
            </a:endParaRPr>
          </a:p>
          <a:p>
            <a:r>
              <a:rPr lang="zh-CN" altLang="en-US" sz="2000" b="1">
                <a:latin typeface="Calibri" panose="020F0502020204030204" pitchFamily="34" charset="0"/>
              </a:rPr>
              <a:t>主要受神经系统</a:t>
            </a:r>
            <a:endParaRPr lang="en-US" altLang="zh-CN" sz="2000" b="1">
              <a:latin typeface="Calibri" panose="020F0502020204030204" pitchFamily="34" charset="0"/>
            </a:endParaRPr>
          </a:p>
          <a:p>
            <a:r>
              <a:rPr lang="zh-CN" altLang="en-US" sz="2000" b="1">
                <a:latin typeface="Calibri" panose="020F0502020204030204" pitchFamily="34" charset="0"/>
              </a:rPr>
              <a:t>的调节，但也受</a:t>
            </a:r>
            <a:endParaRPr lang="en-US" altLang="zh-CN" sz="2000" b="1">
              <a:latin typeface="Calibri" panose="020F0502020204030204" pitchFamily="34" charset="0"/>
            </a:endParaRPr>
          </a:p>
          <a:p>
            <a:r>
              <a:rPr lang="zh-CN" altLang="en-US" sz="2000" b="1">
                <a:latin typeface="Calibri" panose="020F0502020204030204" pitchFamily="34" charset="0"/>
              </a:rPr>
              <a:t>激素调节的影响</a:t>
            </a:r>
            <a:endParaRPr lang="zh-CN" altLang="en-US" sz="2000" b="1">
              <a:latin typeface="Calibri" panose="020F0502020204030204" pitchFamily="34" charset="0"/>
            </a:endParaRPr>
          </a:p>
        </p:txBody>
      </p:sp>
      <p:sp>
        <p:nvSpPr>
          <p:cNvPr id="168" name="AutoShape 81"/>
          <p:cNvSpPr>
            <a:spLocks noChangeArrowheads="1"/>
          </p:cNvSpPr>
          <p:nvPr/>
        </p:nvSpPr>
        <p:spPr bwMode="auto">
          <a:xfrm>
            <a:off x="7881938" y="900113"/>
            <a:ext cx="3065462" cy="685800"/>
          </a:xfrm>
          <a:prstGeom prst="wedgeRectCallout">
            <a:avLst>
              <a:gd name="adj1" fmla="val -60819"/>
              <a:gd name="adj2" fmla="val 100884"/>
            </a:avLst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>
                <a:latin typeface="Calibri" panose="020F0502020204030204" pitchFamily="34" charset="0"/>
              </a:rPr>
              <a:t>神经调节的基本方式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69" name="AutoShape 82"/>
          <p:cNvSpPr>
            <a:spLocks noChangeArrowheads="1"/>
          </p:cNvSpPr>
          <p:nvPr/>
        </p:nvSpPr>
        <p:spPr bwMode="auto">
          <a:xfrm>
            <a:off x="7637463" y="2805113"/>
            <a:ext cx="3722687" cy="431800"/>
          </a:xfrm>
          <a:prstGeom prst="wedgeRectCallout">
            <a:avLst>
              <a:gd name="adj1" fmla="val -47722"/>
              <a:gd name="adj2" fmla="val 97796"/>
            </a:avLst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/>
          <a:lstStyle/>
          <a:p>
            <a:r>
              <a:rPr lang="zh-CN" altLang="en-US" sz="2400" b="1">
                <a:latin typeface="Calibri" panose="020F0502020204030204" pitchFamily="34" charset="0"/>
              </a:rPr>
              <a:t>参与反射的神经结构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70" name="Text Box 83"/>
          <p:cNvSpPr txBox="1">
            <a:spLocks noChangeArrowheads="1"/>
          </p:cNvSpPr>
          <p:nvPr/>
        </p:nvSpPr>
        <p:spPr bwMode="auto">
          <a:xfrm>
            <a:off x="7132638" y="1970088"/>
            <a:ext cx="1804987" cy="369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非条件反射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71" name="Text Box 84"/>
          <p:cNvSpPr txBox="1">
            <a:spLocks noChangeArrowheads="1"/>
          </p:cNvSpPr>
          <p:nvPr/>
        </p:nvSpPr>
        <p:spPr bwMode="auto">
          <a:xfrm>
            <a:off x="7078663" y="2357438"/>
            <a:ext cx="1439862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条件反射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172" name="Group 85"/>
          <p:cNvGrpSpPr/>
          <p:nvPr/>
        </p:nvGrpSpPr>
        <p:grpSpPr bwMode="auto">
          <a:xfrm>
            <a:off x="6988175" y="1868488"/>
            <a:ext cx="1008063" cy="863600"/>
            <a:chOff x="3560" y="1162"/>
            <a:chExt cx="1044" cy="680"/>
          </a:xfrm>
        </p:grpSpPr>
        <p:sp>
          <p:nvSpPr>
            <p:cNvPr id="8227" name="Line 86"/>
            <p:cNvSpPr>
              <a:spLocks noChangeShapeType="1"/>
            </p:cNvSpPr>
            <p:nvPr/>
          </p:nvSpPr>
          <p:spPr bwMode="auto">
            <a:xfrm flipH="1">
              <a:off x="3560" y="1525"/>
              <a:ext cx="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28" name="Line 87"/>
            <p:cNvSpPr>
              <a:spLocks noChangeShapeType="1"/>
            </p:cNvSpPr>
            <p:nvPr/>
          </p:nvSpPr>
          <p:spPr bwMode="auto">
            <a:xfrm flipH="1">
              <a:off x="3560" y="1842"/>
              <a:ext cx="10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29" name="Line 88"/>
            <p:cNvSpPr>
              <a:spLocks noChangeShapeType="1"/>
            </p:cNvSpPr>
            <p:nvPr/>
          </p:nvSpPr>
          <p:spPr bwMode="auto">
            <a:xfrm flipH="1">
              <a:off x="3560" y="1162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23" grpId="0" animBg="1"/>
      <p:bldP spid="12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/>
      <p:bldP spid="141" grpId="0"/>
      <p:bldP spid="146" grpId="0"/>
      <p:bldP spid="147" grpId="0"/>
      <p:bldP spid="152" grpId="0" animBg="1"/>
      <p:bldP spid="153" grpId="0"/>
      <p:bldP spid="154" grpId="0"/>
      <p:bldP spid="155" grpId="0"/>
      <p:bldP spid="156" grpId="0"/>
      <p:bldP spid="157" grpId="0"/>
      <p:bldP spid="165" grpId="0" animBg="1"/>
      <p:bldP spid="166" grpId="0" animBg="1"/>
      <p:bldP spid="167" grpId="0" animBg="1"/>
      <p:bldP spid="168" grpId="0" animBg="1"/>
      <p:bldP spid="169" grpId="0" animBg="1"/>
      <p:bldP spid="170" grpId="0"/>
      <p:bldP spid="1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5"/>
          <p:cNvSpPr>
            <a:spLocks noChangeArrowheads="1"/>
          </p:cNvSpPr>
          <p:nvPr/>
        </p:nvSpPr>
        <p:spPr bwMode="auto">
          <a:xfrm>
            <a:off x="1162050" y="14288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31800" y="836613"/>
            <a:ext cx="3255963" cy="4619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latin typeface="Calibri" panose="020F0502020204030204" pitchFamily="34" charset="0"/>
              </a:rPr>
              <a:t>2. </a:t>
            </a:r>
            <a:r>
              <a:rPr lang="zh-CN" altLang="en-US" sz="2400" b="1">
                <a:latin typeface="Calibri" panose="020F0502020204030204" pitchFamily="34" charset="0"/>
              </a:rPr>
              <a:t>人是生物圈中的一员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681038" y="3382963"/>
            <a:ext cx="2838450" cy="36988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人是生物圈中的一员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049463" y="2590800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2032000" y="3743325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473200" y="1549400"/>
            <a:ext cx="1584325" cy="11080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关注生物圈</a:t>
            </a:r>
            <a:r>
              <a:rPr lang="en-US" altLang="zh-CN" sz="2400" b="1">
                <a:latin typeface="Calibri" panose="020F0502020204030204" pitchFamily="34" charset="0"/>
              </a:rPr>
              <a:t>——</a:t>
            </a:r>
            <a:r>
              <a:rPr lang="zh-CN" altLang="en-US" sz="2400" b="1">
                <a:latin typeface="Calibri" panose="020F0502020204030204" pitchFamily="34" charset="0"/>
              </a:rPr>
              <a:t>环境在恶化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095375" y="5111750"/>
            <a:ext cx="2105025" cy="7381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保护生物圈</a:t>
            </a:r>
            <a:r>
              <a:rPr lang="en-US" altLang="zh-CN" sz="2400" b="1">
                <a:latin typeface="Calibri" panose="020F0502020204030204" pitchFamily="34" charset="0"/>
              </a:rPr>
              <a:t>——</a:t>
            </a:r>
            <a:endParaRPr lang="en-US" altLang="zh-CN" sz="2400" b="1">
              <a:latin typeface="Calibri" panose="020F0502020204030204" pitchFamily="34" charset="0"/>
            </a:endParaRPr>
          </a:p>
          <a:p>
            <a:r>
              <a:rPr lang="zh-CN" altLang="en-US" sz="2400" b="1">
                <a:latin typeface="Calibri" panose="020F0502020204030204" pitchFamily="34" charset="0"/>
              </a:rPr>
              <a:t>从自身做起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4059238" y="1090613"/>
            <a:ext cx="2840037" cy="369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原因：人口增长过快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3981450" y="1473200"/>
            <a:ext cx="4686300" cy="369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二氧化硫等形成酸雨和酸雨的危害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3981450" y="1814513"/>
            <a:ext cx="4378325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二氧化碳引起的温室效应和影响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4051300" y="2179638"/>
            <a:ext cx="2838450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臭氧层的破坏和影响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4094163" y="2546350"/>
            <a:ext cx="6532562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水污染：工业废水、农业废水和生活废水等引起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4111625" y="2944813"/>
            <a:ext cx="4684713" cy="369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噪声污染：交通噪声、工厂噪声等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4119563" y="3311525"/>
            <a:ext cx="4686300" cy="369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农药污染：大量使用农药防治虫害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3594100" y="3951288"/>
            <a:ext cx="5715000" cy="11080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人类发展和生物圈的关系：</a:t>
            </a:r>
            <a:endParaRPr lang="zh-CN" altLang="en-US" sz="2400" b="1">
              <a:latin typeface="Calibri" panose="020F0502020204030204" pitchFamily="34" charset="0"/>
            </a:endParaRPr>
          </a:p>
          <a:p>
            <a:r>
              <a:rPr lang="zh-CN" altLang="en-US" sz="2400" b="1">
                <a:latin typeface="Calibri" panose="020F0502020204030204" pitchFamily="34" charset="0"/>
              </a:rPr>
              <a:t>人类的生存和发展依赖于生物圈，也得益于生物圈，人类的活动又影响生物圈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3632200" y="5815013"/>
            <a:ext cx="2838450" cy="369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生活垃圾的分类处理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19" name="Group 34"/>
          <p:cNvGrpSpPr/>
          <p:nvPr/>
        </p:nvGrpSpPr>
        <p:grpSpPr bwMode="auto">
          <a:xfrm>
            <a:off x="3054350" y="1412875"/>
            <a:ext cx="5403850" cy="2257425"/>
            <a:chOff x="1615" y="1117"/>
            <a:chExt cx="3397" cy="1088"/>
          </a:xfrm>
        </p:grpSpPr>
        <p:sp>
          <p:nvSpPr>
            <p:cNvPr id="9239" name="Line 12"/>
            <p:cNvSpPr>
              <a:spLocks noChangeShapeType="1"/>
            </p:cNvSpPr>
            <p:nvPr/>
          </p:nvSpPr>
          <p:spPr bwMode="auto">
            <a:xfrm>
              <a:off x="1615" y="1523"/>
              <a:ext cx="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40" name="Line 22"/>
            <p:cNvSpPr>
              <a:spLocks noChangeShapeType="1"/>
            </p:cNvSpPr>
            <p:nvPr/>
          </p:nvSpPr>
          <p:spPr bwMode="auto">
            <a:xfrm>
              <a:off x="2154" y="1117"/>
              <a:ext cx="0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41" name="Line 23"/>
            <p:cNvSpPr>
              <a:spLocks noChangeShapeType="1"/>
            </p:cNvSpPr>
            <p:nvPr/>
          </p:nvSpPr>
          <p:spPr bwMode="auto">
            <a:xfrm>
              <a:off x="2154" y="1117"/>
              <a:ext cx="16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42" name="Line 24"/>
            <p:cNvSpPr>
              <a:spLocks noChangeShapeType="1"/>
            </p:cNvSpPr>
            <p:nvPr/>
          </p:nvSpPr>
          <p:spPr bwMode="auto">
            <a:xfrm>
              <a:off x="2154" y="1298"/>
              <a:ext cx="20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43" name="Line 25"/>
            <p:cNvSpPr>
              <a:spLocks noChangeShapeType="1"/>
            </p:cNvSpPr>
            <p:nvPr/>
          </p:nvSpPr>
          <p:spPr bwMode="auto">
            <a:xfrm>
              <a:off x="2154" y="1480"/>
              <a:ext cx="20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44" name="Line 26"/>
            <p:cNvSpPr>
              <a:spLocks noChangeShapeType="1"/>
            </p:cNvSpPr>
            <p:nvPr/>
          </p:nvSpPr>
          <p:spPr bwMode="auto">
            <a:xfrm>
              <a:off x="2154" y="1661"/>
              <a:ext cx="140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45" name="Line 27"/>
            <p:cNvSpPr>
              <a:spLocks noChangeShapeType="1"/>
            </p:cNvSpPr>
            <p:nvPr/>
          </p:nvSpPr>
          <p:spPr bwMode="auto">
            <a:xfrm>
              <a:off x="2154" y="1842"/>
              <a:ext cx="285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46" name="Line 28"/>
            <p:cNvSpPr>
              <a:spLocks noChangeShapeType="1"/>
            </p:cNvSpPr>
            <p:nvPr/>
          </p:nvSpPr>
          <p:spPr bwMode="auto">
            <a:xfrm>
              <a:off x="2154" y="2024"/>
              <a:ext cx="21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47" name="Line 29"/>
            <p:cNvSpPr>
              <a:spLocks noChangeShapeType="1"/>
            </p:cNvSpPr>
            <p:nvPr/>
          </p:nvSpPr>
          <p:spPr bwMode="auto">
            <a:xfrm>
              <a:off x="2154" y="2205"/>
              <a:ext cx="21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9" name="Group 35"/>
          <p:cNvGrpSpPr/>
          <p:nvPr/>
        </p:nvGrpSpPr>
        <p:grpSpPr bwMode="auto">
          <a:xfrm>
            <a:off x="3246438" y="5048250"/>
            <a:ext cx="5400675" cy="1139825"/>
            <a:chOff x="2018" y="3113"/>
            <a:chExt cx="2812" cy="362"/>
          </a:xfrm>
        </p:grpSpPr>
        <p:sp>
          <p:nvSpPr>
            <p:cNvPr id="9235" name="Line 30"/>
            <p:cNvSpPr>
              <a:spLocks noChangeShapeType="1"/>
            </p:cNvSpPr>
            <p:nvPr/>
          </p:nvSpPr>
          <p:spPr bwMode="auto">
            <a:xfrm>
              <a:off x="2018" y="3294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36" name="Line 31"/>
            <p:cNvSpPr>
              <a:spLocks noChangeShapeType="1"/>
            </p:cNvSpPr>
            <p:nvPr/>
          </p:nvSpPr>
          <p:spPr bwMode="auto">
            <a:xfrm>
              <a:off x="2154" y="3113"/>
              <a:ext cx="0" cy="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37" name="Line 32"/>
            <p:cNvSpPr>
              <a:spLocks noChangeShapeType="1"/>
            </p:cNvSpPr>
            <p:nvPr/>
          </p:nvSpPr>
          <p:spPr bwMode="auto">
            <a:xfrm>
              <a:off x="2154" y="3113"/>
              <a:ext cx="26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38" name="Line 33"/>
            <p:cNvSpPr>
              <a:spLocks noChangeShapeType="1"/>
            </p:cNvSpPr>
            <p:nvPr/>
          </p:nvSpPr>
          <p:spPr bwMode="auto">
            <a:xfrm>
              <a:off x="2154" y="3475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9" descr="图标-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263" y="1050925"/>
            <a:ext cx="4521200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46125" y="1816100"/>
            <a:ext cx="7040563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A6AD"/>
                </a:solidFill>
                <a:latin typeface="宋体" panose="02010600030101010101" pitchFamily="2" charset="-122"/>
              </a:rPr>
              <a:t>类型一　</a:t>
            </a:r>
            <a:r>
              <a:rPr lang="zh-CN" altLang="en-US" sz="2800" b="1">
                <a:solidFill>
                  <a:srgbClr val="00A6AD"/>
                </a:solidFill>
                <a:latin typeface="Calibri" panose="020F0502020204030204" pitchFamily="34" charset="0"/>
              </a:rPr>
              <a:t>人体的激素调节</a:t>
            </a:r>
            <a:endParaRPr lang="zh-CN" altLang="en-US" sz="2800" b="1">
              <a:solidFill>
                <a:srgbClr val="00A6A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0763" y="1220788"/>
            <a:ext cx="31083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归 类 整 合 创 新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1176338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5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1995488"/>
            <a:ext cx="11430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72" name="Group 32"/>
          <p:cNvGraphicFramePr>
            <a:graphicFrameLocks noGrp="1"/>
          </p:cNvGraphicFramePr>
          <p:nvPr/>
        </p:nvGraphicFramePr>
        <p:xfrm>
          <a:off x="1074738" y="2773363"/>
          <a:ext cx="9320212" cy="3433762"/>
        </p:xfrm>
        <a:graphic>
          <a:graphicData uri="http://schemas.openxmlformats.org/drawingml/2006/table">
            <a:tbl>
              <a:tblPr/>
              <a:tblGrid>
                <a:gridCol w="2195512"/>
                <a:gridCol w="2817813"/>
                <a:gridCol w="4306887"/>
              </a:tblGrid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种类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激素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主要作用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1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垂体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如生长激素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促进人体的生长发育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16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促甲状腺激素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促进甲状腺的合成和分泌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甲状腺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甲状腺激素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促进生长发育和代谢，提高神经系统的兴奋性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肾上腺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肾上腺素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心跳加快，心肌收缩力增强等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93" name="Group 29"/>
          <p:cNvGraphicFramePr>
            <a:graphicFrameLocks noGrp="1"/>
          </p:cNvGraphicFramePr>
          <p:nvPr/>
        </p:nvGraphicFramePr>
        <p:xfrm>
          <a:off x="1474788" y="1622425"/>
          <a:ext cx="9247187" cy="4524375"/>
        </p:xfrm>
        <a:graphic>
          <a:graphicData uri="http://schemas.openxmlformats.org/drawingml/2006/table">
            <a:tbl>
              <a:tblPr/>
              <a:tblGrid>
                <a:gridCol w="2179637"/>
                <a:gridCol w="3128963"/>
                <a:gridCol w="3938587"/>
              </a:tblGrid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种类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激素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主要作用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胰岛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胰岛素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调节血糖的浓度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胸腺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促进淋巴细胞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发育的物质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抵抗疾病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睾丸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雄性激素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促进男性生殖器官的发育，激发并维持第二性征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卵巢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雌性激素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促进女性生殖器官的发育，激发并维持第二性征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6775" y="1357313"/>
            <a:ext cx="10701338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例</a:t>
            </a:r>
            <a:r>
              <a:rPr lang="en-US" sz="30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Courier New" panose="02070309020205020404"/>
              </a:rPr>
              <a:t>1</a:t>
            </a:r>
            <a:r>
              <a:rPr lang="zh-CN" altLang="en-US" sz="30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　</a:t>
            </a:r>
            <a:r>
              <a:rPr lang="zh-CN" altLang="en-US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 某山区的溪流中，常发现不变态的巨型蝌蚪。由此推测，当地婴幼儿比其他地区患病机会增多的疾病是</a:t>
            </a:r>
            <a:r>
              <a:rPr lang="en-US" altLang="zh-CN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(</a:t>
            </a:r>
            <a:r>
              <a:rPr lang="zh-CN" altLang="en-US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　　</a:t>
            </a:r>
            <a:r>
              <a:rPr lang="en-US" altLang="zh-CN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)</a:t>
            </a:r>
            <a:endParaRPr lang="en-US" altLang="zh-CN" sz="3000" b="1" kern="100" dirty="0">
              <a:latin typeface="Times New Roman" panose="02020603050405020304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A</a:t>
            </a:r>
            <a:r>
              <a:rPr lang="zh-CN" altLang="en-US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．地方性甲状腺肿       </a:t>
            </a:r>
            <a:r>
              <a:rPr lang="en-US" altLang="zh-CN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B</a:t>
            </a:r>
            <a:r>
              <a:rPr lang="zh-CN" altLang="en-US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．糖尿病</a:t>
            </a:r>
            <a:endParaRPr lang="zh-CN" altLang="en-US" sz="3000" b="1" kern="100" dirty="0">
              <a:latin typeface="Times New Roman" panose="02020603050405020304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C</a:t>
            </a:r>
            <a:r>
              <a:rPr lang="zh-CN" altLang="en-US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．侏儒症                       </a:t>
            </a:r>
            <a:r>
              <a:rPr lang="en-US" altLang="zh-CN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D</a:t>
            </a:r>
            <a:r>
              <a:rPr lang="zh-CN" altLang="en-US" sz="3000" b="1" kern="100" dirty="0">
                <a:latin typeface="Times New Roman" panose="02020603050405020304"/>
                <a:ea typeface="+mn-ea"/>
                <a:cs typeface="Courier New" panose="02070309020205020404"/>
              </a:rPr>
              <a:t>．呆小症</a:t>
            </a:r>
            <a:endParaRPr lang="zh-CN" altLang="en-US" sz="3000" b="1" kern="100" dirty="0">
              <a:latin typeface="Times New Roman" panose="02020603050405020304"/>
              <a:ea typeface="+mn-ea"/>
              <a:cs typeface="Courier New" panose="02070309020205020404"/>
            </a:endParaRPr>
          </a:p>
        </p:txBody>
      </p:sp>
      <p:sp>
        <p:nvSpPr>
          <p:cNvPr id="12290" name="Rectangle 5"/>
          <p:cNvSpPr>
            <a:spLocks noChangeArrowheads="1"/>
          </p:cNvSpPr>
          <p:nvPr/>
        </p:nvSpPr>
        <p:spPr bwMode="auto">
          <a:xfrm>
            <a:off x="116205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904288" y="2314575"/>
            <a:ext cx="476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666750" y="4141788"/>
            <a:ext cx="11231563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解析</a:t>
            </a:r>
            <a:r>
              <a:rPr lang="en-US" altLang="zh-CN" sz="2400" b="1" kern="100" dirty="0">
                <a:solidFill>
                  <a:srgbClr val="0000FF"/>
                </a:solidFill>
                <a:latin typeface="+mn-ea"/>
                <a:ea typeface="+mn-ea"/>
                <a:cs typeface="Courier New" panose="02070309020205020404" pitchFamily="49" charset="0"/>
              </a:rPr>
              <a:t>]</a:t>
            </a:r>
            <a:r>
              <a:rPr lang="zh-CN" altLang="en-US" sz="2600" b="1" kern="100" dirty="0">
                <a:latin typeface="仿宋" panose="02010609060101010101" charset="-122"/>
                <a:ea typeface="仿宋" panose="02010609060101010101" charset="-122"/>
                <a:cs typeface="Courier New" panose="02070309020205020404" pitchFamily="49" charset="0"/>
              </a:rPr>
              <a:t> 没有变态发育的蝌蚪是因为蝌蚪体内缺乏甲状腺激素的调节，说明蝌蚪生活的环境中缺乏合成甲状腺激素的原料碘。该山区土壤、饮食和水中缺碘也会对人体的生长发育造成影响：成人缺碘，会导致甲状腺激素合成不足，易引起甲状腺肿大；幼儿缺碘，甲状腺激素分泌过少易患呆小症。</a:t>
            </a:r>
            <a:endParaRPr lang="zh-CN" altLang="en-US" sz="2600" b="1" kern="100" dirty="0">
              <a:latin typeface="仿宋" panose="02010609060101010101" charset="-122"/>
              <a:ea typeface="仿宋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0250" y="1673225"/>
            <a:ext cx="10456863" cy="42462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激素在人体血液中的含量极少，但对人体的生命活动具有重要的调节作用。下列关于激素的说法，正确的是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．激素由内分泌腺分泌后，通过导管排放到血液中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．幼儿时期，生长激素分泌不足会患呆小症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．幼年时期，甲状腺激素分泌不足会患侏儒症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．人体内胰岛素分泌不足时，会引发糖尿病 </a:t>
            </a:r>
            <a:endParaRPr lang="zh-CN" altLang="en-US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806450" y="1019175"/>
            <a:ext cx="1627188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6600"/>
                </a:solidFill>
                <a:latin typeface="Calibri" panose="020F0502020204030204" pitchFamily="34" charset="0"/>
              </a:rPr>
              <a:t>体验中考</a:t>
            </a:r>
            <a:endParaRPr lang="zh-CN" altLang="en-US" sz="2800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321925" y="2611120"/>
            <a:ext cx="476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244600" y="100013"/>
            <a:ext cx="305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总结提升（五）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7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3100" y="1149350"/>
            <a:ext cx="1158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UNIT_TABLE_BEAUTIFY" val="smartTable{8d4d76cc-2d8e-463f-8b1e-76dae5202259}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5752</Words>
  <Application>WPS 演示</Application>
  <PresentationFormat>自定义</PresentationFormat>
  <Paragraphs>589</Paragraphs>
  <Slides>37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Wingdings</vt:lpstr>
      <vt:lpstr>黑体</vt:lpstr>
      <vt:lpstr>微软雅黑</vt:lpstr>
      <vt:lpstr>华文新魏</vt:lpstr>
      <vt:lpstr>Calibri</vt:lpstr>
      <vt:lpstr>Times New Roman</vt:lpstr>
      <vt:lpstr>Courier New</vt:lpstr>
      <vt:lpstr>Times New Roman</vt:lpstr>
      <vt:lpstr>Courier New</vt:lpstr>
      <vt:lpstr>仿宋</vt:lpstr>
      <vt:lpstr>Arial Unicode MS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93</cp:revision>
  <dcterms:created xsi:type="dcterms:W3CDTF">2018-02-07T00:47:00Z</dcterms:created>
  <dcterms:modified xsi:type="dcterms:W3CDTF">2023-12-27T01:53:20Z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KSORubyTemplateID">
    <vt:lpwstr>2</vt:lpwstr>
  </property>
  <property fmtid="{D5CDD505-2E9C-101B-9397-08002B2CF9AE}" pid="4" name="ICV">
    <vt:lpwstr>B637BE5FFEF443BE857ED190A082EF3A_12</vt:lpwstr>
  </property>
</Properties>
</file>