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70" r:id="rId5"/>
    <p:sldId id="272" r:id="rId6"/>
    <p:sldId id="302" r:id="rId7"/>
    <p:sldId id="271" r:id="rId8"/>
    <p:sldId id="314" r:id="rId9"/>
    <p:sldId id="315" r:id="rId10"/>
    <p:sldId id="316" r:id="rId11"/>
    <p:sldId id="276" r:id="rId12"/>
    <p:sldId id="278" r:id="rId13"/>
    <p:sldId id="300" r:id="rId14"/>
    <p:sldId id="280" r:id="rId15"/>
    <p:sldId id="281" r:id="rId16"/>
    <p:sldId id="301" r:id="rId17"/>
    <p:sldId id="283" r:id="rId18"/>
    <p:sldId id="297" r:id="rId19"/>
    <p:sldId id="306" r:id="rId20"/>
    <p:sldId id="307" r:id="rId21"/>
    <p:sldId id="305" r:id="rId22"/>
    <p:sldId id="317" r:id="rId23"/>
    <p:sldId id="308" r:id="rId24"/>
    <p:sldId id="309" r:id="rId25"/>
    <p:sldId id="291" r:id="rId26"/>
    <p:sldId id="293" r:id="rId27"/>
    <p:sldId id="313" r:id="rId28"/>
    <p:sldId id="295" r:id="rId29"/>
    <p:sldId id="296" r:id="rId30"/>
    <p:sldId id="318" r:id="rId31"/>
  </p:sldIdLst>
  <p:sldSz cx="12192000" cy="6858000"/>
  <p:notesSz cx="7103745" cy="10234295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2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6.xml"/><Relationship Id="rId2" Type="http://schemas.openxmlformats.org/officeDocument/2006/relationships/image" Target="../media/image3.jpe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"/>
          <p:cNvSpPr txBox="1">
            <a:spLocks noChangeArrowheads="1"/>
          </p:cNvSpPr>
          <p:nvPr/>
        </p:nvSpPr>
        <p:spPr bwMode="auto">
          <a:xfrm>
            <a:off x="0" y="2489200"/>
            <a:ext cx="1219263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第九章   人的食物来自环境  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小结与复习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1350" y="1019175"/>
            <a:ext cx="11145838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/>
              </a:rPr>
              <a:t>例</a:t>
            </a:r>
            <a:r>
              <a:rPr lang="en-US" sz="3000" b="1" kern="100" dirty="0">
                <a:solidFill>
                  <a:srgbClr val="FF0000"/>
                </a:solidFill>
                <a:latin typeface="+mn-ea"/>
                <a:ea typeface="+mn-ea"/>
                <a:cs typeface="Courier New" panose="02070309020205020404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   下列疾病与其病因对应不正确的是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．贫血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——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缺钙                   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．夜盲症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——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缺乏维生素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A 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．坏血病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——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缺乏维生素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C         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．佝偻病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——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缺乏维生素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D 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010208" y="1251903"/>
            <a:ext cx="477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333375" y="4559300"/>
            <a:ext cx="11353800" cy="1798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缺铁会造成缺铁性贫血；夜盲症是由于缺乏维生素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导致的；缺乏维生素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会得坏血病；缺乏维生素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D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和含钙的无机盐，儿童会得佝偻病，成人会得骨质疏松症等。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66738" y="1585913"/>
            <a:ext cx="11407775" cy="28613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 下列营养物质中，能为人体生命活动提供能量的是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糖类　②脂肪　 ③蛋白质　④水　⑤无机盐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．①③⑤               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．①②④      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．①②③               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．①②⑤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806450" y="1019175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6600"/>
                </a:solidFill>
                <a:latin typeface="Calibri" panose="020F0502020204030204" pitchFamily="34" charset="0"/>
              </a:rPr>
              <a:t>体验中考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397173" y="1820863"/>
            <a:ext cx="4175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124460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3100" y="1149350"/>
            <a:ext cx="1158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4"/>
          <p:cNvSpPr txBox="1"/>
          <p:nvPr/>
        </p:nvSpPr>
        <p:spPr>
          <a:xfrm>
            <a:off x="385763" y="4929188"/>
            <a:ext cx="11376025" cy="189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食物所含的六类营养物质中，糖类是最主要的供能物质，脂肪是储备能源物质。蛋白质也能为生命活动提供一部分能量。水、无机盐和维生素不能为人体提供能量，但对维持正常生命活动却有重要的意义。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428625" y="842963"/>
            <a:ext cx="11145838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 小花为妈妈设计了一份午餐食谱：馒头、炖排骨、锅包肉、鸡蛋汤。添加下列哪种食物后，这份食谱的营养就比较全面了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．素炒青椒 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．凉拌豆腐   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．清炖牛肉 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．小米粥 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72490" y="2389823"/>
            <a:ext cx="4762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296863" y="4264025"/>
            <a:ext cx="11503025" cy="2493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平衡膳食是合理营养的核心。健康食谱，要合理营养、均衡膳食，食物应多样化，荤素搭配要合理，营养全面合理。馒头主要提供糖类，炖排骨、锅包肉、鸡蛋汤主要提供蛋白质类，此食谱中无蔬果类，会导致维生素摄入量不足，因此应再添加上蔬果类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23900" y="842963"/>
            <a:ext cx="7040563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类型二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人体对食物的消化和吸收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pic>
        <p:nvPicPr>
          <p:cNvPr id="1741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9125" y="1054100"/>
            <a:ext cx="1143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8" name="组合 107"/>
          <p:cNvGrpSpPr/>
          <p:nvPr/>
        </p:nvGrpSpPr>
        <p:grpSpPr bwMode="auto">
          <a:xfrm>
            <a:off x="206375" y="1582738"/>
            <a:ext cx="11806238" cy="4130675"/>
            <a:chOff x="207052" y="1582767"/>
            <a:chExt cx="11805408" cy="4130779"/>
          </a:xfrm>
        </p:grpSpPr>
        <p:grpSp>
          <p:nvGrpSpPr>
            <p:cNvPr id="17413" name="组合 81"/>
            <p:cNvGrpSpPr/>
            <p:nvPr/>
          </p:nvGrpSpPr>
          <p:grpSpPr bwMode="auto">
            <a:xfrm>
              <a:off x="207052" y="1582767"/>
              <a:ext cx="11805408" cy="2075250"/>
              <a:chOff x="229163" y="1582767"/>
              <a:chExt cx="9200546" cy="2075250"/>
            </a:xfrm>
          </p:grpSpPr>
          <p:sp>
            <p:nvSpPr>
              <p:cNvPr id="8" name="文本框 2"/>
              <p:cNvSpPr txBox="1"/>
              <p:nvPr/>
            </p:nvSpPr>
            <p:spPr>
              <a:xfrm>
                <a:off x="479064" y="1582767"/>
                <a:ext cx="6685458" cy="7842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000" b="1" kern="100" dirty="0">
                    <a:latin typeface="+mn-ea"/>
                    <a:ea typeface="+mn-ea"/>
                    <a:cs typeface="Courier New" panose="02070309020205020404"/>
                  </a:rPr>
                  <a:t>淀粉、蛋白质、脂肪的消化过程：</a:t>
                </a:r>
                <a:endParaRPr lang="zh-CN" altLang="en-US" sz="3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grpSp>
            <p:nvGrpSpPr>
              <p:cNvPr id="17430" name="组合 60"/>
              <p:cNvGrpSpPr/>
              <p:nvPr/>
            </p:nvGrpSpPr>
            <p:grpSpPr bwMode="auto">
              <a:xfrm>
                <a:off x="229163" y="2576499"/>
                <a:ext cx="9200546" cy="1081518"/>
                <a:chOff x="254215" y="2689233"/>
                <a:chExt cx="9200546" cy="1081518"/>
              </a:xfrm>
            </p:grpSpPr>
            <p:sp>
              <p:nvSpPr>
                <p:cNvPr id="11" name="文本框 2"/>
                <p:cNvSpPr txBox="1"/>
                <p:nvPr/>
              </p:nvSpPr>
              <p:spPr>
                <a:xfrm>
                  <a:off x="254215" y="2789315"/>
                  <a:ext cx="1458578" cy="646129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（</a:t>
                  </a:r>
                  <a:r>
                    <a:rPr lang="en-US" altLang="zh-CN" sz="2400" b="1" kern="100" dirty="0">
                      <a:latin typeface="+mn-ea"/>
                      <a:ea typeface="+mn-ea"/>
                      <a:cs typeface="Courier New" panose="02070309020205020404"/>
                    </a:rPr>
                    <a:t>1</a:t>
                  </a: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）淀粉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13" name="文本框 2"/>
                <p:cNvSpPr txBox="1"/>
                <p:nvPr/>
              </p:nvSpPr>
              <p:spPr>
                <a:xfrm>
                  <a:off x="2447649" y="2816304"/>
                  <a:ext cx="895683" cy="646128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麦芽糖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cxnSp>
              <p:nvCxnSpPr>
                <p:cNvPr id="15" name="直接箭头连接符 14"/>
                <p:cNvCxnSpPr>
                  <a:endCxn id="13" idx="1"/>
                </p:cNvCxnSpPr>
                <p:nvPr/>
              </p:nvCxnSpPr>
              <p:spPr>
                <a:xfrm>
                  <a:off x="1424541" y="3130637"/>
                  <a:ext cx="1023108" cy="9525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7" name="文本框 2"/>
                <p:cNvSpPr txBox="1"/>
                <p:nvPr/>
              </p:nvSpPr>
              <p:spPr>
                <a:xfrm>
                  <a:off x="1622482" y="2689301"/>
                  <a:ext cx="695268" cy="554051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唾液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18" name="文本框 2"/>
                <p:cNvSpPr txBox="1"/>
                <p:nvPr/>
              </p:nvSpPr>
              <p:spPr>
                <a:xfrm>
                  <a:off x="1482687" y="2992521"/>
                  <a:ext cx="1056510" cy="552464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淀粉酶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cxnSp>
              <p:nvCxnSpPr>
                <p:cNvPr id="20" name="直接箭头连接符 19"/>
                <p:cNvCxnSpPr/>
                <p:nvPr/>
              </p:nvCxnSpPr>
              <p:spPr>
                <a:xfrm flipV="1">
                  <a:off x="3323538" y="3130637"/>
                  <a:ext cx="1620642" cy="25401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1" name="文本框 2"/>
                <p:cNvSpPr txBox="1"/>
                <p:nvPr/>
              </p:nvSpPr>
              <p:spPr>
                <a:xfrm>
                  <a:off x="4940468" y="2940132"/>
                  <a:ext cx="4514293" cy="83028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葡萄糖</a:t>
                  </a:r>
                  <a:r>
                    <a:rPr lang="en-US" altLang="zh-CN" sz="2400" b="1" kern="100" dirty="0">
                      <a:latin typeface="+mn-ea"/>
                      <a:ea typeface="+mn-ea"/>
                      <a:cs typeface="Courier New" panose="02070309020205020404"/>
                    </a:rPr>
                    <a:t>(</a:t>
                  </a:r>
                  <a:r>
                    <a:rPr lang="zh-CN" altLang="en-US" sz="2400" b="1" kern="100" dirty="0">
                      <a:latin typeface="+mn-ea"/>
                      <a:ea typeface="+mn-ea"/>
                      <a:cs typeface="Courier New" panose="02070309020205020404"/>
                    </a:rPr>
                    <a:t>从口腔开始，小肠是消化的主要场所</a:t>
                  </a:r>
                  <a:r>
                    <a:rPr lang="en-US" altLang="zh-CN" sz="2400" b="1" kern="100" dirty="0">
                      <a:latin typeface="+mn-ea"/>
                      <a:ea typeface="+mn-ea"/>
                      <a:cs typeface="Courier New" panose="02070309020205020404"/>
                    </a:rPr>
                    <a:t>)</a:t>
                  </a:r>
                  <a:endParaRPr lang="zh-CN" altLang="en-US" sz="24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22" name="文本框 2"/>
                <p:cNvSpPr txBox="1"/>
                <p:nvPr/>
              </p:nvSpPr>
              <p:spPr>
                <a:xfrm>
                  <a:off x="4050971" y="2690888"/>
                  <a:ext cx="743516" cy="554052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肠液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  <p:sp>
              <p:nvSpPr>
                <p:cNvPr id="29" name="文本框 2"/>
                <p:cNvSpPr txBox="1"/>
                <p:nvPr/>
              </p:nvSpPr>
              <p:spPr>
                <a:xfrm>
                  <a:off x="3714472" y="3068722"/>
                  <a:ext cx="1239606" cy="40006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kern="100" dirty="0">
                      <a:latin typeface="+mn-ea"/>
                      <a:ea typeface="+mn-ea"/>
                      <a:cs typeface="Courier New" panose="02070309020205020404"/>
                    </a:rPr>
                    <a:t>肠液中的酶</a:t>
                  </a:r>
                  <a:endParaRPr lang="zh-CN" altLang="en-US" sz="2000" b="1" kern="100" dirty="0">
                    <a:latin typeface="+mn-ea"/>
                    <a:ea typeface="+mn-ea"/>
                    <a:cs typeface="Courier New" panose="02070309020205020404"/>
                  </a:endParaRPr>
                </a:p>
              </p:txBody>
            </p:sp>
          </p:grpSp>
        </p:grpSp>
        <p:grpSp>
          <p:nvGrpSpPr>
            <p:cNvPr id="17414" name="组合 60"/>
            <p:cNvGrpSpPr/>
            <p:nvPr/>
          </p:nvGrpSpPr>
          <p:grpSpPr bwMode="auto">
            <a:xfrm>
              <a:off x="211226" y="3680877"/>
              <a:ext cx="10323163" cy="844185"/>
              <a:chOff x="254215" y="2764389"/>
              <a:chExt cx="8340336" cy="844185"/>
            </a:xfrm>
          </p:grpSpPr>
          <p:sp>
            <p:nvSpPr>
              <p:cNvPr id="56" name="文本框 2"/>
              <p:cNvSpPr txBox="1"/>
              <p:nvPr/>
            </p:nvSpPr>
            <p:spPr>
              <a:xfrm>
                <a:off x="254691" y="2903122"/>
                <a:ext cx="1549248" cy="64454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kern="100" dirty="0">
                    <a:latin typeface="+mn-ea"/>
                    <a:ea typeface="+mn-ea"/>
                    <a:cs typeface="Courier New" panose="02070309020205020404"/>
                  </a:rPr>
                  <a:t>（</a:t>
                </a:r>
                <a:r>
                  <a:rPr lang="en-US" altLang="zh-CN" sz="2400" b="1" kern="100" dirty="0">
                    <a:latin typeface="+mn-ea"/>
                    <a:ea typeface="+mn-ea"/>
                    <a:cs typeface="Courier New" panose="02070309020205020404"/>
                  </a:rPr>
                  <a:t>2</a:t>
                </a:r>
                <a:r>
                  <a:rPr lang="zh-CN" altLang="en-US" sz="2400" b="1" kern="100" dirty="0">
                    <a:latin typeface="+mn-ea"/>
                    <a:ea typeface="+mn-ea"/>
                    <a:cs typeface="Courier New" panose="02070309020205020404"/>
                  </a:rPr>
                  <a:t>）蛋白质</a:t>
                </a:r>
                <a:endParaRPr lang="zh-CN" altLang="en-US" sz="24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57" name="文本框 2"/>
              <p:cNvSpPr txBox="1"/>
              <p:nvPr/>
            </p:nvSpPr>
            <p:spPr>
              <a:xfrm>
                <a:off x="3136445" y="2879310"/>
                <a:ext cx="5458277" cy="64612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kern="100" dirty="0">
                    <a:latin typeface="+mn-ea"/>
                    <a:ea typeface="+mn-ea"/>
                    <a:cs typeface="Courier New" panose="02070309020205020404"/>
                  </a:rPr>
                  <a:t>氨基酸（从从胃开始，小肠是消化的主要场所）</a:t>
                </a:r>
                <a:endParaRPr lang="zh-CN" altLang="en-US" sz="24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cxnSp>
            <p:nvCxnSpPr>
              <p:cNvPr id="58" name="直接箭头连接符 57"/>
              <p:cNvCxnSpPr>
                <a:endCxn id="57" idx="1"/>
              </p:cNvCxnSpPr>
              <p:nvPr/>
            </p:nvCxnSpPr>
            <p:spPr>
              <a:xfrm flipV="1">
                <a:off x="1723141" y="3201580"/>
                <a:ext cx="1413304" cy="1587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7" name="文本框 2"/>
              <p:cNvSpPr txBox="1"/>
              <p:nvPr/>
            </p:nvSpPr>
            <p:spPr>
              <a:xfrm>
                <a:off x="1733401" y="2765007"/>
                <a:ext cx="1224778" cy="55246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100" dirty="0">
                    <a:latin typeface="+mn-ea"/>
                    <a:ea typeface="+mn-ea"/>
                    <a:cs typeface="Courier New" panose="02070309020205020404"/>
                  </a:rPr>
                  <a:t>胃液、胰液</a:t>
                </a:r>
                <a:endParaRPr lang="zh-CN" altLang="en-US" sz="2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69" name="文本框 2"/>
              <p:cNvSpPr txBox="1"/>
              <p:nvPr/>
            </p:nvSpPr>
            <p:spPr>
              <a:xfrm>
                <a:off x="1774441" y="3055526"/>
                <a:ext cx="1270948" cy="55246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100" dirty="0">
                    <a:latin typeface="+mn-ea"/>
                    <a:ea typeface="+mn-ea"/>
                    <a:cs typeface="Courier New" panose="02070309020205020404"/>
                  </a:rPr>
                  <a:t>肠液中的酶</a:t>
                </a:r>
                <a:endParaRPr lang="zh-CN" altLang="en-US" sz="2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</p:grpSp>
        <p:grpSp>
          <p:nvGrpSpPr>
            <p:cNvPr id="17415" name="组合 60"/>
            <p:cNvGrpSpPr/>
            <p:nvPr/>
          </p:nvGrpSpPr>
          <p:grpSpPr bwMode="auto">
            <a:xfrm>
              <a:off x="211228" y="4845797"/>
              <a:ext cx="10185374" cy="867749"/>
              <a:chOff x="254215" y="2689233"/>
              <a:chExt cx="7937972" cy="867749"/>
            </a:xfrm>
          </p:grpSpPr>
          <p:sp>
            <p:nvSpPr>
              <p:cNvPr id="97" name="文本框 2"/>
              <p:cNvSpPr txBox="1"/>
              <p:nvPr/>
            </p:nvSpPr>
            <p:spPr>
              <a:xfrm>
                <a:off x="254672" y="2788613"/>
                <a:ext cx="1458577" cy="64771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kern="100" dirty="0">
                    <a:latin typeface="+mn-ea"/>
                    <a:ea typeface="+mn-ea"/>
                    <a:cs typeface="Courier New" panose="02070309020205020404"/>
                  </a:rPr>
                  <a:t>（</a:t>
                </a:r>
                <a:r>
                  <a:rPr lang="en-US" altLang="zh-CN" sz="2400" b="1" kern="100" dirty="0">
                    <a:latin typeface="+mn-ea"/>
                    <a:ea typeface="+mn-ea"/>
                    <a:cs typeface="Courier New" panose="02070309020205020404"/>
                  </a:rPr>
                  <a:t>3</a:t>
                </a:r>
                <a:r>
                  <a:rPr lang="zh-CN" altLang="en-US" sz="2400" b="1" kern="100" dirty="0">
                    <a:latin typeface="+mn-ea"/>
                    <a:ea typeface="+mn-ea"/>
                    <a:cs typeface="Courier New" panose="02070309020205020404"/>
                  </a:rPr>
                  <a:t>）脂肪</a:t>
                </a:r>
                <a:endParaRPr lang="zh-CN" altLang="en-US" sz="24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98" name="文本框 2"/>
              <p:cNvSpPr txBox="1"/>
              <p:nvPr/>
            </p:nvSpPr>
            <p:spPr>
              <a:xfrm>
                <a:off x="2237793" y="2790200"/>
                <a:ext cx="1193832" cy="64771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kern="100" dirty="0">
                    <a:latin typeface="+mn-ea"/>
                    <a:ea typeface="+mn-ea"/>
                    <a:cs typeface="Courier New" panose="02070309020205020404"/>
                  </a:rPr>
                  <a:t>脂肪微粒</a:t>
                </a:r>
                <a:endParaRPr lang="zh-CN" altLang="en-US" sz="24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cxnSp>
            <p:nvCxnSpPr>
              <p:cNvPr id="99" name="直接箭头连接符 98"/>
              <p:cNvCxnSpPr/>
              <p:nvPr/>
            </p:nvCxnSpPr>
            <p:spPr>
              <a:xfrm flipV="1">
                <a:off x="1424999" y="3128346"/>
                <a:ext cx="822692" cy="317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0" name="文本框 2"/>
              <p:cNvSpPr txBox="1"/>
              <p:nvPr/>
            </p:nvSpPr>
            <p:spPr>
              <a:xfrm>
                <a:off x="1622940" y="2688597"/>
                <a:ext cx="695268" cy="55405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100" dirty="0">
                    <a:latin typeface="+mn-ea"/>
                    <a:ea typeface="+mn-ea"/>
                    <a:cs typeface="Courier New" panose="02070309020205020404"/>
                  </a:rPr>
                  <a:t>胆汁</a:t>
                </a:r>
                <a:endParaRPr lang="zh-CN" altLang="en-US" sz="2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cxnSp>
            <p:nvCxnSpPr>
              <p:cNvPr id="102" name="直接箭头连接符 101"/>
              <p:cNvCxnSpPr/>
              <p:nvPr/>
            </p:nvCxnSpPr>
            <p:spPr>
              <a:xfrm>
                <a:off x="3323995" y="3156922"/>
                <a:ext cx="1480847" cy="952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3" name="文本框 2"/>
              <p:cNvSpPr txBox="1"/>
              <p:nvPr/>
            </p:nvSpPr>
            <p:spPr>
              <a:xfrm>
                <a:off x="4803604" y="2888627"/>
                <a:ext cx="3388503" cy="4619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kern="100" dirty="0">
                    <a:latin typeface="+mn-ea"/>
                    <a:ea typeface="+mn-ea"/>
                    <a:cs typeface="Courier New" panose="02070309020205020404"/>
                  </a:rPr>
                  <a:t>甘油</a:t>
                </a:r>
                <a:r>
                  <a:rPr lang="en-US" altLang="zh-CN" sz="2400" b="1" kern="100" dirty="0">
                    <a:latin typeface="+mn-ea"/>
                    <a:ea typeface="+mn-ea"/>
                    <a:cs typeface="Courier New" panose="02070309020205020404"/>
                  </a:rPr>
                  <a:t>+</a:t>
                </a:r>
                <a:r>
                  <a:rPr lang="zh-CN" altLang="en-US" sz="2400" b="1" kern="100" dirty="0">
                    <a:latin typeface="+mn-ea"/>
                    <a:ea typeface="+mn-ea"/>
                    <a:cs typeface="Courier New" panose="02070309020205020404"/>
                  </a:rPr>
                  <a:t>脂肪酸仅在小肠中进行</a:t>
                </a:r>
                <a:endParaRPr lang="zh-CN" altLang="en-US" sz="24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104" name="文本框 2"/>
              <p:cNvSpPr txBox="1"/>
              <p:nvPr/>
            </p:nvSpPr>
            <p:spPr>
              <a:xfrm>
                <a:off x="3700083" y="2740986"/>
                <a:ext cx="742279" cy="55405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100" dirty="0">
                    <a:latin typeface="+mn-ea"/>
                    <a:ea typeface="+mn-ea"/>
                    <a:cs typeface="Courier New" panose="02070309020205020404"/>
                  </a:rPr>
                  <a:t>肠液</a:t>
                </a:r>
                <a:endParaRPr lang="zh-CN" altLang="en-US" sz="2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  <p:sp>
            <p:nvSpPr>
              <p:cNvPr id="105" name="文本框 2"/>
              <p:cNvSpPr txBox="1"/>
              <p:nvPr/>
            </p:nvSpPr>
            <p:spPr>
              <a:xfrm>
                <a:off x="3510802" y="3156922"/>
                <a:ext cx="1238368" cy="40006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100" dirty="0">
                    <a:latin typeface="+mn-ea"/>
                    <a:ea typeface="+mn-ea"/>
                    <a:cs typeface="Courier New" panose="02070309020205020404"/>
                  </a:rPr>
                  <a:t>胰液中的酶</a:t>
                </a:r>
                <a:endParaRPr lang="zh-CN" altLang="en-US" sz="2000" b="1" kern="100" dirty="0">
                  <a:latin typeface="+mn-ea"/>
                  <a:ea typeface="+mn-ea"/>
                  <a:cs typeface="Courier New" panose="02070309020205020404"/>
                </a:endParaRPr>
              </a:p>
            </p:txBody>
          </p:sp>
        </p:grp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 bwMode="auto">
          <a:xfrm>
            <a:off x="377825" y="993775"/>
            <a:ext cx="11145838" cy="5470525"/>
            <a:chOff x="378240" y="994044"/>
            <a:chExt cx="11145706" cy="5470835"/>
          </a:xfrm>
        </p:grpSpPr>
        <p:sp>
          <p:nvSpPr>
            <p:cNvPr id="7" name="文本框 2"/>
            <p:cNvSpPr txBox="1"/>
            <p:nvPr/>
          </p:nvSpPr>
          <p:spPr>
            <a:xfrm>
              <a:off x="378240" y="994044"/>
              <a:ext cx="11145706" cy="48310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solidFill>
                    <a:srgbClr val="FF0000"/>
                  </a:solidFill>
                  <a:latin typeface="+mn-ea"/>
                  <a:ea typeface="+mn-ea"/>
                  <a:cs typeface="Times New Roman" panose="02020603050405020304"/>
                </a:rPr>
                <a:t>例</a:t>
              </a:r>
              <a:r>
                <a:rPr lang="en-US" sz="3000" b="1" kern="100" dirty="0">
                  <a:solidFill>
                    <a:srgbClr val="FF0000"/>
                  </a:solidFill>
                  <a:latin typeface="+mn-ea"/>
                  <a:ea typeface="+mn-ea"/>
                  <a:cs typeface="Courier New" panose="02070309020205020404"/>
                </a:rPr>
                <a:t>2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/>
                </a:rPr>
                <a:t>　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如图是淀粉、脂肪和蛋白质在消化道中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E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依次表示消化道各段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)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被消化的程度。下列说法正确的是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　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．图中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段表示胃，能消化淀粉和蛋白质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．图中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段表示小肠，里面有肠液、胰液和胆汁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．图中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Ⅰ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曲线表示的是淀粉的消化过程，其在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消化道的各段中都能被消化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．图中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Ⅱ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曲线表示的是脂肪的消化过程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</p:txBody>
        </p:sp>
        <p:pic>
          <p:nvPicPr>
            <p:cNvPr id="18437" name="Picture 1" descr="6SXS3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903923" y="4396635"/>
              <a:ext cx="3432132" cy="2068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380538" y="1874838"/>
            <a:ext cx="476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49275" y="1060450"/>
            <a:ext cx="11312525" cy="429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分析图可知：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段代表胃，因为在胃内蛋白质被初步消化。淀粉的消化从口腔开始，口腔中的唾液淀粉酶能够促进淀粉分解为麦芽糖，当淀粉和麦芽糖进入小肠后，小肠中的胰液和肠液中含有消化糖类的酶，因此，淀粉等糖类物质在小肠内被彻底消化为葡萄糖；分析图可知，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Ⅰ 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曲线表示淀粉的消化过程，因为该曲线从口腔开始下降，淀粉在口腔和小肠中被消化。小肠里有胆汁、胰液和肠液等多种消化液，脂肪在小肠里被消化成甘油和脂肪酸，因此，图中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Ⅲ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曲线表示的是脂肪的消化过程。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5"/>
          <p:cNvSpPr>
            <a:spLocks noChangeArrowheads="1"/>
          </p:cNvSpPr>
          <p:nvPr/>
        </p:nvSpPr>
        <p:spPr bwMode="auto">
          <a:xfrm>
            <a:off x="121761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547688" y="915988"/>
            <a:ext cx="1627187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6600"/>
                </a:solidFill>
                <a:latin typeface="Calibri" panose="020F0502020204030204" pitchFamily="34" charset="0"/>
              </a:rPr>
              <a:t>体验中考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008948" y="2768283"/>
            <a:ext cx="476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3375" y="1044575"/>
            <a:ext cx="1158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 bwMode="auto">
          <a:xfrm>
            <a:off x="455295" y="1886268"/>
            <a:ext cx="11736388" cy="4246245"/>
            <a:chOff x="212943" y="1436739"/>
            <a:chExt cx="11736886" cy="4246725"/>
          </a:xfrm>
        </p:grpSpPr>
        <p:sp>
          <p:nvSpPr>
            <p:cNvPr id="4" name="文本框 2"/>
            <p:cNvSpPr txBox="1"/>
            <p:nvPr/>
          </p:nvSpPr>
          <p:spPr>
            <a:xfrm>
              <a:off x="212943" y="1436739"/>
              <a:ext cx="11736886" cy="42467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3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 如图为人体部分消化器官的示意图，若老王体内的甲处阻塞，最可能发生的是</a:t>
              </a: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　　</a:t>
              </a: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．胰腺无法分泌胰液       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．胃液无法分解蛋白质 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．消化脂肪的功能下降  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．吸收氨基酸的功能下降</a:t>
              </a:r>
              <a:endPara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20487" name="Picture 1" descr="T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551112" y="3056350"/>
              <a:ext cx="2617940" cy="2543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2555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肝是人体最大的消化腺，能够分泌胆汁。分泌的胆汁中不含有消化酶，对脂肪起乳化作用，进行物理性消化，所以若老王体内的甲处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胆管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发生阻塞，胆汁将不能注入十二指肠，因此他消化及吸收营养物质的功能中，最可能发生的是消化脂肪的功能下降。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868363"/>
            <a:ext cx="11145838" cy="4246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4.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  小肠是人体消化食物和吸收营养物质的主要器官。下列叙述正确的是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．小肠能分泌胆汁，参与脂肪的消化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．小肠绒毛壁由多层上皮细胞构成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．小肠绒毛中有毛细血管和毛细淋巴管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/>
              </a:rPr>
              <a:t>．蛋白质不经过消化就能被小肠直接吸收</a:t>
            </a:r>
            <a:endParaRPr lang="zh-CN" altLang="en-US" sz="3000" b="1" kern="100" dirty="0">
              <a:latin typeface="+mn-ea"/>
              <a:ea typeface="+mn-ea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452053" y="1795145"/>
            <a:ext cx="476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184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肝分泌胆汁促进脂肪消化；小肠绒毛壁、毛细血管壁、毛细淋巴管壁都是由一层上皮细胞构成的；小肠绒毛内有毛细血管和毛细淋巴管吸收营养物质；蛋白质消化成氨基酸被小肠吸收。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2500313" y="1511300"/>
            <a:ext cx="6110287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总结提升（二）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构 建 知 识 框 架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57438" y="4359275"/>
            <a:ext cx="9126537" cy="1038225"/>
            <a:chOff x="4443" y="6850"/>
            <a:chExt cx="11921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287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归 类 整 合 创 新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77925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72013" y="3127375"/>
            <a:ext cx="476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28625" y="868363"/>
            <a:ext cx="11588750" cy="5631180"/>
            <a:chOff x="428343" y="868783"/>
            <a:chExt cx="11588292" cy="5630814"/>
          </a:xfrm>
        </p:grpSpPr>
        <p:sp>
          <p:nvSpPr>
            <p:cNvPr id="3" name="文本框 2"/>
            <p:cNvSpPr txBox="1"/>
            <p:nvPr/>
          </p:nvSpPr>
          <p:spPr>
            <a:xfrm>
              <a:off x="428343" y="868783"/>
              <a:ext cx="11145398" cy="56308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5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 如图为人体消化、吸收的过程示意图。①～⑤分别表示不同的消化液。纵向箭头表示消化液对相应营养物质的消化作用，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分别表示淀粉、蛋白质和脂肪的最终消化产物。下列有关叙述正确的是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　</a:t>
              </a:r>
              <a:r>
                <a:rPr lang="en-US" altLang="zh-CN" sz="3000" b="1" kern="100" dirty="0">
                  <a:solidFill>
                    <a:srgbClr val="FF0000"/>
                  </a:solidFill>
                  <a:latin typeface="+mn-ea"/>
                  <a:ea typeface="+mn-ea"/>
                  <a:cs typeface="Courier New" panose="02070309020205020404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　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)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．④和⑤发挥作用的主要场所都是小肠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．①为唾液，能将淀粉分解为葡萄糖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．③内含有脂肪酶，可以分解脂肪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D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X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是大肠，是吸收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a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b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、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c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的主要场所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</p:txBody>
        </p:sp>
        <p:pic>
          <p:nvPicPr>
            <p:cNvPr id="24581" name="Picture 1" descr="YYD37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054457" y="4196218"/>
              <a:ext cx="4962178" cy="1540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①是唾液，可以初步消化淀粉，将淀粉分解为麦芽糖；②是胃液，含消化蛋白质的酶；③是胆汁，不含消化酶，但对脂肪有乳化作用，能促进脂肪的消化；④胰液和⑤肠液中含有能够消化糖类、蛋白质和脂肪的酶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365125" y="855663"/>
            <a:ext cx="11234738" cy="4246245"/>
            <a:chOff x="365713" y="856257"/>
            <a:chExt cx="11233463" cy="4245625"/>
          </a:xfrm>
        </p:grpSpPr>
        <p:sp>
          <p:nvSpPr>
            <p:cNvPr id="3" name="文本框 2"/>
            <p:cNvSpPr txBox="1"/>
            <p:nvPr/>
          </p:nvSpPr>
          <p:spPr>
            <a:xfrm>
              <a:off x="365713" y="856257"/>
              <a:ext cx="11146160" cy="42456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6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．  生物是以实验为基础的生命科学，同学们尽情地在实验课中体验探究的乐趣吧！如图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T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－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2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－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4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为“萌芽”社团在探究“馒头在口腔中的变化”时的方案设计，试管均置于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37 ℃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温水中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10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分钟。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(1)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滴加碘液后，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________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号试管不会变蓝。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(2)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若以“牙齿咀嚼和舌的搅拌”为探究变量，</a:t>
              </a:r>
              <a:endParaRPr lang="en-US" altLang="zh-CN" sz="3000" b="1" kern="100" dirty="0">
                <a:latin typeface="+mn-ea"/>
                <a:ea typeface="+mn-ea"/>
                <a:cs typeface="Courier New" panose="02070309020205020404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应选取</a:t>
              </a:r>
              <a:r>
                <a:rPr lang="en-US" altLang="zh-CN" sz="3000" b="1" kern="100" dirty="0">
                  <a:latin typeface="+mn-ea"/>
                  <a:ea typeface="+mn-ea"/>
                  <a:cs typeface="Courier New" panose="02070309020205020404"/>
                </a:rPr>
                <a:t>________</a:t>
              </a:r>
              <a:r>
                <a:rPr lang="zh-CN" altLang="en-US" sz="3000" b="1" kern="100" dirty="0">
                  <a:latin typeface="+mn-ea"/>
                  <a:ea typeface="+mn-ea"/>
                  <a:cs typeface="Courier New" panose="02070309020205020404"/>
                </a:rPr>
                <a:t>作为一组对照实验。</a:t>
              </a:r>
              <a:endParaRPr lang="zh-CN" altLang="en-US" sz="3000" b="1" kern="100" dirty="0">
                <a:latin typeface="+mn-ea"/>
                <a:ea typeface="+mn-ea"/>
                <a:cs typeface="Courier New" panose="02070309020205020404"/>
              </a:endParaRPr>
            </a:p>
          </p:txBody>
        </p:sp>
        <p:pic>
          <p:nvPicPr>
            <p:cNvPr id="26630" name="Picture 1" descr="SJC9-1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279704" y="3382027"/>
              <a:ext cx="3319472" cy="1540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61833" y="44608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②③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941445" y="3042920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③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(1)③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号试管中唾液淀粉酶将馒头中的淀粉全部分解，因此滴加碘液不变蓝；①号试管中清水对淀粉没有分解作用，因此滴加碘液变蓝；②号试管馒头块与唾液没有充分混合，唾液不能把淀粉全部分解，因此滴加碘液变蓝。所以滴加碘液后，③号试管不会变蓝色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(2)②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号试管与③号试管对照，实验变量是牙齿的咀嚼和舌的搅拌，说明牙齿的咀嚼和舌的搅拌有利于唾液对淀粉的消化。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5"/>
          <p:cNvSpPr>
            <a:spLocks noChangeArrowheads="1"/>
          </p:cNvSpPr>
          <p:nvPr/>
        </p:nvSpPr>
        <p:spPr bwMode="auto">
          <a:xfrm>
            <a:off x="109378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709613" y="884238"/>
            <a:ext cx="7040562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类型三　食品安全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pic>
        <p:nvPicPr>
          <p:cNvPr id="2867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3563" y="1081088"/>
            <a:ext cx="115887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76250" y="1755775"/>
          <a:ext cx="10885488" cy="2452688"/>
        </p:xfrm>
        <a:graphic>
          <a:graphicData uri="http://schemas.openxmlformats.org/drawingml/2006/table">
            <a:tbl>
              <a:tblPr/>
              <a:tblGrid>
                <a:gridCol w="3313113"/>
                <a:gridCol w="7572375"/>
              </a:tblGrid>
              <a:tr h="612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食品安全的法律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中华人民共和国食品安全法</a:t>
                      </a: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食品安全的调查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食品是否超过保质期，是否标明生产日期等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5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食品安全的行为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不吃霉变、过期食物，不滥用维生素和微量元素强化食品等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374650" y="1190625"/>
            <a:ext cx="10583863" cy="3446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例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3  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下列日常生活中具备食品安全意识的正确做法是</a:t>
            </a: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　　</a:t>
            </a: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)</a:t>
            </a:r>
            <a:endParaRPr lang="en-US" altLang="zh-CN" sz="3000" b="1">
              <a:latin typeface="宋体" panose="02010600030101010101" pitchFamily="2" charset="-122"/>
              <a:ea typeface="Arial Unicode MS" panose="020B0604020202020204" charset="-122"/>
              <a:cs typeface="Arial Unicode MS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A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．袋装产品尽管过期但没霉变仍可食用</a:t>
            </a:r>
            <a:endParaRPr lang="zh-CN" altLang="en-US" sz="3000" b="1">
              <a:latin typeface="宋体" panose="02010600030101010101" pitchFamily="2" charset="-122"/>
              <a:ea typeface="Arial Unicode MS" panose="020B0604020202020204" charset="-122"/>
              <a:cs typeface="Arial Unicode MS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B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．“五角零食”营养全、可口，可多吃</a:t>
            </a:r>
            <a:endParaRPr lang="zh-CN" altLang="en-US" sz="3000" b="1">
              <a:latin typeface="宋体" panose="02010600030101010101" pitchFamily="2" charset="-122"/>
              <a:ea typeface="Arial Unicode MS" panose="020B0604020202020204" charset="-122"/>
              <a:cs typeface="Arial Unicode MS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C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．维生素和微量元素是人体必需的，可长期多吃</a:t>
            </a:r>
            <a:endParaRPr lang="zh-CN" altLang="en-US" sz="3000" b="1">
              <a:latin typeface="宋体" panose="02010600030101010101" pitchFamily="2" charset="-122"/>
              <a:ea typeface="Arial Unicode MS" panose="020B0604020202020204" charset="-122"/>
              <a:cs typeface="Arial Unicode MS" panose="020B0604020202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D</a:t>
            </a:r>
            <a:r>
              <a:rPr lang="zh-CN" altLang="en-US" sz="3000" b="1">
                <a:latin typeface="宋体" panose="02010600030101010101" pitchFamily="2" charset="-122"/>
                <a:ea typeface="Arial Unicode MS" panose="020B0604020202020204" charset="-122"/>
                <a:cs typeface="Arial Unicode MS" panose="020B0604020202020204" charset="-122"/>
              </a:rPr>
              <a:t>．桶装水应在保质期内饮用完</a:t>
            </a:r>
            <a:endParaRPr lang="zh-CN" altLang="en-US" sz="3000" b="1">
              <a:latin typeface="宋体" panose="02010600030101010101" pitchFamily="2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826625" y="1360488"/>
            <a:ext cx="3730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99" name="Rectangle 5"/>
          <p:cNvSpPr>
            <a:spLocks noChangeArrowheads="1"/>
          </p:cNvSpPr>
          <p:nvPr/>
        </p:nvSpPr>
        <p:spPr bwMode="auto">
          <a:xfrm>
            <a:off x="113506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69913" y="1055688"/>
            <a:ext cx="11204575" cy="2457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袋装产品过了保质期，虽然没有霉变，但原有的细菌、真菌已开始大量繁殖，不能食用；“五角零食”营养不全，食品添加剂和防腐剂含量较多，不可多吃；维生素和微量元素是人体必需的，但人体需要量不大，不可长期多吃；桶装水已经消毒、过滤等手段处理，所以应在保质期内饮用完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874713" y="1182688"/>
            <a:ext cx="1627187" cy="66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6600"/>
                </a:solidFill>
                <a:latin typeface="Calibri" panose="020F0502020204030204" pitchFamily="34" charset="0"/>
              </a:rPr>
              <a:t>体验中考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593725" y="1889125"/>
            <a:ext cx="11380788" cy="4246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“民以食为天。”人的生活离不开营养物质。下列叙述中错误的是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．胃是人体消化和吸收的主要器官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．青少年应养成不挑食的习惯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．老年人缺钙易患骨质疏松症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．购买食品时要关注生产日期和保质期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16100" y="2739390"/>
            <a:ext cx="4318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4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0088" y="1327150"/>
            <a:ext cx="115887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0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368300" y="898525"/>
            <a:ext cx="11080750" cy="5631180"/>
            <a:chOff x="368063" y="899057"/>
            <a:chExt cx="11080726" cy="5630814"/>
          </a:xfrm>
        </p:grpSpPr>
        <p:sp>
          <p:nvSpPr>
            <p:cNvPr id="5" name="文本框 2"/>
            <p:cNvSpPr txBox="1"/>
            <p:nvPr/>
          </p:nvSpPr>
          <p:spPr>
            <a:xfrm>
              <a:off x="368063" y="899057"/>
              <a:ext cx="11080726" cy="56308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 某中学为了增强学生食品安全意识，举办了以“食品安全与健康”为主题的校园漫画竞赛，如图是一幅获奖作品。请回答问题。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中学生正处于生理发育期，更应注意合理营养。合理营养是指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而平衡的营养。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为了做到合理营养，我们应每天按营养</a:t>
              </a:r>
              <a:endPara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学家设计的“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____________”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均衡地吃那</a:t>
              </a:r>
              <a:endPara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五类食物。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2775" name="Picture 1" descr="YYD3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716033" y="3807913"/>
              <a:ext cx="3720230" cy="2513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08075" y="388143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08300" y="5270500"/>
            <a:ext cx="2041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平衡膳食宝塔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925" y="1062038"/>
            <a:ext cx="11382375" cy="41386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购买包装食品时，除了要注意是否有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QS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标志外，一定要查看生产日期和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期。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向食品中添加防腐剂可以防止由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引起的食品腐败，但要遵照国家标准规范使用。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作为一名中学生，当发现商家有类似漫画中的违法行为时，在力所能及的范围内，你的做法是：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388100" y="4694238"/>
            <a:ext cx="4681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向有关部门举报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答案合理即可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86013" y="19764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742113" y="266382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微生物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1"/>
          <p:cNvGrpSpPr/>
          <p:nvPr/>
        </p:nvGrpSpPr>
        <p:grpSpPr bwMode="auto">
          <a:xfrm>
            <a:off x="158750" y="923925"/>
            <a:ext cx="4235450" cy="819150"/>
            <a:chOff x="-51" y="1646"/>
            <a:chExt cx="4986" cy="1063"/>
          </a:xfrm>
        </p:grpSpPr>
        <p:pic>
          <p:nvPicPr>
            <p:cNvPr id="7188" name="图片 4" descr="图标-0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-51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25" y="1825"/>
              <a:ext cx="4115" cy="6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构 建 知 识 框 架 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21761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Rectangle 114"/>
          <p:cNvSpPr>
            <a:spLocks noChangeArrowheads="1"/>
          </p:cNvSpPr>
          <p:nvPr/>
        </p:nvSpPr>
        <p:spPr bwMode="auto">
          <a:xfrm>
            <a:off x="388938" y="3651250"/>
            <a:ext cx="827087" cy="4921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7172" name="Line 163"/>
          <p:cNvSpPr>
            <a:spLocks noChangeShapeType="1"/>
          </p:cNvSpPr>
          <p:nvPr/>
        </p:nvSpPr>
        <p:spPr bwMode="auto">
          <a:xfrm flipH="1">
            <a:off x="1647825" y="4652963"/>
            <a:ext cx="73025" cy="71437"/>
          </a:xfrm>
          <a:prstGeom prst="line">
            <a:avLst/>
          </a:prstGeom>
          <a:noFill/>
          <a:ln w="9525">
            <a:noFill/>
            <a:rou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21" name="Text Box 193"/>
          <p:cNvSpPr txBox="1">
            <a:spLocks noChangeArrowheads="1"/>
          </p:cNvSpPr>
          <p:nvPr/>
        </p:nvSpPr>
        <p:spPr bwMode="auto">
          <a:xfrm>
            <a:off x="768350" y="2257425"/>
            <a:ext cx="431800" cy="32019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人的食物来自环境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grpSp>
        <p:nvGrpSpPr>
          <p:cNvPr id="146" name="组合 145"/>
          <p:cNvGrpSpPr/>
          <p:nvPr/>
        </p:nvGrpSpPr>
        <p:grpSpPr bwMode="auto">
          <a:xfrm>
            <a:off x="1187450" y="2252663"/>
            <a:ext cx="1055688" cy="3200400"/>
            <a:chOff x="1551464" y="3154688"/>
            <a:chExt cx="1054449" cy="3200876"/>
          </a:xfrm>
        </p:grpSpPr>
        <p:sp>
          <p:nvSpPr>
            <p:cNvPr id="7186" name="Text Box 243"/>
            <p:cNvSpPr txBox="1">
              <a:spLocks noChangeArrowheads="1"/>
            </p:cNvSpPr>
            <p:nvPr/>
          </p:nvSpPr>
          <p:spPr bwMode="auto">
            <a:xfrm>
              <a:off x="2102675" y="3154688"/>
              <a:ext cx="503238" cy="320087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600" b="1">
                  <a:latin typeface="Calibri" panose="020F0502020204030204" pitchFamily="34" charset="0"/>
                </a:rPr>
                <a:t>食物中的营养物质</a:t>
              </a:r>
              <a:endParaRPr lang="zh-CN" altLang="en-US" sz="2600" b="1">
                <a:latin typeface="Calibri" panose="020F0502020204030204" pitchFamily="34" charset="0"/>
              </a:endParaRPr>
            </a:p>
          </p:txBody>
        </p:sp>
        <p:cxnSp>
          <p:nvCxnSpPr>
            <p:cNvPr id="145" name="直接连接符 144"/>
            <p:cNvCxnSpPr>
              <a:stCxn id="121" idx="3"/>
              <a:endCxn id="7186" idx="1"/>
            </p:cNvCxnSpPr>
            <p:nvPr/>
          </p:nvCxnSpPr>
          <p:spPr>
            <a:xfrm flipV="1">
              <a:off x="1551464" y="4755126"/>
              <a:ext cx="551802" cy="476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836863" y="2470150"/>
            <a:ext cx="1046162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供能物质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2392363" y="2681288"/>
            <a:ext cx="450850" cy="217805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sp>
        <p:nvSpPr>
          <p:cNvPr id="32" name="左大括号 31"/>
          <p:cNvSpPr/>
          <p:nvPr/>
        </p:nvSpPr>
        <p:spPr>
          <a:xfrm>
            <a:off x="3748088" y="1930400"/>
            <a:ext cx="260350" cy="17780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776538" y="4551363"/>
            <a:ext cx="1470025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非供能物质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3900488" y="4308475"/>
            <a:ext cx="271462" cy="173037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3952875" y="1357313"/>
            <a:ext cx="7985125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蛋白质：细胞的重要组成成分，满足人体正常的生长发育，维持正常的生命活动，也可以为人体提供能量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979863" y="2286000"/>
            <a:ext cx="6819900" cy="893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糖类：细胞的重要组成成分，为人体生命活动提供能量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970338" y="3140075"/>
            <a:ext cx="6818312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脂肪：保持体温和防止机械损伤，为人体生命活动提供能量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122738" y="4144963"/>
            <a:ext cx="727551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维生素：对调节人体的正常生命活动有重要作用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098925" y="4660900"/>
            <a:ext cx="7277100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水：构成人体的重要物质，调节体温、排泄代谢废物等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064000" y="5602288"/>
            <a:ext cx="7275513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无机盐：构成人体的组织，参与人体的各种代谢活动，维持人体生长发育等生命活动正常进行</a:t>
            </a:r>
            <a:endParaRPr lang="zh-CN" altLang="en-US" sz="26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24" grpId="0"/>
      <p:bldP spid="31" grpId="0" animBg="1"/>
      <p:bldP spid="32" grpId="0" animBg="1"/>
      <p:bldP spid="33" grpId="0"/>
      <p:bldP spid="34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13"/>
          <p:cNvSpPr>
            <a:spLocks noChangeArrowheads="1"/>
          </p:cNvSpPr>
          <p:nvPr/>
        </p:nvSpPr>
        <p:spPr bwMode="auto">
          <a:xfrm>
            <a:off x="639763" y="3184525"/>
            <a:ext cx="184150" cy="4921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8194" name="Line 163"/>
          <p:cNvSpPr>
            <a:spLocks noChangeShapeType="1"/>
          </p:cNvSpPr>
          <p:nvPr/>
        </p:nvSpPr>
        <p:spPr bwMode="auto">
          <a:xfrm flipH="1">
            <a:off x="1647825" y="4114800"/>
            <a:ext cx="73025" cy="71438"/>
          </a:xfrm>
          <a:prstGeom prst="line">
            <a:avLst/>
          </a:prstGeom>
          <a:noFill/>
          <a:ln w="9525">
            <a:noFill/>
            <a:rou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" name="Text Box 193"/>
          <p:cNvSpPr txBox="1">
            <a:spLocks noChangeArrowheads="1"/>
          </p:cNvSpPr>
          <p:nvPr/>
        </p:nvSpPr>
        <p:spPr bwMode="auto">
          <a:xfrm>
            <a:off x="768350" y="1770063"/>
            <a:ext cx="431800" cy="32004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人的食物来自环境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1200150" y="2365375"/>
            <a:ext cx="1092200" cy="2000250"/>
            <a:chOff x="1513886" y="3154688"/>
            <a:chExt cx="1092027" cy="2000548"/>
          </a:xfrm>
        </p:grpSpPr>
        <p:sp>
          <p:nvSpPr>
            <p:cNvPr id="8223" name="Text Box 243"/>
            <p:cNvSpPr txBox="1">
              <a:spLocks noChangeArrowheads="1"/>
            </p:cNvSpPr>
            <p:nvPr/>
          </p:nvSpPr>
          <p:spPr bwMode="auto">
            <a:xfrm>
              <a:off x="2102675" y="3154688"/>
              <a:ext cx="503238" cy="2000548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600" b="1">
                  <a:latin typeface="Calibri" panose="020F0502020204030204" pitchFamily="34" charset="0"/>
                </a:rPr>
                <a:t>消化和吸收</a:t>
              </a:r>
              <a:endParaRPr lang="zh-CN" altLang="en-US" sz="2600" b="1">
                <a:latin typeface="Calibri" panose="020F0502020204030204" pitchFamily="34" charset="0"/>
              </a:endParaRPr>
            </a:p>
          </p:txBody>
        </p:sp>
        <p:cxnSp>
          <p:nvCxnSpPr>
            <p:cNvPr id="17" name="直接连接符 16"/>
            <p:cNvCxnSpPr>
              <a:stCxn id="14" idx="3"/>
              <a:endCxn id="8223" idx="1"/>
            </p:cNvCxnSpPr>
            <p:nvPr/>
          </p:nvCxnSpPr>
          <p:spPr>
            <a:xfrm>
              <a:off x="1513886" y="4147024"/>
              <a:ext cx="588870" cy="793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747963" y="1517650"/>
            <a:ext cx="1660525" cy="893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Calibri" panose="020F0502020204030204" pitchFamily="34" charset="0"/>
              </a:rPr>
              <a:t>消化系统的组成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2392363" y="2141538"/>
            <a:ext cx="450850" cy="217963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sp>
        <p:nvSpPr>
          <p:cNvPr id="20" name="左大括号 19"/>
          <p:cNvSpPr/>
          <p:nvPr/>
        </p:nvSpPr>
        <p:spPr>
          <a:xfrm>
            <a:off x="4286250" y="1466850"/>
            <a:ext cx="247650" cy="91281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776538" y="4113213"/>
            <a:ext cx="88106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功能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3573463" y="3632200"/>
            <a:ext cx="322262" cy="162877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471988" y="1031875"/>
            <a:ext cx="7394575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消化道：口腔、咽、食道、胃、小肠、大肠、肛门等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481513" y="2073275"/>
            <a:ext cx="681831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pitchFamily="34" charset="0"/>
              </a:rPr>
              <a:t>消化腺：唾液腺、肝、胰、肠腺等</a:t>
            </a:r>
            <a:endParaRPr lang="zh-CN" altLang="en-US" sz="2600">
              <a:latin typeface="Calibri" panose="020F050202020403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759200" y="3179763"/>
            <a:ext cx="912813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Calibri" panose="020F0502020204030204" pitchFamily="34" charset="0"/>
              </a:rPr>
              <a:t>消化食物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760788" y="4960938"/>
            <a:ext cx="885825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Calibri" panose="020F0502020204030204" pitchFamily="34" charset="0"/>
              </a:rPr>
              <a:t>吸收营养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8206" name="Rectangle 5"/>
          <p:cNvSpPr>
            <a:spLocks noChangeArrowheads="1"/>
          </p:cNvSpPr>
          <p:nvPr/>
        </p:nvSpPr>
        <p:spPr bwMode="auto">
          <a:xfrm>
            <a:off x="121761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4578350" y="3119438"/>
            <a:ext cx="244475" cy="11271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grpSp>
        <p:nvGrpSpPr>
          <p:cNvPr id="44" name="组合 43"/>
          <p:cNvGrpSpPr/>
          <p:nvPr/>
        </p:nvGrpSpPr>
        <p:grpSpPr bwMode="auto">
          <a:xfrm>
            <a:off x="4775200" y="2836863"/>
            <a:ext cx="4581525" cy="512762"/>
            <a:chOff x="4775826" y="3074763"/>
            <a:chExt cx="4581116" cy="512091"/>
          </a:xfrm>
        </p:grpSpPr>
        <p:sp>
          <p:nvSpPr>
            <p:cNvPr id="32" name="矩形 31"/>
            <p:cNvSpPr/>
            <p:nvPr/>
          </p:nvSpPr>
          <p:spPr>
            <a:xfrm>
              <a:off x="4775826" y="3093788"/>
              <a:ext cx="4581116" cy="4930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00" b="1" dirty="0">
                  <a:latin typeface="+mn-lt"/>
                  <a:ea typeface="+mn-ea"/>
                </a:rPr>
                <a:t>淀粉</a:t>
              </a:r>
              <a:r>
                <a:rPr lang="en-US" altLang="zh-CN" sz="2600" b="1" dirty="0">
                  <a:latin typeface="+mn-ea"/>
                  <a:ea typeface="+mn-ea"/>
                </a:rPr>
                <a:t>—</a:t>
              </a:r>
              <a:r>
                <a:rPr lang="zh-CN" altLang="en-US" sz="2600" b="1" dirty="0">
                  <a:latin typeface="+mn-ea"/>
                  <a:ea typeface="+mn-ea"/>
                </a:rPr>
                <a:t>→麦芽糖</a:t>
              </a:r>
              <a:r>
                <a:rPr lang="en-US" altLang="zh-CN" sz="2600" b="1" dirty="0">
                  <a:latin typeface="+mn-ea"/>
                  <a:ea typeface="+mn-ea"/>
                </a:rPr>
                <a:t>—</a:t>
              </a:r>
              <a:r>
                <a:rPr lang="zh-CN" altLang="en-US" sz="2600" b="1" dirty="0">
                  <a:latin typeface="+mn-ea"/>
                  <a:ea typeface="+mn-ea"/>
                </a:rPr>
                <a:t>→葡萄糖</a:t>
              </a:r>
              <a:endParaRPr lang="zh-CN" altLang="en-US" sz="2600" b="1" dirty="0">
                <a:latin typeface="+mn-ea"/>
                <a:ea typeface="+mn-ea"/>
              </a:endParaRPr>
            </a:p>
          </p:txBody>
        </p:sp>
        <p:sp>
          <p:nvSpPr>
            <p:cNvPr id="8221" name="矩形 32"/>
            <p:cNvSpPr>
              <a:spLocks noChangeArrowheads="1"/>
            </p:cNvSpPr>
            <p:nvPr/>
          </p:nvSpPr>
          <p:spPr bwMode="auto">
            <a:xfrm>
              <a:off x="5622297" y="3074763"/>
              <a:ext cx="415498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Calibri" panose="020F0502020204030204" pitchFamily="34" charset="0"/>
                </a:rPr>
                <a:t>酶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  <p:sp>
          <p:nvSpPr>
            <p:cNvPr id="8222" name="矩形 33"/>
            <p:cNvSpPr>
              <a:spLocks noChangeArrowheads="1"/>
            </p:cNvSpPr>
            <p:nvPr/>
          </p:nvSpPr>
          <p:spPr bwMode="auto">
            <a:xfrm>
              <a:off x="7315399" y="3076851"/>
              <a:ext cx="415498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Calibri" panose="020F0502020204030204" pitchFamily="34" charset="0"/>
                </a:rPr>
                <a:t>酶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4791075" y="3352800"/>
            <a:ext cx="3463925" cy="523875"/>
            <a:chOff x="4752862" y="3678100"/>
            <a:chExt cx="3464211" cy="524617"/>
          </a:xfrm>
        </p:grpSpPr>
        <p:sp>
          <p:nvSpPr>
            <p:cNvPr id="35" name="矩形 34"/>
            <p:cNvSpPr/>
            <p:nvPr/>
          </p:nvSpPr>
          <p:spPr>
            <a:xfrm>
              <a:off x="4752862" y="3709895"/>
              <a:ext cx="3464211" cy="4928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00" b="1" dirty="0">
                  <a:latin typeface="+mn-ea"/>
                  <a:ea typeface="+mn-ea"/>
                </a:rPr>
                <a:t>蛋白质</a:t>
              </a:r>
              <a:r>
                <a:rPr lang="en-US" altLang="zh-CN" sz="2600" b="1" dirty="0">
                  <a:latin typeface="+mn-ea"/>
                  <a:ea typeface="+mn-ea"/>
                </a:rPr>
                <a:t>—</a:t>
              </a:r>
              <a:r>
                <a:rPr lang="zh-CN" altLang="en-US" sz="2600" b="1" dirty="0">
                  <a:latin typeface="+mn-ea"/>
                  <a:ea typeface="+mn-ea"/>
                </a:rPr>
                <a:t>→氨基酸</a:t>
              </a:r>
              <a:endParaRPr lang="zh-CN" altLang="en-US" sz="2600" b="1" dirty="0">
                <a:latin typeface="+mn-ea"/>
                <a:ea typeface="+mn-ea"/>
              </a:endParaRPr>
            </a:p>
          </p:txBody>
        </p:sp>
        <p:sp>
          <p:nvSpPr>
            <p:cNvPr id="8219" name="矩形 35"/>
            <p:cNvSpPr>
              <a:spLocks noChangeArrowheads="1"/>
            </p:cNvSpPr>
            <p:nvPr/>
          </p:nvSpPr>
          <p:spPr bwMode="auto">
            <a:xfrm>
              <a:off x="5937536" y="3678100"/>
              <a:ext cx="415498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Calibri" panose="020F0502020204030204" pitchFamily="34" charset="0"/>
                </a:rPr>
                <a:t>酶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 bwMode="auto">
          <a:xfrm>
            <a:off x="4729163" y="4005263"/>
            <a:ext cx="5416550" cy="512762"/>
            <a:chOff x="4729898" y="4243859"/>
            <a:chExt cx="5416183" cy="512090"/>
          </a:xfrm>
        </p:grpSpPr>
        <p:sp>
          <p:nvSpPr>
            <p:cNvPr id="38" name="矩形 37"/>
            <p:cNvSpPr/>
            <p:nvPr/>
          </p:nvSpPr>
          <p:spPr>
            <a:xfrm>
              <a:off x="4729898" y="4262884"/>
              <a:ext cx="5416183" cy="4930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00" b="1" dirty="0">
                  <a:latin typeface="+mn-ea"/>
                  <a:ea typeface="+mn-ea"/>
                </a:rPr>
                <a:t>脂肪</a:t>
              </a:r>
              <a:r>
                <a:rPr lang="en-US" altLang="zh-CN" sz="2600" b="1" dirty="0">
                  <a:latin typeface="+mn-ea"/>
                  <a:ea typeface="+mn-ea"/>
                </a:rPr>
                <a:t>—</a:t>
              </a:r>
              <a:r>
                <a:rPr lang="zh-CN" altLang="en-US" sz="2600" b="1" dirty="0">
                  <a:latin typeface="+mn-ea"/>
                  <a:ea typeface="+mn-ea"/>
                </a:rPr>
                <a:t>→脂肪微粒</a:t>
              </a:r>
              <a:r>
                <a:rPr lang="en-US" altLang="zh-CN" sz="2600" b="1" dirty="0">
                  <a:latin typeface="+mn-ea"/>
                  <a:ea typeface="+mn-ea"/>
                </a:rPr>
                <a:t>—</a:t>
              </a:r>
              <a:r>
                <a:rPr lang="zh-CN" altLang="en-US" sz="2600" b="1" dirty="0">
                  <a:latin typeface="+mn-ea"/>
                  <a:ea typeface="+mn-ea"/>
                </a:rPr>
                <a:t>→甘油</a:t>
              </a:r>
              <a:r>
                <a:rPr lang="en-US" altLang="zh-CN" sz="2600" b="1" dirty="0">
                  <a:latin typeface="+mn-ea"/>
                  <a:ea typeface="+mn-ea"/>
                </a:rPr>
                <a:t>+</a:t>
              </a:r>
              <a:r>
                <a:rPr lang="zh-CN" altLang="en-US" sz="2600" b="1" dirty="0">
                  <a:latin typeface="+mn-ea"/>
                  <a:ea typeface="+mn-ea"/>
                </a:rPr>
                <a:t>脂肪酸</a:t>
              </a:r>
              <a:endParaRPr lang="zh-CN" altLang="en-US" sz="2600" b="1" dirty="0">
                <a:latin typeface="+mn-ea"/>
                <a:ea typeface="+mn-ea"/>
              </a:endParaRPr>
            </a:p>
          </p:txBody>
        </p:sp>
        <p:sp>
          <p:nvSpPr>
            <p:cNvPr id="8216" name="矩形 40"/>
            <p:cNvSpPr>
              <a:spLocks noChangeArrowheads="1"/>
            </p:cNvSpPr>
            <p:nvPr/>
          </p:nvSpPr>
          <p:spPr bwMode="auto">
            <a:xfrm>
              <a:off x="5463636" y="4243859"/>
              <a:ext cx="649537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Calibri" panose="020F0502020204030204" pitchFamily="34" charset="0"/>
                </a:rPr>
                <a:t>胆汁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  <p:sp>
          <p:nvSpPr>
            <p:cNvPr id="8217" name="矩形 42"/>
            <p:cNvSpPr>
              <a:spLocks noChangeArrowheads="1"/>
            </p:cNvSpPr>
            <p:nvPr/>
          </p:nvSpPr>
          <p:spPr bwMode="auto">
            <a:xfrm>
              <a:off x="7605585" y="4256385"/>
              <a:ext cx="415498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Calibri" panose="020F0502020204030204" pitchFamily="34" charset="0"/>
                </a:rPr>
                <a:t>酶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</p:grpSp>
      <p:sp>
        <p:nvSpPr>
          <p:cNvPr id="50" name="左大括号 49"/>
          <p:cNvSpPr/>
          <p:nvPr/>
        </p:nvSpPr>
        <p:spPr>
          <a:xfrm>
            <a:off x="4518025" y="4762500"/>
            <a:ext cx="217488" cy="16891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4652963" y="4662488"/>
            <a:ext cx="54308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Calibri" panose="020F0502020204030204" pitchFamily="34" charset="0"/>
              </a:rPr>
              <a:t>胃：吸收少量水、无机盐、酒精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4616450" y="5202238"/>
            <a:ext cx="7132638" cy="893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Calibri" panose="020F0502020204030204" pitchFamily="34" charset="0"/>
              </a:rPr>
              <a:t>小肠：吸收葡萄糖、氨基酸、甘油、脂肪酸、水、维生素、无机盐等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4632325" y="6119813"/>
            <a:ext cx="71310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Calibri" panose="020F0502020204030204" pitchFamily="34" charset="0"/>
              </a:rPr>
              <a:t>大肠：吸收少量水、无机盐和部分维生素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  <p:bldP spid="19" grpId="0" animBg="1"/>
      <p:bldP spid="20" grpId="0" animBg="1"/>
      <p:bldP spid="21" grpId="0"/>
      <p:bldP spid="22" grpId="0" animBg="1"/>
      <p:bldP spid="23" grpId="0"/>
      <p:bldP spid="24" grpId="0"/>
      <p:bldP spid="26" grpId="0"/>
      <p:bldP spid="27" grpId="0"/>
      <p:bldP spid="31" grpId="0" animBg="1"/>
      <p:bldP spid="50" grpId="0" animBg="1"/>
      <p:bldP spid="51" grpId="0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082675" y="1879600"/>
            <a:ext cx="495300" cy="3538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人的食物来自环境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1643063" y="1928813"/>
            <a:ext cx="449262" cy="333216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00"/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092325" y="1069975"/>
            <a:ext cx="9394825" cy="3249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膳食指南：食物多样，谷类为主；多吃蔬菜、水果和薯类；常吃奶类、豆类或其他制品；经常吃适量的鱼、禽、蛋、瘦肉，少吃肥肉和荤油；食量与体力活动要平衡，保持适宜体重；吃清淡少盐的膳食；如果饮酒，应适量；吃清洁卫生、未变质的食物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014538" y="4616450"/>
            <a:ext cx="9585325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食品安全：预防“病从口入”；不吃霉变和过期食品，不滥用维生素和微量元素强化食品等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21761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263" y="1050925"/>
            <a:ext cx="4521200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852613"/>
            <a:ext cx="7040563" cy="66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类型一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食物的营养成分与膳食指南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1220788"/>
            <a:ext cx="31083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归 类 整 合 创 新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5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1995488"/>
            <a:ext cx="11430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17525" y="2541588"/>
            <a:ext cx="5400675" cy="5540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1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．蛋白质、脂肪、糖类的作用</a:t>
            </a:r>
            <a:endParaRPr lang="zh-CN" altLang="en-US" dirty="0">
              <a:latin typeface="+mn-lt"/>
              <a:ea typeface="+mn-ea"/>
            </a:endParaRPr>
          </a:p>
        </p:txBody>
      </p:sp>
      <p:graphicFrame>
        <p:nvGraphicFramePr>
          <p:cNvPr id="10270" name="Group 30"/>
          <p:cNvGraphicFramePr>
            <a:graphicFrameLocks noGrp="1"/>
          </p:cNvGraphicFramePr>
          <p:nvPr/>
        </p:nvGraphicFramePr>
        <p:xfrm>
          <a:off x="554038" y="3167063"/>
          <a:ext cx="11271250" cy="4873625"/>
        </p:xfrm>
        <a:graphic>
          <a:graphicData uri="http://schemas.openxmlformats.org/drawingml/2006/table">
            <a:tbl>
              <a:tblPr/>
              <a:tblGrid>
                <a:gridCol w="1484312"/>
                <a:gridCol w="6040438"/>
                <a:gridCol w="3746500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主要食物来源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蛋白质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细胞的重要组成成分；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满足人体的生长发育，维持正常的生命活动以及受损细胞的修复和更新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奶、蛋、鱼、瘦肉、豆类制品等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脂肪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主要的供能物质；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保持体温；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防止机械损伤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肥肉、花生、植物油、动物油等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糖类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细胞的重要组成成分；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人体生命活动的主要供能物质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水稻、小麦、马铃薯等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989013"/>
            <a:ext cx="3082925" cy="552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2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．维生素的作用</a:t>
            </a:r>
            <a:endParaRPr lang="zh-CN" altLang="en-US" sz="3000" b="1" kern="100" dirty="0">
              <a:solidFill>
                <a:prstClr val="black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  <p:graphicFrame>
        <p:nvGraphicFramePr>
          <p:cNvPr id="11300" name="Group 36"/>
          <p:cNvGraphicFramePr>
            <a:graphicFrameLocks noGrp="1"/>
          </p:cNvGraphicFramePr>
          <p:nvPr/>
        </p:nvGraphicFramePr>
        <p:xfrm>
          <a:off x="617538" y="1689100"/>
          <a:ext cx="10406062" cy="5360988"/>
        </p:xfrm>
        <a:graphic>
          <a:graphicData uri="http://schemas.openxmlformats.org/drawingml/2006/table">
            <a:tbl>
              <a:tblPr/>
              <a:tblGrid>
                <a:gridCol w="2600325"/>
                <a:gridCol w="2601912"/>
                <a:gridCol w="2601913"/>
                <a:gridCol w="2601912"/>
              </a:tblGrid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营养成分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主要作用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缺乏症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含量较多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的食物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维生素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增强抵抗力，维持正常视觉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皮肤粗糙、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夜盲症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胡萝卜、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肝等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维生素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B</a:t>
                      </a:r>
                      <a:r>
                        <a:rPr kumimoji="0" lang="en-US" altLang="zh-CN" sz="32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维持人体正常的代谢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神经炎、脚气病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种皮和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豆类等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维生素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C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维持正常代谢，增强抵抗力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坏血病、骨坏死等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新鲜水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果、蔬菜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维生素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D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促进钙、磷吸收和骨骼发育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佝偻病、骨质疏松症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肝、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蛋黄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989013"/>
            <a:ext cx="2889250" cy="552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3.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无机盐的作用</a:t>
            </a:r>
            <a:endParaRPr lang="zh-CN" altLang="en-US" sz="3000" b="1" kern="100" dirty="0">
              <a:solidFill>
                <a:prstClr val="black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  <p:graphicFrame>
        <p:nvGraphicFramePr>
          <p:cNvPr id="12328" name="Group 40"/>
          <p:cNvGraphicFramePr>
            <a:graphicFrameLocks noGrp="1"/>
          </p:cNvGraphicFramePr>
          <p:nvPr/>
        </p:nvGraphicFramePr>
        <p:xfrm>
          <a:off x="708025" y="1676400"/>
          <a:ext cx="11117263" cy="5848350"/>
        </p:xfrm>
        <a:graphic>
          <a:graphicData uri="http://schemas.openxmlformats.org/drawingml/2006/table">
            <a:tbl>
              <a:tblPr/>
              <a:tblGrid>
                <a:gridCol w="622300"/>
                <a:gridCol w="887413"/>
                <a:gridCol w="4633912"/>
                <a:gridCol w="2606675"/>
                <a:gridCol w="2366963"/>
              </a:tblGrid>
              <a:tr h="3476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主要功能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预防疾病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食物来源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机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盐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钙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构成牙齿和骨骼的重要成分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佝偻病、骨质疏松症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鲜奶、蛋类和豆类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磷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6937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铁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运载氧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贫血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肝、肉类、蛋类、豆类等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碘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用于合成甲状腺激素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食盐加碘预防地方性甲状腺肿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海带、紫菜、带鱼等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14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细胞的主要组成成分，占体重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60%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70%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，各种生理活动需要水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脱水症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饮料、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食物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总结提升（二）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0213" y="800100"/>
            <a:ext cx="5595937" cy="13700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4. 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膳食指南</a:t>
            </a:r>
            <a:endParaRPr lang="zh-CN" altLang="en-US" sz="3000" b="1" kern="100" dirty="0">
              <a:solidFill>
                <a:prstClr val="black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(1)《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中国居民膳食指南</a:t>
            </a: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》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建议 </a:t>
            </a:r>
            <a:endParaRPr lang="zh-CN" altLang="en-US" sz="3000" b="1" kern="100" dirty="0">
              <a:solidFill>
                <a:prstClr val="black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  <p:graphicFrame>
        <p:nvGraphicFramePr>
          <p:cNvPr id="13331" name="Group 19"/>
          <p:cNvGraphicFramePr>
            <a:graphicFrameLocks noGrp="1"/>
          </p:cNvGraphicFramePr>
          <p:nvPr/>
        </p:nvGraphicFramePr>
        <p:xfrm>
          <a:off x="798513" y="2474913"/>
          <a:ext cx="10812462" cy="1949450"/>
        </p:xfrm>
        <a:graphic>
          <a:graphicData uri="http://schemas.openxmlformats.org/drawingml/2006/table">
            <a:tbl>
              <a:tblPr/>
              <a:tblGrid>
                <a:gridCol w="2386012"/>
                <a:gridCol w="8426450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两多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食物多样，谷类为主；多吃蔬菜、水果和薯类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两常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常吃奶类、豆类或其制品；经常吃适量的鱼、禽、蛋、瘦肉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两少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少吃肥肉和荤油；吃清淡少盐的膳食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31800" y="4497388"/>
            <a:ext cx="11242675" cy="14779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 </a:t>
            </a: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(2)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一日三餐热能分配：早餐约占</a:t>
            </a: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30%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；午餐约占</a:t>
            </a: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40%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；晚餐约占</a:t>
            </a: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30%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Courier New" panose="02070309020205020404"/>
              </a:rPr>
              <a:t>。</a:t>
            </a:r>
            <a:endParaRPr lang="zh-CN" altLang="en-US" sz="3000" b="1" kern="100" dirty="0">
              <a:solidFill>
                <a:prstClr val="black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4378</Words>
  <Application>WPS 演示</Application>
  <PresentationFormat>自定义</PresentationFormat>
  <Paragraphs>475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黑体</vt:lpstr>
      <vt:lpstr>微软雅黑</vt:lpstr>
      <vt:lpstr>华文新魏</vt:lpstr>
      <vt:lpstr>Calibri</vt:lpstr>
      <vt:lpstr>Courier New</vt:lpstr>
      <vt:lpstr>Times New Roman</vt:lpstr>
      <vt:lpstr>Courier New</vt:lpstr>
      <vt:lpstr>Times New Roman</vt:lpstr>
      <vt:lpstr>仿宋</vt:lpstr>
      <vt:lpstr>Arial Unicode MS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102</cp:revision>
  <dcterms:created xsi:type="dcterms:W3CDTF">2018-02-07T00:47:00Z</dcterms:created>
  <dcterms:modified xsi:type="dcterms:W3CDTF">2023-12-27T01:43:20Z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KSORubyTemplateID">
    <vt:lpwstr>2</vt:lpwstr>
  </property>
  <property fmtid="{D5CDD505-2E9C-101B-9397-08002B2CF9AE}" pid="4" name="ICV">
    <vt:lpwstr>364530265F0B42C6973208DE11F5DA6B_12</vt:lpwstr>
  </property>
</Properties>
</file>