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70" r:id="rId6"/>
    <p:sldId id="282" r:id="rId7"/>
    <p:sldId id="283" r:id="rId8"/>
    <p:sldId id="284" r:id="rId9"/>
    <p:sldId id="272" r:id="rId10"/>
    <p:sldId id="273" r:id="rId11"/>
    <p:sldId id="285" r:id="rId12"/>
    <p:sldId id="271" r:id="rId13"/>
    <p:sldId id="276" r:id="rId14"/>
    <p:sldId id="274" r:id="rId15"/>
    <p:sldId id="277" r:id="rId16"/>
    <p:sldId id="278" r:id="rId17"/>
    <p:sldId id="286" r:id="rId18"/>
    <p:sldId id="279" r:id="rId19"/>
    <p:sldId id="280" r:id="rId20"/>
  </p:sldIdLst>
  <p:sldSz cx="12192000" cy="6858000"/>
  <p:notesSz cx="7103745" cy="10234295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.xml"/><Relationship Id="rId3" Type="http://schemas.openxmlformats.org/officeDocument/2006/relationships/image" Target="../media/image8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363980" y="2780030"/>
            <a:ext cx="9463088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第十一章　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人体内的废物排入环境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383133" y="3846750"/>
            <a:ext cx="8884517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第二节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人体废物的排出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08238" y="1485900"/>
            <a:ext cx="9056687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2900" y="1752600"/>
            <a:ext cx="11301413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排泄和排遗的区别在于废物成分是否经过了循环系统的运输，是则为排泄，否则为排遗。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628650" y="993775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易错点拨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434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3563" y="1082675"/>
            <a:ext cx="841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5646737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852613"/>
            <a:ext cx="5233988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人体的废物及排出途径</a:t>
            </a:r>
            <a:endParaRPr lang="zh-CN" altLang="en-US" sz="2800" b="1">
              <a:solidFill>
                <a:srgbClr val="00A6AD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5150" y="2439988"/>
            <a:ext cx="10864850" cy="128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【</a:t>
            </a:r>
            <a:r>
              <a:rPr lang="zh-CN" altLang="en-US" sz="2800" b="1" dirty="0">
                <a:latin typeface="+mn-ea"/>
                <a:ea typeface="+mn-ea"/>
              </a:rPr>
              <a:t>情景展示</a:t>
            </a:r>
            <a:r>
              <a:rPr lang="en-US" altLang="zh-CN" sz="2800" b="1" dirty="0">
                <a:latin typeface="+mn-ea"/>
                <a:ea typeface="+mn-ea"/>
              </a:rPr>
              <a:t>】 </a:t>
            </a:r>
            <a:r>
              <a:rPr lang="zh-CN" altLang="en-US" sz="2800" b="1" dirty="0">
                <a:latin typeface="+mn-ea"/>
                <a:ea typeface="+mn-ea"/>
              </a:rPr>
              <a:t>观察人体主要排泄途径及其主要排泄物示意图，分析人粪尿中各种物质的含量。</a:t>
            </a:r>
            <a:endParaRPr lang="en-US" altLang="zh-CN" sz="2800" b="1" dirty="0">
              <a:latin typeface="+mn-ea"/>
              <a:ea typeface="+mn-ea"/>
            </a:endParaRPr>
          </a:p>
        </p:txBody>
      </p:sp>
      <p:pic>
        <p:nvPicPr>
          <p:cNvPr id="1536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9986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YYD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6650" y="3111500"/>
            <a:ext cx="4857750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563053" y="4442460"/>
            <a:ext cx="4703762" cy="55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 algn="ctr"/>
            <a:r>
              <a:rPr lang="zh-CN" altLang="en-US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人粪尿中各种物质的含量</a:t>
            </a:r>
            <a:endParaRPr lang="zh-CN" altLang="en-US" sz="3000" b="1"/>
          </a:p>
        </p:txBody>
      </p:sp>
      <p:graphicFrame>
        <p:nvGraphicFramePr>
          <p:cNvPr id="15400" name="Group 4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241425" y="5053013"/>
          <a:ext cx="6827838" cy="1708150"/>
        </p:xfrm>
        <a:graphic>
          <a:graphicData uri="http://schemas.openxmlformats.org/drawingml/2006/table">
            <a:tbl>
              <a:tblPr/>
              <a:tblGrid>
                <a:gridCol w="987425"/>
                <a:gridCol w="1270000"/>
                <a:gridCol w="1522413"/>
                <a:gridCol w="1016000"/>
                <a:gridCol w="1016000"/>
                <a:gridCol w="1016000"/>
              </a:tblGrid>
              <a:tr h="8534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水分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/%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有机物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/%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氮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/%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磷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/%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钾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/%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粪便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70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20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0.5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0.37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尿液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90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3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0.5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0.13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0.19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30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750" y="915988"/>
            <a:ext cx="10763250" cy="4138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．人体排泄的器官有哪些？各排出哪些代谢废物？排泄和排遗有什么区别？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．人粪尿中的各种物质可能有什么用途？为什么要处理人粪尿？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163513" y="725488"/>
            <a:ext cx="11950700" cy="1233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．人体排泄的器官、废物排出的途径及其主要排泄物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892300" y="2047875"/>
          <a:ext cx="8705850" cy="1828800"/>
        </p:xfrm>
        <a:graphic>
          <a:graphicData uri="http://schemas.openxmlformats.org/drawingml/2006/table">
            <a:tbl>
              <a:tblPr/>
              <a:tblGrid>
                <a:gridCol w="1125538"/>
                <a:gridCol w="1951037"/>
                <a:gridCol w="562927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主要器官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主要排泄物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排泄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肾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尿液：尿素、无机盐和水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二氧化碳和少量的水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皮肤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汗液：水、无机盐和少量的尿素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排遗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大肠和肛门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粪便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95275" y="4214813"/>
            <a:ext cx="11460163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2.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人粪尿中带有致病微生物和寄生虫卵，直接施用会造成环境污染，危害人类，因此我们要进行无害化处理，人粪尿无害化处理的方式主要有建沼气池、高温堆肥和建生态厕所。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7200" y="1162050"/>
            <a:ext cx="11468100" cy="31692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  以下关于排泄的说法，正确的是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．尿素全都是通过泌尿系统排出的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．皮肤通过汗腺排出的废物只有水和无机盐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．冬天，户外的人呼出了“白气”，不能说明呼吸系统排出了水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．肾、肺和汗腺排出的废物是由血液从细胞运输来的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 flipH="1">
            <a:off x="8335328" y="1319848"/>
            <a:ext cx="6572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2413" y="1471613"/>
            <a:ext cx="11453812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 尿素通过泌尿系统和皮肤排出；水分、无机盐和尿素以汗液的形式通过皮肤排出；二氧化碳和水以气体的形式由呼吸系统排出，人呼出了“白气”是呼出的水蒸气遇冷产生的现象；人体产生的废物由血液从细胞运输，经肾、肺和汗腺排出。  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7200" y="1162050"/>
            <a:ext cx="11468100" cy="311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方法点拨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 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此题主要考查的是排泄的概念及途径。人体内的一些代谢终产物排出体外的过程叫作排泄。排泄有三条途径：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(1)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二氧化碳和水以气体的形式由呼吸系统排出；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(2)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水分、无机盐和尿素以汗液的形式通过皮肤排出；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(3)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多余的水、无机盐和尿素以尿的形式通过泌尿系统排出。明确排遗和排泄的区别。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9"/>
          <p:cNvSpPr>
            <a:spLocks noChangeArrowheads="1"/>
          </p:cNvSpPr>
          <p:nvPr/>
        </p:nvSpPr>
        <p:spPr bwMode="auto">
          <a:xfrm>
            <a:off x="984250" y="1055688"/>
            <a:ext cx="16271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1414463" y="2292350"/>
            <a:ext cx="538162" cy="2708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代谢物的排出处理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grpSp>
        <p:nvGrpSpPr>
          <p:cNvPr id="34" name="Group 40"/>
          <p:cNvGrpSpPr/>
          <p:nvPr/>
        </p:nvGrpSpPr>
        <p:grpSpPr bwMode="auto">
          <a:xfrm>
            <a:off x="1995488" y="1806575"/>
            <a:ext cx="3186112" cy="4017963"/>
            <a:chOff x="1655" y="1737"/>
            <a:chExt cx="1044" cy="1143"/>
          </a:xfrm>
        </p:grpSpPr>
        <p:sp>
          <p:nvSpPr>
            <p:cNvPr id="21539" name="Line 31"/>
            <p:cNvSpPr>
              <a:spLocks noChangeShapeType="1"/>
            </p:cNvSpPr>
            <p:nvPr/>
          </p:nvSpPr>
          <p:spPr bwMode="auto">
            <a:xfrm>
              <a:off x="2109" y="1758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Line 32"/>
            <p:cNvSpPr>
              <a:spLocks noChangeShapeType="1"/>
            </p:cNvSpPr>
            <p:nvPr/>
          </p:nvSpPr>
          <p:spPr bwMode="auto">
            <a:xfrm>
              <a:off x="2109" y="2335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Line 33"/>
            <p:cNvSpPr>
              <a:spLocks noChangeShapeType="1"/>
            </p:cNvSpPr>
            <p:nvPr/>
          </p:nvSpPr>
          <p:spPr bwMode="auto">
            <a:xfrm>
              <a:off x="2109" y="2880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Line 34"/>
            <p:cNvSpPr>
              <a:spLocks noChangeShapeType="1"/>
            </p:cNvSpPr>
            <p:nvPr/>
          </p:nvSpPr>
          <p:spPr bwMode="auto">
            <a:xfrm>
              <a:off x="2109" y="1737"/>
              <a:ext cx="0" cy="1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Line 35"/>
            <p:cNvSpPr>
              <a:spLocks noChangeShapeType="1"/>
            </p:cNvSpPr>
            <p:nvPr/>
          </p:nvSpPr>
          <p:spPr bwMode="auto">
            <a:xfrm>
              <a:off x="1655" y="2296"/>
              <a:ext cx="4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" name="Text Box 36"/>
          <p:cNvSpPr txBox="1">
            <a:spLocks noChangeArrowheads="1"/>
          </p:cNvSpPr>
          <p:nvPr/>
        </p:nvSpPr>
        <p:spPr bwMode="auto">
          <a:xfrm>
            <a:off x="3505200" y="1190625"/>
            <a:ext cx="1822450" cy="677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代谢废物的排出方式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62" name="Text Box 37"/>
          <p:cNvSpPr txBox="1">
            <a:spLocks noChangeArrowheads="1"/>
          </p:cNvSpPr>
          <p:nvPr/>
        </p:nvSpPr>
        <p:spPr bwMode="auto">
          <a:xfrm>
            <a:off x="5561013" y="1054100"/>
            <a:ext cx="1020762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排遗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63" name="Text Box 38"/>
          <p:cNvSpPr txBox="1">
            <a:spLocks noChangeArrowheads="1"/>
          </p:cNvSpPr>
          <p:nvPr/>
        </p:nvSpPr>
        <p:spPr bwMode="auto">
          <a:xfrm>
            <a:off x="5514975" y="2133600"/>
            <a:ext cx="1190625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排泄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64" name="左大括号 63"/>
          <p:cNvSpPr/>
          <p:nvPr/>
        </p:nvSpPr>
        <p:spPr>
          <a:xfrm>
            <a:off x="5181600" y="1276350"/>
            <a:ext cx="338138" cy="12192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200"/>
          </a:p>
        </p:txBody>
      </p:sp>
      <p:sp>
        <p:nvSpPr>
          <p:cNvPr id="65" name="Text Box 38"/>
          <p:cNvSpPr txBox="1">
            <a:spLocks noChangeArrowheads="1"/>
          </p:cNvSpPr>
          <p:nvPr/>
        </p:nvSpPr>
        <p:spPr bwMode="auto">
          <a:xfrm>
            <a:off x="7112000" y="1011238"/>
            <a:ext cx="3838575" cy="338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食物残渣和其他废物的排出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6524625" y="1179513"/>
            <a:ext cx="587375" cy="50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9" name="Group 40"/>
          <p:cNvGrpSpPr/>
          <p:nvPr/>
        </p:nvGrpSpPr>
        <p:grpSpPr bwMode="auto">
          <a:xfrm>
            <a:off x="5160963" y="3330575"/>
            <a:ext cx="844550" cy="1184275"/>
            <a:chOff x="1655" y="1755"/>
            <a:chExt cx="1044" cy="1134"/>
          </a:xfrm>
        </p:grpSpPr>
        <p:sp>
          <p:nvSpPr>
            <p:cNvPr id="21534" name="Line 31"/>
            <p:cNvSpPr>
              <a:spLocks noChangeShapeType="1"/>
            </p:cNvSpPr>
            <p:nvPr/>
          </p:nvSpPr>
          <p:spPr bwMode="auto">
            <a:xfrm>
              <a:off x="2109" y="1758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Line 32"/>
            <p:cNvSpPr>
              <a:spLocks noChangeShapeType="1"/>
            </p:cNvSpPr>
            <p:nvPr/>
          </p:nvSpPr>
          <p:spPr bwMode="auto">
            <a:xfrm>
              <a:off x="2109" y="2335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Line 33"/>
            <p:cNvSpPr>
              <a:spLocks noChangeShapeType="1"/>
            </p:cNvSpPr>
            <p:nvPr/>
          </p:nvSpPr>
          <p:spPr bwMode="auto">
            <a:xfrm>
              <a:off x="2109" y="2880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7" name="Line 34"/>
            <p:cNvSpPr>
              <a:spLocks noChangeShapeType="1"/>
            </p:cNvSpPr>
            <p:nvPr/>
          </p:nvSpPr>
          <p:spPr bwMode="auto">
            <a:xfrm>
              <a:off x="2109" y="1755"/>
              <a:ext cx="0" cy="1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Line 35"/>
            <p:cNvSpPr>
              <a:spLocks noChangeShapeType="1"/>
            </p:cNvSpPr>
            <p:nvPr/>
          </p:nvSpPr>
          <p:spPr bwMode="auto">
            <a:xfrm>
              <a:off x="1655" y="2296"/>
              <a:ext cx="4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5" name="Text Box 36"/>
          <p:cNvSpPr txBox="1">
            <a:spLocks noChangeArrowheads="1"/>
          </p:cNvSpPr>
          <p:nvPr/>
        </p:nvSpPr>
        <p:spPr bwMode="auto">
          <a:xfrm>
            <a:off x="3602038" y="3205163"/>
            <a:ext cx="1455737" cy="677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排出废物的成分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76" name="Text Box 36"/>
          <p:cNvSpPr txBox="1">
            <a:spLocks noChangeArrowheads="1"/>
          </p:cNvSpPr>
          <p:nvPr/>
        </p:nvSpPr>
        <p:spPr bwMode="auto">
          <a:xfrm>
            <a:off x="7440613" y="1557338"/>
            <a:ext cx="2268537" cy="338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肾脏：形成尿液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77" name="Text Box 36"/>
          <p:cNvSpPr txBox="1">
            <a:spLocks noChangeArrowheads="1"/>
          </p:cNvSpPr>
          <p:nvPr/>
        </p:nvSpPr>
        <p:spPr bwMode="auto">
          <a:xfrm>
            <a:off x="7558088" y="2082800"/>
            <a:ext cx="3233737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肺：呼出二氧化碳和水分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78" name="Text Box 36"/>
          <p:cNvSpPr txBox="1">
            <a:spLocks noChangeArrowheads="1"/>
          </p:cNvSpPr>
          <p:nvPr/>
        </p:nvSpPr>
        <p:spPr bwMode="auto">
          <a:xfrm>
            <a:off x="7496175" y="2584450"/>
            <a:ext cx="2416175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皮肤：排出汗液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grpSp>
        <p:nvGrpSpPr>
          <p:cNvPr id="79" name="Group 40"/>
          <p:cNvGrpSpPr/>
          <p:nvPr/>
        </p:nvGrpSpPr>
        <p:grpSpPr bwMode="auto">
          <a:xfrm>
            <a:off x="6713538" y="1665288"/>
            <a:ext cx="793750" cy="1179512"/>
            <a:chOff x="1655" y="1755"/>
            <a:chExt cx="1044" cy="1134"/>
          </a:xfrm>
        </p:grpSpPr>
        <p:sp>
          <p:nvSpPr>
            <p:cNvPr id="21529" name="Line 31"/>
            <p:cNvSpPr>
              <a:spLocks noChangeShapeType="1"/>
            </p:cNvSpPr>
            <p:nvPr/>
          </p:nvSpPr>
          <p:spPr bwMode="auto">
            <a:xfrm>
              <a:off x="2109" y="1758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Line 32"/>
            <p:cNvSpPr>
              <a:spLocks noChangeShapeType="1"/>
            </p:cNvSpPr>
            <p:nvPr/>
          </p:nvSpPr>
          <p:spPr bwMode="auto">
            <a:xfrm>
              <a:off x="2109" y="2335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Line 33"/>
            <p:cNvSpPr>
              <a:spLocks noChangeShapeType="1"/>
            </p:cNvSpPr>
            <p:nvPr/>
          </p:nvSpPr>
          <p:spPr bwMode="auto">
            <a:xfrm>
              <a:off x="2109" y="2880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Line 34"/>
            <p:cNvSpPr>
              <a:spLocks noChangeShapeType="1"/>
            </p:cNvSpPr>
            <p:nvPr/>
          </p:nvSpPr>
          <p:spPr bwMode="auto">
            <a:xfrm>
              <a:off x="2109" y="1755"/>
              <a:ext cx="0" cy="1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Line 35"/>
            <p:cNvSpPr>
              <a:spLocks noChangeShapeType="1"/>
            </p:cNvSpPr>
            <p:nvPr/>
          </p:nvSpPr>
          <p:spPr bwMode="auto">
            <a:xfrm>
              <a:off x="1655" y="2296"/>
              <a:ext cx="4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5" name="Text Box 36"/>
          <p:cNvSpPr txBox="1">
            <a:spLocks noChangeArrowheads="1"/>
          </p:cNvSpPr>
          <p:nvPr/>
        </p:nvSpPr>
        <p:spPr bwMode="auto">
          <a:xfrm>
            <a:off x="6022975" y="3132138"/>
            <a:ext cx="3335338" cy="338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尿液：尿素、无机盐和水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86" name="Text Box 36"/>
          <p:cNvSpPr txBox="1">
            <a:spLocks noChangeArrowheads="1"/>
          </p:cNvSpPr>
          <p:nvPr/>
        </p:nvSpPr>
        <p:spPr bwMode="auto">
          <a:xfrm>
            <a:off x="5994400" y="3702050"/>
            <a:ext cx="4244975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汗液：水和无机盐和少量的尿素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87" name="Text Box 36"/>
          <p:cNvSpPr txBox="1">
            <a:spLocks noChangeArrowheads="1"/>
          </p:cNvSpPr>
          <p:nvPr/>
        </p:nvSpPr>
        <p:spPr bwMode="auto">
          <a:xfrm>
            <a:off x="6011863" y="4271963"/>
            <a:ext cx="2754312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二氧化碳和水分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88" name="Text Box 36"/>
          <p:cNvSpPr txBox="1">
            <a:spLocks noChangeArrowheads="1"/>
          </p:cNvSpPr>
          <p:nvPr/>
        </p:nvSpPr>
        <p:spPr bwMode="auto">
          <a:xfrm>
            <a:off x="3529013" y="5062538"/>
            <a:ext cx="1455737" cy="677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代谢废物的处理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89" name="Text Box 37"/>
          <p:cNvSpPr txBox="1">
            <a:spLocks noChangeArrowheads="1"/>
          </p:cNvSpPr>
          <p:nvPr/>
        </p:nvSpPr>
        <p:spPr bwMode="auto">
          <a:xfrm>
            <a:off x="5635625" y="5248275"/>
            <a:ext cx="2808288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城市：污水处理系统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90" name="Text Box 38"/>
          <p:cNvSpPr txBox="1">
            <a:spLocks noChangeArrowheads="1"/>
          </p:cNvSpPr>
          <p:nvPr/>
        </p:nvSpPr>
        <p:spPr bwMode="auto">
          <a:xfrm>
            <a:off x="5656263" y="6005513"/>
            <a:ext cx="5113337" cy="338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latin typeface="Calibri" panose="020F0502020204030204" pitchFamily="34" charset="0"/>
              </a:rPr>
              <a:t>农村：农家肥、高温堆肥、修建沼气池</a:t>
            </a:r>
            <a:endParaRPr lang="en-US" altLang="zh-CN" sz="2200" b="1">
              <a:latin typeface="Calibri" panose="020F0502020204030204" pitchFamily="34" charset="0"/>
            </a:endParaRPr>
          </a:p>
        </p:txBody>
      </p:sp>
      <p:sp>
        <p:nvSpPr>
          <p:cNvPr id="91" name="左大括号 90"/>
          <p:cNvSpPr/>
          <p:nvPr/>
        </p:nvSpPr>
        <p:spPr>
          <a:xfrm>
            <a:off x="5192713" y="5354638"/>
            <a:ext cx="514350" cy="9493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200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61" grpId="0"/>
      <p:bldP spid="62" grpId="0" animBg="1"/>
      <p:bldP spid="63" grpId="0" animBg="1"/>
      <p:bldP spid="64" grpId="0" animBg="1"/>
      <p:bldP spid="65" grpId="0" animBg="1"/>
      <p:bldP spid="75" grpId="0"/>
      <p:bldP spid="76" grpId="0" animBg="1"/>
      <p:bldP spid="77" grpId="0" animBg="1"/>
      <p:bldP spid="78" grpId="0" animBg="1"/>
      <p:bldP spid="85" grpId="0" animBg="1"/>
      <p:bldP spid="86" grpId="0" animBg="1"/>
      <p:bldP spid="87" grpId="0" animBg="1"/>
      <p:bldP spid="88" grpId="0"/>
      <p:bldP spid="89" grpId="0" animBg="1"/>
      <p:bldP spid="90" grpId="0" animBg="1"/>
      <p:bldP spid="9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253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855788"/>
            <a:ext cx="11215688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正常情况下，尿液大多呈现透明状，尿量多时呈浅黄色，尿量少时呈黄褐色，当尿液颜色发生变化时，可能是因为喝水太少，服用药物或罹患某种疾病所致。当肝或胆发生病变时，胆汁会从尿道排出，使尿液呈深黄色；肝炎患者的尿液也会呈现浓茶状的颜色。</a:t>
            </a:r>
            <a:endParaRPr lang="zh-CN" altLang="en-US" sz="3000" b="1" noProof="1"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2146300" y="1477963"/>
            <a:ext cx="856615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　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人体排出废物的处理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30238" y="1746250"/>
            <a:ext cx="11060112" cy="1370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　</a:t>
            </a: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描述人体的其他排泄途径及其主要排泄物。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  2</a:t>
            </a:r>
            <a:r>
              <a:rPr lang="zh-CN" altLang="en-US" sz="3000" b="1" dirty="0">
                <a:latin typeface="+mj-ea"/>
                <a:ea typeface="+mj-ea"/>
              </a:rPr>
              <a:t>．关注人体排出废物的处理。</a:t>
            </a:r>
            <a:endParaRPr lang="zh-CN" altLang="en-US" sz="3000" b="1" dirty="0">
              <a:latin typeface="+mj-ea"/>
              <a:ea typeface="+mj-ea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519113" y="3400425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1325" y="345757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/>
          <p:nvPr/>
        </p:nvSpPr>
        <p:spPr>
          <a:xfrm>
            <a:off x="552450" y="4086225"/>
            <a:ext cx="8370888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粪尿作为肥料使用，具有养分全、肥效持久、能改良土壤等特点，新农村建设中大力推广沼气池，有什么益处？如何对人粪尿无害处理才能“变”废为宝？</a:t>
            </a:r>
            <a:endParaRPr lang="zh-CN" altLang="en-US" sz="3000" b="1" dirty="0">
              <a:latin typeface="+mj-ea"/>
              <a:ea typeface="+mj-ea"/>
            </a:endParaRPr>
          </a:p>
        </p:txBody>
      </p:sp>
      <p:pic>
        <p:nvPicPr>
          <p:cNvPr id="1026" name="Picture 2" descr="YYD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42425" y="4594225"/>
            <a:ext cx="2535238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  <p:bldP spid="8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2036763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4" name="组合 1"/>
          <p:cNvGrpSpPr/>
          <p:nvPr/>
        </p:nvGrpSpPr>
        <p:grpSpPr bwMode="auto">
          <a:xfrm>
            <a:off x="190500" y="974725"/>
            <a:ext cx="6281738" cy="820738"/>
            <a:chOff x="183" y="1646"/>
            <a:chExt cx="4986" cy="1063"/>
          </a:xfrm>
        </p:grpSpPr>
        <p:pic>
          <p:nvPicPr>
            <p:cNvPr id="8212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27025" y="2476500"/>
            <a:ext cx="8997950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．排泄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7213" y="1989138"/>
            <a:ext cx="48260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知识点一　人体内废物排出的途径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568325" y="3167063"/>
            <a:ext cx="10591800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定义：将代谢废物如</a:t>
            </a:r>
            <a:r>
              <a:rPr lang="zh-CN" altLang="en-US" sz="3000" b="1" u="sng" dirty="0">
                <a:latin typeface="+mn-ea"/>
                <a:ea typeface="+mn-ea"/>
              </a:rPr>
              <a:t>    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</a:t>
            </a:r>
            <a:r>
              <a:rPr lang="zh-CN" altLang="en-US" sz="3000" b="1" dirty="0">
                <a:latin typeface="+mn-ea"/>
                <a:ea typeface="+mn-ea"/>
              </a:rPr>
              <a:t>以及多余的</a:t>
            </a:r>
            <a:r>
              <a:rPr lang="zh-CN" altLang="en-US" sz="3000" b="1" u="sng" dirty="0">
                <a:latin typeface="+mn-ea"/>
                <a:ea typeface="+mn-ea"/>
              </a:rPr>
              <a:t>    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en-US" altLang="zh-CN" sz="3000" b="1" u="sng" dirty="0">
                <a:latin typeface="+mn-ea"/>
                <a:ea typeface="+mn-ea"/>
              </a:rPr>
              <a:t>    </a:t>
            </a:r>
            <a:r>
              <a:rPr lang="zh-CN" altLang="en-US" sz="3000" b="1" dirty="0">
                <a:latin typeface="+mn-ea"/>
                <a:ea typeface="+mn-ea"/>
              </a:rPr>
              <a:t>等排出体外的过程称为排泄</a:t>
            </a:r>
            <a:endParaRPr lang="zh-CN" altLang="en-US" sz="3000" b="1" dirty="0">
              <a:latin typeface="+mn-ea"/>
              <a:ea typeface="+mn-ea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器官：</a:t>
            </a:r>
            <a:r>
              <a:rPr lang="zh-CN" altLang="en-US" sz="3000" b="1" u="sng" dirty="0">
                <a:latin typeface="+mn-ea"/>
                <a:ea typeface="+mn-ea"/>
              </a:rPr>
              <a:t>    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zh-CN" altLang="en-US" sz="3000" b="1" u="sng" dirty="0">
                <a:latin typeface="+mn-ea"/>
                <a:ea typeface="+mn-ea"/>
              </a:rPr>
              <a:t>    </a:t>
            </a:r>
            <a:r>
              <a:rPr lang="zh-CN" altLang="en-US" sz="3000" b="1" dirty="0">
                <a:latin typeface="+mn-ea"/>
                <a:ea typeface="+mn-ea"/>
              </a:rPr>
              <a:t>和皮肤</a:t>
            </a:r>
            <a:endParaRPr lang="en-US" altLang="zh-CN" sz="3000" b="1" dirty="0">
              <a:latin typeface="+mn-ea"/>
              <a:ea typeface="+mn-ea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546100" y="5505450"/>
            <a:ext cx="957263" cy="554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途径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1609725" y="5056188"/>
            <a:ext cx="8294688" cy="1477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泌尿：尿液含有</a:t>
            </a:r>
            <a:r>
              <a:rPr lang="zh-CN" altLang="en-US" sz="3000" b="1" u="sng" dirty="0">
                <a:latin typeface="+mn-ea"/>
                <a:ea typeface="+mn-ea"/>
              </a:rPr>
              <a:t>    </a:t>
            </a:r>
            <a:r>
              <a:rPr lang="zh-CN" altLang="en-US" sz="3000" b="1" dirty="0">
                <a:latin typeface="+mn-ea"/>
                <a:ea typeface="+mn-ea"/>
              </a:rPr>
              <a:t>、无机盐和水</a:t>
            </a:r>
            <a:r>
              <a:rPr lang="en-US" altLang="zh-CN" sz="3000" b="1" dirty="0">
                <a:latin typeface="+mn-ea"/>
                <a:ea typeface="+mn-ea"/>
              </a:rPr>
              <a:t>,</a:t>
            </a:r>
            <a:endParaRPr lang="en-US" altLang="zh-CN" sz="30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呼吸：</a:t>
            </a:r>
            <a:r>
              <a:rPr lang="en-US" altLang="zh-CN" sz="3000" b="1" dirty="0">
                <a:latin typeface="+mn-ea"/>
                <a:ea typeface="+mn-ea"/>
              </a:rPr>
              <a:t>___________</a:t>
            </a:r>
            <a:r>
              <a:rPr lang="zh-CN" altLang="en-US" sz="3000" b="1" dirty="0">
                <a:latin typeface="+mn-ea"/>
                <a:ea typeface="+mn-ea"/>
              </a:rPr>
              <a:t>和少量水</a:t>
            </a:r>
            <a:r>
              <a:rPr lang="en-US" altLang="zh-CN" sz="3000" b="1" dirty="0">
                <a:latin typeface="+mn-ea"/>
                <a:ea typeface="+mn-ea"/>
              </a:rPr>
              <a:t>,</a:t>
            </a:r>
            <a:endParaRPr lang="en-US" altLang="zh-CN" sz="30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皮肤：汗液含有水、无机盐和少量的</a:t>
            </a:r>
            <a:r>
              <a:rPr lang="en-US" altLang="zh-CN" sz="3000" b="1" dirty="0">
                <a:latin typeface="+mn-ea"/>
                <a:ea typeface="+mn-ea"/>
              </a:rPr>
              <a:t>_______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5" name="AutoShape 20"/>
          <p:cNvSpPr/>
          <p:nvPr/>
        </p:nvSpPr>
        <p:spPr bwMode="auto">
          <a:xfrm>
            <a:off x="323850" y="3357563"/>
            <a:ext cx="287338" cy="3095625"/>
          </a:xfrm>
          <a:prstGeom prst="leftBrace">
            <a:avLst>
              <a:gd name="adj1" fmla="val 8977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16" name="AutoShape 21"/>
          <p:cNvSpPr/>
          <p:nvPr/>
        </p:nvSpPr>
        <p:spPr bwMode="auto">
          <a:xfrm>
            <a:off x="1427163" y="5195888"/>
            <a:ext cx="144462" cy="1223962"/>
          </a:xfrm>
          <a:prstGeom prst="leftBrace">
            <a:avLst>
              <a:gd name="adj1" fmla="val 7060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4181475" y="31559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尿素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5243513" y="3133725"/>
            <a:ext cx="1420812" cy="461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二氧化碳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Rectangle 27"/>
          <p:cNvSpPr>
            <a:spLocks noChangeArrowheads="1"/>
          </p:cNvSpPr>
          <p:nvPr/>
        </p:nvSpPr>
        <p:spPr bwMode="auto">
          <a:xfrm>
            <a:off x="8678863" y="3100388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水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9767888" y="3154363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无机盐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Rectangle 31"/>
          <p:cNvSpPr>
            <a:spLocks noChangeArrowheads="1"/>
          </p:cNvSpPr>
          <p:nvPr/>
        </p:nvSpPr>
        <p:spPr bwMode="auto">
          <a:xfrm>
            <a:off x="2011363" y="4071938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肾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Rectangle 33"/>
          <p:cNvSpPr>
            <a:spLocks noChangeArrowheads="1"/>
          </p:cNvSpPr>
          <p:nvPr/>
        </p:nvSpPr>
        <p:spPr bwMode="auto">
          <a:xfrm>
            <a:off x="3119438" y="4100513"/>
            <a:ext cx="493712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肺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Rectangle 35"/>
          <p:cNvSpPr>
            <a:spLocks noChangeArrowheads="1"/>
          </p:cNvSpPr>
          <p:nvPr/>
        </p:nvSpPr>
        <p:spPr bwMode="auto">
          <a:xfrm>
            <a:off x="4386263" y="5041900"/>
            <a:ext cx="804862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尿素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Rectangle 37"/>
          <p:cNvSpPr>
            <a:spLocks noChangeArrowheads="1"/>
          </p:cNvSpPr>
          <p:nvPr/>
        </p:nvSpPr>
        <p:spPr bwMode="auto">
          <a:xfrm>
            <a:off x="3125788" y="5511800"/>
            <a:ext cx="14224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二氧化碳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8018463" y="59436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Courier New" panose="02070309020205020404" pitchFamily="49" charset="0"/>
              </a:rPr>
              <a:t>尿素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19138" y="1706563"/>
            <a:ext cx="8920162" cy="2308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定义：未</a:t>
            </a:r>
            <a:r>
              <a:rPr lang="en-US" altLang="zh-CN" sz="2400" b="1" u="sng" dirty="0">
                <a:latin typeface="+mn-ea"/>
                <a:ea typeface="+mn-ea"/>
              </a:rPr>
              <a:t>________</a:t>
            </a:r>
            <a:r>
              <a:rPr lang="zh-CN" altLang="en-US" sz="2400" b="1" dirty="0">
                <a:latin typeface="+mn-ea"/>
                <a:ea typeface="+mn-ea"/>
              </a:rPr>
              <a:t>的食物残渣及其他物质（如水）在大肠中</a:t>
            </a:r>
            <a:r>
              <a:rPr lang="en-US" altLang="zh-CN" sz="2400" b="1" dirty="0">
                <a:latin typeface="+mn-ea"/>
                <a:ea typeface="+mn-ea"/>
              </a:rPr>
              <a:t>,  </a:t>
            </a:r>
            <a:r>
              <a:rPr lang="zh-CN" altLang="en-US" sz="2400" b="1" dirty="0">
                <a:latin typeface="+mn-ea"/>
                <a:ea typeface="+mn-ea"/>
              </a:rPr>
              <a:t>形成粪便，由肛门排出体外的过程称为排遗</a:t>
            </a:r>
            <a:endParaRPr lang="zh-CN" altLang="en-US" sz="24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器官：</a:t>
            </a:r>
            <a:r>
              <a:rPr lang="zh-CN" altLang="en-US" sz="2400" b="1" u="sng" dirty="0">
                <a:latin typeface="+mn-ea"/>
                <a:ea typeface="+mn-ea"/>
              </a:rPr>
              <a:t>    </a:t>
            </a:r>
            <a:r>
              <a:rPr lang="zh-CN" altLang="en-US" sz="2400" b="1" dirty="0">
                <a:latin typeface="+mn-ea"/>
                <a:ea typeface="+mn-ea"/>
              </a:rPr>
              <a:t>和</a:t>
            </a:r>
            <a:r>
              <a:rPr lang="en-US" altLang="zh-CN" sz="2400" b="1" dirty="0">
                <a:latin typeface="+mn-ea"/>
                <a:ea typeface="+mn-ea"/>
              </a:rPr>
              <a:t>______</a:t>
            </a:r>
            <a:endParaRPr lang="en-US" altLang="zh-CN" sz="24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途径：由大肠形成，从肛门以</a:t>
            </a:r>
            <a:r>
              <a:rPr lang="zh-CN" altLang="en-US" sz="2400" b="1" u="sng" dirty="0">
                <a:latin typeface="+mn-ea"/>
                <a:ea typeface="+mn-ea"/>
              </a:rPr>
              <a:t>    </a:t>
            </a:r>
            <a:r>
              <a:rPr lang="zh-CN" altLang="en-US" sz="2400" b="1" dirty="0">
                <a:latin typeface="+mn-ea"/>
                <a:ea typeface="+mn-ea"/>
              </a:rPr>
              <a:t>的形式排出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96875" y="950913"/>
            <a:ext cx="11387138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．排遗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9" name="AutoShape 6"/>
          <p:cNvSpPr/>
          <p:nvPr/>
        </p:nvSpPr>
        <p:spPr bwMode="auto">
          <a:xfrm>
            <a:off x="519113" y="1800225"/>
            <a:ext cx="215900" cy="1871663"/>
          </a:xfrm>
          <a:prstGeom prst="leftBrace">
            <a:avLst>
              <a:gd name="adj1" fmla="val 7224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09788" y="1722438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被消化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606550" y="28257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大肠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636838" y="2820988"/>
            <a:ext cx="804862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肛门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735513" y="33829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Courier New" panose="02070309020205020404" pitchFamily="49" charset="0"/>
              </a:rPr>
              <a:t>粪便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241300" y="4011613"/>
            <a:ext cx="11387138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．比较排泄和排遗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5" name="文本框 9"/>
          <p:cNvSpPr txBox="1">
            <a:spLocks noChangeArrowheads="1"/>
          </p:cNvSpPr>
          <p:nvPr/>
        </p:nvSpPr>
        <p:spPr bwMode="auto">
          <a:xfrm>
            <a:off x="195263" y="5959475"/>
            <a:ext cx="7802562" cy="785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强调：通过泌尿系统排尿是排泄的主要途径。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2050" name="Picture 2" descr="YYD8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32738" y="3900488"/>
            <a:ext cx="3249612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7525" y="955675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627063" y="871538"/>
            <a:ext cx="451485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知识点二　人体排出废物的成分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493713" y="2012950"/>
            <a:ext cx="1912937" cy="1477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排出废物的成分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4" name="AutoShape 26"/>
          <p:cNvSpPr/>
          <p:nvPr/>
        </p:nvSpPr>
        <p:spPr bwMode="auto">
          <a:xfrm>
            <a:off x="2081213" y="1922463"/>
            <a:ext cx="431800" cy="1657350"/>
          </a:xfrm>
          <a:prstGeom prst="leftBrace">
            <a:avLst>
              <a:gd name="adj1" fmla="val 3198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>
            <a:off x="2481263" y="1616075"/>
            <a:ext cx="8205787" cy="2170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未被消化吸收的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和代谢废物</a:t>
            </a:r>
            <a:r>
              <a:rPr lang="en-US" altLang="zh-CN" sz="3000" b="1" dirty="0">
                <a:latin typeface="+mn-ea"/>
                <a:ea typeface="+mn-ea"/>
              </a:rPr>
              <a:t>_________</a:t>
            </a:r>
            <a:endParaRPr lang="en-US" altLang="zh-CN" sz="3000" b="1" dirty="0">
              <a:latin typeface="+mn-ea"/>
              <a:ea typeface="+mn-ea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多余的</a:t>
            </a:r>
            <a:r>
              <a:rPr lang="en-US" altLang="zh-CN" sz="3000" b="1" dirty="0">
                <a:latin typeface="+mn-ea"/>
                <a:ea typeface="+mn-ea"/>
              </a:rPr>
              <a:t>_________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_________</a:t>
            </a:r>
            <a:endParaRPr lang="en-US" altLang="zh-CN" sz="3000" b="1" dirty="0">
              <a:latin typeface="+mn-ea"/>
              <a:ea typeface="+mn-ea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可能带有</a:t>
            </a:r>
            <a:r>
              <a:rPr lang="zh-CN" altLang="en-US" sz="3000" b="1" u="sng" dirty="0">
                <a:latin typeface="+mn-ea"/>
                <a:ea typeface="+mn-ea"/>
              </a:rPr>
              <a:t>   </a:t>
            </a:r>
            <a:r>
              <a:rPr lang="zh-CN" altLang="en-US" sz="3000" b="1" u="sng" dirty="0">
                <a:latin typeface="+mn-ea"/>
                <a:ea typeface="+mn-ea"/>
              </a:rPr>
              <a:t>     </a:t>
            </a:r>
            <a:r>
              <a:rPr lang="en-US" altLang="zh-CN" sz="3000" b="1" u="sng" dirty="0">
                <a:latin typeface="+mn-ea"/>
                <a:ea typeface="+mn-ea"/>
              </a:rPr>
              <a:t>  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_________  </a:t>
            </a:r>
            <a:endParaRPr lang="en-US" altLang="zh-CN" sz="3000" b="1" dirty="0">
              <a:latin typeface="+mn-ea"/>
              <a:ea typeface="+mn-ea"/>
            </a:endParaRPr>
          </a:p>
        </p:txBody>
      </p:sp>
      <p:sp>
        <p:nvSpPr>
          <p:cNvPr id="16" name="Rectangle 29"/>
          <p:cNvSpPr>
            <a:spLocks noChangeArrowheads="1"/>
          </p:cNvSpPr>
          <p:nvPr/>
        </p:nvSpPr>
        <p:spPr bwMode="auto">
          <a:xfrm>
            <a:off x="5524500" y="1649413"/>
            <a:ext cx="1112838" cy="5603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蛋白质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9226550" y="1595438"/>
            <a:ext cx="803275" cy="558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尿素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4495800" y="2339975"/>
            <a:ext cx="493713" cy="560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水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Rectangle 35"/>
          <p:cNvSpPr>
            <a:spLocks noChangeArrowheads="1"/>
          </p:cNvSpPr>
          <p:nvPr/>
        </p:nvSpPr>
        <p:spPr bwMode="auto">
          <a:xfrm>
            <a:off x="6299200" y="2339975"/>
            <a:ext cx="1112838" cy="560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无机盐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Rectangle 37"/>
          <p:cNvSpPr>
            <a:spLocks noChangeArrowheads="1"/>
          </p:cNvSpPr>
          <p:nvPr/>
        </p:nvSpPr>
        <p:spPr bwMode="auto">
          <a:xfrm>
            <a:off x="4191000" y="2987675"/>
            <a:ext cx="1731963" cy="560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致病微生物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6596063" y="2987675"/>
            <a:ext cx="1422400" cy="560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寄生虫卵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7525" y="955675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627063" y="871538"/>
            <a:ext cx="44926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知识点三　人体排出废物的处理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>
            <a:off x="452438" y="1473200"/>
            <a:ext cx="11379200" cy="4940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．处理原因：人粪尿中带有的</a:t>
            </a:r>
            <a:r>
              <a:rPr lang="en-US" altLang="zh-CN" sz="3000" b="1" dirty="0">
                <a:latin typeface="+mn-ea"/>
                <a:ea typeface="+mn-ea"/>
              </a:rPr>
              <a:t>__________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，如果未经处理就排入环境，可能通过水或土壤等途径感染人体，从而引发疾病。</a:t>
            </a:r>
            <a:endParaRPr lang="zh-CN" altLang="en-US" sz="3000" b="1" dirty="0">
              <a:latin typeface="+mn-ea"/>
              <a:ea typeface="+mn-ea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．处理价值：人粪尿经过处理可以成为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，其中含有农作物生长需要的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等。</a:t>
            </a:r>
            <a:endParaRPr lang="zh-CN" altLang="en-US" sz="3000" b="1" dirty="0">
              <a:latin typeface="+mn-ea"/>
              <a:ea typeface="+mn-ea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．处理方法：城市一般具有较为完善的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处理系统，能够采用多种方法处理人粪尿等。</a:t>
            </a:r>
            <a:endParaRPr lang="en-US" altLang="zh-CN" sz="3000" b="1" dirty="0">
              <a:latin typeface="+mn-ea"/>
              <a:ea typeface="+mn-ea"/>
            </a:endParaRPr>
          </a:p>
        </p:txBody>
      </p:sp>
      <p:sp>
        <p:nvSpPr>
          <p:cNvPr id="16" name="Rectangle 29"/>
          <p:cNvSpPr>
            <a:spLocks noChangeArrowheads="1"/>
          </p:cNvSpPr>
          <p:nvPr/>
        </p:nvSpPr>
        <p:spPr bwMode="auto">
          <a:xfrm>
            <a:off x="7572375" y="3489325"/>
            <a:ext cx="804863" cy="560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肥料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3386138" y="4260850"/>
            <a:ext cx="495300" cy="560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氮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5299075" y="4224338"/>
            <a:ext cx="493713" cy="558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磷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Rectangle 35"/>
          <p:cNvSpPr>
            <a:spLocks noChangeArrowheads="1"/>
          </p:cNvSpPr>
          <p:nvPr/>
        </p:nvSpPr>
        <p:spPr bwMode="auto">
          <a:xfrm>
            <a:off x="7278688" y="4268788"/>
            <a:ext cx="493712" cy="558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钾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Rectangle 37"/>
          <p:cNvSpPr>
            <a:spLocks noChangeArrowheads="1"/>
          </p:cNvSpPr>
          <p:nvPr/>
        </p:nvSpPr>
        <p:spPr bwMode="auto">
          <a:xfrm>
            <a:off x="5810250" y="1511300"/>
            <a:ext cx="1731963" cy="560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致病微生物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8183563" y="1544638"/>
            <a:ext cx="1422400" cy="5603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寄生虫卵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Rectangle 35"/>
          <p:cNvSpPr>
            <a:spLocks noChangeArrowheads="1"/>
          </p:cNvSpPr>
          <p:nvPr/>
        </p:nvSpPr>
        <p:spPr bwMode="auto">
          <a:xfrm>
            <a:off x="7343775" y="4938713"/>
            <a:ext cx="1422400" cy="558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生活污水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947738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088" y="1789113"/>
            <a:ext cx="11068050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．下列不具有排泄功能的是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．皮肤	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．泌尿系统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．消化系统	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．呼吸系统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927725" y="2020888"/>
            <a:ext cx="463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C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3238" y="4002088"/>
            <a:ext cx="11260137" cy="2493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排泄的途径：二氧化碳和少量的水以气体的形式通过呼吸系统排出；水、无机盐、尿素等废物以尿液的形式通过泌尿系统排出；水、无机盐和尿素以汗液的形式通过皮肤排出。消化系统主要负责完成人体的消化和吸收功能，无排泄功能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1788" y="760413"/>
            <a:ext cx="11301412" cy="424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．下列关于人粪尿的处理的描述中，错误的是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．人粪尿未经处理就排到土壤中可能引发蛔虫病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．人粪尿未经处理就排到水中可能引发甲肝流行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．人粪尿经过一定时间腐熟，虽然不能作肥料，但能避免污染环境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．人粪尿用于生产沼气，不仅可以净化环境，还可以产生能源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8845550" y="923925"/>
            <a:ext cx="6619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C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人体废物的排出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7175" y="5059363"/>
            <a:ext cx="11688763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粪便经过一定时间腐熟，能避免污染环境，也可作肥料。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tags/tag1.xml><?xml version="1.0" encoding="utf-8"?>
<p:tagLst xmlns:p="http://schemas.openxmlformats.org/presentationml/2006/main">
  <p:tag name="KSO_WM_UNIT_TABLE_BEAUTIFY" val="smartTable{cd7ee76b-7b2f-4203-af85-6fe868539eb4}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2450</Words>
  <Application>WPS 演示</Application>
  <PresentationFormat>自定义</PresentationFormat>
  <Paragraphs>300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Times New Roman</vt:lpstr>
      <vt:lpstr>Courier New</vt:lpstr>
      <vt:lpstr>Calibri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90</cp:revision>
  <dcterms:created xsi:type="dcterms:W3CDTF">2018-02-07T00:47:00Z</dcterms:created>
  <dcterms:modified xsi:type="dcterms:W3CDTF">2023-12-27T01:47:40Z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7DAB8E5B3CBF446C9139FBABA85D78DF_12</vt:lpwstr>
  </property>
</Properties>
</file>