
<file path=[Content_Types].xml><?xml version="1.0" encoding="utf-8"?>
<Types xmlns="http://schemas.openxmlformats.org/package/2006/content-types">
  <Default Extension="jpeg" ContentType="image/jpeg"/>
  <Default Extension="JPG" ContentType="image/.jpg"/>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8" r:id="rId3"/>
    <p:sldId id="268" r:id="rId4"/>
    <p:sldId id="269" r:id="rId5"/>
    <p:sldId id="292" r:id="rId6"/>
    <p:sldId id="270" r:id="rId7"/>
    <p:sldId id="283" r:id="rId8"/>
    <p:sldId id="305" r:id="rId9"/>
    <p:sldId id="306" r:id="rId10"/>
    <p:sldId id="307" r:id="rId11"/>
    <p:sldId id="272" r:id="rId12"/>
    <p:sldId id="273" r:id="rId13"/>
    <p:sldId id="271" r:id="rId14"/>
    <p:sldId id="276" r:id="rId15"/>
    <p:sldId id="274" r:id="rId16"/>
    <p:sldId id="308" r:id="rId17"/>
    <p:sldId id="277" r:id="rId18"/>
    <p:sldId id="296" r:id="rId19"/>
    <p:sldId id="294" r:id="rId20"/>
    <p:sldId id="280" r:id="rId21"/>
  </p:sldIdLst>
  <p:sldSz cx="12192000" cy="6858000"/>
  <p:notesSz cx="7103745" cy="10234295"/>
  <p:custDataLst>
    <p:tags r:id="rId25"/>
  </p:custDataLst>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A6AD"/>
    <a:srgbClr val="C50023"/>
    <a:srgbClr val="F1A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5" d="100"/>
          <a:sy n="85" d="100"/>
        </p:scale>
        <p:origin x="-84" y="-15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gs" Target="tags/tag2.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transition advTm="8000"/>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1600200"/>
            <a:ext cx="10972800" cy="452628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1600200"/>
            <a:ext cx="10972800" cy="452628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a:prstGeom prst="rect">
            <a:avLst/>
          </a:prstGeo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5" y="2665379"/>
            <a:ext cx="4873575"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9" y="2665379"/>
            <a:ext cx="4897576"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advTm="8000"/>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Tree>
  </p:cSld>
  <p:clrMapOvr>
    <a:masterClrMapping/>
  </p:clrMapOvr>
  <p:transition advTm="8000"/>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pic>
        <p:nvPicPr>
          <p:cNvPr id="1026" name="图片 1025"/>
          <p:cNvPicPr>
            <a:picLocks noChangeAspect="1"/>
          </p:cNvPicPr>
          <p:nvPr/>
        </p:nvPicPr>
        <p:blipFill>
          <a:blip r:embed="rId13"/>
          <a:stretch>
            <a:fillRect/>
          </a:stretch>
        </p:blipFill>
        <p:spPr>
          <a:xfrm>
            <a:off x="9309100" y="0"/>
            <a:ext cx="2882900" cy="9715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advTm="8000"/>
  <p:hf sldNum="0" hdr="0" ftr="0" dt="0"/>
  <p:txStyles>
    <p:titleStyle>
      <a:lvl1pPr marL="0" lvl="0" indent="0" algn="l" defTabSz="914400" rtl="0" eaLnBrk="1" fontAlgn="base" latinLnBrk="0" hangingPunct="1">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7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23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2pPr>
      <a:lvl3pPr marL="914400" lvl="2"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3pPr>
      <a:lvl4pPr marL="1371600" lvl="3"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4pPr>
      <a:lvl5pPr marL="1828800" lvl="4"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5pPr>
      <a:lvl6pPr marL="2286000" lvl="5"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6pPr>
      <a:lvl7pPr marL="2743200" lvl="6"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7pPr>
      <a:lvl8pPr marL="3200400" lvl="7"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8pPr>
      <a:lvl9pPr marL="3657600" lvl="8"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xml"/><Relationship Id="rId2" Type="http://schemas.openxmlformats.org/officeDocument/2006/relationships/image" Target="../media/image5.png"/><Relationship Id="rId1" Type="http://schemas.openxmlformats.org/officeDocument/2006/relationships/image" Target="../media/image4.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w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jpeg"/><Relationship Id="rId3" Type="http://schemas.openxmlformats.org/officeDocument/2006/relationships/slide" Target="slide12.xml"/><Relationship Id="rId2" Type="http://schemas.openxmlformats.org/officeDocument/2006/relationships/image" Target="../media/image3.jpeg"/><Relationship Id="rId1" Type="http://schemas.openxmlformats.org/officeDocument/2006/relationships/slide" Target="slide5.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wmf"/><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8"/>
          <p:cNvSpPr txBox="1">
            <a:spLocks noChangeArrowheads="1"/>
          </p:cNvSpPr>
          <p:nvPr/>
        </p:nvSpPr>
        <p:spPr bwMode="auto">
          <a:xfrm>
            <a:off x="966788" y="2755900"/>
            <a:ext cx="10952162" cy="831850"/>
          </a:xfrm>
          <a:prstGeom prst="rect">
            <a:avLst/>
          </a:prstGeom>
          <a:noFill/>
          <a:ln w="9525">
            <a:noFill/>
            <a:miter lim="800000"/>
          </a:ln>
        </p:spPr>
        <p:txBody>
          <a:bodyPr>
            <a:spAutoFit/>
          </a:bodyPr>
          <a:lstStyle/>
          <a:p>
            <a:r>
              <a:rPr lang="zh-CN" altLang="en-US" sz="4800" b="1">
                <a:latin typeface="微软雅黑" panose="020B0503020204020204" pitchFamily="34" charset="-122"/>
                <a:ea typeface="微软雅黑" panose="020B0503020204020204" pitchFamily="34" charset="-122"/>
              </a:rPr>
              <a:t>第十章</a:t>
            </a:r>
            <a:r>
              <a:rPr lang="zh-CN" altLang="en-US" sz="4800">
                <a:latin typeface="微软雅黑" panose="020B0503020204020204" pitchFamily="34" charset="-122"/>
                <a:ea typeface="微软雅黑" panose="020B0503020204020204" pitchFamily="34" charset="-122"/>
              </a:rPr>
              <a:t>　人体内的物质运输和能量供给</a:t>
            </a:r>
            <a:endParaRPr lang="zh-CN" altLang="en-US" sz="4800">
              <a:latin typeface="微软雅黑" panose="020B0503020204020204" pitchFamily="34" charset="-122"/>
              <a:ea typeface="微软雅黑" panose="020B0503020204020204" pitchFamily="34" charset="-122"/>
            </a:endParaRPr>
          </a:p>
        </p:txBody>
      </p:sp>
      <p:sp>
        <p:nvSpPr>
          <p:cNvPr id="3" name="Rectangle 5"/>
          <p:cNvSpPr/>
          <p:nvPr/>
        </p:nvSpPr>
        <p:spPr>
          <a:xfrm>
            <a:off x="1552353" y="4084837"/>
            <a:ext cx="10356112" cy="830997"/>
          </a:xfrm>
          <a:prstGeom prst="rect">
            <a:avLst/>
          </a:prstGeom>
          <a:noFill/>
          <a:ln w="9525">
            <a:noFill/>
          </a:ln>
        </p:spPr>
        <p:txBody>
          <a:bodyPr anchor="ctr">
            <a:spAutoFit/>
            <a:scene3d>
              <a:camera prst="orthographicFront"/>
              <a:lightRig rig="threePt" dir="t"/>
            </a:scene3d>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gn="ctr">
              <a:spcBef>
                <a:spcPct val="0"/>
              </a:spcBef>
              <a:buFontTx/>
              <a:buNone/>
              <a:defRPr/>
            </a:pPr>
            <a:r>
              <a:rPr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第</a:t>
            </a: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四</a:t>
            </a:r>
            <a:r>
              <a:rPr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节</a:t>
            </a:r>
            <a:r>
              <a:rPr sz="4800" b="1" dirty="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　</a:t>
            </a: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人体内的气体交换</a:t>
            </a:r>
            <a:endParaRPr sz="4800" b="1" dirty="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endParaRPr>
          </a:p>
        </p:txBody>
      </p:sp>
      <p:sp>
        <p:nvSpPr>
          <p:cNvPr id="6" name="文本框 5"/>
          <p:cNvSpPr txBox="1">
            <a:spLocks noChangeArrowheads="1"/>
          </p:cNvSpPr>
          <p:nvPr/>
        </p:nvSpPr>
        <p:spPr bwMode="auto">
          <a:xfrm>
            <a:off x="2711450" y="1339850"/>
            <a:ext cx="9055100" cy="830263"/>
          </a:xfrm>
          <a:prstGeom prst="rect">
            <a:avLst/>
          </a:prstGeom>
          <a:noFill/>
          <a:ln w="9525">
            <a:noFill/>
            <a:miter lim="800000"/>
          </a:ln>
        </p:spPr>
        <p:txBody>
          <a:bodyPr>
            <a:spAutoFit/>
          </a:bodyPr>
          <a:lstStyle/>
          <a:p>
            <a:r>
              <a:rPr lang="zh-CN" altLang="en-US" sz="4800" b="1">
                <a:latin typeface="微软雅黑" panose="020B0503020204020204" pitchFamily="34" charset="-122"/>
                <a:ea typeface="微软雅黑" panose="020B0503020204020204" pitchFamily="34" charset="-122"/>
              </a:rPr>
              <a:t>第四单元</a:t>
            </a:r>
            <a:r>
              <a:rPr lang="zh-CN" altLang="en-US" sz="4800">
                <a:latin typeface="微软雅黑" panose="020B0503020204020204" pitchFamily="34" charset="-122"/>
                <a:ea typeface="微软雅黑" panose="020B0503020204020204" pitchFamily="34" charset="-122"/>
              </a:rPr>
              <a:t>　生物圈中的人</a:t>
            </a:r>
            <a:endParaRPr lang="zh-CN" altLang="en-US" sz="4800">
              <a:latin typeface="微软雅黑" panose="020B0503020204020204" pitchFamily="34" charset="-122"/>
              <a:ea typeface="微软雅黑" panose="020B0503020204020204" pitchFamily="34" charset="-122"/>
            </a:endParaRPr>
          </a:p>
        </p:txBody>
      </p:sp>
    </p:spTree>
  </p:cSld>
  <p:clrMapOvr>
    <a:masterClrMapping/>
  </p:clrMapOvr>
  <p:transition advTm="8000"/>
  <p:timing>
    <p:tnLst>
      <p:par>
        <p:cTn id="1" dur="indefinite" restart="never" nodeType="tmRoot"/>
      </p:par>
    </p:tnLst>
    <p:bldLst>
      <p:bldP spid="9" grpId="0"/>
      <p:bldP spid="3"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342900" y="1619250"/>
            <a:ext cx="11066463" cy="2170113"/>
          </a:xfrm>
          <a:prstGeom prst="rect">
            <a:avLst/>
          </a:prstGeom>
          <a:noFill/>
        </p:spPr>
        <p:txBody>
          <a:bodyPr>
            <a:spAutoFit/>
          </a:bodyPr>
          <a:lstStyle/>
          <a:p>
            <a:pPr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1</a:t>
            </a:r>
            <a:r>
              <a:rPr lang="zh-CN" altLang="en-US" sz="3000" b="1" kern="100" dirty="0">
                <a:latin typeface="+mn-ea"/>
                <a:ea typeface="+mn-ea"/>
                <a:cs typeface="Courier New" panose="02070309020205020404" pitchFamily="49" charset="0"/>
              </a:rPr>
              <a:t>．肺泡与血液进行气体交换后，血液中气体含量的变化是</a:t>
            </a:r>
            <a:r>
              <a:rPr lang="en-US" altLang="zh-CN" sz="3000" b="1" kern="100" dirty="0">
                <a:latin typeface="+mn-ea"/>
                <a:ea typeface="+mn-ea"/>
                <a:cs typeface="Courier New" panose="02070309020205020404" pitchFamily="49" charset="0"/>
              </a:rPr>
              <a:t>(</a:t>
            </a:r>
            <a:r>
              <a:rPr lang="zh-CN" altLang="en-US" sz="3000" b="1" kern="100" dirty="0">
                <a:latin typeface="+mn-ea"/>
                <a:ea typeface="+mn-ea"/>
                <a:cs typeface="Courier New" panose="02070309020205020404" pitchFamily="49" charset="0"/>
              </a:rPr>
              <a:t>　　</a:t>
            </a:r>
            <a:r>
              <a:rPr lang="en-US" altLang="zh-CN" sz="3000" b="1" kern="100" dirty="0">
                <a:latin typeface="+mn-ea"/>
                <a:ea typeface="+mn-ea"/>
                <a:cs typeface="Courier New" panose="02070309020205020404" pitchFamily="49" charset="0"/>
              </a:rPr>
              <a:t>)</a:t>
            </a:r>
            <a:endParaRPr lang="en-US" altLang="zh-CN" sz="3000" b="1" kern="100" dirty="0">
              <a:latin typeface="+mn-ea"/>
              <a:ea typeface="+mn-ea"/>
              <a:cs typeface="Courier New" panose="02070309020205020404" pitchFamily="49" charset="0"/>
            </a:endParaRPr>
          </a:p>
          <a:p>
            <a:pPr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A</a:t>
            </a:r>
            <a:r>
              <a:rPr lang="zh-CN" altLang="en-US" sz="3000" b="1" kern="100" dirty="0">
                <a:latin typeface="+mn-ea"/>
                <a:ea typeface="+mn-ea"/>
                <a:cs typeface="Courier New" panose="02070309020205020404" pitchFamily="49" charset="0"/>
              </a:rPr>
              <a:t>．氧气和二氧化碳都增多	  </a:t>
            </a:r>
            <a:r>
              <a:rPr lang="en-US" altLang="zh-CN" sz="3000" b="1" kern="100" dirty="0">
                <a:latin typeface="+mn-ea"/>
                <a:ea typeface="+mn-ea"/>
                <a:cs typeface="Courier New" panose="02070309020205020404" pitchFamily="49" charset="0"/>
              </a:rPr>
              <a:t>B</a:t>
            </a:r>
            <a:r>
              <a:rPr lang="zh-CN" altLang="en-US" sz="3000" b="1" kern="100" dirty="0">
                <a:latin typeface="+mn-ea"/>
                <a:ea typeface="+mn-ea"/>
                <a:cs typeface="Courier New" panose="02070309020205020404" pitchFamily="49" charset="0"/>
              </a:rPr>
              <a:t>．氧气减少，二氧化碳增多</a:t>
            </a:r>
            <a:endParaRPr lang="zh-CN" altLang="en-US" sz="3000" b="1" kern="100" dirty="0">
              <a:latin typeface="+mn-ea"/>
              <a:ea typeface="+mn-ea"/>
              <a:cs typeface="Courier New" panose="02070309020205020404" pitchFamily="49" charset="0"/>
            </a:endParaRPr>
          </a:p>
          <a:p>
            <a:pPr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C</a:t>
            </a:r>
            <a:r>
              <a:rPr lang="zh-CN" altLang="en-US" sz="3000" b="1" kern="100" dirty="0">
                <a:latin typeface="+mn-ea"/>
                <a:ea typeface="+mn-ea"/>
                <a:cs typeface="Courier New" panose="02070309020205020404" pitchFamily="49" charset="0"/>
              </a:rPr>
              <a:t>．氧气和二氧化碳都减少	  </a:t>
            </a:r>
            <a:r>
              <a:rPr lang="en-US" altLang="zh-CN" sz="3000" b="1" kern="100" dirty="0">
                <a:latin typeface="+mn-ea"/>
                <a:ea typeface="+mn-ea"/>
                <a:cs typeface="Courier New" panose="02070309020205020404" pitchFamily="49" charset="0"/>
              </a:rPr>
              <a:t>D</a:t>
            </a:r>
            <a:r>
              <a:rPr lang="zh-CN" altLang="en-US" sz="3000" b="1" kern="100" dirty="0">
                <a:latin typeface="+mn-ea"/>
                <a:ea typeface="+mn-ea"/>
                <a:cs typeface="Courier New" panose="02070309020205020404" pitchFamily="49" charset="0"/>
              </a:rPr>
              <a:t>．氧气增多，二氧化碳减少</a:t>
            </a:r>
            <a:endParaRPr lang="zh-CN" altLang="en-US" sz="3000" b="1" kern="100" dirty="0">
              <a:latin typeface="+mn-ea"/>
              <a:ea typeface="+mn-ea"/>
              <a:cs typeface="Courier New" panose="02070309020205020404" pitchFamily="49" charset="0"/>
            </a:endParaRPr>
          </a:p>
        </p:txBody>
      </p:sp>
      <p:sp>
        <p:nvSpPr>
          <p:cNvPr id="3" name="Rectangle 10"/>
          <p:cNvSpPr/>
          <p:nvPr/>
        </p:nvSpPr>
        <p:spPr>
          <a:xfrm>
            <a:off x="596900" y="1160463"/>
            <a:ext cx="1416050" cy="4603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spcBef>
                <a:spcPct val="0"/>
              </a:spcBef>
              <a:buFontTx/>
              <a:buNone/>
              <a:defRPr/>
            </a:pPr>
            <a:r>
              <a:rPr lang="zh-CN" altLang="en-US" sz="2400" b="1" dirty="0">
                <a:solidFill>
                  <a:srgbClr val="F1AF00"/>
                </a:solidFill>
                <a:latin typeface="+mn-ea"/>
              </a:rPr>
              <a:t>牛刀小试</a:t>
            </a:r>
            <a:endParaRPr lang="zh-CN" altLang="en-US" sz="2400" b="1" dirty="0">
              <a:solidFill>
                <a:srgbClr val="F1AF00"/>
              </a:solidFill>
              <a:latin typeface="+mn-ea"/>
            </a:endParaRPr>
          </a:p>
        </p:txBody>
      </p:sp>
      <p:pic>
        <p:nvPicPr>
          <p:cNvPr id="14339" name="Picture 4"/>
          <p:cNvPicPr>
            <a:picLocks noChangeAspect="1"/>
          </p:cNvPicPr>
          <p:nvPr/>
        </p:nvPicPr>
        <p:blipFill>
          <a:blip r:embed="rId1"/>
          <a:srcRect/>
          <a:stretch>
            <a:fillRect/>
          </a:stretch>
        </p:blipFill>
        <p:spPr bwMode="auto">
          <a:xfrm>
            <a:off x="531813" y="1249363"/>
            <a:ext cx="85725" cy="412750"/>
          </a:xfrm>
          <a:prstGeom prst="rect">
            <a:avLst/>
          </a:prstGeom>
          <a:noFill/>
          <a:ln w="9525">
            <a:noFill/>
            <a:miter lim="800000"/>
            <a:headEnd/>
            <a:tailEnd/>
          </a:ln>
        </p:spPr>
      </p:pic>
      <p:sp>
        <p:nvSpPr>
          <p:cNvPr id="16" name="矩形 15"/>
          <p:cNvSpPr/>
          <p:nvPr/>
        </p:nvSpPr>
        <p:spPr>
          <a:xfrm flipH="1">
            <a:off x="10674350" y="1771650"/>
            <a:ext cx="663575" cy="461963"/>
          </a:xfrm>
          <a:prstGeom prst="rect">
            <a:avLst/>
          </a:prstGeom>
          <a:noFill/>
          <a:ln w="9525">
            <a:noFill/>
          </a:ln>
        </p:spPr>
        <p:txBody>
          <a:bodyPr anchor="ctr">
            <a:spAutoFit/>
          </a:bodyPr>
          <a:lstStyle/>
          <a:p>
            <a:pPr fontAlgn="auto">
              <a:spcBef>
                <a:spcPts val="0"/>
              </a:spcBef>
              <a:spcAft>
                <a:spcPts val="0"/>
              </a:spcAft>
              <a:defRPr/>
            </a:pPr>
            <a:r>
              <a:rPr lang="en-US" altLang="zh-CN" sz="2400" b="1" dirty="0">
                <a:solidFill>
                  <a:srgbClr val="FF0000"/>
                </a:solidFill>
                <a:latin typeface="+mn-ea"/>
                <a:ea typeface="+mn-ea"/>
              </a:rPr>
              <a:t>D</a:t>
            </a:r>
            <a:r>
              <a:rPr lang="zh-CN" altLang="en-US" sz="2400" b="1" dirty="0">
                <a:solidFill>
                  <a:srgbClr val="FF0000"/>
                </a:solidFill>
                <a:latin typeface="+mn-ea"/>
                <a:ea typeface="+mn-ea"/>
              </a:rPr>
              <a:t> </a:t>
            </a:r>
            <a:endParaRPr lang="zh-CN" altLang="en-US" sz="2400" b="1" dirty="0">
              <a:solidFill>
                <a:srgbClr val="FF0000"/>
              </a:solidFill>
              <a:latin typeface="+mn-ea"/>
              <a:ea typeface="+mn-ea"/>
            </a:endParaRPr>
          </a:p>
        </p:txBody>
      </p:sp>
      <p:sp>
        <p:nvSpPr>
          <p:cNvPr id="14341" name="Rectangle 5"/>
          <p:cNvSpPr>
            <a:spLocks noChangeArrowheads="1"/>
          </p:cNvSpPr>
          <p:nvPr/>
        </p:nvSpPr>
        <p:spPr bwMode="auto">
          <a:xfrm>
            <a:off x="1047750" y="0"/>
            <a:ext cx="5186363" cy="584200"/>
          </a:xfrm>
          <a:prstGeom prst="rect">
            <a:avLst/>
          </a:prstGeom>
          <a:noFill/>
          <a:ln w="9525">
            <a:noFill/>
            <a:miter lim="800000"/>
          </a:ln>
        </p:spPr>
        <p:txBody>
          <a:bodyPr wrap="none" anchor="ctr">
            <a:spAutoFit/>
          </a:bodyPr>
          <a:lstStyle/>
          <a:p>
            <a:pPr eaLnBrk="0" hangingPunct="0"/>
            <a:r>
              <a:rPr lang="zh-CN" altLang="en-US" sz="3200" b="1">
                <a:latin typeface="微软雅黑" panose="020B0503020204020204" pitchFamily="34" charset="-122"/>
                <a:ea typeface="微软雅黑" panose="020B0503020204020204" pitchFamily="34" charset="-122"/>
                <a:sym typeface="+mn-ea"/>
              </a:rPr>
              <a:t>第四节    </a:t>
            </a:r>
            <a:r>
              <a:rPr lang="zh-CN" altLang="en-US" sz="3200">
                <a:latin typeface="微软雅黑" panose="020B0503020204020204" pitchFamily="34" charset="-122"/>
                <a:ea typeface="微软雅黑" panose="020B0503020204020204" pitchFamily="34" charset="-122"/>
                <a:sym typeface="+mn-ea"/>
              </a:rPr>
              <a:t>人体内的气体交换</a:t>
            </a:r>
            <a:endParaRPr lang="zh-CN" altLang="en-US" sz="3200">
              <a:latin typeface="微软雅黑" panose="020B0503020204020204" pitchFamily="34" charset="-122"/>
              <a:ea typeface="微软雅黑" panose="020B0503020204020204" pitchFamily="34" charset="-122"/>
            </a:endParaRPr>
          </a:p>
        </p:txBody>
      </p:sp>
      <p:sp>
        <p:nvSpPr>
          <p:cNvPr id="10" name="文本框 2"/>
          <p:cNvSpPr txBox="1"/>
          <p:nvPr/>
        </p:nvSpPr>
        <p:spPr>
          <a:xfrm>
            <a:off x="352425" y="4541838"/>
            <a:ext cx="10920413" cy="1292225"/>
          </a:xfrm>
          <a:prstGeom prst="rect">
            <a:avLst/>
          </a:prstGeom>
          <a:noFill/>
        </p:spPr>
        <p:txBody>
          <a:bodyPr>
            <a:spAutoFit/>
          </a:bodyPr>
          <a:lstStyle/>
          <a:p>
            <a:pPr algn="just" fontAlgn="auto">
              <a:lnSpc>
                <a:spcPct val="150000"/>
              </a:lnSpc>
              <a:spcBef>
                <a:spcPts val="0"/>
              </a:spcBef>
              <a:spcAft>
                <a:spcPts val="0"/>
              </a:spcAft>
              <a:defRPr/>
            </a:pPr>
            <a:r>
              <a:rPr lang="en-US" altLang="zh-CN" sz="2600" b="1" kern="100" dirty="0">
                <a:solidFill>
                  <a:srgbClr val="0000FF"/>
                </a:solidFill>
                <a:latin typeface="+mn-ea"/>
                <a:ea typeface="+mn-ea"/>
                <a:cs typeface="Courier New" panose="02070309020205020404" pitchFamily="49" charset="0"/>
              </a:rPr>
              <a:t>[</a:t>
            </a:r>
            <a:r>
              <a:rPr lang="zh-CN" altLang="en-US" sz="2600" b="1" kern="100" dirty="0">
                <a:solidFill>
                  <a:srgbClr val="0000FF"/>
                </a:solidFill>
                <a:latin typeface="黑体" panose="02010609060101010101" pitchFamily="49" charset="-122"/>
                <a:ea typeface="黑体" panose="02010609060101010101" pitchFamily="49" charset="-122"/>
                <a:cs typeface="Times New Roman" panose="02020603050405020304" pitchFamily="18" charset="0"/>
              </a:rPr>
              <a:t>解析</a:t>
            </a:r>
            <a:r>
              <a:rPr lang="en-US" altLang="zh-CN" sz="2600" b="1" kern="100" dirty="0">
                <a:solidFill>
                  <a:srgbClr val="0000FF"/>
                </a:solidFill>
                <a:latin typeface="+mn-ea"/>
                <a:ea typeface="+mn-ea"/>
                <a:cs typeface="Courier New" panose="02070309020205020404" pitchFamily="49" charset="0"/>
              </a:rPr>
              <a:t>]</a:t>
            </a:r>
            <a:r>
              <a:rPr lang="zh-CN" altLang="zh-CN" sz="2600" b="1" kern="100" dirty="0">
                <a:latin typeface="+mn-ea"/>
                <a:ea typeface="+mn-ea"/>
                <a:cs typeface="Times New Roman" panose="02020603050405020304" pitchFamily="18" charset="0"/>
              </a:rPr>
              <a:t>　</a:t>
            </a:r>
            <a:r>
              <a:rPr lang="zh-CN" altLang="en-US" sz="2600" b="1" kern="100" dirty="0">
                <a:latin typeface="仿宋" panose="02010609060101010101" charset="-122"/>
                <a:ea typeface="仿宋" panose="02010609060101010101" charset="-122"/>
                <a:cs typeface="Times New Roman" panose="02020603050405020304" pitchFamily="18" charset="0"/>
              </a:rPr>
              <a:t>经过肺泡里的气体交换后，血液中气体含量的变化：二氧化碳是减少，氧气增多。</a:t>
            </a:r>
            <a:endParaRPr lang="zh-CN" altLang="en-US" sz="2600" b="1" kern="100" dirty="0">
              <a:latin typeface="仿宋" panose="02010609060101010101" charset="-122"/>
              <a:ea typeface="仿宋"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linds(horizont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16"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384175" y="869950"/>
            <a:ext cx="11641138" cy="2062163"/>
          </a:xfrm>
          <a:prstGeom prst="rect">
            <a:avLst/>
          </a:prstGeom>
          <a:noFill/>
        </p:spPr>
        <p:txBody>
          <a:bodyPr>
            <a:spAutoFit/>
          </a:bodyPr>
          <a:lstStyle/>
          <a:p>
            <a:pPr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2</a:t>
            </a:r>
            <a:r>
              <a:rPr lang="zh-CN" altLang="en-US" sz="3000" b="1" kern="100" dirty="0">
                <a:latin typeface="+mn-ea"/>
                <a:ea typeface="+mn-ea"/>
                <a:cs typeface="Times New Roman" panose="02020603050405020304" pitchFamily="18" charset="0"/>
              </a:rPr>
              <a:t>．我们吸入的氧，最终要到达下列哪个结构被利用</a:t>
            </a:r>
            <a:r>
              <a:rPr lang="en-US" altLang="zh-CN" sz="3000" b="1" kern="100" dirty="0">
                <a:latin typeface="+mn-ea"/>
                <a:ea typeface="+mn-ea"/>
                <a:cs typeface="Times New Roman" panose="02020603050405020304" pitchFamily="18" charset="0"/>
              </a:rPr>
              <a:t>(</a:t>
            </a:r>
            <a:r>
              <a:rPr lang="zh-CN" altLang="en-US" sz="3000" b="1" kern="100" dirty="0">
                <a:latin typeface="+mn-ea"/>
                <a:ea typeface="+mn-ea"/>
                <a:cs typeface="Times New Roman" panose="02020603050405020304" pitchFamily="18" charset="0"/>
              </a:rPr>
              <a:t>　　</a:t>
            </a:r>
            <a:r>
              <a:rPr lang="en-US" altLang="zh-CN" sz="3000" b="1" kern="100" dirty="0">
                <a:latin typeface="+mn-ea"/>
                <a:ea typeface="+mn-ea"/>
                <a:cs typeface="Times New Roman" panose="02020603050405020304" pitchFamily="18" charset="0"/>
              </a:rPr>
              <a:t>)</a:t>
            </a:r>
            <a:endParaRPr lang="en-US" altLang="zh-CN" sz="3000" b="1" kern="100" dirty="0">
              <a:latin typeface="+mn-ea"/>
              <a:ea typeface="+mn-ea"/>
              <a:cs typeface="Times New Roman" panose="02020603050405020304" pitchFamily="18" charset="0"/>
            </a:endParaRPr>
          </a:p>
          <a:p>
            <a:pPr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A</a:t>
            </a:r>
            <a:r>
              <a:rPr lang="zh-CN" altLang="en-US" sz="3000" b="1" kern="100" dirty="0">
                <a:latin typeface="+mn-ea"/>
                <a:ea typeface="+mn-ea"/>
                <a:cs typeface="Times New Roman" panose="02020603050405020304" pitchFamily="18" charset="0"/>
              </a:rPr>
              <a:t>．细胞                        </a:t>
            </a:r>
            <a:r>
              <a:rPr lang="en-US" altLang="zh-CN" sz="3000" b="1" kern="100" dirty="0">
                <a:latin typeface="+mn-ea"/>
                <a:ea typeface="+mn-ea"/>
                <a:cs typeface="Times New Roman" panose="02020603050405020304" pitchFamily="18" charset="0"/>
              </a:rPr>
              <a:t>B</a:t>
            </a:r>
            <a:r>
              <a:rPr lang="zh-CN" altLang="en-US" sz="3000" b="1" kern="100" dirty="0">
                <a:latin typeface="+mn-ea"/>
                <a:ea typeface="+mn-ea"/>
                <a:cs typeface="Times New Roman" panose="02020603050405020304" pitchFamily="18" charset="0"/>
              </a:rPr>
              <a:t>．脑</a:t>
            </a:r>
            <a:endParaRPr lang="zh-CN" altLang="en-US" sz="3000" b="1" kern="100" dirty="0">
              <a:latin typeface="+mn-ea"/>
              <a:ea typeface="+mn-ea"/>
              <a:cs typeface="Times New Roman" panose="02020603050405020304" pitchFamily="18" charset="0"/>
            </a:endParaRPr>
          </a:p>
          <a:p>
            <a:pPr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C</a:t>
            </a:r>
            <a:r>
              <a:rPr lang="zh-CN" altLang="en-US" sz="3000" b="1" kern="100" dirty="0">
                <a:latin typeface="+mn-ea"/>
                <a:ea typeface="+mn-ea"/>
                <a:cs typeface="Times New Roman" panose="02020603050405020304" pitchFamily="18" charset="0"/>
              </a:rPr>
              <a:t>．心脏                        </a:t>
            </a:r>
            <a:r>
              <a:rPr lang="en-US" altLang="zh-CN" sz="3000" b="1" kern="100" dirty="0">
                <a:latin typeface="+mn-ea"/>
                <a:ea typeface="+mn-ea"/>
                <a:cs typeface="Times New Roman" panose="02020603050405020304" pitchFamily="18" charset="0"/>
              </a:rPr>
              <a:t>D</a:t>
            </a:r>
            <a:r>
              <a:rPr lang="zh-CN" altLang="en-US" sz="3000" b="1" kern="100" dirty="0">
                <a:latin typeface="+mn-ea"/>
                <a:ea typeface="+mn-ea"/>
                <a:cs typeface="Times New Roman" panose="02020603050405020304" pitchFamily="18" charset="0"/>
              </a:rPr>
              <a:t>．血液</a:t>
            </a:r>
            <a:endParaRPr lang="zh-CN" altLang="en-US" sz="3000" b="1" kern="100" dirty="0">
              <a:latin typeface="+mn-ea"/>
              <a:ea typeface="+mn-ea"/>
              <a:cs typeface="Times New Roman" panose="02020603050405020304" pitchFamily="18" charset="0"/>
            </a:endParaRPr>
          </a:p>
        </p:txBody>
      </p:sp>
      <p:sp>
        <p:nvSpPr>
          <p:cNvPr id="6" name="矩形 5"/>
          <p:cNvSpPr/>
          <p:nvPr/>
        </p:nvSpPr>
        <p:spPr>
          <a:xfrm flipH="1">
            <a:off x="9434513" y="1038225"/>
            <a:ext cx="411162" cy="460375"/>
          </a:xfrm>
          <a:prstGeom prst="rect">
            <a:avLst/>
          </a:prstGeom>
          <a:noFill/>
          <a:ln w="9525">
            <a:noFill/>
          </a:ln>
        </p:spPr>
        <p:txBody>
          <a:bodyPr anchor="ctr">
            <a:spAutoFit/>
          </a:bodyPr>
          <a:lstStyle/>
          <a:p>
            <a:pPr fontAlgn="auto">
              <a:spcBef>
                <a:spcPts val="0"/>
              </a:spcBef>
              <a:spcAft>
                <a:spcPts val="0"/>
              </a:spcAft>
              <a:defRPr/>
            </a:pPr>
            <a:r>
              <a:rPr lang="en-US" altLang="zh-CN" sz="2400" b="1" dirty="0">
                <a:solidFill>
                  <a:srgbClr val="FF0000"/>
                </a:solidFill>
                <a:latin typeface="+mn-ea"/>
                <a:ea typeface="+mn-ea"/>
              </a:rPr>
              <a:t>A</a:t>
            </a:r>
            <a:r>
              <a:rPr lang="zh-CN" altLang="en-US" sz="2400" b="1" dirty="0">
                <a:solidFill>
                  <a:srgbClr val="FF0000"/>
                </a:solidFill>
                <a:latin typeface="+mn-ea"/>
                <a:ea typeface="+mn-ea"/>
              </a:rPr>
              <a:t> </a:t>
            </a:r>
            <a:endParaRPr lang="zh-CN" altLang="en-US" sz="2400" b="1" dirty="0">
              <a:solidFill>
                <a:srgbClr val="FF0000"/>
              </a:solidFill>
              <a:latin typeface="+mn-ea"/>
              <a:ea typeface="+mn-ea"/>
            </a:endParaRPr>
          </a:p>
        </p:txBody>
      </p:sp>
      <p:sp>
        <p:nvSpPr>
          <p:cNvPr id="15363" name="Rectangle 5"/>
          <p:cNvSpPr>
            <a:spLocks noChangeArrowheads="1"/>
          </p:cNvSpPr>
          <p:nvPr/>
        </p:nvSpPr>
        <p:spPr bwMode="auto">
          <a:xfrm>
            <a:off x="1047750" y="0"/>
            <a:ext cx="5186363" cy="584200"/>
          </a:xfrm>
          <a:prstGeom prst="rect">
            <a:avLst/>
          </a:prstGeom>
          <a:noFill/>
          <a:ln w="9525">
            <a:noFill/>
            <a:miter lim="800000"/>
          </a:ln>
        </p:spPr>
        <p:txBody>
          <a:bodyPr wrap="none" anchor="ctr">
            <a:spAutoFit/>
          </a:bodyPr>
          <a:lstStyle/>
          <a:p>
            <a:pPr eaLnBrk="0" hangingPunct="0"/>
            <a:r>
              <a:rPr lang="zh-CN" altLang="en-US" sz="3200" b="1">
                <a:latin typeface="微软雅黑" panose="020B0503020204020204" pitchFamily="34" charset="-122"/>
                <a:ea typeface="微软雅黑" panose="020B0503020204020204" pitchFamily="34" charset="-122"/>
                <a:sym typeface="+mn-ea"/>
              </a:rPr>
              <a:t>第四节    </a:t>
            </a:r>
            <a:r>
              <a:rPr lang="zh-CN" altLang="en-US" sz="3200">
                <a:latin typeface="微软雅黑" panose="020B0503020204020204" pitchFamily="34" charset="-122"/>
                <a:ea typeface="微软雅黑" panose="020B0503020204020204" pitchFamily="34" charset="-122"/>
                <a:sym typeface="+mn-ea"/>
              </a:rPr>
              <a:t>人体内的气体交换</a:t>
            </a:r>
            <a:endParaRPr lang="zh-CN" altLang="en-US" sz="3200">
              <a:latin typeface="微软雅黑" panose="020B0503020204020204" pitchFamily="34" charset="-122"/>
              <a:ea typeface="微软雅黑" panose="020B0503020204020204" pitchFamily="34" charset="-122"/>
            </a:endParaRPr>
          </a:p>
        </p:txBody>
      </p:sp>
      <p:sp>
        <p:nvSpPr>
          <p:cNvPr id="10" name="文本框 2"/>
          <p:cNvSpPr txBox="1"/>
          <p:nvPr/>
        </p:nvSpPr>
        <p:spPr>
          <a:xfrm>
            <a:off x="288925" y="3076575"/>
            <a:ext cx="11455400" cy="1282700"/>
          </a:xfrm>
          <a:prstGeom prst="rect">
            <a:avLst/>
          </a:prstGeom>
          <a:noFill/>
        </p:spPr>
        <p:txBody>
          <a:bodyPr>
            <a:spAutoFit/>
          </a:bodyPr>
          <a:lstStyle/>
          <a:p>
            <a:pPr algn="just" fontAlgn="auto">
              <a:lnSpc>
                <a:spcPct val="150000"/>
              </a:lnSpc>
              <a:spcBef>
                <a:spcPts val="0"/>
              </a:spcBef>
              <a:spcAft>
                <a:spcPts val="0"/>
              </a:spcAft>
              <a:defRPr/>
            </a:pPr>
            <a:r>
              <a:rPr lang="en-US" altLang="zh-CN" sz="2600" b="1" kern="100" dirty="0">
                <a:solidFill>
                  <a:srgbClr val="0000FF"/>
                </a:solidFill>
                <a:latin typeface="+mn-ea"/>
                <a:ea typeface="+mn-ea"/>
                <a:cs typeface="Courier New" panose="02070309020205020404" pitchFamily="49" charset="0"/>
              </a:rPr>
              <a:t>[</a:t>
            </a:r>
            <a:r>
              <a:rPr lang="zh-CN" altLang="en-US" sz="2600" b="1" kern="100" dirty="0">
                <a:solidFill>
                  <a:srgbClr val="0000FF"/>
                </a:solidFill>
                <a:latin typeface="黑体" panose="02010609060101010101" pitchFamily="49" charset="-122"/>
                <a:ea typeface="黑体" panose="02010609060101010101" pitchFamily="49" charset="-122"/>
                <a:cs typeface="Times New Roman" panose="02020603050405020304" pitchFamily="18" charset="0"/>
              </a:rPr>
              <a:t>解析</a:t>
            </a:r>
            <a:r>
              <a:rPr lang="en-US" altLang="zh-CN" sz="2600" b="1" kern="100" dirty="0">
                <a:solidFill>
                  <a:srgbClr val="0000FF"/>
                </a:solidFill>
                <a:latin typeface="+mn-ea"/>
                <a:ea typeface="+mn-ea"/>
                <a:cs typeface="Courier New" panose="02070309020205020404" pitchFamily="49" charset="0"/>
              </a:rPr>
              <a:t>]</a:t>
            </a:r>
            <a:r>
              <a:rPr lang="zh-CN" altLang="zh-CN" sz="2600" b="1" kern="100" dirty="0">
                <a:latin typeface="+mn-ea"/>
                <a:ea typeface="+mn-ea"/>
                <a:cs typeface="Times New Roman" panose="02020603050405020304" pitchFamily="18" charset="0"/>
              </a:rPr>
              <a:t>　</a:t>
            </a:r>
            <a:r>
              <a:rPr lang="zh-CN" altLang="en-US" sz="2600" b="1" kern="100" dirty="0">
                <a:latin typeface="仿宋" panose="02010609060101010101" charset="-122"/>
                <a:ea typeface="仿宋" panose="02010609060101010101" charset="-122"/>
                <a:cs typeface="Times New Roman" panose="02020603050405020304" pitchFamily="18" charset="0"/>
              </a:rPr>
              <a:t>组织细胞利用呼吸从外界获取的氧分解有机物，释放能量供细胞生命活动利用，产生的二氧化碳也通过呼吸过程排到外界空气中。</a:t>
            </a:r>
            <a:endParaRPr lang="zh-CN" altLang="en-US" sz="2600" b="1" kern="100" dirty="0">
              <a:latin typeface="仿宋" panose="02010609060101010101" charset="-122"/>
              <a:ea typeface="仿宋" panose="02010609060101010101" charset="-122"/>
              <a:cs typeface="Times New Roman" panose="02020603050405020304" pitchFamily="18" charset="0"/>
            </a:endParaRPr>
          </a:p>
        </p:txBody>
      </p:sp>
      <p:sp>
        <p:nvSpPr>
          <p:cNvPr id="8" name="文本框 4"/>
          <p:cNvSpPr txBox="1"/>
          <p:nvPr/>
        </p:nvSpPr>
        <p:spPr>
          <a:xfrm>
            <a:off x="336550" y="4479925"/>
            <a:ext cx="11641138" cy="2060575"/>
          </a:xfrm>
          <a:prstGeom prst="rect">
            <a:avLst/>
          </a:prstGeom>
          <a:noFill/>
        </p:spPr>
        <p:txBody>
          <a:bodyPr>
            <a:spAutoFit/>
          </a:bodyPr>
          <a:lstStyle/>
          <a:p>
            <a:pPr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a:t>
            </a:r>
            <a:r>
              <a:rPr lang="zh-CN" altLang="en-US" sz="3000" b="1" kern="100" dirty="0">
                <a:latin typeface="+mn-ea"/>
                <a:ea typeface="+mn-ea"/>
                <a:cs typeface="Times New Roman" panose="02020603050405020304" pitchFamily="18" charset="0"/>
              </a:rPr>
              <a:t>小结</a:t>
            </a:r>
            <a:r>
              <a:rPr lang="en-US" altLang="zh-CN" sz="3000" b="1" kern="100" dirty="0">
                <a:latin typeface="+mn-ea"/>
                <a:ea typeface="+mn-ea"/>
                <a:cs typeface="Times New Roman" panose="02020603050405020304" pitchFamily="18" charset="0"/>
              </a:rPr>
              <a:t>] </a:t>
            </a:r>
            <a:r>
              <a:rPr lang="zh-CN" altLang="en-US" sz="3000" b="1" kern="100" dirty="0">
                <a:latin typeface="+mn-ea"/>
                <a:ea typeface="+mn-ea"/>
                <a:cs typeface="Times New Roman" panose="02020603050405020304" pitchFamily="18" charset="0"/>
              </a:rPr>
              <a:t>熟记肺泡里进行气体交换的过程，肺泡里的氧气进入血液，血液中的二氧化碳进入肺泡，都是通过气体扩散实现的；肺泡壁和毛细血管壁都很薄，有利于肺泡与血液之间进行气体交换。</a:t>
            </a:r>
            <a:endParaRPr lang="zh-CN" altLang="en-US" sz="3000" b="1" kern="100" dirty="0">
              <a:latin typeface="+mn-ea"/>
              <a:ea typeface="+mn-ea"/>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linds(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slide(fromBottom)">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385" name="图片 9" descr="图标-03"/>
          <p:cNvPicPr>
            <a:picLocks noChangeAspect="1"/>
          </p:cNvPicPr>
          <p:nvPr/>
        </p:nvPicPr>
        <p:blipFill>
          <a:blip r:embed="rId1"/>
          <a:srcRect/>
          <a:stretch>
            <a:fillRect/>
          </a:stretch>
        </p:blipFill>
        <p:spPr bwMode="auto">
          <a:xfrm>
            <a:off x="185738" y="938213"/>
            <a:ext cx="5646737" cy="846137"/>
          </a:xfrm>
          <a:prstGeom prst="rect">
            <a:avLst/>
          </a:prstGeom>
          <a:noFill/>
          <a:ln w="9525">
            <a:noFill/>
            <a:miter lim="800000"/>
            <a:headEnd/>
            <a:tailEnd/>
          </a:ln>
        </p:spPr>
      </p:pic>
      <p:sp>
        <p:nvSpPr>
          <p:cNvPr id="4" name="Rectangle 9"/>
          <p:cNvSpPr>
            <a:spLocks noChangeArrowheads="1"/>
          </p:cNvSpPr>
          <p:nvPr/>
        </p:nvSpPr>
        <p:spPr bwMode="auto">
          <a:xfrm>
            <a:off x="484188" y="1676400"/>
            <a:ext cx="6675437" cy="739775"/>
          </a:xfrm>
          <a:prstGeom prst="rect">
            <a:avLst/>
          </a:prstGeom>
          <a:noFill/>
          <a:ln w="9525">
            <a:noFill/>
            <a:miter lim="800000"/>
          </a:ln>
        </p:spPr>
        <p:txBody>
          <a:bodyPr wrap="none" anchor="ctr">
            <a:spAutoFit/>
          </a:bodyPr>
          <a:lstStyle/>
          <a:p>
            <a:pPr eaLnBrk="0" hangingPunct="0">
              <a:lnSpc>
                <a:spcPct val="150000"/>
              </a:lnSpc>
            </a:pPr>
            <a:r>
              <a:rPr lang="zh-CN" altLang="en-US" sz="2800" b="1">
                <a:solidFill>
                  <a:srgbClr val="00A6AD"/>
                </a:solidFill>
                <a:latin typeface="宋体" panose="02010600030101010101" pitchFamily="2" charset="-122"/>
              </a:rPr>
              <a:t>探究点　</a:t>
            </a:r>
            <a:r>
              <a:rPr lang="zh-CN" altLang="en-US" sz="2800" b="1">
                <a:solidFill>
                  <a:srgbClr val="00A6AD"/>
                </a:solidFill>
                <a:latin typeface="Calibri" panose="020F0502020204030204" pitchFamily="34" charset="0"/>
              </a:rPr>
              <a:t>呼吸过程中二氧化碳含量的变化</a:t>
            </a:r>
            <a:endParaRPr lang="zh-CN" altLang="en-US" sz="2800" b="1">
              <a:solidFill>
                <a:srgbClr val="00A6AD"/>
              </a:solidFill>
              <a:latin typeface="Calibri" panose="020F0502020204030204" pitchFamily="34" charset="0"/>
            </a:endParaRPr>
          </a:p>
        </p:txBody>
      </p:sp>
      <p:sp>
        <p:nvSpPr>
          <p:cNvPr id="19" name="文本框 18"/>
          <p:cNvSpPr txBox="1"/>
          <p:nvPr/>
        </p:nvSpPr>
        <p:spPr>
          <a:xfrm>
            <a:off x="757238" y="1108075"/>
            <a:ext cx="4770437" cy="523875"/>
          </a:xfrm>
          <a:prstGeom prst="rect">
            <a:avLst/>
          </a:prstGeom>
          <a:noFill/>
        </p:spPr>
        <p:txBody>
          <a:bodyPr>
            <a:spAutoFit/>
          </a:bodyPr>
          <a:lstStyle/>
          <a:p>
            <a:pPr fontAlgn="auto">
              <a:spcBef>
                <a:spcPts val="0"/>
              </a:spcBef>
              <a:spcAft>
                <a:spcPts val="0"/>
              </a:spcAft>
              <a:defRPr/>
            </a:pPr>
            <a:r>
              <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重难探究  解决问题</a:t>
            </a:r>
            <a:endPar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pic>
        <p:nvPicPr>
          <p:cNvPr id="16388" name="Picture 4"/>
          <p:cNvPicPr>
            <a:picLocks noChangeAspect="1"/>
          </p:cNvPicPr>
          <p:nvPr/>
        </p:nvPicPr>
        <p:blipFill>
          <a:blip r:embed="rId2"/>
          <a:srcRect/>
          <a:stretch>
            <a:fillRect/>
          </a:stretch>
        </p:blipFill>
        <p:spPr bwMode="auto">
          <a:xfrm>
            <a:off x="407988" y="1931988"/>
            <a:ext cx="85725" cy="414337"/>
          </a:xfrm>
          <a:prstGeom prst="rect">
            <a:avLst/>
          </a:prstGeom>
          <a:noFill/>
          <a:ln w="9525">
            <a:noFill/>
            <a:miter lim="800000"/>
            <a:headEnd/>
            <a:tailEnd/>
          </a:ln>
        </p:spPr>
      </p:pic>
      <p:sp>
        <p:nvSpPr>
          <p:cNvPr id="16389" name="Rectangle 5"/>
          <p:cNvSpPr>
            <a:spLocks noChangeArrowheads="1"/>
          </p:cNvSpPr>
          <p:nvPr/>
        </p:nvSpPr>
        <p:spPr bwMode="auto">
          <a:xfrm>
            <a:off x="1047750" y="0"/>
            <a:ext cx="5186363" cy="584200"/>
          </a:xfrm>
          <a:prstGeom prst="rect">
            <a:avLst/>
          </a:prstGeom>
          <a:noFill/>
          <a:ln w="9525">
            <a:noFill/>
            <a:miter lim="800000"/>
          </a:ln>
        </p:spPr>
        <p:txBody>
          <a:bodyPr wrap="none" anchor="ctr">
            <a:spAutoFit/>
          </a:bodyPr>
          <a:lstStyle/>
          <a:p>
            <a:pPr eaLnBrk="0" hangingPunct="0"/>
            <a:r>
              <a:rPr lang="zh-CN" altLang="en-US" sz="3200" b="1">
                <a:latin typeface="微软雅黑" panose="020B0503020204020204" pitchFamily="34" charset="-122"/>
                <a:ea typeface="微软雅黑" panose="020B0503020204020204" pitchFamily="34" charset="-122"/>
                <a:sym typeface="+mn-ea"/>
              </a:rPr>
              <a:t>第四节    </a:t>
            </a:r>
            <a:r>
              <a:rPr lang="zh-CN" altLang="en-US" sz="3200">
                <a:latin typeface="微软雅黑" panose="020B0503020204020204" pitchFamily="34" charset="-122"/>
                <a:ea typeface="微软雅黑" panose="020B0503020204020204" pitchFamily="34" charset="-122"/>
                <a:sym typeface="+mn-ea"/>
              </a:rPr>
              <a:t>人体内的气体交换</a:t>
            </a:r>
            <a:endParaRPr lang="zh-CN" altLang="en-US" sz="3200">
              <a:latin typeface="微软雅黑" panose="020B0503020204020204" pitchFamily="34" charset="-122"/>
              <a:ea typeface="微软雅黑" panose="020B0503020204020204" pitchFamily="34" charset="-122"/>
            </a:endParaRPr>
          </a:p>
        </p:txBody>
      </p:sp>
      <p:sp>
        <p:nvSpPr>
          <p:cNvPr id="20" name="文本框 19"/>
          <p:cNvSpPr txBox="1"/>
          <p:nvPr/>
        </p:nvSpPr>
        <p:spPr>
          <a:xfrm>
            <a:off x="287338" y="2141538"/>
            <a:ext cx="11249025" cy="1284287"/>
          </a:xfrm>
          <a:prstGeom prst="rect">
            <a:avLst/>
          </a:prstGeom>
          <a:noFill/>
        </p:spPr>
        <p:txBody>
          <a:bodyPr>
            <a:spAutoFit/>
          </a:bodyPr>
          <a:lstStyle/>
          <a:p>
            <a:pPr fontAlgn="auto">
              <a:lnSpc>
                <a:spcPct val="150000"/>
              </a:lnSpc>
              <a:spcBef>
                <a:spcPts val="0"/>
              </a:spcBef>
              <a:spcAft>
                <a:spcPts val="0"/>
              </a:spcAft>
              <a:defRPr/>
            </a:pPr>
            <a:r>
              <a:rPr lang="zh-CN" altLang="zh-CN" sz="2800" b="1" dirty="0">
                <a:latin typeface="+mn-ea"/>
                <a:ea typeface="+mn-ea"/>
              </a:rPr>
              <a:t>【情景展示】</a:t>
            </a:r>
            <a:r>
              <a:rPr lang="zh-CN" altLang="en-US" sz="2800" b="1" dirty="0">
                <a:latin typeface="+mn-ea"/>
                <a:ea typeface="+mn-ea"/>
              </a:rPr>
              <a:t>将澄清的石灰水分别倒入两个试管中，用塑料管向其中一个试管里连续吹气。分析下表：</a:t>
            </a:r>
            <a:endParaRPr lang="zh-CN" altLang="en-US" sz="2800" b="1" dirty="0">
              <a:latin typeface="+mn-ea"/>
              <a:ea typeface="+mn-ea"/>
            </a:endParaRPr>
          </a:p>
        </p:txBody>
      </p:sp>
      <p:graphicFrame>
        <p:nvGraphicFramePr>
          <p:cNvPr id="11" name="表格 10"/>
          <p:cNvGraphicFramePr>
            <a:graphicFrameLocks noGrp="1"/>
          </p:cNvGraphicFramePr>
          <p:nvPr>
            <p:custDataLst>
              <p:tags r:id="rId3"/>
            </p:custDataLst>
          </p:nvPr>
        </p:nvGraphicFramePr>
        <p:xfrm>
          <a:off x="936625" y="3416300"/>
          <a:ext cx="8069263" cy="2299335"/>
        </p:xfrm>
        <a:graphic>
          <a:graphicData uri="http://schemas.openxmlformats.org/drawingml/2006/table">
            <a:tbl>
              <a:tblPr/>
              <a:tblGrid>
                <a:gridCol w="1720850"/>
                <a:gridCol w="1454150"/>
                <a:gridCol w="1452563"/>
                <a:gridCol w="1720850"/>
                <a:gridCol w="1720850"/>
              </a:tblGrid>
              <a:tr h="975360">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en-US" altLang="zh-CN"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氮气</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氧气</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二氧化碳</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其他气体</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41325">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呼出气体</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79.00%</a:t>
                      </a:r>
                      <a:endParaRPr kumimoji="0" lang="zh-CN" altLang="zh-CN"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16.30%</a:t>
                      </a:r>
                      <a:endParaRPr kumimoji="0" lang="zh-CN" altLang="zh-CN"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4.50%</a:t>
                      </a:r>
                      <a:endParaRPr kumimoji="0" lang="zh-CN" altLang="zh-CN"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0.20%</a:t>
                      </a:r>
                      <a:endParaRPr kumimoji="0" lang="zh-CN" altLang="zh-CN"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41325">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吸入气体</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79.00%</a:t>
                      </a:r>
                      <a:endParaRPr kumimoji="0" lang="zh-CN" altLang="zh-CN"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20.90%</a:t>
                      </a:r>
                      <a:endParaRPr kumimoji="0" lang="zh-CN" altLang="zh-CN"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0.04%</a:t>
                      </a:r>
                      <a:endParaRPr kumimoji="0" lang="zh-CN" altLang="zh-CN"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0.06%</a:t>
                      </a:r>
                      <a:endParaRPr kumimoji="0" lang="zh-CN" altLang="zh-CN"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41325">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变化</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不变</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减少</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增多</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增多</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slide(fromBottom)">
                                      <p:cBhvr>
                                        <p:cTn id="12" dur="500"/>
                                        <p:tgtEl>
                                          <p:spTgt spid="20"/>
                                        </p:tgtEl>
                                      </p:cBhvr>
                                    </p:animEffect>
                                  </p:childTnLst>
                                </p:cTn>
                              </p:par>
                              <p:par>
                                <p:cTn id="13" presetID="12" presetClass="entr" presetSubtype="4"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slide(fromBottom)">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400050" y="1017588"/>
            <a:ext cx="11425238" cy="4138612"/>
          </a:xfrm>
          <a:prstGeom prst="rect">
            <a:avLst/>
          </a:prstGeom>
          <a:noFill/>
        </p:spPr>
        <p:txBody>
          <a:bodyPr>
            <a:spAutoFit/>
          </a:bodyPr>
          <a:lstStyle/>
          <a:p>
            <a:pPr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a:t>
            </a:r>
            <a:r>
              <a:rPr lang="zh-CN" altLang="en-US" sz="3000" b="1" kern="100" dirty="0">
                <a:latin typeface="+mn-ea"/>
                <a:ea typeface="+mn-ea"/>
                <a:cs typeface="Times New Roman" panose="02020603050405020304" pitchFamily="18" charset="0"/>
              </a:rPr>
              <a:t>问题探究</a:t>
            </a:r>
            <a:r>
              <a:rPr lang="en-US" altLang="zh-CN" sz="3000" b="1" kern="100" dirty="0">
                <a:latin typeface="+mn-ea"/>
                <a:ea typeface="+mn-ea"/>
                <a:cs typeface="Times New Roman" panose="02020603050405020304" pitchFamily="18" charset="0"/>
              </a:rPr>
              <a:t>】 </a:t>
            </a:r>
            <a:endParaRPr lang="en-US" altLang="zh-CN" sz="3000" b="1" kern="100" dirty="0">
              <a:latin typeface="+mn-ea"/>
              <a:ea typeface="+mn-ea"/>
              <a:cs typeface="Times New Roman" panose="02020603050405020304" pitchFamily="18" charset="0"/>
            </a:endParaRPr>
          </a:p>
          <a:p>
            <a:pPr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1</a:t>
            </a:r>
            <a:r>
              <a:rPr lang="zh-CN" altLang="en-US" sz="3000" b="1" kern="100" dirty="0">
                <a:latin typeface="+mn-ea"/>
                <a:ea typeface="+mn-ea"/>
                <a:cs typeface="Times New Roman" panose="02020603050405020304" pitchFamily="18" charset="0"/>
              </a:rPr>
              <a:t>．实验中观察到什么现象？为什么会出现这种现象？</a:t>
            </a:r>
            <a:endParaRPr lang="zh-CN" altLang="en-US" sz="3000" b="1" kern="100" dirty="0">
              <a:latin typeface="+mn-ea"/>
              <a:ea typeface="+mn-ea"/>
              <a:cs typeface="Times New Roman" panose="02020603050405020304" pitchFamily="18" charset="0"/>
            </a:endParaRPr>
          </a:p>
          <a:p>
            <a:pPr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2</a:t>
            </a:r>
            <a:r>
              <a:rPr lang="zh-CN" altLang="en-US" sz="3000" b="1" kern="100" dirty="0">
                <a:latin typeface="+mn-ea"/>
                <a:ea typeface="+mn-ea"/>
                <a:cs typeface="Times New Roman" panose="02020603050405020304" pitchFamily="18" charset="0"/>
              </a:rPr>
              <a:t>．与吸入的气体相比，呼出气体中氧气和二氧化碳的含量发生了什么变化？这样的变化对于生命活动有什么意义？</a:t>
            </a:r>
            <a:endParaRPr lang="zh-CN" altLang="en-US" sz="3000" b="1" kern="100" dirty="0">
              <a:latin typeface="+mn-ea"/>
              <a:ea typeface="+mn-ea"/>
              <a:cs typeface="Times New Roman" panose="02020603050405020304" pitchFamily="18" charset="0"/>
            </a:endParaRPr>
          </a:p>
          <a:p>
            <a:pPr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3</a:t>
            </a:r>
            <a:r>
              <a:rPr lang="zh-CN" altLang="en-US" sz="3000" b="1" kern="100" dirty="0">
                <a:latin typeface="+mn-ea"/>
                <a:ea typeface="+mn-ea"/>
                <a:cs typeface="Times New Roman" panose="02020603050405020304" pitchFamily="18" charset="0"/>
              </a:rPr>
              <a:t>．肺泡里的气体交换、组织里的气体交换经过哪些过程？</a:t>
            </a:r>
            <a:endParaRPr lang="en-US" altLang="zh-CN" sz="3000" b="1" kern="100" dirty="0">
              <a:latin typeface="+mn-ea"/>
              <a:ea typeface="+mn-ea"/>
              <a:cs typeface="Times New Roman" panose="02020603050405020304" pitchFamily="18" charset="0"/>
            </a:endParaRPr>
          </a:p>
          <a:p>
            <a:pPr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a:t>
            </a:r>
            <a:r>
              <a:rPr lang="zh-CN" altLang="en-US" sz="3000" b="1" kern="100" dirty="0">
                <a:latin typeface="+mn-ea"/>
                <a:ea typeface="+mn-ea"/>
                <a:cs typeface="Times New Roman" panose="02020603050405020304" pitchFamily="18" charset="0"/>
              </a:rPr>
              <a:t>思考交流</a:t>
            </a:r>
            <a:r>
              <a:rPr lang="en-US" altLang="zh-CN" sz="3000" b="1" kern="100" dirty="0">
                <a:latin typeface="+mn-ea"/>
                <a:ea typeface="+mn-ea"/>
                <a:cs typeface="Times New Roman" panose="02020603050405020304" pitchFamily="18" charset="0"/>
              </a:rPr>
              <a:t>】 </a:t>
            </a:r>
            <a:endParaRPr lang="en-US" altLang="zh-CN" sz="3000" b="1" kern="100" dirty="0">
              <a:latin typeface="+mn-ea"/>
              <a:ea typeface="+mn-ea"/>
              <a:cs typeface="Times New Roman" panose="02020603050405020304" pitchFamily="18" charset="0"/>
            </a:endParaRPr>
          </a:p>
        </p:txBody>
      </p:sp>
      <p:sp>
        <p:nvSpPr>
          <p:cNvPr id="17410" name="Rectangle 5"/>
          <p:cNvSpPr>
            <a:spLocks noChangeArrowheads="1"/>
          </p:cNvSpPr>
          <p:nvPr/>
        </p:nvSpPr>
        <p:spPr bwMode="auto">
          <a:xfrm>
            <a:off x="1047750" y="0"/>
            <a:ext cx="5186363" cy="584200"/>
          </a:xfrm>
          <a:prstGeom prst="rect">
            <a:avLst/>
          </a:prstGeom>
          <a:noFill/>
          <a:ln w="9525">
            <a:noFill/>
            <a:miter lim="800000"/>
          </a:ln>
        </p:spPr>
        <p:txBody>
          <a:bodyPr wrap="none" anchor="ctr">
            <a:spAutoFit/>
          </a:bodyPr>
          <a:lstStyle/>
          <a:p>
            <a:pPr eaLnBrk="0" hangingPunct="0"/>
            <a:r>
              <a:rPr lang="zh-CN" altLang="en-US" sz="3200" b="1">
                <a:latin typeface="微软雅黑" panose="020B0503020204020204" pitchFamily="34" charset="-122"/>
                <a:ea typeface="微软雅黑" panose="020B0503020204020204" pitchFamily="34" charset="-122"/>
                <a:sym typeface="+mn-ea"/>
              </a:rPr>
              <a:t>第四节    </a:t>
            </a:r>
            <a:r>
              <a:rPr lang="zh-CN" altLang="en-US" sz="3200">
                <a:latin typeface="微软雅黑" panose="020B0503020204020204" pitchFamily="34" charset="-122"/>
                <a:ea typeface="微软雅黑" panose="020B0503020204020204" pitchFamily="34" charset="-122"/>
                <a:sym typeface="+mn-ea"/>
              </a:rPr>
              <a:t>人体内的气体交换</a:t>
            </a:r>
            <a:endParaRPr lang="zh-CN" altLang="en-US" sz="3200">
              <a:latin typeface="微软雅黑" panose="020B0503020204020204" pitchFamily="34" charset="-122"/>
              <a:ea typeface="微软雅黑" panose="020B0503020204020204" pitchFamily="34"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3" name="Rectangle 5"/>
          <p:cNvSpPr>
            <a:spLocks noChangeArrowheads="1"/>
          </p:cNvSpPr>
          <p:nvPr/>
        </p:nvSpPr>
        <p:spPr bwMode="auto">
          <a:xfrm>
            <a:off x="1047750" y="0"/>
            <a:ext cx="5186363" cy="584200"/>
          </a:xfrm>
          <a:prstGeom prst="rect">
            <a:avLst/>
          </a:prstGeom>
          <a:noFill/>
          <a:ln w="9525">
            <a:noFill/>
            <a:miter lim="800000"/>
          </a:ln>
        </p:spPr>
        <p:txBody>
          <a:bodyPr wrap="none" anchor="ctr">
            <a:spAutoFit/>
          </a:bodyPr>
          <a:lstStyle/>
          <a:p>
            <a:pPr eaLnBrk="0" hangingPunct="0"/>
            <a:r>
              <a:rPr lang="zh-CN" altLang="en-US" sz="3200" b="1">
                <a:latin typeface="微软雅黑" panose="020B0503020204020204" pitchFamily="34" charset="-122"/>
                <a:ea typeface="微软雅黑" panose="020B0503020204020204" pitchFamily="34" charset="-122"/>
                <a:sym typeface="+mn-ea"/>
              </a:rPr>
              <a:t>第四节    </a:t>
            </a:r>
            <a:r>
              <a:rPr lang="zh-CN" altLang="en-US" sz="3200">
                <a:latin typeface="微软雅黑" panose="020B0503020204020204" pitchFamily="34" charset="-122"/>
                <a:ea typeface="微软雅黑" panose="020B0503020204020204" pitchFamily="34" charset="-122"/>
                <a:sym typeface="+mn-ea"/>
              </a:rPr>
              <a:t>人体内的气体交换</a:t>
            </a:r>
            <a:endParaRPr lang="zh-CN" altLang="en-US" sz="3200">
              <a:latin typeface="微软雅黑" panose="020B0503020204020204" pitchFamily="34" charset="-122"/>
              <a:ea typeface="微软雅黑" panose="020B0503020204020204" pitchFamily="34" charset="-122"/>
            </a:endParaRPr>
          </a:p>
        </p:txBody>
      </p:sp>
      <p:grpSp>
        <p:nvGrpSpPr>
          <p:cNvPr id="18" name="组合 17"/>
          <p:cNvGrpSpPr/>
          <p:nvPr/>
        </p:nvGrpSpPr>
        <p:grpSpPr bwMode="auto">
          <a:xfrm>
            <a:off x="400050" y="779463"/>
            <a:ext cx="11499850" cy="5832475"/>
            <a:chOff x="400188" y="779580"/>
            <a:chExt cx="11499539" cy="5832581"/>
          </a:xfrm>
        </p:grpSpPr>
        <p:sp>
          <p:nvSpPr>
            <p:cNvPr id="4" name="文本框 2"/>
            <p:cNvSpPr txBox="1"/>
            <p:nvPr/>
          </p:nvSpPr>
          <p:spPr>
            <a:xfrm>
              <a:off x="400188" y="779580"/>
              <a:ext cx="11499539" cy="4940390"/>
            </a:xfrm>
            <a:prstGeom prst="rect">
              <a:avLst/>
            </a:prstGeom>
            <a:noFill/>
          </p:spPr>
          <p:txBody>
            <a:bodyPr>
              <a:spAutoFit/>
            </a:bodyPr>
            <a:lstStyle/>
            <a:p>
              <a:pPr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a:t>
              </a:r>
              <a:r>
                <a:rPr lang="zh-CN" altLang="en-US" sz="3000" b="1" kern="100" dirty="0">
                  <a:latin typeface="+mn-ea"/>
                  <a:ea typeface="+mn-ea"/>
                  <a:cs typeface="Times New Roman" panose="02020603050405020304" pitchFamily="18" charset="0"/>
                </a:rPr>
                <a:t>归纳提升</a:t>
              </a:r>
              <a:r>
                <a:rPr lang="en-US" altLang="zh-CN" sz="3000" b="1" kern="100" dirty="0">
                  <a:latin typeface="+mn-ea"/>
                  <a:ea typeface="+mn-ea"/>
                  <a:cs typeface="Times New Roman" panose="02020603050405020304" pitchFamily="18" charset="0"/>
                </a:rPr>
                <a:t>】 </a:t>
              </a:r>
              <a:endParaRPr lang="en-US" altLang="zh-CN" sz="3000" b="1" kern="100" dirty="0">
                <a:latin typeface="+mn-ea"/>
                <a:ea typeface="+mn-ea"/>
                <a:cs typeface="Times New Roman" panose="02020603050405020304" pitchFamily="18" charset="0"/>
              </a:endParaRPr>
            </a:p>
            <a:p>
              <a:pPr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1</a:t>
              </a:r>
              <a:r>
                <a:rPr lang="zh-CN" altLang="en-US" sz="3000" b="1" kern="100" dirty="0">
                  <a:latin typeface="+mn-ea"/>
                  <a:ea typeface="+mn-ea"/>
                  <a:cs typeface="Times New Roman" panose="02020603050405020304" pitchFamily="18" charset="0"/>
                </a:rPr>
                <a:t>．连续吹气后，试管里澄清的石灰水变浑浊。说明人体呼出的气体含有较多的二氧化碳。</a:t>
              </a:r>
              <a:endParaRPr lang="zh-CN" altLang="en-US" sz="3000" b="1" kern="100" dirty="0">
                <a:latin typeface="+mn-ea"/>
                <a:ea typeface="+mn-ea"/>
                <a:cs typeface="Times New Roman" panose="02020603050405020304" pitchFamily="18" charset="0"/>
              </a:endParaRPr>
            </a:p>
            <a:p>
              <a:pPr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2</a:t>
              </a:r>
              <a:r>
                <a:rPr lang="zh-CN" altLang="en-US" sz="3000" b="1" kern="100" dirty="0">
                  <a:latin typeface="+mn-ea"/>
                  <a:ea typeface="+mn-ea"/>
                  <a:cs typeface="Times New Roman" panose="02020603050405020304" pitchFamily="18" charset="0"/>
                </a:rPr>
                <a:t>．人体呼吸时，呼出的气体与吸入的气体相比，二氧化碳的含量增多了，氧气含量减少了。吸入的氧气供组织细胞进行呼吸作用，呼吸作用释放的能量可供生命活动需要。</a:t>
              </a:r>
              <a:endParaRPr lang="zh-CN" altLang="en-US" sz="3000" b="1" kern="100" dirty="0">
                <a:latin typeface="+mn-ea"/>
                <a:ea typeface="+mn-ea"/>
                <a:cs typeface="Times New Roman" panose="02020603050405020304" pitchFamily="18" charset="0"/>
              </a:endParaRPr>
            </a:p>
            <a:p>
              <a:pPr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3</a:t>
              </a:r>
              <a:r>
                <a:rPr lang="zh-CN" altLang="en-US" sz="3000" b="1" kern="100" dirty="0">
                  <a:latin typeface="+mn-ea"/>
                  <a:ea typeface="+mn-ea"/>
                  <a:cs typeface="Times New Roman" panose="02020603050405020304" pitchFamily="18" charset="0"/>
                </a:rPr>
                <a:t>．人体内的气体交换：</a:t>
              </a:r>
              <a:endParaRPr lang="zh-CN" altLang="en-US" sz="3000" b="1" kern="100" dirty="0">
                <a:latin typeface="+mn-ea"/>
                <a:ea typeface="+mn-ea"/>
                <a:cs typeface="Times New Roman" panose="02020603050405020304" pitchFamily="18" charset="0"/>
              </a:endParaRPr>
            </a:p>
          </p:txBody>
        </p:sp>
        <p:grpSp>
          <p:nvGrpSpPr>
            <p:cNvPr id="18436" name="组合 16"/>
            <p:cNvGrpSpPr/>
            <p:nvPr/>
          </p:nvGrpSpPr>
          <p:grpSpPr bwMode="auto">
            <a:xfrm>
              <a:off x="1900675" y="5487692"/>
              <a:ext cx="9368408" cy="1124469"/>
              <a:chOff x="1900675" y="5487692"/>
              <a:chExt cx="9368408" cy="1124469"/>
            </a:xfrm>
          </p:grpSpPr>
          <p:sp>
            <p:nvSpPr>
              <p:cNvPr id="18437" name="矩形 4"/>
              <p:cNvSpPr>
                <a:spLocks noChangeArrowheads="1"/>
              </p:cNvSpPr>
              <p:nvPr/>
            </p:nvSpPr>
            <p:spPr bwMode="auto">
              <a:xfrm>
                <a:off x="1900675" y="5760720"/>
                <a:ext cx="906017" cy="523220"/>
              </a:xfrm>
              <a:prstGeom prst="rect">
                <a:avLst/>
              </a:prstGeom>
              <a:noFill/>
              <a:ln w="9525">
                <a:noFill/>
                <a:miter lim="800000"/>
              </a:ln>
            </p:spPr>
            <p:txBody>
              <a:bodyPr wrap="none">
                <a:spAutoFit/>
              </a:bodyPr>
              <a:lstStyle/>
              <a:p>
                <a:r>
                  <a:rPr lang="zh-CN" altLang="en-US" sz="2800" b="1">
                    <a:solidFill>
                      <a:srgbClr val="000000"/>
                    </a:solidFill>
                    <a:latin typeface="宋体" panose="02010600030101010101" pitchFamily="2" charset="-122"/>
                  </a:rPr>
                  <a:t>肺泡</a:t>
                </a:r>
                <a:endParaRPr lang="zh-CN" altLang="en-US" sz="2800">
                  <a:latin typeface="Calibri" panose="020F0502020204030204" pitchFamily="34" charset="0"/>
                </a:endParaRPr>
              </a:p>
            </p:txBody>
          </p:sp>
          <p:sp>
            <p:nvSpPr>
              <p:cNvPr id="18438" name="矩形 6"/>
              <p:cNvSpPr>
                <a:spLocks noChangeArrowheads="1"/>
              </p:cNvSpPr>
              <p:nvPr/>
            </p:nvSpPr>
            <p:spPr bwMode="auto">
              <a:xfrm>
                <a:off x="5368252" y="5739843"/>
                <a:ext cx="1627369" cy="523220"/>
              </a:xfrm>
              <a:prstGeom prst="rect">
                <a:avLst/>
              </a:prstGeom>
              <a:noFill/>
              <a:ln w="9525">
                <a:noFill/>
                <a:miter lim="800000"/>
              </a:ln>
            </p:spPr>
            <p:txBody>
              <a:bodyPr wrap="none">
                <a:spAutoFit/>
              </a:bodyPr>
              <a:lstStyle/>
              <a:p>
                <a:r>
                  <a:rPr lang="zh-CN" altLang="en-US" sz="2800" b="1">
                    <a:latin typeface="Calibri" panose="020F0502020204030204" pitchFamily="34" charset="0"/>
                  </a:rPr>
                  <a:t>毛细血管</a:t>
                </a:r>
                <a:endParaRPr lang="zh-CN" altLang="en-US" sz="2800" b="1">
                  <a:latin typeface="Calibri" panose="020F0502020204030204" pitchFamily="34" charset="0"/>
                </a:endParaRPr>
              </a:p>
            </p:txBody>
          </p:sp>
          <p:cxnSp>
            <p:nvCxnSpPr>
              <p:cNvPr id="8" name="直接箭头连接符 7"/>
              <p:cNvCxnSpPr/>
              <p:nvPr/>
            </p:nvCxnSpPr>
            <p:spPr>
              <a:xfrm flipV="1">
                <a:off x="2762324" y="5962861"/>
                <a:ext cx="2692327" cy="254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9" name="直接箭头连接符 8"/>
              <p:cNvCxnSpPr/>
              <p:nvPr/>
            </p:nvCxnSpPr>
            <p:spPr>
              <a:xfrm flipH="1">
                <a:off x="2749624" y="6062876"/>
                <a:ext cx="2681216" cy="127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8441" name="矩形 9"/>
              <p:cNvSpPr>
                <a:spLocks noChangeArrowheads="1"/>
              </p:cNvSpPr>
              <p:nvPr/>
            </p:nvSpPr>
            <p:spPr bwMode="auto">
              <a:xfrm>
                <a:off x="3621099" y="5535708"/>
                <a:ext cx="906017" cy="523220"/>
              </a:xfrm>
              <a:prstGeom prst="rect">
                <a:avLst/>
              </a:prstGeom>
              <a:noFill/>
              <a:ln w="9525">
                <a:noFill/>
                <a:miter lim="800000"/>
              </a:ln>
            </p:spPr>
            <p:txBody>
              <a:bodyPr wrap="none">
                <a:spAutoFit/>
              </a:bodyPr>
              <a:lstStyle/>
              <a:p>
                <a:r>
                  <a:rPr lang="zh-CN" altLang="en-US" sz="2800" b="1">
                    <a:latin typeface="Calibri" panose="020F0502020204030204" pitchFamily="34" charset="0"/>
                  </a:rPr>
                  <a:t>氧气</a:t>
                </a:r>
                <a:endParaRPr lang="zh-CN" altLang="en-US" sz="2800" b="1">
                  <a:latin typeface="Calibri" panose="020F0502020204030204" pitchFamily="34" charset="0"/>
                </a:endParaRPr>
              </a:p>
            </p:txBody>
          </p:sp>
          <p:sp>
            <p:nvSpPr>
              <p:cNvPr id="18442" name="矩形 10"/>
              <p:cNvSpPr>
                <a:spLocks noChangeArrowheads="1"/>
              </p:cNvSpPr>
              <p:nvPr/>
            </p:nvSpPr>
            <p:spPr bwMode="auto">
              <a:xfrm>
                <a:off x="3326533" y="6088941"/>
                <a:ext cx="1627369" cy="523220"/>
              </a:xfrm>
              <a:prstGeom prst="rect">
                <a:avLst/>
              </a:prstGeom>
              <a:noFill/>
              <a:ln w="9525">
                <a:noFill/>
                <a:miter lim="800000"/>
              </a:ln>
            </p:spPr>
            <p:txBody>
              <a:bodyPr wrap="none">
                <a:spAutoFit/>
              </a:bodyPr>
              <a:lstStyle/>
              <a:p>
                <a:r>
                  <a:rPr lang="zh-CN" altLang="en-US" sz="2800" b="1">
                    <a:latin typeface="Calibri" panose="020F0502020204030204" pitchFamily="34" charset="0"/>
                  </a:rPr>
                  <a:t>二氧化碳</a:t>
                </a:r>
                <a:endParaRPr lang="zh-CN" altLang="en-US" sz="2800" b="1">
                  <a:latin typeface="Calibri" panose="020F0502020204030204" pitchFamily="34" charset="0"/>
                </a:endParaRPr>
              </a:p>
            </p:txBody>
          </p:sp>
          <p:cxnSp>
            <p:nvCxnSpPr>
              <p:cNvPr id="12" name="直接箭头连接符 11"/>
              <p:cNvCxnSpPr/>
              <p:nvPr/>
            </p:nvCxnSpPr>
            <p:spPr>
              <a:xfrm flipV="1">
                <a:off x="6961148" y="5915236"/>
                <a:ext cx="2692327" cy="23813"/>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3" name="直接箭头连接符 12"/>
              <p:cNvCxnSpPr/>
              <p:nvPr/>
            </p:nvCxnSpPr>
            <p:spPr>
              <a:xfrm flipH="1">
                <a:off x="6948449" y="6015250"/>
                <a:ext cx="2681215" cy="127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8445" name="矩形 13"/>
              <p:cNvSpPr>
                <a:spLocks noChangeArrowheads="1"/>
              </p:cNvSpPr>
              <p:nvPr/>
            </p:nvSpPr>
            <p:spPr bwMode="auto">
              <a:xfrm>
                <a:off x="9641714" y="5691827"/>
                <a:ext cx="1627369" cy="523220"/>
              </a:xfrm>
              <a:prstGeom prst="rect">
                <a:avLst/>
              </a:prstGeom>
              <a:noFill/>
              <a:ln w="9525">
                <a:noFill/>
                <a:miter lim="800000"/>
              </a:ln>
            </p:spPr>
            <p:txBody>
              <a:bodyPr wrap="none">
                <a:spAutoFit/>
              </a:bodyPr>
              <a:lstStyle/>
              <a:p>
                <a:r>
                  <a:rPr lang="zh-CN" altLang="en-US" sz="2800" b="1">
                    <a:latin typeface="Calibri" panose="020F0502020204030204" pitchFamily="34" charset="0"/>
                  </a:rPr>
                  <a:t>组织细胞</a:t>
                </a:r>
                <a:endParaRPr lang="zh-CN" altLang="en-US" sz="2800" b="1">
                  <a:latin typeface="Calibri" panose="020F0502020204030204" pitchFamily="34" charset="0"/>
                </a:endParaRPr>
              </a:p>
            </p:txBody>
          </p:sp>
          <p:sp>
            <p:nvSpPr>
              <p:cNvPr id="18446" name="矩形 14"/>
              <p:cNvSpPr>
                <a:spLocks noChangeArrowheads="1"/>
              </p:cNvSpPr>
              <p:nvPr/>
            </p:nvSpPr>
            <p:spPr bwMode="auto">
              <a:xfrm>
                <a:off x="7794353" y="5487692"/>
                <a:ext cx="906017" cy="523220"/>
              </a:xfrm>
              <a:prstGeom prst="rect">
                <a:avLst/>
              </a:prstGeom>
              <a:noFill/>
              <a:ln w="9525">
                <a:noFill/>
                <a:miter lim="800000"/>
              </a:ln>
            </p:spPr>
            <p:txBody>
              <a:bodyPr wrap="none">
                <a:spAutoFit/>
              </a:bodyPr>
              <a:lstStyle/>
              <a:p>
                <a:r>
                  <a:rPr lang="zh-CN" altLang="en-US" sz="2800" b="1">
                    <a:latin typeface="Calibri" panose="020F0502020204030204" pitchFamily="34" charset="0"/>
                  </a:rPr>
                  <a:t>氧气</a:t>
                </a:r>
                <a:endParaRPr lang="zh-CN" altLang="en-US" sz="2800" b="1">
                  <a:latin typeface="Calibri" panose="020F0502020204030204" pitchFamily="34" charset="0"/>
                </a:endParaRPr>
              </a:p>
            </p:txBody>
          </p:sp>
          <p:sp>
            <p:nvSpPr>
              <p:cNvPr id="18447" name="矩形 15"/>
              <p:cNvSpPr>
                <a:spLocks noChangeArrowheads="1"/>
              </p:cNvSpPr>
              <p:nvPr/>
            </p:nvSpPr>
            <p:spPr bwMode="auto">
              <a:xfrm>
                <a:off x="7474736" y="5997083"/>
                <a:ext cx="1627369" cy="523220"/>
              </a:xfrm>
              <a:prstGeom prst="rect">
                <a:avLst/>
              </a:prstGeom>
              <a:noFill/>
              <a:ln w="9525">
                <a:noFill/>
                <a:miter lim="800000"/>
              </a:ln>
            </p:spPr>
            <p:txBody>
              <a:bodyPr wrap="none">
                <a:spAutoFit/>
              </a:bodyPr>
              <a:lstStyle/>
              <a:p>
                <a:r>
                  <a:rPr lang="zh-CN" altLang="en-US" sz="2800" b="1">
                    <a:latin typeface="Calibri" panose="020F0502020204030204" pitchFamily="34" charset="0"/>
                  </a:rPr>
                  <a:t>二氧化碳</a:t>
                </a:r>
                <a:endParaRPr lang="zh-CN" altLang="en-US" sz="2800" b="1">
                  <a:latin typeface="Calibri" panose="020F0502020204030204" pitchFamily="34" charset="0"/>
                </a:endParaRPr>
              </a:p>
            </p:txBody>
          </p:sp>
        </p:grpSp>
      </p:gr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strips(down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2"/>
          <p:cNvSpPr txBox="1"/>
          <p:nvPr/>
        </p:nvSpPr>
        <p:spPr>
          <a:xfrm>
            <a:off x="400050" y="1017588"/>
            <a:ext cx="11425238" cy="3554412"/>
          </a:xfrm>
          <a:prstGeom prst="rect">
            <a:avLst/>
          </a:prstGeom>
          <a:noFill/>
        </p:spPr>
        <p:txBody>
          <a:bodyPr>
            <a:spAutoFit/>
          </a:bodyPr>
          <a:lstStyle/>
          <a:p>
            <a:pPr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a:t>
            </a:r>
            <a:r>
              <a:rPr lang="zh-CN" altLang="en-US" sz="3000" b="1" kern="100" dirty="0">
                <a:latin typeface="+mn-ea"/>
                <a:ea typeface="+mn-ea"/>
                <a:cs typeface="Times New Roman" panose="02020603050405020304" pitchFamily="18" charset="0"/>
              </a:rPr>
              <a:t>方法点拨</a:t>
            </a:r>
            <a:r>
              <a:rPr lang="en-US" altLang="zh-CN" sz="3000" b="1" kern="100" dirty="0">
                <a:latin typeface="+mn-ea"/>
                <a:ea typeface="+mn-ea"/>
                <a:cs typeface="Times New Roman" panose="02020603050405020304" pitchFamily="18" charset="0"/>
              </a:rPr>
              <a:t>] 1.</a:t>
            </a:r>
            <a:r>
              <a:rPr lang="zh-CN" altLang="en-US" sz="3000" b="1" kern="100" dirty="0">
                <a:latin typeface="+mn-ea"/>
                <a:ea typeface="+mn-ea"/>
                <a:cs typeface="Times New Roman" panose="02020603050405020304" pitchFamily="18" charset="0"/>
              </a:rPr>
              <a:t>肺泡与外界的气体交换，是通过呼吸运动实现的，肺泡内的气体交换是通过气体扩散作用实现的。</a:t>
            </a:r>
            <a:endParaRPr lang="zh-CN" altLang="en-US" sz="3000" b="1" kern="100" dirty="0">
              <a:latin typeface="+mn-ea"/>
              <a:ea typeface="+mn-ea"/>
              <a:cs typeface="Times New Roman" panose="02020603050405020304" pitchFamily="18" charset="0"/>
            </a:endParaRPr>
          </a:p>
          <a:p>
            <a:pPr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2</a:t>
            </a:r>
            <a:r>
              <a:rPr lang="zh-CN" altLang="en-US" sz="3000" b="1" kern="100" dirty="0">
                <a:latin typeface="+mn-ea"/>
                <a:ea typeface="+mn-ea"/>
                <a:cs typeface="Times New Roman" panose="02020603050405020304" pitchFamily="18" charset="0"/>
              </a:rPr>
              <a:t>．血液流经肺泡时，肺泡中氧的浓度高，周围血液中二氧化碳的浓度高，这时血液中的二氧化碳扩散进入肺泡，肺泡中的氧扩散进入血液。这样血液由含氧少的静脉血变成含氧丰富的动脉血。</a:t>
            </a:r>
            <a:endParaRPr lang="zh-CN" altLang="en-US" sz="3000" b="1" kern="100" dirty="0">
              <a:latin typeface="+mn-ea"/>
              <a:ea typeface="+mn-ea"/>
              <a:cs typeface="Times New Roman" panose="02020603050405020304" pitchFamily="18" charset="0"/>
            </a:endParaRPr>
          </a:p>
        </p:txBody>
      </p:sp>
      <p:sp>
        <p:nvSpPr>
          <p:cNvPr id="19458" name="Rectangle 5"/>
          <p:cNvSpPr>
            <a:spLocks noChangeArrowheads="1"/>
          </p:cNvSpPr>
          <p:nvPr/>
        </p:nvSpPr>
        <p:spPr bwMode="auto">
          <a:xfrm>
            <a:off x="1047750" y="0"/>
            <a:ext cx="5186363" cy="584200"/>
          </a:xfrm>
          <a:prstGeom prst="rect">
            <a:avLst/>
          </a:prstGeom>
          <a:noFill/>
          <a:ln w="9525">
            <a:noFill/>
            <a:miter lim="800000"/>
          </a:ln>
        </p:spPr>
        <p:txBody>
          <a:bodyPr wrap="none" anchor="ctr">
            <a:spAutoFit/>
          </a:bodyPr>
          <a:lstStyle/>
          <a:p>
            <a:pPr eaLnBrk="0" hangingPunct="0"/>
            <a:r>
              <a:rPr lang="zh-CN" altLang="en-US" sz="3200" b="1">
                <a:latin typeface="微软雅黑" panose="020B0503020204020204" pitchFamily="34" charset="-122"/>
                <a:ea typeface="微软雅黑" panose="020B0503020204020204" pitchFamily="34" charset="-122"/>
                <a:sym typeface="+mn-ea"/>
              </a:rPr>
              <a:t>第四节    </a:t>
            </a:r>
            <a:r>
              <a:rPr lang="zh-CN" altLang="en-US" sz="3200">
                <a:latin typeface="微软雅黑" panose="020B0503020204020204" pitchFamily="34" charset="-122"/>
                <a:ea typeface="微软雅黑" panose="020B0503020204020204" pitchFamily="34" charset="-122"/>
                <a:sym typeface="+mn-ea"/>
              </a:rPr>
              <a:t>人体内的气体交换</a:t>
            </a:r>
            <a:endParaRPr lang="zh-CN" altLang="en-US" sz="3200">
              <a:latin typeface="微软雅黑" panose="020B0503020204020204" pitchFamily="34" charset="-122"/>
              <a:ea typeface="微软雅黑" panose="020B0503020204020204" pitchFamily="34"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bwMode="auto">
          <a:xfrm>
            <a:off x="285750" y="874713"/>
            <a:ext cx="11501438" cy="3554412"/>
            <a:chOff x="285229" y="874266"/>
            <a:chExt cx="11501763" cy="3554819"/>
          </a:xfrm>
        </p:grpSpPr>
        <p:sp>
          <p:nvSpPr>
            <p:cNvPr id="5" name="文本框 4"/>
            <p:cNvSpPr txBox="1"/>
            <p:nvPr/>
          </p:nvSpPr>
          <p:spPr>
            <a:xfrm>
              <a:off x="285229" y="874266"/>
              <a:ext cx="11501763" cy="3554819"/>
            </a:xfrm>
            <a:prstGeom prst="rect">
              <a:avLst/>
            </a:prstGeom>
            <a:noFill/>
          </p:spPr>
          <p:txBody>
            <a:bodyPr>
              <a:spAutoFit/>
            </a:bodyPr>
            <a:lstStyle/>
            <a:p>
              <a:pPr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a:t>
              </a:r>
              <a:r>
                <a:rPr lang="zh-CN" altLang="en-US" sz="3000" b="1" kern="100" dirty="0">
                  <a:latin typeface="+mn-ea"/>
                  <a:ea typeface="+mn-ea"/>
                  <a:cs typeface="Courier New" panose="02070309020205020404" pitchFamily="49" charset="0"/>
                </a:rPr>
                <a:t>典例</a:t>
              </a:r>
              <a:r>
                <a:rPr lang="en-US" altLang="zh-CN" sz="3000" b="1" kern="100" dirty="0">
                  <a:latin typeface="+mn-ea"/>
                  <a:ea typeface="+mn-ea"/>
                  <a:cs typeface="Courier New" panose="02070309020205020404" pitchFamily="49" charset="0"/>
                </a:rPr>
                <a:t>]</a:t>
              </a:r>
              <a:r>
                <a:rPr lang="zh-CN" altLang="en-US" sz="3000" b="1" kern="100" dirty="0">
                  <a:latin typeface="+mn-ea"/>
                  <a:ea typeface="+mn-ea"/>
                  <a:cs typeface="Courier New" panose="02070309020205020404" pitchFamily="49" charset="0"/>
                </a:rPr>
                <a:t>下图为肺泡内的气体交换示意图，下列叙述正确的是</a:t>
              </a:r>
              <a:r>
                <a:rPr lang="en-US" altLang="zh-CN" sz="3000" b="1" kern="100" dirty="0">
                  <a:latin typeface="+mn-ea"/>
                  <a:ea typeface="+mn-ea"/>
                  <a:cs typeface="Courier New" panose="02070309020205020404" pitchFamily="49" charset="0"/>
                </a:rPr>
                <a:t>(</a:t>
              </a:r>
              <a:r>
                <a:rPr lang="zh-CN" altLang="en-US" sz="3000" b="1" kern="100" dirty="0">
                  <a:latin typeface="+mn-ea"/>
                  <a:ea typeface="+mn-ea"/>
                  <a:cs typeface="Courier New" panose="02070309020205020404" pitchFamily="49" charset="0"/>
                </a:rPr>
                <a:t>　　</a:t>
              </a:r>
              <a:r>
                <a:rPr lang="en-US" altLang="zh-CN" sz="3000" b="1" kern="100" dirty="0">
                  <a:latin typeface="+mn-ea"/>
                  <a:ea typeface="+mn-ea"/>
                  <a:cs typeface="Courier New" panose="02070309020205020404" pitchFamily="49" charset="0"/>
                </a:rPr>
                <a:t>)</a:t>
              </a:r>
              <a:endParaRPr lang="en-US" altLang="zh-CN" sz="3000" b="1" kern="100" dirty="0">
                <a:latin typeface="+mn-ea"/>
                <a:ea typeface="+mn-ea"/>
                <a:cs typeface="Courier New" panose="02070309020205020404" pitchFamily="49" charset="0"/>
              </a:endParaRPr>
            </a:p>
            <a:p>
              <a:pPr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A</a:t>
              </a:r>
              <a:r>
                <a:rPr lang="zh-CN" altLang="en-US" sz="3000" b="1" kern="100" dirty="0">
                  <a:latin typeface="+mn-ea"/>
                  <a:ea typeface="+mn-ea"/>
                  <a:cs typeface="Courier New" panose="02070309020205020404" pitchFamily="49" charset="0"/>
                </a:rPr>
                <a:t>．过程</a:t>
              </a:r>
              <a:r>
                <a:rPr lang="en-US" altLang="zh-CN" sz="3000" b="1" kern="100" dirty="0">
                  <a:latin typeface="+mn-ea"/>
                  <a:ea typeface="+mn-ea"/>
                  <a:cs typeface="Courier New" panose="02070309020205020404" pitchFamily="49" charset="0"/>
                </a:rPr>
                <a:t>a</a:t>
              </a:r>
              <a:r>
                <a:rPr lang="zh-CN" altLang="en-US" sz="3000" b="1" kern="100" dirty="0">
                  <a:latin typeface="+mn-ea"/>
                  <a:ea typeface="+mn-ea"/>
                  <a:cs typeface="Courier New" panose="02070309020205020404" pitchFamily="49" charset="0"/>
                </a:rPr>
                <a:t>与</a:t>
              </a:r>
              <a:r>
                <a:rPr lang="en-US" altLang="zh-CN" sz="3000" b="1" kern="100" dirty="0">
                  <a:latin typeface="+mn-ea"/>
                  <a:ea typeface="+mn-ea"/>
                  <a:cs typeface="Courier New" panose="02070309020205020404" pitchFamily="49" charset="0"/>
                </a:rPr>
                <a:t>b</a:t>
              </a:r>
              <a:r>
                <a:rPr lang="zh-CN" altLang="en-US" sz="3000" b="1" kern="100" dirty="0">
                  <a:latin typeface="+mn-ea"/>
                  <a:ea typeface="+mn-ea"/>
                  <a:cs typeface="Courier New" panose="02070309020205020404" pitchFamily="49" charset="0"/>
                </a:rPr>
                <a:t>是通过气体扩散作用实现的</a:t>
              </a:r>
              <a:endParaRPr lang="zh-CN" altLang="en-US" sz="3000" b="1" kern="100" dirty="0">
                <a:latin typeface="+mn-ea"/>
                <a:ea typeface="+mn-ea"/>
                <a:cs typeface="Courier New" panose="02070309020205020404" pitchFamily="49" charset="0"/>
              </a:endParaRPr>
            </a:p>
            <a:p>
              <a:pPr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B</a:t>
              </a:r>
              <a:r>
                <a:rPr lang="zh-CN" altLang="en-US" sz="3000" b="1" kern="100" dirty="0">
                  <a:latin typeface="+mn-ea"/>
                  <a:ea typeface="+mn-ea"/>
                  <a:cs typeface="Courier New" panose="02070309020205020404" pitchFamily="49" charset="0"/>
                </a:rPr>
                <a:t>．气体</a:t>
              </a:r>
              <a:r>
                <a:rPr lang="en-US" altLang="zh-CN" sz="3000" b="1" kern="100" dirty="0">
                  <a:latin typeface="+mn-ea"/>
                  <a:ea typeface="+mn-ea"/>
                  <a:cs typeface="Courier New" panose="02070309020205020404" pitchFamily="49" charset="0"/>
                </a:rPr>
                <a:t>c</a:t>
              </a:r>
              <a:r>
                <a:rPr lang="zh-CN" altLang="en-US" sz="3000" b="1" kern="100" dirty="0">
                  <a:latin typeface="+mn-ea"/>
                  <a:ea typeface="+mn-ea"/>
                  <a:cs typeface="Courier New" panose="02070309020205020404" pitchFamily="49" charset="0"/>
                </a:rPr>
                <a:t>代表二氧化碳，气体</a:t>
              </a:r>
              <a:r>
                <a:rPr lang="en-US" altLang="zh-CN" sz="3000" b="1" kern="100" dirty="0">
                  <a:latin typeface="+mn-ea"/>
                  <a:ea typeface="+mn-ea"/>
                  <a:cs typeface="Courier New" panose="02070309020205020404" pitchFamily="49" charset="0"/>
                </a:rPr>
                <a:t>d</a:t>
              </a:r>
              <a:r>
                <a:rPr lang="zh-CN" altLang="en-US" sz="3000" b="1" kern="100" dirty="0">
                  <a:latin typeface="+mn-ea"/>
                  <a:ea typeface="+mn-ea"/>
                  <a:cs typeface="Courier New" panose="02070309020205020404" pitchFamily="49" charset="0"/>
                </a:rPr>
                <a:t>代表氧</a:t>
              </a:r>
              <a:endParaRPr lang="zh-CN" altLang="en-US" sz="3000" b="1" kern="100" dirty="0">
                <a:latin typeface="+mn-ea"/>
                <a:ea typeface="+mn-ea"/>
                <a:cs typeface="Courier New" panose="02070309020205020404" pitchFamily="49" charset="0"/>
              </a:endParaRPr>
            </a:p>
            <a:p>
              <a:pPr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C</a:t>
              </a:r>
              <a:r>
                <a:rPr lang="zh-CN" altLang="en-US" sz="3000" b="1" kern="100" dirty="0">
                  <a:latin typeface="+mn-ea"/>
                  <a:ea typeface="+mn-ea"/>
                  <a:cs typeface="Courier New" panose="02070309020205020404" pitchFamily="49" charset="0"/>
                </a:rPr>
                <a:t>．与血管乙相比，血管甲的血液中含有更多的氧</a:t>
              </a:r>
              <a:endParaRPr lang="zh-CN" altLang="en-US" sz="3000" b="1" kern="100" dirty="0">
                <a:latin typeface="+mn-ea"/>
                <a:ea typeface="+mn-ea"/>
                <a:cs typeface="Courier New" panose="02070309020205020404" pitchFamily="49" charset="0"/>
              </a:endParaRPr>
            </a:p>
            <a:p>
              <a:pPr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D</a:t>
              </a:r>
              <a:r>
                <a:rPr lang="zh-CN" altLang="en-US" sz="3000" b="1" kern="100" dirty="0">
                  <a:latin typeface="+mn-ea"/>
                  <a:ea typeface="+mn-ea"/>
                  <a:cs typeface="Courier New" panose="02070309020205020404" pitchFamily="49" charset="0"/>
                </a:rPr>
                <a:t>．血管乙中的血液进入心脏时最先进入右心房</a:t>
              </a:r>
              <a:endParaRPr lang="zh-CN" altLang="en-US" sz="3000" b="1" kern="100" dirty="0">
                <a:latin typeface="+mn-ea"/>
                <a:ea typeface="+mn-ea"/>
                <a:cs typeface="Courier New" panose="02070309020205020404" pitchFamily="49" charset="0"/>
              </a:endParaRPr>
            </a:p>
          </p:txBody>
        </p:sp>
        <p:pic>
          <p:nvPicPr>
            <p:cNvPr id="20485" name="Picture 1" descr="YYD71"/>
            <p:cNvPicPr>
              <a:picLocks noChangeAspect="1" noChangeArrowheads="1"/>
            </p:cNvPicPr>
            <p:nvPr/>
          </p:nvPicPr>
          <p:blipFill>
            <a:blip r:embed="rId1"/>
            <a:srcRect/>
            <a:stretch>
              <a:fillRect/>
            </a:stretch>
          </p:blipFill>
          <p:spPr bwMode="auto">
            <a:xfrm>
              <a:off x="9143999" y="2530258"/>
              <a:ext cx="2292263" cy="1818096"/>
            </a:xfrm>
            <a:prstGeom prst="rect">
              <a:avLst/>
            </a:prstGeom>
            <a:noFill/>
            <a:ln w="9525">
              <a:noFill/>
              <a:miter lim="800000"/>
              <a:headEnd/>
              <a:tailEnd/>
            </a:ln>
          </p:spPr>
        </p:pic>
      </p:grpSp>
      <p:sp>
        <p:nvSpPr>
          <p:cNvPr id="20482" name="Rectangle 5"/>
          <p:cNvSpPr>
            <a:spLocks noChangeArrowheads="1"/>
          </p:cNvSpPr>
          <p:nvPr/>
        </p:nvSpPr>
        <p:spPr bwMode="auto">
          <a:xfrm>
            <a:off x="1047750" y="0"/>
            <a:ext cx="5186363" cy="584200"/>
          </a:xfrm>
          <a:prstGeom prst="rect">
            <a:avLst/>
          </a:prstGeom>
          <a:noFill/>
          <a:ln w="9525">
            <a:noFill/>
            <a:miter lim="800000"/>
          </a:ln>
        </p:spPr>
        <p:txBody>
          <a:bodyPr wrap="none" anchor="ctr">
            <a:spAutoFit/>
          </a:bodyPr>
          <a:lstStyle/>
          <a:p>
            <a:pPr eaLnBrk="0" hangingPunct="0"/>
            <a:r>
              <a:rPr lang="zh-CN" altLang="en-US" sz="3200" b="1">
                <a:latin typeface="微软雅黑" panose="020B0503020204020204" pitchFamily="34" charset="-122"/>
                <a:ea typeface="微软雅黑" panose="020B0503020204020204" pitchFamily="34" charset="-122"/>
                <a:sym typeface="+mn-ea"/>
              </a:rPr>
              <a:t>第四节    </a:t>
            </a:r>
            <a:r>
              <a:rPr lang="zh-CN" altLang="en-US" sz="3200">
                <a:latin typeface="微软雅黑" panose="020B0503020204020204" pitchFamily="34" charset="-122"/>
                <a:ea typeface="微软雅黑" panose="020B0503020204020204" pitchFamily="34" charset="-122"/>
                <a:sym typeface="+mn-ea"/>
              </a:rPr>
              <a:t>人体内的气体交换</a:t>
            </a:r>
            <a:endParaRPr lang="zh-CN" altLang="en-US" sz="3200">
              <a:latin typeface="微软雅黑" panose="020B0503020204020204" pitchFamily="34" charset="-122"/>
              <a:ea typeface="微软雅黑" panose="020B0503020204020204" pitchFamily="34" charset="-122"/>
            </a:endParaRPr>
          </a:p>
        </p:txBody>
      </p:sp>
      <p:sp>
        <p:nvSpPr>
          <p:cNvPr id="13" name="矩形 12"/>
          <p:cNvSpPr/>
          <p:nvPr/>
        </p:nvSpPr>
        <p:spPr>
          <a:xfrm flipH="1">
            <a:off x="10687050" y="1031875"/>
            <a:ext cx="436563" cy="461963"/>
          </a:xfrm>
          <a:prstGeom prst="rect">
            <a:avLst/>
          </a:prstGeom>
          <a:noFill/>
          <a:ln w="9525">
            <a:noFill/>
          </a:ln>
        </p:spPr>
        <p:txBody>
          <a:bodyPr anchor="ctr">
            <a:spAutoFit/>
          </a:bodyPr>
          <a:lstStyle/>
          <a:p>
            <a:pPr fontAlgn="auto">
              <a:spcBef>
                <a:spcPts val="0"/>
              </a:spcBef>
              <a:spcAft>
                <a:spcPts val="0"/>
              </a:spcAft>
              <a:defRPr/>
            </a:pPr>
            <a:r>
              <a:rPr lang="en-US" altLang="zh-CN" sz="2400" b="1" dirty="0">
                <a:solidFill>
                  <a:srgbClr val="FF0000"/>
                </a:solidFill>
                <a:latin typeface="+mn-ea"/>
                <a:ea typeface="+mn-ea"/>
              </a:rPr>
              <a:t>B</a:t>
            </a:r>
            <a:r>
              <a:rPr lang="zh-CN" altLang="en-US" sz="2400" b="1" dirty="0">
                <a:solidFill>
                  <a:srgbClr val="FF0000"/>
                </a:solidFill>
                <a:latin typeface="+mn-ea"/>
                <a:ea typeface="+mn-ea"/>
              </a:rPr>
              <a:t> </a:t>
            </a:r>
            <a:endParaRPr lang="zh-CN" altLang="en-US" sz="2400" b="1" dirty="0">
              <a:solidFill>
                <a:srgbClr val="FF0000"/>
              </a:solidFill>
              <a:latin typeface="+mn-ea"/>
              <a:ea typeface="+mn-ea"/>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down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5" name="Rectangle 5"/>
          <p:cNvSpPr>
            <a:spLocks noChangeArrowheads="1"/>
          </p:cNvSpPr>
          <p:nvPr/>
        </p:nvSpPr>
        <p:spPr bwMode="auto">
          <a:xfrm>
            <a:off x="1047750" y="0"/>
            <a:ext cx="5186363" cy="584200"/>
          </a:xfrm>
          <a:prstGeom prst="rect">
            <a:avLst/>
          </a:prstGeom>
          <a:noFill/>
          <a:ln w="9525">
            <a:noFill/>
            <a:miter lim="800000"/>
          </a:ln>
        </p:spPr>
        <p:txBody>
          <a:bodyPr wrap="none" anchor="ctr">
            <a:spAutoFit/>
          </a:bodyPr>
          <a:lstStyle/>
          <a:p>
            <a:pPr eaLnBrk="0" hangingPunct="0"/>
            <a:r>
              <a:rPr lang="zh-CN" altLang="en-US" sz="3200" b="1">
                <a:latin typeface="微软雅黑" panose="020B0503020204020204" pitchFamily="34" charset="-122"/>
                <a:ea typeface="微软雅黑" panose="020B0503020204020204" pitchFamily="34" charset="-122"/>
                <a:sym typeface="+mn-ea"/>
              </a:rPr>
              <a:t>第四节    </a:t>
            </a:r>
            <a:r>
              <a:rPr lang="zh-CN" altLang="en-US" sz="3200">
                <a:latin typeface="微软雅黑" panose="020B0503020204020204" pitchFamily="34" charset="-122"/>
                <a:ea typeface="微软雅黑" panose="020B0503020204020204" pitchFamily="34" charset="-122"/>
                <a:sym typeface="+mn-ea"/>
              </a:rPr>
              <a:t>人体内的气体交换</a:t>
            </a:r>
            <a:endParaRPr lang="zh-CN" altLang="en-US" sz="3200">
              <a:latin typeface="微软雅黑" panose="020B0503020204020204" pitchFamily="34" charset="-122"/>
              <a:ea typeface="微软雅黑" panose="020B0503020204020204" pitchFamily="34" charset="-122"/>
            </a:endParaRPr>
          </a:p>
        </p:txBody>
      </p:sp>
      <p:sp>
        <p:nvSpPr>
          <p:cNvPr id="4" name="文本框 2"/>
          <p:cNvSpPr txBox="1"/>
          <p:nvPr/>
        </p:nvSpPr>
        <p:spPr>
          <a:xfrm>
            <a:off x="381000" y="995363"/>
            <a:ext cx="11598275" cy="2398712"/>
          </a:xfrm>
          <a:prstGeom prst="rect">
            <a:avLst/>
          </a:prstGeom>
          <a:noFill/>
        </p:spPr>
        <p:txBody>
          <a:bodyPr>
            <a:spAutoFit/>
          </a:bodyPr>
          <a:lstStyle/>
          <a:p>
            <a:pPr algn="just" fontAlgn="auto">
              <a:lnSpc>
                <a:spcPct val="150000"/>
              </a:lnSpc>
              <a:spcBef>
                <a:spcPts val="0"/>
              </a:spcBef>
              <a:spcAft>
                <a:spcPts val="0"/>
              </a:spcAft>
              <a:defRPr/>
            </a:pPr>
            <a:r>
              <a:rPr lang="en-US" altLang="zh-CN" sz="2600" b="1" kern="100" dirty="0">
                <a:solidFill>
                  <a:srgbClr val="0000FF"/>
                </a:solidFill>
                <a:latin typeface="+mn-ea"/>
                <a:ea typeface="+mn-ea"/>
                <a:cs typeface="Courier New" panose="02070309020205020404" pitchFamily="49" charset="0"/>
              </a:rPr>
              <a:t>[</a:t>
            </a:r>
            <a:r>
              <a:rPr lang="zh-CN" altLang="en-US" sz="2600" b="1" kern="100" dirty="0">
                <a:solidFill>
                  <a:srgbClr val="0000FF"/>
                </a:solidFill>
                <a:latin typeface="黑体" panose="02010609060101010101" pitchFamily="49" charset="-122"/>
                <a:ea typeface="黑体" panose="02010609060101010101" pitchFamily="49" charset="-122"/>
                <a:cs typeface="Times New Roman" panose="02020603050405020304" pitchFamily="18" charset="0"/>
              </a:rPr>
              <a:t>解析</a:t>
            </a:r>
            <a:r>
              <a:rPr lang="en-US" altLang="zh-CN" sz="2600" b="1" kern="100" dirty="0">
                <a:solidFill>
                  <a:srgbClr val="0000FF"/>
                </a:solidFill>
                <a:latin typeface="+mn-ea"/>
                <a:ea typeface="+mn-ea"/>
                <a:cs typeface="Courier New" panose="02070309020205020404" pitchFamily="49" charset="0"/>
              </a:rPr>
              <a:t>]</a:t>
            </a:r>
            <a:r>
              <a:rPr lang="zh-CN" altLang="zh-CN" sz="2600" b="1" kern="100" dirty="0">
                <a:latin typeface="+mn-ea"/>
                <a:ea typeface="+mn-ea"/>
                <a:cs typeface="Times New Roman" panose="02020603050405020304" pitchFamily="18" charset="0"/>
              </a:rPr>
              <a:t>　</a:t>
            </a:r>
            <a:r>
              <a:rPr lang="en-US" altLang="zh-CN" sz="2600" b="1" kern="100" dirty="0">
                <a:latin typeface="仿宋" panose="02010609060101010101" charset="-122"/>
                <a:ea typeface="仿宋" panose="02010609060101010101" charset="-122"/>
                <a:cs typeface="Times New Roman" panose="02020603050405020304" pitchFamily="18" charset="0"/>
              </a:rPr>
              <a:t>a</a:t>
            </a:r>
            <a:r>
              <a:rPr lang="zh-CN" altLang="en-US" sz="2600" b="1" kern="100" dirty="0">
                <a:latin typeface="仿宋" panose="02010609060101010101" charset="-122"/>
                <a:ea typeface="仿宋" panose="02010609060101010101" charset="-122"/>
                <a:cs typeface="Times New Roman" panose="02020603050405020304" pitchFamily="18" charset="0"/>
              </a:rPr>
              <a:t>、</a:t>
            </a:r>
            <a:r>
              <a:rPr lang="en-US" altLang="zh-CN" sz="2600" b="1" kern="100" dirty="0">
                <a:latin typeface="仿宋" panose="02010609060101010101" charset="-122"/>
                <a:ea typeface="仿宋" panose="02010609060101010101" charset="-122"/>
                <a:cs typeface="Times New Roman" panose="02020603050405020304" pitchFamily="18" charset="0"/>
              </a:rPr>
              <a:t>b</a:t>
            </a:r>
            <a:r>
              <a:rPr lang="zh-CN" altLang="en-US" sz="2600" b="1" kern="100" dirty="0">
                <a:latin typeface="仿宋" panose="02010609060101010101" charset="-122"/>
                <a:ea typeface="仿宋" panose="02010609060101010101" charset="-122"/>
                <a:cs typeface="Times New Roman" panose="02020603050405020304" pitchFamily="18" charset="0"/>
              </a:rPr>
              <a:t>表示肺泡与外界的气体交换，是通过呼吸运动实现的；</a:t>
            </a:r>
            <a:r>
              <a:rPr lang="en-US" altLang="zh-CN" sz="2600" b="1" kern="100" dirty="0">
                <a:latin typeface="仿宋" panose="02010609060101010101" charset="-122"/>
                <a:ea typeface="仿宋" panose="02010609060101010101" charset="-122"/>
                <a:cs typeface="Times New Roman" panose="02020603050405020304" pitchFamily="18" charset="0"/>
              </a:rPr>
              <a:t>c</a:t>
            </a:r>
            <a:r>
              <a:rPr lang="zh-CN" altLang="en-US" sz="2600" b="1" kern="100" dirty="0">
                <a:latin typeface="仿宋" panose="02010609060101010101" charset="-122"/>
                <a:ea typeface="仿宋" panose="02010609060101010101" charset="-122"/>
                <a:cs typeface="Times New Roman" panose="02020603050405020304" pitchFamily="18" charset="0"/>
              </a:rPr>
              <a:t>表示二氧化碳，</a:t>
            </a:r>
            <a:r>
              <a:rPr lang="en-US" altLang="zh-CN" sz="2600" b="1" kern="100" dirty="0">
                <a:latin typeface="仿宋" panose="02010609060101010101" charset="-122"/>
                <a:ea typeface="仿宋" panose="02010609060101010101" charset="-122"/>
                <a:cs typeface="Times New Roman" panose="02020603050405020304" pitchFamily="18" charset="0"/>
              </a:rPr>
              <a:t>d</a:t>
            </a:r>
            <a:r>
              <a:rPr lang="zh-CN" altLang="en-US" sz="2600" b="1" kern="100" dirty="0">
                <a:latin typeface="仿宋" panose="02010609060101010101" charset="-122"/>
                <a:ea typeface="仿宋" panose="02010609060101010101" charset="-122"/>
                <a:cs typeface="Times New Roman" panose="02020603050405020304" pitchFamily="18" charset="0"/>
              </a:rPr>
              <a:t>表示氧气；血管甲是肺动脉，血管乙是肺静脉，与血管乙相比，血管甲的血液中含有更多的二氧化碳；血管乙表示肺静脉，其中的血液进入心脏时最先进入左心房。</a:t>
            </a:r>
            <a:endParaRPr lang="zh-CN" altLang="en-US" sz="2600" b="1" kern="100" dirty="0">
              <a:latin typeface="仿宋" panose="02010609060101010101" charset="-122"/>
              <a:ea typeface="仿宋"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9"/>
          <p:cNvSpPr>
            <a:spLocks noChangeArrowheads="1"/>
          </p:cNvSpPr>
          <p:nvPr/>
        </p:nvSpPr>
        <p:spPr bwMode="auto">
          <a:xfrm>
            <a:off x="620713" y="935038"/>
            <a:ext cx="1216025" cy="552450"/>
          </a:xfrm>
          <a:prstGeom prst="rect">
            <a:avLst/>
          </a:prstGeom>
          <a:noFill/>
          <a:ln w="9525">
            <a:noFill/>
            <a:miter lim="800000"/>
          </a:ln>
        </p:spPr>
        <p:txBody>
          <a:bodyPr wrap="none" anchor="ctr">
            <a:spAutoFit/>
          </a:bodyPr>
          <a:lstStyle/>
          <a:p>
            <a:pPr eaLnBrk="0" hangingPunct="0">
              <a:lnSpc>
                <a:spcPct val="150000"/>
              </a:lnSpc>
            </a:pPr>
            <a:r>
              <a:rPr lang="zh-CN" altLang="en-US" sz="2000" b="1">
                <a:solidFill>
                  <a:srgbClr val="00A6AD"/>
                </a:solidFill>
                <a:latin typeface="宋体" panose="02010600030101010101" pitchFamily="2" charset="-122"/>
              </a:rPr>
              <a:t>课内小结</a:t>
            </a:r>
            <a:endParaRPr lang="zh-CN" altLang="en-US" sz="2000" b="1">
              <a:solidFill>
                <a:srgbClr val="FF6600"/>
              </a:solidFill>
              <a:latin typeface="Calibri" panose="020F0502020204030204" pitchFamily="34" charset="0"/>
            </a:endParaRPr>
          </a:p>
        </p:txBody>
      </p:sp>
      <p:pic>
        <p:nvPicPr>
          <p:cNvPr id="22530" name="Picture 4"/>
          <p:cNvPicPr>
            <a:picLocks noChangeAspect="1"/>
          </p:cNvPicPr>
          <p:nvPr/>
        </p:nvPicPr>
        <p:blipFill>
          <a:blip r:embed="rId1"/>
          <a:srcRect/>
          <a:stretch>
            <a:fillRect/>
          </a:stretch>
        </p:blipFill>
        <p:spPr bwMode="auto">
          <a:xfrm>
            <a:off x="544513" y="1085850"/>
            <a:ext cx="84137" cy="414338"/>
          </a:xfrm>
          <a:prstGeom prst="rect">
            <a:avLst/>
          </a:prstGeom>
          <a:noFill/>
          <a:ln w="9525">
            <a:noFill/>
            <a:miter lim="800000"/>
            <a:headEnd/>
            <a:tailEnd/>
          </a:ln>
        </p:spPr>
      </p:pic>
      <p:sp>
        <p:nvSpPr>
          <p:cNvPr id="22531" name="Rectangle 5"/>
          <p:cNvSpPr>
            <a:spLocks noChangeArrowheads="1"/>
          </p:cNvSpPr>
          <p:nvPr/>
        </p:nvSpPr>
        <p:spPr bwMode="auto">
          <a:xfrm>
            <a:off x="1022350" y="0"/>
            <a:ext cx="5186363" cy="584200"/>
          </a:xfrm>
          <a:prstGeom prst="rect">
            <a:avLst/>
          </a:prstGeom>
          <a:noFill/>
          <a:ln w="9525">
            <a:noFill/>
            <a:miter lim="800000"/>
          </a:ln>
        </p:spPr>
        <p:txBody>
          <a:bodyPr wrap="none" anchor="ctr">
            <a:spAutoFit/>
          </a:bodyPr>
          <a:lstStyle/>
          <a:p>
            <a:pPr eaLnBrk="0" hangingPunct="0"/>
            <a:r>
              <a:rPr lang="zh-CN" altLang="en-US" sz="3200" b="1">
                <a:latin typeface="微软雅黑" panose="020B0503020204020204" pitchFamily="34" charset="-122"/>
                <a:ea typeface="微软雅黑" panose="020B0503020204020204" pitchFamily="34" charset="-122"/>
                <a:sym typeface="+mn-ea"/>
              </a:rPr>
              <a:t>第四节    </a:t>
            </a:r>
            <a:r>
              <a:rPr lang="zh-CN" altLang="en-US" sz="3200">
                <a:latin typeface="微软雅黑" panose="020B0503020204020204" pitchFamily="34" charset="-122"/>
                <a:ea typeface="微软雅黑" panose="020B0503020204020204" pitchFamily="34" charset="-122"/>
                <a:sym typeface="+mn-ea"/>
              </a:rPr>
              <a:t>人体内的气体交换</a:t>
            </a:r>
            <a:endParaRPr lang="zh-CN" altLang="en-US" sz="3200">
              <a:latin typeface="微软雅黑" panose="020B0503020204020204" pitchFamily="34" charset="-122"/>
              <a:ea typeface="微软雅黑" panose="020B0503020204020204" pitchFamily="34" charset="-122"/>
            </a:endParaRPr>
          </a:p>
        </p:txBody>
      </p:sp>
      <p:sp>
        <p:nvSpPr>
          <p:cNvPr id="5" name="矩形 4"/>
          <p:cNvSpPr/>
          <p:nvPr/>
        </p:nvSpPr>
        <p:spPr>
          <a:xfrm>
            <a:off x="682625" y="2930525"/>
            <a:ext cx="1046163" cy="1939925"/>
          </a:xfrm>
          <a:prstGeom prst="rect">
            <a:avLst/>
          </a:prstGeom>
        </p:spPr>
        <p:txBody>
          <a:bodyPr>
            <a:spAutoFit/>
          </a:bodyPr>
          <a:lstStyle/>
          <a:p>
            <a:pPr fontAlgn="auto">
              <a:spcBef>
                <a:spcPts val="0"/>
              </a:spcBef>
              <a:spcAft>
                <a:spcPts val="0"/>
              </a:spcAft>
              <a:defRPr/>
            </a:pPr>
            <a:r>
              <a:rPr lang="zh-CN" altLang="en-US" sz="3000" b="1" kern="100" dirty="0">
                <a:solidFill>
                  <a:prstClr val="black"/>
                </a:solidFill>
                <a:latin typeface="宋体" panose="02010600030101010101" pitchFamily="2" charset="-122"/>
                <a:ea typeface="+mn-ea"/>
                <a:cs typeface="Courier New" panose="02070309020205020404" pitchFamily="49" charset="0"/>
              </a:rPr>
              <a:t>人体内的气体交换</a:t>
            </a:r>
            <a:endParaRPr lang="zh-CN" altLang="en-US" dirty="0">
              <a:latin typeface="+mn-lt"/>
              <a:ea typeface="+mn-ea"/>
            </a:endParaRPr>
          </a:p>
        </p:txBody>
      </p:sp>
      <p:sp>
        <p:nvSpPr>
          <p:cNvPr id="6" name="左大括号 5"/>
          <p:cNvSpPr/>
          <p:nvPr/>
        </p:nvSpPr>
        <p:spPr>
          <a:xfrm>
            <a:off x="1628775" y="1890713"/>
            <a:ext cx="312738" cy="3670300"/>
          </a:xfrm>
          <a:prstGeom prst="leftBrace">
            <a:avLst/>
          </a:prstGeom>
        </p:spPr>
        <p:style>
          <a:lnRef idx="1">
            <a:schemeClr val="dk1"/>
          </a:lnRef>
          <a:fillRef idx="0">
            <a:schemeClr val="dk1"/>
          </a:fillRef>
          <a:effectRef idx="0">
            <a:schemeClr val="dk1"/>
          </a:effectRef>
          <a:fontRef idx="minor">
            <a:schemeClr val="tx1"/>
          </a:fontRef>
        </p:style>
        <p:txBody>
          <a:bodyPr anchor="ctr"/>
          <a:lstStyle/>
          <a:p>
            <a:pPr algn="ctr" fontAlgn="auto">
              <a:spcBef>
                <a:spcPts val="0"/>
              </a:spcBef>
              <a:spcAft>
                <a:spcPts val="0"/>
              </a:spcAft>
              <a:defRPr/>
            </a:pPr>
            <a:endParaRPr lang="zh-CN" altLang="en-US"/>
          </a:p>
        </p:txBody>
      </p:sp>
      <p:sp>
        <p:nvSpPr>
          <p:cNvPr id="7" name="矩形 6"/>
          <p:cNvSpPr/>
          <p:nvPr/>
        </p:nvSpPr>
        <p:spPr>
          <a:xfrm>
            <a:off x="1898650" y="1630363"/>
            <a:ext cx="5103813" cy="554037"/>
          </a:xfrm>
          <a:prstGeom prst="rect">
            <a:avLst/>
          </a:prstGeom>
        </p:spPr>
        <p:txBody>
          <a:bodyPr>
            <a:spAutoFit/>
          </a:bodyPr>
          <a:lstStyle/>
          <a:p>
            <a:pPr fontAlgn="auto">
              <a:spcBef>
                <a:spcPts val="0"/>
              </a:spcBef>
              <a:spcAft>
                <a:spcPts val="0"/>
              </a:spcAft>
              <a:defRPr/>
            </a:pPr>
            <a:r>
              <a:rPr lang="zh-CN" altLang="en-US" sz="3000" b="1" kern="100" dirty="0">
                <a:solidFill>
                  <a:prstClr val="black"/>
                </a:solidFill>
                <a:latin typeface="宋体" panose="02010600030101010101" pitchFamily="2" charset="-122"/>
                <a:ea typeface="+mn-ea"/>
                <a:cs typeface="Courier New" panose="02070309020205020404" pitchFamily="49" charset="0"/>
              </a:rPr>
              <a:t>原理：气体的扩散作用</a:t>
            </a:r>
            <a:endParaRPr lang="zh-CN" altLang="en-US" dirty="0">
              <a:latin typeface="+mn-lt"/>
              <a:ea typeface="+mn-ea"/>
            </a:endParaRPr>
          </a:p>
        </p:txBody>
      </p:sp>
      <p:grpSp>
        <p:nvGrpSpPr>
          <p:cNvPr id="26" name="组合 25"/>
          <p:cNvGrpSpPr/>
          <p:nvPr/>
        </p:nvGrpSpPr>
        <p:grpSpPr bwMode="auto">
          <a:xfrm>
            <a:off x="1901825" y="2254250"/>
            <a:ext cx="7402513" cy="1014413"/>
            <a:chOff x="1901096" y="2103621"/>
            <a:chExt cx="7403756" cy="1014898"/>
          </a:xfrm>
        </p:grpSpPr>
        <p:sp>
          <p:nvSpPr>
            <p:cNvPr id="8" name="矩形 7"/>
            <p:cNvSpPr/>
            <p:nvPr/>
          </p:nvSpPr>
          <p:spPr>
            <a:xfrm>
              <a:off x="1901096" y="2333919"/>
              <a:ext cx="5103082" cy="554302"/>
            </a:xfrm>
            <a:prstGeom prst="rect">
              <a:avLst/>
            </a:prstGeom>
          </p:spPr>
          <p:txBody>
            <a:bodyPr>
              <a:spAutoFit/>
            </a:bodyPr>
            <a:lstStyle/>
            <a:p>
              <a:pPr fontAlgn="auto">
                <a:spcBef>
                  <a:spcPts val="0"/>
                </a:spcBef>
                <a:spcAft>
                  <a:spcPts val="0"/>
                </a:spcAft>
                <a:defRPr/>
              </a:pPr>
              <a:r>
                <a:rPr lang="zh-CN" altLang="en-US" sz="3000" b="1" kern="100" dirty="0">
                  <a:solidFill>
                    <a:prstClr val="black"/>
                  </a:solidFill>
                  <a:latin typeface="宋体" panose="02010600030101010101" pitchFamily="2" charset="-122"/>
                  <a:ea typeface="+mn-ea"/>
                  <a:cs typeface="Courier New" panose="02070309020205020404" pitchFamily="49" charset="0"/>
                </a:rPr>
                <a:t>肺泡里的气体交换：肺泡</a:t>
              </a:r>
              <a:endParaRPr lang="zh-CN" altLang="en-US" dirty="0">
                <a:latin typeface="+mn-lt"/>
                <a:ea typeface="+mn-ea"/>
              </a:endParaRPr>
            </a:p>
          </p:txBody>
        </p:sp>
        <p:sp>
          <p:nvSpPr>
            <p:cNvPr id="9" name="矩形 8"/>
            <p:cNvSpPr/>
            <p:nvPr/>
          </p:nvSpPr>
          <p:spPr>
            <a:xfrm>
              <a:off x="8347428" y="2267212"/>
              <a:ext cx="957424" cy="554302"/>
            </a:xfrm>
            <a:prstGeom prst="rect">
              <a:avLst/>
            </a:prstGeom>
          </p:spPr>
          <p:txBody>
            <a:bodyPr wrap="none">
              <a:spAutoFit/>
            </a:bodyPr>
            <a:lstStyle/>
            <a:p>
              <a:pPr fontAlgn="auto">
                <a:spcBef>
                  <a:spcPts val="0"/>
                </a:spcBef>
                <a:spcAft>
                  <a:spcPts val="0"/>
                </a:spcAft>
                <a:defRPr/>
              </a:pPr>
              <a:r>
                <a:rPr lang="zh-CN" altLang="en-US" sz="3000" b="1" kern="100" dirty="0">
                  <a:solidFill>
                    <a:prstClr val="black"/>
                  </a:solidFill>
                  <a:latin typeface="宋体" panose="02010600030101010101" pitchFamily="2" charset="-122"/>
                  <a:ea typeface="+mn-ea"/>
                  <a:cs typeface="Courier New" panose="02070309020205020404" pitchFamily="49" charset="0"/>
                </a:rPr>
                <a:t>血液</a:t>
              </a:r>
              <a:endParaRPr lang="zh-CN" altLang="en-US" dirty="0">
                <a:latin typeface="+mn-lt"/>
                <a:ea typeface="+mn-ea"/>
              </a:endParaRPr>
            </a:p>
          </p:txBody>
        </p:sp>
        <p:cxnSp>
          <p:nvCxnSpPr>
            <p:cNvPr id="11" name="直接箭头连接符 10"/>
            <p:cNvCxnSpPr>
              <a:endCxn id="9" idx="1"/>
            </p:cNvCxnSpPr>
            <p:nvPr/>
          </p:nvCxnSpPr>
          <p:spPr>
            <a:xfrm flipV="1">
              <a:off x="6249989" y="2543569"/>
              <a:ext cx="2097439" cy="23823"/>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3" name="直接箭头连接符 12"/>
            <p:cNvCxnSpPr/>
            <p:nvPr/>
          </p:nvCxnSpPr>
          <p:spPr>
            <a:xfrm flipH="1">
              <a:off x="6249989" y="2618217"/>
              <a:ext cx="2141897" cy="3653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22548" name="矩形 16"/>
            <p:cNvSpPr>
              <a:spLocks noChangeArrowheads="1"/>
            </p:cNvSpPr>
            <p:nvPr/>
          </p:nvSpPr>
          <p:spPr bwMode="auto">
            <a:xfrm>
              <a:off x="6806512" y="2103621"/>
              <a:ext cx="803425" cy="461665"/>
            </a:xfrm>
            <a:prstGeom prst="rect">
              <a:avLst/>
            </a:prstGeom>
            <a:noFill/>
            <a:ln w="9525">
              <a:noFill/>
              <a:miter lim="800000"/>
            </a:ln>
          </p:spPr>
          <p:txBody>
            <a:bodyPr wrap="none">
              <a:spAutoFit/>
            </a:bodyPr>
            <a:lstStyle/>
            <a:p>
              <a:r>
                <a:rPr lang="zh-CN" altLang="en-US" sz="2400" b="1">
                  <a:latin typeface="Calibri" panose="020F0502020204030204" pitchFamily="34" charset="0"/>
                </a:rPr>
                <a:t>氧气</a:t>
              </a:r>
              <a:endParaRPr lang="zh-CN" altLang="en-US" sz="2400" b="1">
                <a:latin typeface="Calibri" panose="020F0502020204030204" pitchFamily="34" charset="0"/>
              </a:endParaRPr>
            </a:p>
          </p:txBody>
        </p:sp>
        <p:sp>
          <p:nvSpPr>
            <p:cNvPr id="22549" name="矩形 17"/>
            <p:cNvSpPr>
              <a:spLocks noChangeArrowheads="1"/>
            </p:cNvSpPr>
            <p:nvPr/>
          </p:nvSpPr>
          <p:spPr bwMode="auto">
            <a:xfrm>
              <a:off x="6658287" y="2656854"/>
              <a:ext cx="1422184" cy="461665"/>
            </a:xfrm>
            <a:prstGeom prst="rect">
              <a:avLst/>
            </a:prstGeom>
            <a:noFill/>
            <a:ln w="9525">
              <a:noFill/>
              <a:miter lim="800000"/>
            </a:ln>
          </p:spPr>
          <p:txBody>
            <a:bodyPr wrap="none">
              <a:spAutoFit/>
            </a:bodyPr>
            <a:lstStyle/>
            <a:p>
              <a:r>
                <a:rPr lang="zh-CN" altLang="en-US" sz="2400" b="1">
                  <a:latin typeface="Calibri" panose="020F0502020204030204" pitchFamily="34" charset="0"/>
                </a:rPr>
                <a:t>二氧化碳</a:t>
              </a:r>
              <a:endParaRPr lang="zh-CN" altLang="en-US" sz="2400" b="1">
                <a:latin typeface="Calibri" panose="020F0502020204030204" pitchFamily="34" charset="0"/>
              </a:endParaRPr>
            </a:p>
          </p:txBody>
        </p:sp>
      </p:grpSp>
      <p:sp>
        <p:nvSpPr>
          <p:cNvPr id="19" name="矩形 18"/>
          <p:cNvSpPr/>
          <p:nvPr/>
        </p:nvSpPr>
        <p:spPr>
          <a:xfrm>
            <a:off x="1938338" y="3398838"/>
            <a:ext cx="5103812" cy="554037"/>
          </a:xfrm>
          <a:prstGeom prst="rect">
            <a:avLst/>
          </a:prstGeom>
        </p:spPr>
        <p:txBody>
          <a:bodyPr>
            <a:spAutoFit/>
          </a:bodyPr>
          <a:lstStyle/>
          <a:p>
            <a:pPr fontAlgn="auto">
              <a:spcBef>
                <a:spcPts val="0"/>
              </a:spcBef>
              <a:spcAft>
                <a:spcPts val="0"/>
              </a:spcAft>
              <a:defRPr/>
            </a:pPr>
            <a:r>
              <a:rPr lang="zh-CN" altLang="en-US" sz="3000" b="1" kern="100" dirty="0">
                <a:solidFill>
                  <a:prstClr val="black"/>
                </a:solidFill>
                <a:latin typeface="宋体" panose="02010600030101010101" pitchFamily="2" charset="-122"/>
                <a:ea typeface="+mn-ea"/>
                <a:cs typeface="Courier New" panose="02070309020205020404" pitchFamily="49" charset="0"/>
              </a:rPr>
              <a:t>结果：静脉血→动脉血</a:t>
            </a:r>
            <a:endParaRPr lang="zh-CN" altLang="en-US" dirty="0">
              <a:latin typeface="+mn-lt"/>
              <a:ea typeface="+mn-ea"/>
            </a:endParaRPr>
          </a:p>
        </p:txBody>
      </p:sp>
      <p:grpSp>
        <p:nvGrpSpPr>
          <p:cNvPr id="27" name="组合 26"/>
          <p:cNvGrpSpPr/>
          <p:nvPr/>
        </p:nvGrpSpPr>
        <p:grpSpPr bwMode="auto">
          <a:xfrm>
            <a:off x="2003425" y="4059238"/>
            <a:ext cx="8167688" cy="1016000"/>
            <a:chOff x="2015919" y="3571254"/>
            <a:chExt cx="8167741" cy="1014898"/>
          </a:xfrm>
        </p:grpSpPr>
        <p:sp>
          <p:nvSpPr>
            <p:cNvPr id="20" name="矩形 19"/>
            <p:cNvSpPr/>
            <p:nvPr/>
          </p:nvSpPr>
          <p:spPr>
            <a:xfrm>
              <a:off x="2015919" y="3777405"/>
              <a:ext cx="8167741" cy="553436"/>
            </a:xfrm>
            <a:prstGeom prst="rect">
              <a:avLst/>
            </a:prstGeom>
          </p:spPr>
          <p:txBody>
            <a:bodyPr>
              <a:spAutoFit/>
            </a:bodyPr>
            <a:lstStyle/>
            <a:p>
              <a:pPr fontAlgn="auto">
                <a:spcBef>
                  <a:spcPts val="0"/>
                </a:spcBef>
                <a:spcAft>
                  <a:spcPts val="0"/>
                </a:spcAft>
                <a:defRPr/>
              </a:pPr>
              <a:r>
                <a:rPr lang="zh-CN" altLang="en-US" sz="3000" b="1" kern="100" dirty="0">
                  <a:solidFill>
                    <a:prstClr val="black"/>
                  </a:solidFill>
                  <a:latin typeface="宋体" panose="02010600030101010101" pitchFamily="2" charset="-122"/>
                  <a:ea typeface="+mn-ea"/>
                  <a:cs typeface="Courier New" panose="02070309020205020404" pitchFamily="49" charset="0"/>
                </a:rPr>
                <a:t>组织里的气体交换：血液           组织细胞</a:t>
              </a:r>
              <a:endParaRPr lang="zh-CN" altLang="en-US" dirty="0">
                <a:latin typeface="+mn-lt"/>
                <a:ea typeface="+mn-ea"/>
              </a:endParaRPr>
            </a:p>
          </p:txBody>
        </p:sp>
        <p:cxnSp>
          <p:nvCxnSpPr>
            <p:cNvPr id="21" name="直接箭头连接符 20"/>
            <p:cNvCxnSpPr/>
            <p:nvPr/>
          </p:nvCxnSpPr>
          <p:spPr>
            <a:xfrm flipV="1">
              <a:off x="6340297" y="4012100"/>
              <a:ext cx="2097102" cy="23786"/>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2" name="直接箭头连接符 21"/>
            <p:cNvCxnSpPr/>
            <p:nvPr/>
          </p:nvCxnSpPr>
          <p:spPr>
            <a:xfrm flipH="1">
              <a:off x="6340297" y="4085046"/>
              <a:ext cx="2141552" cy="38059"/>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22542" name="矩形 22"/>
            <p:cNvSpPr>
              <a:spLocks noChangeArrowheads="1"/>
            </p:cNvSpPr>
            <p:nvPr/>
          </p:nvSpPr>
          <p:spPr bwMode="auto">
            <a:xfrm>
              <a:off x="6896282" y="3571254"/>
              <a:ext cx="803425" cy="461665"/>
            </a:xfrm>
            <a:prstGeom prst="rect">
              <a:avLst/>
            </a:prstGeom>
            <a:noFill/>
            <a:ln w="9525">
              <a:noFill/>
              <a:miter lim="800000"/>
            </a:ln>
          </p:spPr>
          <p:txBody>
            <a:bodyPr wrap="none">
              <a:spAutoFit/>
            </a:bodyPr>
            <a:lstStyle/>
            <a:p>
              <a:r>
                <a:rPr lang="zh-CN" altLang="en-US" sz="2400" b="1">
                  <a:latin typeface="Calibri" panose="020F0502020204030204" pitchFamily="34" charset="0"/>
                </a:rPr>
                <a:t>氧气</a:t>
              </a:r>
              <a:endParaRPr lang="zh-CN" altLang="en-US" sz="2400" b="1">
                <a:latin typeface="Calibri" panose="020F0502020204030204" pitchFamily="34" charset="0"/>
              </a:endParaRPr>
            </a:p>
          </p:txBody>
        </p:sp>
        <p:sp>
          <p:nvSpPr>
            <p:cNvPr id="22543" name="矩形 23"/>
            <p:cNvSpPr>
              <a:spLocks noChangeArrowheads="1"/>
            </p:cNvSpPr>
            <p:nvPr/>
          </p:nvSpPr>
          <p:spPr bwMode="auto">
            <a:xfrm>
              <a:off x="6748057" y="4124487"/>
              <a:ext cx="1422184" cy="461665"/>
            </a:xfrm>
            <a:prstGeom prst="rect">
              <a:avLst/>
            </a:prstGeom>
            <a:noFill/>
            <a:ln w="9525">
              <a:noFill/>
              <a:miter lim="800000"/>
            </a:ln>
          </p:spPr>
          <p:txBody>
            <a:bodyPr wrap="none">
              <a:spAutoFit/>
            </a:bodyPr>
            <a:lstStyle/>
            <a:p>
              <a:r>
                <a:rPr lang="zh-CN" altLang="en-US" sz="2400" b="1">
                  <a:latin typeface="Calibri" panose="020F0502020204030204" pitchFamily="34" charset="0"/>
                </a:rPr>
                <a:t>二氧化碳</a:t>
              </a:r>
              <a:endParaRPr lang="zh-CN" altLang="en-US" sz="2400" b="1">
                <a:latin typeface="Calibri" panose="020F0502020204030204" pitchFamily="34" charset="0"/>
              </a:endParaRPr>
            </a:p>
          </p:txBody>
        </p:sp>
      </p:grpSp>
      <p:sp>
        <p:nvSpPr>
          <p:cNvPr id="25" name="矩形 24"/>
          <p:cNvSpPr/>
          <p:nvPr/>
        </p:nvSpPr>
        <p:spPr>
          <a:xfrm>
            <a:off x="1952625" y="5229225"/>
            <a:ext cx="5103813" cy="554038"/>
          </a:xfrm>
          <a:prstGeom prst="rect">
            <a:avLst/>
          </a:prstGeom>
        </p:spPr>
        <p:txBody>
          <a:bodyPr>
            <a:spAutoFit/>
          </a:bodyPr>
          <a:lstStyle/>
          <a:p>
            <a:pPr fontAlgn="auto">
              <a:spcBef>
                <a:spcPts val="0"/>
              </a:spcBef>
              <a:spcAft>
                <a:spcPts val="0"/>
              </a:spcAft>
              <a:defRPr/>
            </a:pPr>
            <a:r>
              <a:rPr lang="zh-CN" altLang="en-US" sz="3000" b="1" kern="100" dirty="0">
                <a:solidFill>
                  <a:prstClr val="black"/>
                </a:solidFill>
                <a:latin typeface="宋体" panose="02010600030101010101" pitchFamily="2" charset="-122"/>
                <a:ea typeface="+mn-ea"/>
                <a:cs typeface="Courier New" panose="02070309020205020404" pitchFamily="49" charset="0"/>
              </a:rPr>
              <a:t>结果：动脉血→静脉血</a:t>
            </a:r>
            <a:endParaRPr lang="zh-CN" altLang="en-US" dirty="0">
              <a:latin typeface="+mn-lt"/>
              <a:ea typeface="+mn-ea"/>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par>
                          <p:cTn id="13" fill="hold">
                            <p:stCondLst>
                              <p:cond delay="1000"/>
                            </p:stCondLst>
                            <p:childTnLst>
                              <p:par>
                                <p:cTn id="14" presetID="3" presetClass="entr" presetSubtype="1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childTnLst>
                          </p:cTn>
                        </p:par>
                        <p:par>
                          <p:cTn id="17" fill="hold">
                            <p:stCondLst>
                              <p:cond delay="1500"/>
                            </p:stCondLst>
                            <p:childTnLst>
                              <p:par>
                                <p:cTn id="18" presetID="3" presetClass="entr" presetSubtype="1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linds(horizontal)">
                                      <p:cBhvr>
                                        <p:cTn id="20" dur="500"/>
                                        <p:tgtEl>
                                          <p:spTgt spid="7"/>
                                        </p:tgtEl>
                                      </p:cBhvr>
                                    </p:animEffect>
                                  </p:childTnLst>
                                </p:cTn>
                              </p:par>
                            </p:childTnLst>
                          </p:cTn>
                        </p:par>
                        <p:par>
                          <p:cTn id="21" fill="hold">
                            <p:stCondLst>
                              <p:cond delay="2000"/>
                            </p:stCondLst>
                            <p:childTnLst>
                              <p:par>
                                <p:cTn id="22" presetID="3" presetClass="entr" presetSubtype="10"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blinds(horizontal)">
                                      <p:cBhvr>
                                        <p:cTn id="24" dur="500"/>
                                        <p:tgtEl>
                                          <p:spTgt spid="26"/>
                                        </p:tgtEl>
                                      </p:cBhvr>
                                    </p:animEffect>
                                  </p:childTnLst>
                                </p:cTn>
                              </p:par>
                            </p:childTnLst>
                          </p:cTn>
                        </p:par>
                        <p:par>
                          <p:cTn id="25" fill="hold">
                            <p:stCondLst>
                              <p:cond delay="2500"/>
                            </p:stCondLst>
                            <p:childTnLst>
                              <p:par>
                                <p:cTn id="26" presetID="3" presetClass="entr" presetSubtype="10"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blinds(horizontal)">
                                      <p:cBhvr>
                                        <p:cTn id="28" dur="500"/>
                                        <p:tgtEl>
                                          <p:spTgt spid="19"/>
                                        </p:tgtEl>
                                      </p:cBhvr>
                                    </p:animEffect>
                                  </p:childTnLst>
                                </p:cTn>
                              </p:par>
                            </p:childTnLst>
                          </p:cTn>
                        </p:par>
                        <p:par>
                          <p:cTn id="29" fill="hold">
                            <p:stCondLst>
                              <p:cond delay="3000"/>
                            </p:stCondLst>
                            <p:childTnLst>
                              <p:par>
                                <p:cTn id="30" presetID="3" presetClass="entr" presetSubtype="10"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blinds(horizontal)">
                                      <p:cBhvr>
                                        <p:cTn id="32" dur="500"/>
                                        <p:tgtEl>
                                          <p:spTgt spid="27"/>
                                        </p:tgtEl>
                                      </p:cBhvr>
                                    </p:animEffect>
                                  </p:childTnLst>
                                </p:cTn>
                              </p:par>
                            </p:childTnLst>
                          </p:cTn>
                        </p:par>
                        <p:par>
                          <p:cTn id="33" fill="hold">
                            <p:stCondLst>
                              <p:cond delay="3500"/>
                            </p:stCondLst>
                            <p:childTnLst>
                              <p:par>
                                <p:cTn id="34" presetID="3" presetClass="entr" presetSubtype="1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blinds(horizontal)">
                                      <p:cBhvr>
                                        <p:cTn id="3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animBg="1"/>
      <p:bldP spid="7" grpId="0"/>
      <p:bldP spid="19"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9"/>
          <p:cNvSpPr>
            <a:spLocks noChangeArrowheads="1"/>
          </p:cNvSpPr>
          <p:nvPr/>
        </p:nvSpPr>
        <p:spPr bwMode="auto">
          <a:xfrm>
            <a:off x="958850" y="1004888"/>
            <a:ext cx="1627188" cy="738187"/>
          </a:xfrm>
          <a:prstGeom prst="rect">
            <a:avLst/>
          </a:prstGeom>
          <a:noFill/>
          <a:ln w="9525">
            <a:noFill/>
            <a:miter lim="800000"/>
          </a:ln>
        </p:spPr>
        <p:txBody>
          <a:bodyPr wrap="none" anchor="ctr">
            <a:spAutoFit/>
          </a:bodyPr>
          <a:lstStyle/>
          <a:p>
            <a:pPr eaLnBrk="0" hangingPunct="0">
              <a:lnSpc>
                <a:spcPct val="150000"/>
              </a:lnSpc>
            </a:pPr>
            <a:r>
              <a:rPr lang="zh-CN" altLang="en-US" sz="2800" b="1">
                <a:solidFill>
                  <a:srgbClr val="00A6AD"/>
                </a:solidFill>
                <a:latin typeface="宋体" panose="02010600030101010101" pitchFamily="2" charset="-122"/>
              </a:rPr>
              <a:t>课外链接</a:t>
            </a:r>
            <a:endParaRPr lang="zh-CN" altLang="en-US" sz="2800" b="1">
              <a:solidFill>
                <a:srgbClr val="FF6600"/>
              </a:solidFill>
              <a:latin typeface="Calibri" panose="020F0502020204030204" pitchFamily="34" charset="0"/>
            </a:endParaRPr>
          </a:p>
        </p:txBody>
      </p:sp>
      <p:pic>
        <p:nvPicPr>
          <p:cNvPr id="23554" name="Picture 4"/>
          <p:cNvPicPr>
            <a:picLocks noChangeAspect="1"/>
          </p:cNvPicPr>
          <p:nvPr/>
        </p:nvPicPr>
        <p:blipFill>
          <a:blip r:embed="rId1"/>
          <a:srcRect/>
          <a:stretch>
            <a:fillRect/>
          </a:stretch>
        </p:blipFill>
        <p:spPr bwMode="auto">
          <a:xfrm>
            <a:off x="882650" y="1249363"/>
            <a:ext cx="84138" cy="412750"/>
          </a:xfrm>
          <a:prstGeom prst="rect">
            <a:avLst/>
          </a:prstGeom>
          <a:noFill/>
          <a:ln w="9525">
            <a:noFill/>
            <a:miter lim="800000"/>
            <a:headEnd/>
            <a:tailEnd/>
          </a:ln>
        </p:spPr>
      </p:pic>
      <p:sp>
        <p:nvSpPr>
          <p:cNvPr id="7" name="文本框 101"/>
          <p:cNvSpPr txBox="1"/>
          <p:nvPr/>
        </p:nvSpPr>
        <p:spPr>
          <a:xfrm>
            <a:off x="450850" y="1841500"/>
            <a:ext cx="11215688" cy="4248150"/>
          </a:xfrm>
          <a:prstGeom prst="rect">
            <a:avLst/>
          </a:prstGeom>
          <a:noFill/>
          <a:ln w="9525">
            <a:noFill/>
          </a:ln>
        </p:spPr>
        <p:txBody>
          <a:bodyPr>
            <a:spAutoFit/>
          </a:bodyPr>
          <a:lstStyle/>
          <a:p>
            <a:pPr fontAlgn="auto">
              <a:lnSpc>
                <a:spcPct val="150000"/>
              </a:lnSpc>
              <a:spcBef>
                <a:spcPts val="0"/>
              </a:spcBef>
              <a:spcAft>
                <a:spcPts val="0"/>
              </a:spcAft>
              <a:defRPr/>
            </a:pPr>
            <a:r>
              <a:rPr lang="zh-CN" altLang="en-US" sz="3000" b="1" noProof="1">
                <a:latin typeface="+mn-ea"/>
                <a:ea typeface="+mn-ea"/>
                <a:cs typeface="+mn-ea"/>
              </a:rPr>
              <a:t>    煤气中毒是人体吸入大量一氧化碳气体而伤害人体的各个内脏器官导致人死亡的现象。一氧化碳是一种无色无味的气体，不易察觉。血液中血红蛋白与一氧化碳的结合能力比与氧的结合能力要强</a:t>
            </a:r>
            <a:r>
              <a:rPr lang="en-US" altLang="zh-CN" sz="3000" b="1" noProof="1">
                <a:latin typeface="+mn-ea"/>
                <a:ea typeface="+mn-ea"/>
                <a:cs typeface="+mn-ea"/>
              </a:rPr>
              <a:t>200</a:t>
            </a:r>
            <a:r>
              <a:rPr lang="zh-CN" altLang="en-US" sz="3000" b="1" noProof="1">
                <a:latin typeface="+mn-ea"/>
                <a:ea typeface="+mn-ea"/>
                <a:cs typeface="+mn-ea"/>
              </a:rPr>
              <a:t>多倍，而且血红蛋白与一氧化碳的分离速度却很慢。人一旦吸入一氧化碳，氧便失去了与血红蛋白结合的机会，使组织细胞无法从血液中获得足够的氧气，致使呼吸困难。</a:t>
            </a:r>
            <a:endParaRPr lang="zh-CN" altLang="en-US" sz="3000" b="1" noProof="1">
              <a:latin typeface="+mn-ea"/>
              <a:ea typeface="+mn-ea"/>
              <a:cs typeface="+mn-ea"/>
            </a:endParaRPr>
          </a:p>
        </p:txBody>
      </p:sp>
      <p:sp>
        <p:nvSpPr>
          <p:cNvPr id="23556" name="Rectangle 5"/>
          <p:cNvSpPr>
            <a:spLocks noChangeArrowheads="1"/>
          </p:cNvSpPr>
          <p:nvPr/>
        </p:nvSpPr>
        <p:spPr bwMode="auto">
          <a:xfrm>
            <a:off x="1047750" y="0"/>
            <a:ext cx="5186363" cy="584200"/>
          </a:xfrm>
          <a:prstGeom prst="rect">
            <a:avLst/>
          </a:prstGeom>
          <a:noFill/>
          <a:ln w="9525">
            <a:noFill/>
            <a:miter lim="800000"/>
          </a:ln>
        </p:spPr>
        <p:txBody>
          <a:bodyPr wrap="none" anchor="ctr">
            <a:spAutoFit/>
          </a:bodyPr>
          <a:lstStyle/>
          <a:p>
            <a:pPr eaLnBrk="0" hangingPunct="0"/>
            <a:r>
              <a:rPr lang="zh-CN" altLang="en-US" sz="3200" b="1">
                <a:latin typeface="微软雅黑" panose="020B0503020204020204" pitchFamily="34" charset="-122"/>
                <a:ea typeface="微软雅黑" panose="020B0503020204020204" pitchFamily="34" charset="-122"/>
                <a:sym typeface="+mn-ea"/>
              </a:rPr>
              <a:t>第四节    </a:t>
            </a:r>
            <a:r>
              <a:rPr lang="zh-CN" altLang="en-US" sz="3200">
                <a:latin typeface="微软雅黑" panose="020B0503020204020204" pitchFamily="34" charset="-122"/>
                <a:ea typeface="微软雅黑" panose="020B0503020204020204" pitchFamily="34" charset="-122"/>
                <a:sym typeface="+mn-ea"/>
              </a:rPr>
              <a:t>人体内的气体交换</a:t>
            </a:r>
            <a:endParaRPr lang="zh-CN" altLang="en-US" sz="3200">
              <a:latin typeface="微软雅黑" panose="020B0503020204020204" pitchFamily="34" charset="-122"/>
              <a:ea typeface="微软雅黑" panose="020B0503020204020204" pitchFamily="34"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5" name="Rectangle 5"/>
          <p:cNvSpPr>
            <a:spLocks noChangeArrowheads="1"/>
          </p:cNvSpPr>
          <p:nvPr/>
        </p:nvSpPr>
        <p:spPr bwMode="auto">
          <a:xfrm>
            <a:off x="944563" y="1116013"/>
            <a:ext cx="10248900" cy="1108075"/>
          </a:xfrm>
          <a:prstGeom prst="rect">
            <a:avLst/>
          </a:prstGeom>
          <a:noFill/>
          <a:ln w="9525">
            <a:noFill/>
            <a:miter lim="800000"/>
          </a:ln>
        </p:spPr>
        <p:txBody>
          <a:bodyPr wrap="none" anchor="ctr">
            <a:spAutoFit/>
          </a:bodyPr>
          <a:lstStyle/>
          <a:p>
            <a:pPr algn="ctr" eaLnBrk="0" hangingPunct="0"/>
            <a:r>
              <a:rPr lang="en-US" altLang="zh-CN" sz="6600" b="1">
                <a:latin typeface="微软雅黑" panose="020B0503020204020204" pitchFamily="34" charset="-122"/>
                <a:ea typeface="微软雅黑" panose="020B0503020204020204" pitchFamily="34" charset="-122"/>
              </a:rPr>
              <a:t>第</a:t>
            </a:r>
            <a:r>
              <a:rPr lang="zh-CN" altLang="en-US" sz="6600" b="1">
                <a:latin typeface="微软雅黑" panose="020B0503020204020204" pitchFamily="34" charset="-122"/>
                <a:ea typeface="微软雅黑" panose="020B0503020204020204" pitchFamily="34" charset="-122"/>
              </a:rPr>
              <a:t>四节   </a:t>
            </a:r>
            <a:r>
              <a:rPr lang="zh-CN" altLang="en-US" sz="6600">
                <a:latin typeface="微软雅黑" panose="020B0503020204020204" pitchFamily="34" charset="-122"/>
                <a:ea typeface="微软雅黑" panose="020B0503020204020204" pitchFamily="34" charset="-122"/>
              </a:rPr>
              <a:t>人体内的气体交换</a:t>
            </a:r>
            <a:endParaRPr lang="zh-CN" altLang="en-US" sz="6600">
              <a:latin typeface="微软雅黑" panose="020B0503020204020204" pitchFamily="34" charset="-122"/>
              <a:ea typeface="微软雅黑" panose="020B0503020204020204" pitchFamily="34" charset="-122"/>
            </a:endParaRPr>
          </a:p>
        </p:txBody>
      </p:sp>
      <p:grpSp>
        <p:nvGrpSpPr>
          <p:cNvPr id="6146" name="组合 2"/>
          <p:cNvGrpSpPr/>
          <p:nvPr/>
        </p:nvGrpSpPr>
        <p:grpSpPr bwMode="auto">
          <a:xfrm>
            <a:off x="2490788" y="3070225"/>
            <a:ext cx="9118600" cy="1008063"/>
            <a:chOff x="5164" y="4732"/>
            <a:chExt cx="9550" cy="1587"/>
          </a:xfrm>
        </p:grpSpPr>
        <p:pic>
          <p:nvPicPr>
            <p:cNvPr id="6151" name="图片 8" descr="图标-02">
              <a:hlinkClick r:id="rId1" action="ppaction://hlinksldjump"/>
            </p:cNvPr>
            <p:cNvPicPr>
              <a:picLocks noChangeAspect="1"/>
            </p:cNvPicPr>
            <p:nvPr/>
          </p:nvPicPr>
          <p:blipFill>
            <a:blip r:embed="rId2"/>
            <a:srcRect/>
            <a:stretch>
              <a:fillRect/>
            </a:stretch>
          </p:blipFill>
          <p:spPr bwMode="auto">
            <a:xfrm>
              <a:off x="5164" y="4732"/>
              <a:ext cx="7955" cy="1587"/>
            </a:xfrm>
            <a:prstGeom prst="rect">
              <a:avLst/>
            </a:prstGeom>
            <a:noFill/>
            <a:ln w="9525">
              <a:noFill/>
              <a:miter lim="800000"/>
              <a:headEnd/>
              <a:tailEnd/>
            </a:ln>
          </p:spPr>
        </p:pic>
        <p:sp>
          <p:nvSpPr>
            <p:cNvPr id="4" name="文本框 3">
              <a:hlinkClick r:id="rId1" action="ppaction://hlinksldjump"/>
            </p:cNvPr>
            <p:cNvSpPr txBox="1"/>
            <p:nvPr/>
          </p:nvSpPr>
          <p:spPr>
            <a:xfrm>
              <a:off x="5723" y="4919"/>
              <a:ext cx="8991" cy="1210"/>
            </a:xfrm>
            <a:prstGeom prst="rect">
              <a:avLst/>
            </a:prstGeom>
            <a:noFill/>
          </p:spPr>
          <p:txBody>
            <a:bodyPr>
              <a:spAutoFit/>
            </a:bodyPr>
            <a:lstStyle/>
            <a:p>
              <a:pPr fontAlgn="auto">
                <a:spcBef>
                  <a:spcPts val="0"/>
                </a:spcBef>
                <a:spcAft>
                  <a:spcPts val="0"/>
                </a:spcAft>
                <a:defRPr/>
              </a:pPr>
              <a:r>
                <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自主学习  发现问题</a:t>
              </a:r>
              <a:endPar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grpSp>
        <p:nvGrpSpPr>
          <p:cNvPr id="6147" name="组合 5"/>
          <p:cNvGrpSpPr/>
          <p:nvPr/>
        </p:nvGrpSpPr>
        <p:grpSpPr bwMode="auto">
          <a:xfrm>
            <a:off x="2347913" y="4419600"/>
            <a:ext cx="8939212" cy="1038225"/>
            <a:chOff x="4443" y="6850"/>
            <a:chExt cx="11676" cy="1635"/>
          </a:xfrm>
        </p:grpSpPr>
        <p:pic>
          <p:nvPicPr>
            <p:cNvPr id="6149" name="图片 9" descr="图标-03">
              <a:hlinkClick r:id="rId3" action="ppaction://hlinksldjump"/>
            </p:cNvPr>
            <p:cNvPicPr>
              <a:picLocks noChangeAspect="1"/>
            </p:cNvPicPr>
            <p:nvPr/>
          </p:nvPicPr>
          <p:blipFill>
            <a:blip r:embed="rId4"/>
            <a:srcRect/>
            <a:stretch>
              <a:fillRect/>
            </a:stretch>
          </p:blipFill>
          <p:spPr bwMode="auto">
            <a:xfrm>
              <a:off x="4443" y="6850"/>
              <a:ext cx="9349" cy="1635"/>
            </a:xfrm>
            <a:prstGeom prst="rect">
              <a:avLst/>
            </a:prstGeom>
            <a:noFill/>
            <a:ln w="9525">
              <a:noFill/>
              <a:miter lim="800000"/>
              <a:headEnd/>
              <a:tailEnd/>
            </a:ln>
          </p:spPr>
        </p:pic>
        <p:sp>
          <p:nvSpPr>
            <p:cNvPr id="5" name="文本框 4">
              <a:hlinkClick r:id="rId3" action="ppaction://hlinksldjump"/>
            </p:cNvPr>
            <p:cNvSpPr txBox="1"/>
            <p:nvPr/>
          </p:nvSpPr>
          <p:spPr>
            <a:xfrm>
              <a:off x="5042" y="7063"/>
              <a:ext cx="11077" cy="1210"/>
            </a:xfrm>
            <a:prstGeom prst="rect">
              <a:avLst/>
            </a:prstGeom>
            <a:noFill/>
          </p:spPr>
          <p:txBody>
            <a:bodyPr>
              <a:spAutoFit/>
            </a:bodyPr>
            <a:lstStyle/>
            <a:p>
              <a:pPr fontAlgn="auto">
                <a:spcBef>
                  <a:spcPts val="0"/>
                </a:spcBef>
                <a:spcAft>
                  <a:spcPts val="0"/>
                </a:spcAft>
                <a:defRPr/>
              </a:pPr>
              <a:r>
                <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重难探究   解决问题</a:t>
              </a:r>
              <a:endPar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sp>
        <p:nvSpPr>
          <p:cNvPr id="6148" name="Rectangle 5"/>
          <p:cNvSpPr>
            <a:spLocks noChangeArrowheads="1"/>
          </p:cNvSpPr>
          <p:nvPr/>
        </p:nvSpPr>
        <p:spPr bwMode="auto">
          <a:xfrm>
            <a:off x="1125538" y="0"/>
            <a:ext cx="4699000"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rPr>
              <a:t>第四</a:t>
            </a:r>
            <a:r>
              <a:rPr lang="zh-CN" altLang="en-US" sz="3200" b="1">
                <a:latin typeface="微软雅黑" panose="020B0503020204020204" pitchFamily="34" charset="-122"/>
                <a:ea typeface="微软雅黑" panose="020B0503020204020204" pitchFamily="34" charset="-122"/>
                <a:sym typeface="+mn-ea"/>
              </a:rPr>
              <a:t>单元</a:t>
            </a:r>
            <a:r>
              <a:rPr lang="zh-CN" altLang="en-US" sz="3200">
                <a:latin typeface="微软雅黑" panose="020B0503020204020204" pitchFamily="34" charset="-122"/>
                <a:ea typeface="微软雅黑" panose="020B0503020204020204" pitchFamily="34" charset="-122"/>
              </a:rPr>
              <a:t>　</a:t>
            </a:r>
            <a:r>
              <a:rPr lang="zh-CN" altLang="en-US" sz="3200">
                <a:latin typeface="微软雅黑" panose="020B0503020204020204" pitchFamily="34" charset="-122"/>
                <a:ea typeface="微软雅黑" panose="020B0503020204020204" pitchFamily="34" charset="-122"/>
                <a:sym typeface="+mn-ea"/>
              </a:rPr>
              <a:t>生物圈中的人</a:t>
            </a:r>
            <a:endParaRPr lang="zh-CN" altLang="en-US" sz="3200">
              <a:latin typeface="微软雅黑" panose="020B0503020204020204" pitchFamily="34" charset="-122"/>
              <a:ea typeface="微软雅黑" panose="020B0503020204020204" pitchFamily="34" charset="-122"/>
              <a:sym typeface="+mn-ea"/>
            </a:endParaRPr>
          </a:p>
        </p:txBody>
      </p:sp>
    </p:spTree>
  </p:cSld>
  <p:clrMapOvr>
    <a:masterClrMapping/>
  </p:clrMapOvr>
  <p:transition advTm="8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69" name="Rectangle 5"/>
          <p:cNvSpPr>
            <a:spLocks noChangeArrowheads="1"/>
          </p:cNvSpPr>
          <p:nvPr/>
        </p:nvSpPr>
        <p:spPr bwMode="auto">
          <a:xfrm>
            <a:off x="1047750" y="0"/>
            <a:ext cx="5186363" cy="584200"/>
          </a:xfrm>
          <a:prstGeom prst="rect">
            <a:avLst/>
          </a:prstGeom>
          <a:noFill/>
          <a:ln w="9525">
            <a:noFill/>
            <a:miter lim="800000"/>
          </a:ln>
        </p:spPr>
        <p:txBody>
          <a:bodyPr wrap="none" anchor="ctr">
            <a:spAutoFit/>
          </a:bodyPr>
          <a:lstStyle/>
          <a:p>
            <a:pPr eaLnBrk="0" hangingPunct="0"/>
            <a:r>
              <a:rPr lang="zh-CN" altLang="en-US" sz="3200" b="1">
                <a:latin typeface="微软雅黑" panose="020B0503020204020204" pitchFamily="34" charset="-122"/>
                <a:ea typeface="微软雅黑" panose="020B0503020204020204" pitchFamily="34" charset="-122"/>
                <a:sym typeface="+mn-ea"/>
              </a:rPr>
              <a:t>第四节    </a:t>
            </a:r>
            <a:r>
              <a:rPr lang="zh-CN" altLang="en-US" sz="3200">
                <a:latin typeface="微软雅黑" panose="020B0503020204020204" pitchFamily="34" charset="-122"/>
                <a:ea typeface="微软雅黑" panose="020B0503020204020204" pitchFamily="34" charset="-122"/>
                <a:sym typeface="+mn-ea"/>
              </a:rPr>
              <a:t>人体内的气体交换</a:t>
            </a:r>
            <a:endParaRPr lang="zh-CN" altLang="en-US" sz="3200">
              <a:latin typeface="微软雅黑" panose="020B0503020204020204" pitchFamily="34" charset="-122"/>
              <a:ea typeface="微软雅黑" panose="020B0503020204020204" pitchFamily="34" charset="-122"/>
            </a:endParaRPr>
          </a:p>
        </p:txBody>
      </p:sp>
      <p:sp>
        <p:nvSpPr>
          <p:cNvPr id="6161" name="Rectangle 10"/>
          <p:cNvSpPr/>
          <p:nvPr/>
        </p:nvSpPr>
        <p:spPr>
          <a:xfrm>
            <a:off x="785813" y="1035050"/>
            <a:ext cx="1577975" cy="4603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spcBef>
                <a:spcPct val="0"/>
              </a:spcBef>
              <a:buFontTx/>
              <a:buNone/>
              <a:defRPr/>
            </a:pPr>
            <a:r>
              <a:rPr lang="zh-CN" altLang="en-US" sz="2400" b="1" dirty="0">
                <a:solidFill>
                  <a:srgbClr val="F1AF00"/>
                </a:solidFill>
                <a:latin typeface="+mn-ea"/>
              </a:rPr>
              <a:t>学习目标 </a:t>
            </a:r>
            <a:endParaRPr lang="zh-CN" altLang="en-US" sz="2400" b="1" dirty="0">
              <a:solidFill>
                <a:srgbClr val="F1AF00"/>
              </a:solidFill>
              <a:latin typeface="+mn-ea"/>
            </a:endParaRPr>
          </a:p>
        </p:txBody>
      </p:sp>
      <p:pic>
        <p:nvPicPr>
          <p:cNvPr id="7171" name="Picture 4"/>
          <p:cNvPicPr>
            <a:picLocks noChangeAspect="1"/>
          </p:cNvPicPr>
          <p:nvPr/>
        </p:nvPicPr>
        <p:blipFill>
          <a:blip r:embed="rId1"/>
          <a:srcRect/>
          <a:stretch>
            <a:fillRect/>
          </a:stretch>
        </p:blipFill>
        <p:spPr bwMode="auto">
          <a:xfrm>
            <a:off x="627063" y="1122363"/>
            <a:ext cx="85725" cy="414337"/>
          </a:xfrm>
          <a:prstGeom prst="rect">
            <a:avLst/>
          </a:prstGeom>
          <a:noFill/>
          <a:ln w="9525">
            <a:noFill/>
            <a:miter lim="800000"/>
            <a:headEnd/>
            <a:tailEnd/>
          </a:ln>
        </p:spPr>
      </p:pic>
      <p:sp>
        <p:nvSpPr>
          <p:cNvPr id="2" name="文本框 1"/>
          <p:cNvSpPr txBox="1"/>
          <p:nvPr/>
        </p:nvSpPr>
        <p:spPr>
          <a:xfrm>
            <a:off x="387350" y="1635125"/>
            <a:ext cx="11591925" cy="1368425"/>
          </a:xfrm>
          <a:prstGeom prst="rect">
            <a:avLst/>
          </a:prstGeom>
          <a:noFill/>
        </p:spPr>
        <p:txBody>
          <a:bodyPr>
            <a:spAutoFit/>
          </a:bodyPr>
          <a:lstStyle/>
          <a:p>
            <a:pPr fontAlgn="auto">
              <a:lnSpc>
                <a:spcPct val="150000"/>
              </a:lnSpc>
              <a:spcBef>
                <a:spcPts val="0"/>
              </a:spcBef>
              <a:spcAft>
                <a:spcPts val="0"/>
              </a:spcAft>
              <a:defRPr/>
            </a:pPr>
            <a:r>
              <a:rPr lang="en-US" altLang="zh-CN" sz="3000" b="1" dirty="0">
                <a:latin typeface="+mj-ea"/>
                <a:ea typeface="+mj-ea"/>
              </a:rPr>
              <a:t>1. </a:t>
            </a:r>
            <a:r>
              <a:rPr lang="zh-CN" altLang="en-US" sz="3000" b="1" dirty="0">
                <a:latin typeface="+mj-ea"/>
                <a:ea typeface="+mj-ea"/>
              </a:rPr>
              <a:t>概述肺泡内的气体交换过程。</a:t>
            </a:r>
            <a:endParaRPr lang="zh-CN" altLang="en-US" sz="3000" b="1" dirty="0">
              <a:latin typeface="+mj-ea"/>
              <a:ea typeface="+mj-ea"/>
            </a:endParaRPr>
          </a:p>
          <a:p>
            <a:pPr fontAlgn="auto">
              <a:lnSpc>
                <a:spcPct val="150000"/>
              </a:lnSpc>
              <a:spcBef>
                <a:spcPts val="0"/>
              </a:spcBef>
              <a:spcAft>
                <a:spcPts val="0"/>
              </a:spcAft>
              <a:defRPr/>
            </a:pPr>
            <a:r>
              <a:rPr lang="en-US" altLang="zh-CN" sz="3000" b="1" dirty="0">
                <a:latin typeface="+mj-ea"/>
                <a:ea typeface="+mj-ea"/>
              </a:rPr>
              <a:t>2</a:t>
            </a:r>
            <a:r>
              <a:rPr lang="zh-CN" altLang="en-US" sz="3000" b="1" dirty="0">
                <a:latin typeface="+mj-ea"/>
                <a:ea typeface="+mj-ea"/>
              </a:rPr>
              <a:t>．概述组织里的气体交换过程。</a:t>
            </a:r>
            <a:r>
              <a:rPr lang="en-US" altLang="zh-CN" sz="3000" b="1" dirty="0">
                <a:latin typeface="+mj-ea"/>
                <a:ea typeface="+mj-ea"/>
              </a:rPr>
              <a:t>(</a:t>
            </a:r>
            <a:r>
              <a:rPr lang="zh-CN" altLang="en-US" sz="3000" b="1" dirty="0">
                <a:latin typeface="+mj-ea"/>
                <a:ea typeface="+mj-ea"/>
              </a:rPr>
              <a:t>重点</a:t>
            </a:r>
            <a:r>
              <a:rPr lang="en-US" altLang="zh-CN" sz="3000" b="1" dirty="0">
                <a:latin typeface="+mj-ea"/>
                <a:ea typeface="+mj-ea"/>
              </a:rPr>
              <a:t>)</a:t>
            </a:r>
            <a:endParaRPr lang="en-US" altLang="zh-CN" sz="3000" b="1" dirty="0">
              <a:latin typeface="+mj-ea"/>
              <a:ea typeface="+mj-ea"/>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161"/>
                                        </p:tgtEl>
                                        <p:attrNameLst>
                                          <p:attrName>style.visibility</p:attrName>
                                        </p:attrNameLst>
                                      </p:cBhvr>
                                      <p:to>
                                        <p:strVal val="visible"/>
                                      </p:to>
                                    </p:set>
                                    <p:anim calcmode="lin" valueType="num">
                                      <p:cBhvr additive="base">
                                        <p:cTn id="7" dur="500" fill="hold"/>
                                        <p:tgtEl>
                                          <p:spTgt spid="6161"/>
                                        </p:tgtEl>
                                        <p:attrNameLst>
                                          <p:attrName>ppt_x</p:attrName>
                                        </p:attrNameLst>
                                      </p:cBhvr>
                                      <p:tavLst>
                                        <p:tav tm="0">
                                          <p:val>
                                            <p:strVal val="0-#ppt_w/2"/>
                                          </p:val>
                                        </p:tav>
                                        <p:tav tm="100000">
                                          <p:val>
                                            <p:strVal val="#ppt_x"/>
                                          </p:val>
                                        </p:tav>
                                      </p:tavLst>
                                    </p:anim>
                                    <p:anim calcmode="lin" valueType="num">
                                      <p:cBhvr additive="base">
                                        <p:cTn id="8" dur="500" fill="hold"/>
                                        <p:tgtEl>
                                          <p:spTgt spid="616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61"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10"/>
          <p:cNvSpPr/>
          <p:nvPr/>
        </p:nvSpPr>
        <p:spPr>
          <a:xfrm>
            <a:off x="541338" y="1147763"/>
            <a:ext cx="1577975" cy="461962"/>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spcBef>
                <a:spcPct val="0"/>
              </a:spcBef>
              <a:buFontTx/>
              <a:buNone/>
              <a:defRPr/>
            </a:pPr>
            <a:r>
              <a:rPr lang="zh-CN" altLang="en-US" sz="2400" b="1" dirty="0">
                <a:solidFill>
                  <a:srgbClr val="F1AF00"/>
                </a:solidFill>
                <a:latin typeface="+mn-ea"/>
              </a:rPr>
              <a:t>问题导入 </a:t>
            </a:r>
            <a:endParaRPr lang="zh-CN" altLang="en-US" sz="2400" b="1" dirty="0">
              <a:solidFill>
                <a:srgbClr val="F1AF00"/>
              </a:solidFill>
              <a:latin typeface="+mn-ea"/>
            </a:endParaRPr>
          </a:p>
        </p:txBody>
      </p:sp>
      <p:pic>
        <p:nvPicPr>
          <p:cNvPr id="8194" name="Picture 4"/>
          <p:cNvPicPr>
            <a:picLocks noChangeAspect="1"/>
          </p:cNvPicPr>
          <p:nvPr/>
        </p:nvPicPr>
        <p:blipFill>
          <a:blip r:embed="rId1"/>
          <a:srcRect/>
          <a:stretch>
            <a:fillRect/>
          </a:stretch>
        </p:blipFill>
        <p:spPr bwMode="auto">
          <a:xfrm>
            <a:off x="463550" y="1206500"/>
            <a:ext cx="84138" cy="412750"/>
          </a:xfrm>
          <a:prstGeom prst="rect">
            <a:avLst/>
          </a:prstGeom>
          <a:noFill/>
          <a:ln w="9525">
            <a:noFill/>
            <a:miter lim="800000"/>
            <a:headEnd/>
            <a:tailEnd/>
          </a:ln>
        </p:spPr>
      </p:pic>
      <p:sp>
        <p:nvSpPr>
          <p:cNvPr id="8195" name="Rectangle 5"/>
          <p:cNvSpPr>
            <a:spLocks noChangeArrowheads="1"/>
          </p:cNvSpPr>
          <p:nvPr/>
        </p:nvSpPr>
        <p:spPr bwMode="auto">
          <a:xfrm>
            <a:off x="1047750" y="0"/>
            <a:ext cx="5186363" cy="584200"/>
          </a:xfrm>
          <a:prstGeom prst="rect">
            <a:avLst/>
          </a:prstGeom>
          <a:noFill/>
          <a:ln w="9525">
            <a:noFill/>
            <a:miter lim="800000"/>
          </a:ln>
        </p:spPr>
        <p:txBody>
          <a:bodyPr wrap="none" anchor="ctr">
            <a:spAutoFit/>
          </a:bodyPr>
          <a:lstStyle/>
          <a:p>
            <a:pPr eaLnBrk="0" hangingPunct="0"/>
            <a:r>
              <a:rPr lang="zh-CN" altLang="en-US" sz="3200" b="1">
                <a:latin typeface="微软雅黑" panose="020B0503020204020204" pitchFamily="34" charset="-122"/>
                <a:ea typeface="微软雅黑" panose="020B0503020204020204" pitchFamily="34" charset="-122"/>
                <a:sym typeface="+mn-ea"/>
              </a:rPr>
              <a:t>第四节    </a:t>
            </a:r>
            <a:r>
              <a:rPr lang="zh-CN" altLang="en-US" sz="3200">
                <a:latin typeface="微软雅黑" panose="020B0503020204020204" pitchFamily="34" charset="-122"/>
                <a:ea typeface="微软雅黑" panose="020B0503020204020204" pitchFamily="34" charset="-122"/>
                <a:sym typeface="+mn-ea"/>
              </a:rPr>
              <a:t>人体内的气体交换</a:t>
            </a:r>
            <a:endParaRPr lang="zh-CN" altLang="en-US" sz="3200">
              <a:latin typeface="微软雅黑" panose="020B0503020204020204" pitchFamily="34" charset="-122"/>
              <a:ea typeface="微软雅黑" panose="020B0503020204020204" pitchFamily="34" charset="-122"/>
            </a:endParaRPr>
          </a:p>
        </p:txBody>
      </p:sp>
      <p:grpSp>
        <p:nvGrpSpPr>
          <p:cNvPr id="10" name="组合 9"/>
          <p:cNvGrpSpPr/>
          <p:nvPr/>
        </p:nvGrpSpPr>
        <p:grpSpPr bwMode="auto">
          <a:xfrm>
            <a:off x="446088" y="1662113"/>
            <a:ext cx="11491912" cy="4659312"/>
            <a:chOff x="446233" y="1661604"/>
            <a:chExt cx="11491072" cy="4659087"/>
          </a:xfrm>
        </p:grpSpPr>
        <p:sp>
          <p:nvSpPr>
            <p:cNvPr id="5" name="文本框 14"/>
            <p:cNvSpPr txBox="1"/>
            <p:nvPr/>
          </p:nvSpPr>
          <p:spPr>
            <a:xfrm>
              <a:off x="446233" y="1661604"/>
              <a:ext cx="11491072" cy="2062062"/>
            </a:xfrm>
            <a:prstGeom prst="rect">
              <a:avLst/>
            </a:prstGeom>
            <a:noFill/>
          </p:spPr>
          <p:txBody>
            <a:bodyPr>
              <a:spAutoFit/>
            </a:bodyPr>
            <a:lstStyle/>
            <a:p>
              <a:pPr fontAlgn="auto">
                <a:lnSpc>
                  <a:spcPct val="150000"/>
                </a:lnSpc>
                <a:spcBef>
                  <a:spcPts val="0"/>
                </a:spcBef>
                <a:spcAft>
                  <a:spcPts val="0"/>
                </a:spcAft>
                <a:defRPr/>
              </a:pPr>
              <a:r>
                <a:rPr lang="zh-CN" altLang="en-US" sz="3000" b="1" dirty="0">
                  <a:latin typeface="+mj-ea"/>
                  <a:ea typeface="+mj-ea"/>
                </a:rPr>
                <a:t>向澄清的石灰水中吹入呼出的气体，我们会发现澄清的石灰水变浑浊，这是因为石灰水遇到人体呼出的二氧化碳发生了化学反应。呼出的气体和吸入的气体中氧气和二氧化碳的含量分别有什么变化呢？</a:t>
              </a:r>
              <a:endParaRPr lang="zh-CN" altLang="en-US" sz="3000" b="1" dirty="0">
                <a:latin typeface="+mj-ea"/>
                <a:ea typeface="+mj-ea"/>
              </a:endParaRPr>
            </a:p>
          </p:txBody>
        </p:sp>
        <p:pic>
          <p:nvPicPr>
            <p:cNvPr id="8198" name="Picture 2" descr="YYD68"/>
            <p:cNvPicPr>
              <a:picLocks noChangeAspect="1" noChangeArrowheads="1"/>
            </p:cNvPicPr>
            <p:nvPr/>
          </p:nvPicPr>
          <p:blipFill>
            <a:blip r:embed="rId2"/>
            <a:srcRect/>
            <a:stretch>
              <a:fillRect/>
            </a:stretch>
          </p:blipFill>
          <p:spPr bwMode="auto">
            <a:xfrm>
              <a:off x="4020855" y="3832965"/>
              <a:ext cx="2642992" cy="2487726"/>
            </a:xfrm>
            <a:prstGeom prst="rect">
              <a:avLst/>
            </a:prstGeom>
            <a:noFill/>
            <a:ln w="9525">
              <a:noFill/>
              <a:miter lim="800000"/>
              <a:headEnd/>
              <a:tailEnd/>
            </a:ln>
          </p:spPr>
        </p:pic>
      </p:gr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217" name="Picture 4"/>
          <p:cNvPicPr>
            <a:picLocks noChangeAspect="1"/>
          </p:cNvPicPr>
          <p:nvPr/>
        </p:nvPicPr>
        <p:blipFill>
          <a:blip r:embed="rId1"/>
          <a:srcRect/>
          <a:stretch>
            <a:fillRect/>
          </a:stretch>
        </p:blipFill>
        <p:spPr bwMode="auto">
          <a:xfrm>
            <a:off x="385763" y="1711325"/>
            <a:ext cx="84137" cy="412750"/>
          </a:xfrm>
          <a:prstGeom prst="rect">
            <a:avLst/>
          </a:prstGeom>
          <a:noFill/>
          <a:ln w="9525">
            <a:noFill/>
            <a:miter lim="800000"/>
            <a:headEnd/>
            <a:tailEnd/>
          </a:ln>
        </p:spPr>
      </p:pic>
      <p:grpSp>
        <p:nvGrpSpPr>
          <p:cNvPr id="9218" name="组合 1"/>
          <p:cNvGrpSpPr/>
          <p:nvPr/>
        </p:nvGrpSpPr>
        <p:grpSpPr bwMode="auto">
          <a:xfrm>
            <a:off x="190500" y="874713"/>
            <a:ext cx="6281738" cy="820737"/>
            <a:chOff x="183" y="1646"/>
            <a:chExt cx="4986" cy="1063"/>
          </a:xfrm>
        </p:grpSpPr>
        <p:pic>
          <p:nvPicPr>
            <p:cNvPr id="9225" name="图片 4" descr="图标-02"/>
            <p:cNvPicPr>
              <a:picLocks noChangeAspect="1"/>
            </p:cNvPicPr>
            <p:nvPr/>
          </p:nvPicPr>
          <p:blipFill>
            <a:blip r:embed="rId2"/>
            <a:srcRect/>
            <a:stretch>
              <a:fillRect/>
            </a:stretch>
          </p:blipFill>
          <p:spPr bwMode="auto">
            <a:xfrm>
              <a:off x="183" y="1646"/>
              <a:ext cx="4986" cy="1063"/>
            </a:xfrm>
            <a:prstGeom prst="rect">
              <a:avLst/>
            </a:prstGeom>
            <a:noFill/>
            <a:ln w="9525">
              <a:noFill/>
              <a:miter lim="800000"/>
              <a:headEnd/>
              <a:tailEnd/>
            </a:ln>
          </p:spPr>
        </p:pic>
        <p:sp>
          <p:nvSpPr>
            <p:cNvPr id="6" name="文本框 5"/>
            <p:cNvSpPr txBox="1"/>
            <p:nvPr/>
          </p:nvSpPr>
          <p:spPr>
            <a:xfrm>
              <a:off x="635" y="1827"/>
              <a:ext cx="4114" cy="820"/>
            </a:xfrm>
            <a:prstGeom prst="rect">
              <a:avLst/>
            </a:prstGeom>
            <a:noFill/>
          </p:spPr>
          <p:txBody>
            <a:bodyPr>
              <a:spAutoFit/>
            </a:bodyPr>
            <a:lstStyle/>
            <a:p>
              <a:pPr fontAlgn="auto">
                <a:spcBef>
                  <a:spcPts val="0"/>
                </a:spcBef>
                <a:spcAft>
                  <a:spcPts val="0"/>
                </a:spcAft>
                <a:defRPr/>
              </a:pPr>
              <a:r>
                <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自主学习  发现问题</a:t>
              </a:r>
              <a:endPar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sp>
        <p:nvSpPr>
          <p:cNvPr id="11" name="Rectangle 10"/>
          <p:cNvSpPr/>
          <p:nvPr/>
        </p:nvSpPr>
        <p:spPr>
          <a:xfrm>
            <a:off x="469900" y="1663700"/>
            <a:ext cx="6218238" cy="461963"/>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spcBef>
                <a:spcPct val="0"/>
              </a:spcBef>
              <a:buFontTx/>
              <a:buNone/>
              <a:defRPr/>
            </a:pPr>
            <a:r>
              <a:rPr lang="zh-CN" altLang="en-US" sz="2400" b="1" dirty="0">
                <a:solidFill>
                  <a:srgbClr val="F1AF00"/>
                </a:solidFill>
                <a:latin typeface="+mn-ea"/>
              </a:rPr>
              <a:t>知识点一　</a:t>
            </a:r>
            <a:r>
              <a:rPr lang="zh-CN" altLang="en-US" sz="2400" b="1" dirty="0" smtClean="0">
                <a:solidFill>
                  <a:srgbClr val="F1AF00"/>
                </a:solidFill>
                <a:latin typeface="+mn-ea"/>
              </a:rPr>
              <a:t>呼吸过程中二氧化碳含量的变化</a:t>
            </a:r>
            <a:endParaRPr lang="zh-CN" altLang="en-US" sz="2400" b="1" dirty="0" smtClean="0">
              <a:solidFill>
                <a:srgbClr val="F1AF00"/>
              </a:solidFill>
              <a:latin typeface="+mn-ea"/>
            </a:endParaRPr>
          </a:p>
        </p:txBody>
      </p:sp>
      <p:sp>
        <p:nvSpPr>
          <p:cNvPr id="9220" name="Rectangle 5"/>
          <p:cNvSpPr>
            <a:spLocks noChangeArrowheads="1"/>
          </p:cNvSpPr>
          <p:nvPr/>
        </p:nvSpPr>
        <p:spPr bwMode="auto">
          <a:xfrm>
            <a:off x="1047750" y="0"/>
            <a:ext cx="5186363" cy="584200"/>
          </a:xfrm>
          <a:prstGeom prst="rect">
            <a:avLst/>
          </a:prstGeom>
          <a:noFill/>
          <a:ln w="9525">
            <a:noFill/>
            <a:miter lim="800000"/>
          </a:ln>
        </p:spPr>
        <p:txBody>
          <a:bodyPr wrap="none" anchor="ctr">
            <a:spAutoFit/>
          </a:bodyPr>
          <a:lstStyle/>
          <a:p>
            <a:pPr eaLnBrk="0" hangingPunct="0"/>
            <a:r>
              <a:rPr lang="zh-CN" altLang="en-US" sz="3200" b="1">
                <a:latin typeface="微软雅黑" panose="020B0503020204020204" pitchFamily="34" charset="-122"/>
                <a:ea typeface="微软雅黑" panose="020B0503020204020204" pitchFamily="34" charset="-122"/>
                <a:sym typeface="+mn-ea"/>
              </a:rPr>
              <a:t>第四节    </a:t>
            </a:r>
            <a:r>
              <a:rPr lang="zh-CN" altLang="en-US" sz="3200">
                <a:latin typeface="微软雅黑" panose="020B0503020204020204" pitchFamily="34" charset="-122"/>
                <a:ea typeface="微软雅黑" panose="020B0503020204020204" pitchFamily="34" charset="-122"/>
                <a:sym typeface="+mn-ea"/>
              </a:rPr>
              <a:t>人体内的气体交换</a:t>
            </a:r>
            <a:endParaRPr lang="zh-CN" altLang="en-US" sz="3200">
              <a:latin typeface="微软雅黑" panose="020B0503020204020204" pitchFamily="34" charset="-122"/>
              <a:ea typeface="微软雅黑" panose="020B0503020204020204" pitchFamily="34" charset="-122"/>
            </a:endParaRPr>
          </a:p>
        </p:txBody>
      </p:sp>
      <p:sp>
        <p:nvSpPr>
          <p:cNvPr id="18" name="文本框 9"/>
          <p:cNvSpPr txBox="1"/>
          <p:nvPr/>
        </p:nvSpPr>
        <p:spPr>
          <a:xfrm>
            <a:off x="376238" y="2147888"/>
            <a:ext cx="11572875" cy="2062162"/>
          </a:xfrm>
          <a:prstGeom prst="rect">
            <a:avLst/>
          </a:prstGeom>
          <a:noFill/>
        </p:spPr>
        <p:txBody>
          <a:bodyPr>
            <a:spAutoFit/>
          </a:bodyPr>
          <a:lstStyle/>
          <a:p>
            <a:pPr fontAlgn="auto">
              <a:lnSpc>
                <a:spcPct val="150000"/>
              </a:lnSpc>
              <a:spcBef>
                <a:spcPts val="0"/>
              </a:spcBef>
              <a:spcAft>
                <a:spcPts val="0"/>
              </a:spcAft>
              <a:defRPr/>
            </a:pPr>
            <a:r>
              <a:rPr lang="zh-CN" altLang="en-US" sz="3000" b="1" dirty="0">
                <a:latin typeface="+mn-ea"/>
                <a:ea typeface="+mn-ea"/>
              </a:rPr>
              <a:t>人体进行呼吸时，呼出的气体与吸入的气体相比，氮气的含量</a:t>
            </a:r>
            <a:r>
              <a:rPr lang="en-US" altLang="zh-CN" sz="3000" b="1" dirty="0">
                <a:latin typeface="+mn-ea"/>
                <a:ea typeface="+mn-ea"/>
              </a:rPr>
              <a:t>________</a:t>
            </a:r>
            <a:r>
              <a:rPr lang="zh-CN" altLang="en-US" sz="3000" b="1" dirty="0">
                <a:latin typeface="+mn-ea"/>
                <a:ea typeface="+mn-ea"/>
              </a:rPr>
              <a:t>变化，而氧气和二氧化碳的含量</a:t>
            </a:r>
            <a:r>
              <a:rPr lang="en-US" altLang="zh-CN" sz="3000" b="1" dirty="0">
                <a:latin typeface="+mn-ea"/>
                <a:ea typeface="+mn-ea"/>
              </a:rPr>
              <a:t>____________</a:t>
            </a:r>
            <a:r>
              <a:rPr lang="zh-CN" altLang="en-US" sz="3000" b="1" dirty="0">
                <a:latin typeface="+mn-ea"/>
                <a:ea typeface="+mn-ea"/>
              </a:rPr>
              <a:t>变化。这是人体内</a:t>
            </a:r>
            <a:r>
              <a:rPr lang="en-US" altLang="zh-CN" sz="3000" b="1" dirty="0">
                <a:latin typeface="+mn-ea"/>
                <a:ea typeface="+mn-ea"/>
              </a:rPr>
              <a:t>________</a:t>
            </a:r>
            <a:r>
              <a:rPr lang="zh-CN" altLang="en-US" sz="3000" b="1" dirty="0">
                <a:latin typeface="+mn-ea"/>
                <a:ea typeface="+mn-ea"/>
              </a:rPr>
              <a:t>的结果。</a:t>
            </a:r>
            <a:endParaRPr lang="zh-CN" altLang="en-US" sz="3000" b="1" dirty="0">
              <a:latin typeface="+mn-ea"/>
              <a:ea typeface="+mn-ea"/>
            </a:endParaRPr>
          </a:p>
        </p:txBody>
      </p:sp>
      <p:sp>
        <p:nvSpPr>
          <p:cNvPr id="16" name="矩形 15"/>
          <p:cNvSpPr>
            <a:spLocks noChangeArrowheads="1"/>
          </p:cNvSpPr>
          <p:nvPr/>
        </p:nvSpPr>
        <p:spPr bwMode="auto">
          <a:xfrm>
            <a:off x="757238" y="3090863"/>
            <a:ext cx="803275" cy="461962"/>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没有</a:t>
            </a:r>
            <a:endParaRPr lang="zh-CN" altLang="en-US">
              <a:latin typeface="Calibri" panose="020F0502020204030204" pitchFamily="34" charset="0"/>
            </a:endParaRPr>
          </a:p>
        </p:txBody>
      </p:sp>
      <p:sp>
        <p:nvSpPr>
          <p:cNvPr id="17" name="矩形 16"/>
          <p:cNvSpPr>
            <a:spLocks noChangeArrowheads="1"/>
          </p:cNvSpPr>
          <p:nvPr/>
        </p:nvSpPr>
        <p:spPr bwMode="auto">
          <a:xfrm>
            <a:off x="7478713" y="3078163"/>
            <a:ext cx="2041525" cy="461962"/>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发生了明显的</a:t>
            </a:r>
            <a:endParaRPr lang="zh-CN" altLang="en-US">
              <a:latin typeface="Calibri" panose="020F0502020204030204" pitchFamily="34" charset="0"/>
            </a:endParaRPr>
          </a:p>
        </p:txBody>
      </p:sp>
      <p:sp>
        <p:nvSpPr>
          <p:cNvPr id="19" name="矩形 18"/>
          <p:cNvSpPr>
            <a:spLocks noChangeArrowheads="1"/>
          </p:cNvSpPr>
          <p:nvPr/>
        </p:nvSpPr>
        <p:spPr bwMode="auto">
          <a:xfrm>
            <a:off x="1751013" y="3768725"/>
            <a:ext cx="1422400" cy="460375"/>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气体交换</a:t>
            </a:r>
            <a:endParaRPr lang="zh-CN" altLang="en-US">
              <a:latin typeface="Calibri" panose="020F0502020204030204" pitchFamily="34"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 presetClass="entr" presetSubtype="16"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ox(in)">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dissolv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dissolv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dissolve">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p:bldP spid="16" grpId="0"/>
      <p:bldP spid="17"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41" name="Picture 4"/>
          <p:cNvPicPr>
            <a:picLocks noChangeAspect="1"/>
          </p:cNvPicPr>
          <p:nvPr/>
        </p:nvPicPr>
        <p:blipFill>
          <a:blip r:embed="rId1"/>
          <a:srcRect/>
          <a:stretch>
            <a:fillRect/>
          </a:stretch>
        </p:blipFill>
        <p:spPr bwMode="auto">
          <a:xfrm>
            <a:off x="473075" y="1000125"/>
            <a:ext cx="84138" cy="414338"/>
          </a:xfrm>
          <a:prstGeom prst="rect">
            <a:avLst/>
          </a:prstGeom>
          <a:noFill/>
          <a:ln w="9525">
            <a:noFill/>
            <a:miter lim="800000"/>
            <a:headEnd/>
            <a:tailEnd/>
          </a:ln>
        </p:spPr>
      </p:pic>
      <p:sp>
        <p:nvSpPr>
          <p:cNvPr id="4" name="Rectangle 10"/>
          <p:cNvSpPr/>
          <p:nvPr/>
        </p:nvSpPr>
        <p:spPr>
          <a:xfrm>
            <a:off x="557213" y="954088"/>
            <a:ext cx="4206875" cy="4603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spcBef>
                <a:spcPct val="0"/>
              </a:spcBef>
              <a:buFontTx/>
              <a:buNone/>
              <a:defRPr/>
            </a:pPr>
            <a:r>
              <a:rPr lang="zh-CN" altLang="en-US" sz="2400" b="1" dirty="0">
                <a:solidFill>
                  <a:srgbClr val="F1AF00"/>
                </a:solidFill>
                <a:latin typeface="+mn-ea"/>
              </a:rPr>
              <a:t>知识</a:t>
            </a:r>
            <a:r>
              <a:rPr lang="zh-CN" altLang="en-US" sz="2400" b="1" dirty="0" smtClean="0">
                <a:solidFill>
                  <a:srgbClr val="F1AF00"/>
                </a:solidFill>
                <a:latin typeface="+mn-ea"/>
              </a:rPr>
              <a:t>点二　肺泡里的气体交换</a:t>
            </a:r>
            <a:endParaRPr lang="zh-CN" altLang="en-US" sz="2400" b="1" dirty="0">
              <a:solidFill>
                <a:srgbClr val="F1AF00"/>
              </a:solidFill>
              <a:latin typeface="+mn-ea"/>
            </a:endParaRPr>
          </a:p>
        </p:txBody>
      </p:sp>
      <p:sp>
        <p:nvSpPr>
          <p:cNvPr id="10243" name="Rectangle 5"/>
          <p:cNvSpPr>
            <a:spLocks noChangeArrowheads="1"/>
          </p:cNvSpPr>
          <p:nvPr/>
        </p:nvSpPr>
        <p:spPr bwMode="auto">
          <a:xfrm>
            <a:off x="1047750" y="0"/>
            <a:ext cx="5186363" cy="584200"/>
          </a:xfrm>
          <a:prstGeom prst="rect">
            <a:avLst/>
          </a:prstGeom>
          <a:noFill/>
          <a:ln w="9525">
            <a:noFill/>
            <a:miter lim="800000"/>
          </a:ln>
        </p:spPr>
        <p:txBody>
          <a:bodyPr wrap="none" anchor="ctr">
            <a:spAutoFit/>
          </a:bodyPr>
          <a:lstStyle/>
          <a:p>
            <a:pPr eaLnBrk="0" hangingPunct="0"/>
            <a:r>
              <a:rPr lang="zh-CN" altLang="en-US" sz="3200" b="1">
                <a:latin typeface="微软雅黑" panose="020B0503020204020204" pitchFamily="34" charset="-122"/>
                <a:ea typeface="微软雅黑" panose="020B0503020204020204" pitchFamily="34" charset="-122"/>
                <a:sym typeface="+mn-ea"/>
              </a:rPr>
              <a:t>第四节    </a:t>
            </a:r>
            <a:r>
              <a:rPr lang="zh-CN" altLang="en-US" sz="3200">
                <a:latin typeface="微软雅黑" panose="020B0503020204020204" pitchFamily="34" charset="-122"/>
                <a:ea typeface="微软雅黑" panose="020B0503020204020204" pitchFamily="34" charset="-122"/>
                <a:sym typeface="+mn-ea"/>
              </a:rPr>
              <a:t>人体内的气体交换</a:t>
            </a:r>
            <a:endParaRPr lang="zh-CN" altLang="en-US" sz="3200">
              <a:latin typeface="微软雅黑" panose="020B0503020204020204" pitchFamily="34" charset="-122"/>
              <a:ea typeface="微软雅黑" panose="020B0503020204020204" pitchFamily="34" charset="-122"/>
            </a:endParaRPr>
          </a:p>
        </p:txBody>
      </p:sp>
      <p:sp>
        <p:nvSpPr>
          <p:cNvPr id="35" name="文本框 9"/>
          <p:cNvSpPr txBox="1"/>
          <p:nvPr/>
        </p:nvSpPr>
        <p:spPr>
          <a:xfrm>
            <a:off x="376238" y="1489075"/>
            <a:ext cx="11572875" cy="4830763"/>
          </a:xfrm>
          <a:prstGeom prst="rect">
            <a:avLst/>
          </a:prstGeom>
          <a:noFill/>
        </p:spPr>
        <p:txBody>
          <a:bodyPr>
            <a:spAutoFit/>
          </a:bodyPr>
          <a:lstStyle/>
          <a:p>
            <a:pPr fontAlgn="auto">
              <a:lnSpc>
                <a:spcPct val="150000"/>
              </a:lnSpc>
              <a:spcBef>
                <a:spcPts val="0"/>
              </a:spcBef>
              <a:spcAft>
                <a:spcPts val="0"/>
              </a:spcAft>
              <a:defRPr/>
            </a:pPr>
            <a:r>
              <a:rPr lang="en-US" altLang="zh-CN" sz="3000" b="1" dirty="0">
                <a:latin typeface="+mn-ea"/>
                <a:ea typeface="+mn-ea"/>
              </a:rPr>
              <a:t>1</a:t>
            </a:r>
            <a:r>
              <a:rPr lang="zh-CN" altLang="en-US" sz="3000" b="1" dirty="0">
                <a:latin typeface="+mn-ea"/>
                <a:ea typeface="+mn-ea"/>
              </a:rPr>
              <a:t>．定义：肺泡里的气体交换是指肺泡</a:t>
            </a:r>
            <a:r>
              <a:rPr lang="en-US" altLang="zh-CN" sz="3000" b="1" dirty="0">
                <a:latin typeface="+mn-ea"/>
                <a:ea typeface="+mn-ea"/>
              </a:rPr>
              <a:t>(</a:t>
            </a:r>
            <a:r>
              <a:rPr lang="zh-CN" altLang="en-US" sz="3000" b="1" dirty="0">
                <a:latin typeface="+mn-ea"/>
                <a:ea typeface="+mn-ea"/>
              </a:rPr>
              <a:t>由</a:t>
            </a:r>
            <a:r>
              <a:rPr lang="en-US" altLang="zh-CN" sz="3000" b="1" dirty="0">
                <a:latin typeface="+mn-ea"/>
                <a:ea typeface="+mn-ea"/>
              </a:rPr>
              <a:t>________</a:t>
            </a:r>
            <a:r>
              <a:rPr lang="zh-CN" altLang="en-US" sz="3000" b="1" dirty="0">
                <a:latin typeface="+mn-ea"/>
                <a:ea typeface="+mn-ea"/>
              </a:rPr>
              <a:t>细胞构成</a:t>
            </a:r>
            <a:r>
              <a:rPr lang="en-US" altLang="zh-CN" sz="3000" b="1" dirty="0">
                <a:latin typeface="+mn-ea"/>
                <a:ea typeface="+mn-ea"/>
              </a:rPr>
              <a:t>)</a:t>
            </a:r>
            <a:r>
              <a:rPr lang="zh-CN" altLang="en-US" sz="3000" b="1" dirty="0">
                <a:latin typeface="+mn-ea"/>
                <a:ea typeface="+mn-ea"/>
              </a:rPr>
              <a:t>与血液里的气体交换。</a:t>
            </a:r>
            <a:endParaRPr lang="zh-CN" altLang="en-US" sz="3000" b="1" dirty="0">
              <a:latin typeface="+mn-ea"/>
              <a:ea typeface="+mn-ea"/>
            </a:endParaRPr>
          </a:p>
          <a:p>
            <a:pPr fontAlgn="auto">
              <a:lnSpc>
                <a:spcPct val="150000"/>
              </a:lnSpc>
              <a:spcBef>
                <a:spcPts val="0"/>
              </a:spcBef>
              <a:spcAft>
                <a:spcPts val="0"/>
              </a:spcAft>
              <a:defRPr/>
            </a:pPr>
            <a:r>
              <a:rPr lang="en-US" altLang="zh-CN" sz="3000" b="1" dirty="0">
                <a:latin typeface="+mn-ea"/>
                <a:ea typeface="+mn-ea"/>
              </a:rPr>
              <a:t>2</a:t>
            </a:r>
            <a:r>
              <a:rPr lang="zh-CN" altLang="en-US" sz="3000" b="1" dirty="0">
                <a:latin typeface="+mn-ea"/>
                <a:ea typeface="+mn-ea"/>
              </a:rPr>
              <a:t>．过程</a:t>
            </a:r>
            <a:endParaRPr lang="zh-CN" altLang="en-US" sz="3000" b="1" dirty="0">
              <a:latin typeface="+mn-ea"/>
              <a:ea typeface="+mn-ea"/>
            </a:endParaRPr>
          </a:p>
          <a:p>
            <a:pPr fontAlgn="auto">
              <a:lnSpc>
                <a:spcPct val="150000"/>
              </a:lnSpc>
              <a:spcBef>
                <a:spcPts val="0"/>
              </a:spcBef>
              <a:spcAft>
                <a:spcPts val="0"/>
              </a:spcAft>
              <a:defRPr/>
            </a:pPr>
            <a:r>
              <a:rPr lang="zh-CN" altLang="en-US" sz="3000" b="1" dirty="0">
                <a:latin typeface="+mn-ea"/>
                <a:ea typeface="+mn-ea"/>
              </a:rPr>
              <a:t>通过吸气从外界进入肺泡中的</a:t>
            </a:r>
            <a:r>
              <a:rPr lang="en-US" altLang="zh-CN" sz="3000" b="1" dirty="0">
                <a:latin typeface="+mn-ea"/>
                <a:ea typeface="+mn-ea"/>
              </a:rPr>
              <a:t>______</a:t>
            </a:r>
            <a:r>
              <a:rPr lang="zh-CN" altLang="en-US" sz="3000" b="1" dirty="0">
                <a:latin typeface="+mn-ea"/>
                <a:ea typeface="+mn-ea"/>
              </a:rPr>
              <a:t>可以透过肺泡壁和毛细血管壁进入血液，</a:t>
            </a:r>
            <a:r>
              <a:rPr lang="en-US" altLang="zh-CN" sz="3000" b="1" dirty="0">
                <a:latin typeface="+mn-ea"/>
                <a:ea typeface="+mn-ea"/>
              </a:rPr>
              <a:t>______</a:t>
            </a:r>
            <a:r>
              <a:rPr lang="zh-CN" altLang="en-US" sz="3000" b="1" dirty="0">
                <a:latin typeface="+mn-ea"/>
                <a:ea typeface="+mn-ea"/>
              </a:rPr>
              <a:t>血就变为含氧丰富的</a:t>
            </a:r>
            <a:r>
              <a:rPr lang="en-US" altLang="zh-CN" sz="3000" b="1" dirty="0">
                <a:latin typeface="+mn-ea"/>
                <a:ea typeface="+mn-ea"/>
              </a:rPr>
              <a:t>________</a:t>
            </a:r>
            <a:r>
              <a:rPr lang="zh-CN" altLang="en-US" sz="3000" b="1" dirty="0">
                <a:latin typeface="+mn-ea"/>
                <a:ea typeface="+mn-ea"/>
              </a:rPr>
              <a:t>血，并随着血液循环输送到全身各处。而肺泡周围毛细血管里血液中的</a:t>
            </a:r>
            <a:r>
              <a:rPr lang="en-US" altLang="zh-CN" sz="3000" b="1" dirty="0">
                <a:latin typeface="+mn-ea"/>
                <a:ea typeface="+mn-ea"/>
              </a:rPr>
              <a:t>________</a:t>
            </a:r>
            <a:r>
              <a:rPr lang="zh-CN" altLang="en-US" sz="3000" b="1" dirty="0">
                <a:latin typeface="+mn-ea"/>
                <a:ea typeface="+mn-ea"/>
              </a:rPr>
              <a:t>则可以透过毛细血管壁和肺泡壁进入肺泡，通过呼气排出体外。</a:t>
            </a:r>
            <a:endParaRPr lang="zh-CN" altLang="en-US" sz="3000" b="1" dirty="0">
              <a:latin typeface="+mn-ea"/>
              <a:ea typeface="+mn-ea"/>
            </a:endParaRPr>
          </a:p>
        </p:txBody>
      </p:sp>
      <p:sp>
        <p:nvSpPr>
          <p:cNvPr id="13" name="矩形 12"/>
          <p:cNvSpPr>
            <a:spLocks noChangeArrowheads="1"/>
          </p:cNvSpPr>
          <p:nvPr/>
        </p:nvSpPr>
        <p:spPr bwMode="auto">
          <a:xfrm>
            <a:off x="7723188" y="1763713"/>
            <a:ext cx="803275" cy="461962"/>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肺泡</a:t>
            </a:r>
            <a:endParaRPr lang="zh-CN" altLang="en-US">
              <a:latin typeface="Calibri" panose="020F0502020204030204" pitchFamily="34" charset="0"/>
            </a:endParaRPr>
          </a:p>
        </p:txBody>
      </p:sp>
      <p:sp>
        <p:nvSpPr>
          <p:cNvPr id="14" name="矩形 13"/>
          <p:cNvSpPr>
            <a:spLocks noChangeArrowheads="1"/>
          </p:cNvSpPr>
          <p:nvPr/>
        </p:nvSpPr>
        <p:spPr bwMode="auto">
          <a:xfrm>
            <a:off x="5710238" y="3792538"/>
            <a:ext cx="495300" cy="461962"/>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氧</a:t>
            </a:r>
            <a:endParaRPr lang="zh-CN" altLang="en-US">
              <a:latin typeface="Calibri" panose="020F0502020204030204" pitchFamily="34" charset="0"/>
            </a:endParaRPr>
          </a:p>
        </p:txBody>
      </p:sp>
      <p:sp>
        <p:nvSpPr>
          <p:cNvPr id="15" name="矩形 14"/>
          <p:cNvSpPr>
            <a:spLocks noChangeArrowheads="1"/>
          </p:cNvSpPr>
          <p:nvPr/>
        </p:nvSpPr>
        <p:spPr bwMode="auto">
          <a:xfrm>
            <a:off x="2536825" y="4481513"/>
            <a:ext cx="803275" cy="461962"/>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静脉</a:t>
            </a:r>
            <a:endParaRPr lang="zh-CN" altLang="en-US">
              <a:latin typeface="Calibri" panose="020F0502020204030204" pitchFamily="34" charset="0"/>
            </a:endParaRPr>
          </a:p>
        </p:txBody>
      </p:sp>
      <p:sp>
        <p:nvSpPr>
          <p:cNvPr id="16" name="矩形 15"/>
          <p:cNvSpPr>
            <a:spLocks noChangeArrowheads="1"/>
          </p:cNvSpPr>
          <p:nvPr/>
        </p:nvSpPr>
        <p:spPr bwMode="auto">
          <a:xfrm>
            <a:off x="7283450" y="4492625"/>
            <a:ext cx="803275" cy="461963"/>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动脉</a:t>
            </a:r>
            <a:endParaRPr lang="zh-CN" altLang="en-US">
              <a:latin typeface="Calibri" panose="020F0502020204030204" pitchFamily="34" charset="0"/>
            </a:endParaRPr>
          </a:p>
        </p:txBody>
      </p:sp>
      <p:sp>
        <p:nvSpPr>
          <p:cNvPr id="17" name="矩形 16"/>
          <p:cNvSpPr>
            <a:spLocks noChangeArrowheads="1"/>
          </p:cNvSpPr>
          <p:nvPr/>
        </p:nvSpPr>
        <p:spPr bwMode="auto">
          <a:xfrm>
            <a:off x="9317038" y="5168900"/>
            <a:ext cx="1422400" cy="461963"/>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二氧化碳</a:t>
            </a:r>
            <a:endParaRPr lang="zh-CN" altLang="en-US">
              <a:latin typeface="Calibri" panose="020F0502020204030204" pitchFamily="34"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slide(fromBottom)">
                                      <p:cBhvr>
                                        <p:cTn id="12" dur="500"/>
                                        <p:tgtEl>
                                          <p:spTgt spid="3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dissolv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dissolv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dissolve">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dissolve">
                                      <p:cBhvr>
                                        <p:cTn id="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5" grpId="0"/>
      <p:bldP spid="13" grpId="0"/>
      <p:bldP spid="14" grpId="0"/>
      <p:bldP spid="15"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5" name="Rectangle 5"/>
          <p:cNvSpPr>
            <a:spLocks noChangeArrowheads="1"/>
          </p:cNvSpPr>
          <p:nvPr/>
        </p:nvSpPr>
        <p:spPr bwMode="auto">
          <a:xfrm>
            <a:off x="1047750" y="0"/>
            <a:ext cx="5186363" cy="584200"/>
          </a:xfrm>
          <a:prstGeom prst="rect">
            <a:avLst/>
          </a:prstGeom>
          <a:noFill/>
          <a:ln w="9525">
            <a:noFill/>
            <a:miter lim="800000"/>
          </a:ln>
        </p:spPr>
        <p:txBody>
          <a:bodyPr wrap="none" anchor="ctr">
            <a:spAutoFit/>
          </a:bodyPr>
          <a:lstStyle/>
          <a:p>
            <a:pPr eaLnBrk="0" hangingPunct="0"/>
            <a:r>
              <a:rPr lang="zh-CN" altLang="en-US" sz="3200" b="1">
                <a:latin typeface="微软雅黑" panose="020B0503020204020204" pitchFamily="34" charset="-122"/>
                <a:ea typeface="微软雅黑" panose="020B0503020204020204" pitchFamily="34" charset="-122"/>
                <a:sym typeface="+mn-ea"/>
              </a:rPr>
              <a:t>第四节    </a:t>
            </a:r>
            <a:r>
              <a:rPr lang="zh-CN" altLang="en-US" sz="3200">
                <a:latin typeface="微软雅黑" panose="020B0503020204020204" pitchFamily="34" charset="-122"/>
                <a:ea typeface="微软雅黑" panose="020B0503020204020204" pitchFamily="34" charset="-122"/>
                <a:sym typeface="+mn-ea"/>
              </a:rPr>
              <a:t>人体内的气体交换</a:t>
            </a:r>
            <a:endParaRPr lang="zh-CN" altLang="en-US" sz="3200">
              <a:latin typeface="微软雅黑" panose="020B0503020204020204" pitchFamily="34" charset="-122"/>
              <a:ea typeface="微软雅黑" panose="020B0503020204020204" pitchFamily="34" charset="-122"/>
            </a:endParaRPr>
          </a:p>
        </p:txBody>
      </p:sp>
      <p:grpSp>
        <p:nvGrpSpPr>
          <p:cNvPr id="28" name="组合 27"/>
          <p:cNvGrpSpPr/>
          <p:nvPr/>
        </p:nvGrpSpPr>
        <p:grpSpPr bwMode="auto">
          <a:xfrm>
            <a:off x="442913" y="987425"/>
            <a:ext cx="11018837" cy="5132388"/>
            <a:chOff x="443093" y="987694"/>
            <a:chExt cx="11018224" cy="5132003"/>
          </a:xfrm>
        </p:grpSpPr>
        <p:grpSp>
          <p:nvGrpSpPr>
            <p:cNvPr id="11270" name="组合 25"/>
            <p:cNvGrpSpPr/>
            <p:nvPr/>
          </p:nvGrpSpPr>
          <p:grpSpPr bwMode="auto">
            <a:xfrm>
              <a:off x="501043" y="987694"/>
              <a:ext cx="10960274" cy="3419887"/>
              <a:chOff x="250521" y="962642"/>
              <a:chExt cx="11574095" cy="3419887"/>
            </a:xfrm>
          </p:grpSpPr>
          <p:sp>
            <p:nvSpPr>
              <p:cNvPr id="19" name="文本框 9"/>
              <p:cNvSpPr txBox="1"/>
              <p:nvPr/>
            </p:nvSpPr>
            <p:spPr>
              <a:xfrm>
                <a:off x="251349" y="962642"/>
                <a:ext cx="11573267" cy="2062008"/>
              </a:xfrm>
              <a:prstGeom prst="rect">
                <a:avLst/>
              </a:prstGeom>
              <a:noFill/>
            </p:spPr>
            <p:txBody>
              <a:bodyPr>
                <a:spAutoFit/>
              </a:bodyPr>
              <a:lstStyle/>
              <a:p>
                <a:pPr fontAlgn="auto">
                  <a:lnSpc>
                    <a:spcPct val="150000"/>
                  </a:lnSpc>
                  <a:spcBef>
                    <a:spcPts val="0"/>
                  </a:spcBef>
                  <a:spcAft>
                    <a:spcPts val="0"/>
                  </a:spcAft>
                  <a:defRPr/>
                </a:pPr>
                <a:r>
                  <a:rPr lang="en-US" altLang="zh-CN" sz="3000" b="1" dirty="0">
                    <a:latin typeface="+mn-ea"/>
                    <a:ea typeface="+mn-ea"/>
                  </a:rPr>
                  <a:t>3</a:t>
                </a:r>
                <a:r>
                  <a:rPr lang="zh-CN" altLang="en-US" sz="3000" b="1" dirty="0">
                    <a:latin typeface="+mn-ea"/>
                    <a:ea typeface="+mn-ea"/>
                  </a:rPr>
                  <a:t>．血液变化</a:t>
                </a:r>
                <a:endParaRPr lang="zh-CN" altLang="en-US" sz="3000" b="1" dirty="0">
                  <a:latin typeface="+mn-ea"/>
                  <a:ea typeface="+mn-ea"/>
                </a:endParaRPr>
              </a:p>
              <a:p>
                <a:pPr fontAlgn="auto">
                  <a:lnSpc>
                    <a:spcPct val="150000"/>
                  </a:lnSpc>
                  <a:spcBef>
                    <a:spcPts val="0"/>
                  </a:spcBef>
                  <a:spcAft>
                    <a:spcPts val="0"/>
                  </a:spcAft>
                  <a:defRPr/>
                </a:pPr>
                <a:r>
                  <a:rPr lang="zh-CN" altLang="en-US" sz="3000" b="1" dirty="0">
                    <a:latin typeface="+mn-ea"/>
                    <a:ea typeface="+mn-ea"/>
                  </a:rPr>
                  <a:t>静脉血就成为含氧丰富的</a:t>
                </a:r>
                <a:r>
                  <a:rPr lang="en-US" altLang="zh-CN" sz="3000" b="1" dirty="0">
                    <a:latin typeface="+mn-ea"/>
                    <a:ea typeface="+mn-ea"/>
                  </a:rPr>
                  <a:t>________</a:t>
                </a:r>
                <a:r>
                  <a:rPr lang="zh-CN" altLang="en-US" sz="3000" b="1" dirty="0">
                    <a:latin typeface="+mn-ea"/>
                    <a:ea typeface="+mn-ea"/>
                  </a:rPr>
                  <a:t>。</a:t>
                </a:r>
                <a:endParaRPr lang="zh-CN" altLang="en-US" sz="3000" b="1" dirty="0">
                  <a:latin typeface="+mn-ea"/>
                  <a:ea typeface="+mn-ea"/>
                </a:endParaRPr>
              </a:p>
              <a:p>
                <a:pPr fontAlgn="auto">
                  <a:lnSpc>
                    <a:spcPct val="150000"/>
                  </a:lnSpc>
                  <a:spcBef>
                    <a:spcPts val="0"/>
                  </a:spcBef>
                  <a:spcAft>
                    <a:spcPts val="0"/>
                  </a:spcAft>
                  <a:defRPr/>
                </a:pPr>
                <a:r>
                  <a:rPr lang="en-US" altLang="zh-CN" sz="3000" b="1" dirty="0">
                    <a:latin typeface="+mn-ea"/>
                    <a:ea typeface="+mn-ea"/>
                  </a:rPr>
                  <a:t>4</a:t>
                </a:r>
                <a:r>
                  <a:rPr lang="zh-CN" altLang="en-US" sz="3000" b="1" dirty="0">
                    <a:latin typeface="+mn-ea"/>
                    <a:ea typeface="+mn-ea"/>
                  </a:rPr>
                  <a:t>．气体交换过程简式</a:t>
                </a:r>
                <a:endParaRPr lang="zh-CN" altLang="en-US" sz="3000" b="1" dirty="0">
                  <a:latin typeface="+mn-ea"/>
                  <a:ea typeface="+mn-ea"/>
                </a:endParaRPr>
              </a:p>
            </p:txBody>
          </p:sp>
          <p:grpSp>
            <p:nvGrpSpPr>
              <p:cNvPr id="11273" name="组合 19"/>
              <p:cNvGrpSpPr/>
              <p:nvPr/>
            </p:nvGrpSpPr>
            <p:grpSpPr bwMode="auto">
              <a:xfrm>
                <a:off x="1821130" y="3306076"/>
                <a:ext cx="4615883" cy="1076453"/>
                <a:chOff x="1821130" y="3306076"/>
                <a:chExt cx="4615883" cy="1076453"/>
              </a:xfrm>
            </p:grpSpPr>
            <p:sp>
              <p:nvSpPr>
                <p:cNvPr id="11274" name="矩形 8"/>
                <p:cNvSpPr>
                  <a:spLocks noChangeArrowheads="1"/>
                </p:cNvSpPr>
                <p:nvPr/>
              </p:nvSpPr>
              <p:spPr bwMode="auto">
                <a:xfrm>
                  <a:off x="1821130" y="3531088"/>
                  <a:ext cx="957313" cy="553998"/>
                </a:xfrm>
                <a:prstGeom prst="rect">
                  <a:avLst/>
                </a:prstGeom>
                <a:noFill/>
                <a:ln w="9525">
                  <a:noFill/>
                  <a:miter lim="800000"/>
                </a:ln>
              </p:spPr>
              <p:txBody>
                <a:bodyPr wrap="none">
                  <a:spAutoFit/>
                </a:bodyPr>
                <a:lstStyle/>
                <a:p>
                  <a:r>
                    <a:rPr lang="zh-CN" altLang="en-US" sz="3000" b="1">
                      <a:solidFill>
                        <a:srgbClr val="000000"/>
                      </a:solidFill>
                      <a:latin typeface="宋体" panose="02010600030101010101" pitchFamily="2" charset="-122"/>
                    </a:rPr>
                    <a:t>肺泡</a:t>
                  </a:r>
                  <a:endParaRPr lang="zh-CN" altLang="en-US">
                    <a:latin typeface="Calibri" panose="020F0502020204030204" pitchFamily="34" charset="0"/>
                  </a:endParaRPr>
                </a:p>
              </p:txBody>
            </p:sp>
            <p:sp>
              <p:nvSpPr>
                <p:cNvPr id="11275" name="矩形 10"/>
                <p:cNvSpPr>
                  <a:spLocks noChangeArrowheads="1"/>
                </p:cNvSpPr>
                <p:nvPr/>
              </p:nvSpPr>
              <p:spPr bwMode="auto">
                <a:xfrm>
                  <a:off x="5482906" y="3510211"/>
                  <a:ext cx="954107" cy="553998"/>
                </a:xfrm>
                <a:prstGeom prst="rect">
                  <a:avLst/>
                </a:prstGeom>
                <a:noFill/>
                <a:ln w="9525">
                  <a:noFill/>
                  <a:miter lim="800000"/>
                </a:ln>
              </p:spPr>
              <p:txBody>
                <a:bodyPr wrap="none">
                  <a:spAutoFit/>
                </a:bodyPr>
                <a:lstStyle/>
                <a:p>
                  <a:r>
                    <a:rPr lang="zh-CN" altLang="en-US" sz="3000" b="1">
                      <a:latin typeface="Calibri" panose="020F0502020204030204" pitchFamily="34" charset="0"/>
                    </a:rPr>
                    <a:t>血液</a:t>
                  </a:r>
                  <a:endParaRPr lang="zh-CN" altLang="en-US" sz="3000" b="1">
                    <a:latin typeface="Calibri" panose="020F0502020204030204" pitchFamily="34" charset="0"/>
                  </a:endParaRPr>
                </a:p>
              </p:txBody>
            </p:sp>
            <p:cxnSp>
              <p:nvCxnSpPr>
                <p:cNvPr id="13" name="直接箭头连接符 12"/>
                <p:cNvCxnSpPr/>
                <p:nvPr/>
              </p:nvCxnSpPr>
              <p:spPr>
                <a:xfrm flipV="1">
                  <a:off x="2730617" y="3732622"/>
                  <a:ext cx="2843028" cy="2539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5" name="直接箭头连接符 14"/>
                <p:cNvCxnSpPr/>
                <p:nvPr/>
              </p:nvCxnSpPr>
              <p:spPr>
                <a:xfrm flipH="1">
                  <a:off x="2718882" y="3832626"/>
                  <a:ext cx="2829617" cy="12699"/>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1278" name="矩形 15"/>
                <p:cNvSpPr>
                  <a:spLocks noChangeArrowheads="1"/>
                </p:cNvSpPr>
                <p:nvPr/>
              </p:nvSpPr>
              <p:spPr bwMode="auto">
                <a:xfrm>
                  <a:off x="3637905" y="3306076"/>
                  <a:ext cx="902811" cy="523220"/>
                </a:xfrm>
                <a:prstGeom prst="rect">
                  <a:avLst/>
                </a:prstGeom>
                <a:noFill/>
                <a:ln w="9525">
                  <a:noFill/>
                  <a:miter lim="800000"/>
                </a:ln>
              </p:spPr>
              <p:txBody>
                <a:bodyPr wrap="none">
                  <a:spAutoFit/>
                </a:bodyPr>
                <a:lstStyle/>
                <a:p>
                  <a:r>
                    <a:rPr lang="zh-CN" altLang="en-US" sz="2800" b="1">
                      <a:latin typeface="Calibri" panose="020F0502020204030204" pitchFamily="34" charset="0"/>
                    </a:rPr>
                    <a:t>氧气</a:t>
                  </a:r>
                  <a:endParaRPr lang="zh-CN" altLang="en-US" sz="2800" b="1">
                    <a:latin typeface="Calibri" panose="020F0502020204030204" pitchFamily="34" charset="0"/>
                  </a:endParaRPr>
                </a:p>
              </p:txBody>
            </p:sp>
            <p:sp>
              <p:nvSpPr>
                <p:cNvPr id="11279" name="矩形 16"/>
                <p:cNvSpPr>
                  <a:spLocks noChangeArrowheads="1"/>
                </p:cNvSpPr>
                <p:nvPr/>
              </p:nvSpPr>
              <p:spPr bwMode="auto">
                <a:xfrm>
                  <a:off x="3326842" y="3859309"/>
                  <a:ext cx="1627369" cy="523220"/>
                </a:xfrm>
                <a:prstGeom prst="rect">
                  <a:avLst/>
                </a:prstGeom>
                <a:noFill/>
                <a:ln w="9525">
                  <a:noFill/>
                  <a:miter lim="800000"/>
                </a:ln>
              </p:spPr>
              <p:txBody>
                <a:bodyPr wrap="none">
                  <a:spAutoFit/>
                </a:bodyPr>
                <a:lstStyle/>
                <a:p>
                  <a:r>
                    <a:rPr lang="zh-CN" altLang="en-US" sz="2800" b="1">
                      <a:latin typeface="Calibri" panose="020F0502020204030204" pitchFamily="34" charset="0"/>
                    </a:rPr>
                    <a:t>二氧化碳</a:t>
                  </a:r>
                  <a:endParaRPr lang="zh-CN" altLang="en-US" sz="2800" b="1">
                    <a:latin typeface="Calibri" panose="020F0502020204030204" pitchFamily="34" charset="0"/>
                  </a:endParaRPr>
                </a:p>
              </p:txBody>
            </p:sp>
          </p:grpSp>
        </p:grpSp>
        <p:sp>
          <p:nvSpPr>
            <p:cNvPr id="11271" name="矩形 26"/>
            <p:cNvSpPr>
              <a:spLocks noChangeArrowheads="1"/>
            </p:cNvSpPr>
            <p:nvPr/>
          </p:nvSpPr>
          <p:spPr bwMode="auto">
            <a:xfrm>
              <a:off x="443093" y="4721365"/>
              <a:ext cx="10066243" cy="1398332"/>
            </a:xfrm>
            <a:prstGeom prst="rect">
              <a:avLst/>
            </a:prstGeom>
            <a:noFill/>
            <a:ln w="9525">
              <a:noFill/>
              <a:miter lim="800000"/>
            </a:ln>
          </p:spPr>
          <p:txBody>
            <a:bodyPr>
              <a:spAutoFit/>
            </a:bodyPr>
            <a:lstStyle/>
            <a:p>
              <a:pPr>
                <a:lnSpc>
                  <a:spcPct val="150000"/>
                </a:lnSpc>
              </a:pPr>
              <a:r>
                <a:rPr lang="en-US" altLang="zh-CN" sz="3000" b="1">
                  <a:solidFill>
                    <a:srgbClr val="000000"/>
                  </a:solidFill>
                  <a:latin typeface="宋体" panose="02010600030101010101" pitchFamily="2" charset="-122"/>
                </a:rPr>
                <a:t>5</a:t>
              </a:r>
              <a:r>
                <a:rPr lang="zh-CN" altLang="en-US" sz="3000" b="1">
                  <a:solidFill>
                    <a:srgbClr val="000000"/>
                  </a:solidFill>
                  <a:latin typeface="宋体" panose="02010600030101010101" pitchFamily="2" charset="-122"/>
                </a:rPr>
                <a:t>．意义</a:t>
              </a:r>
              <a:endParaRPr lang="zh-CN" altLang="en-US" sz="3000" b="1">
                <a:solidFill>
                  <a:srgbClr val="000000"/>
                </a:solidFill>
                <a:latin typeface="宋体" panose="02010600030101010101" pitchFamily="2" charset="-122"/>
              </a:endParaRPr>
            </a:p>
            <a:p>
              <a:pPr>
                <a:lnSpc>
                  <a:spcPct val="150000"/>
                </a:lnSpc>
              </a:pPr>
              <a:r>
                <a:rPr lang="zh-CN" altLang="en-US" sz="3000" b="1">
                  <a:solidFill>
                    <a:srgbClr val="000000"/>
                  </a:solidFill>
                  <a:latin typeface="宋体" panose="02010600030101010101" pitchFamily="2" charset="-122"/>
                </a:rPr>
                <a:t>血液不断从肺泡中获得</a:t>
              </a:r>
              <a:r>
                <a:rPr lang="en-US" altLang="zh-CN" sz="3000" b="1">
                  <a:solidFill>
                    <a:srgbClr val="000000"/>
                  </a:solidFill>
                  <a:latin typeface="宋体" panose="02010600030101010101" pitchFamily="2" charset="-122"/>
                </a:rPr>
                <a:t>________</a:t>
              </a:r>
              <a:r>
                <a:rPr lang="zh-CN" altLang="en-US" sz="3000" b="1">
                  <a:solidFill>
                    <a:srgbClr val="000000"/>
                  </a:solidFill>
                  <a:latin typeface="宋体" panose="02010600030101010101" pitchFamily="2" charset="-122"/>
                </a:rPr>
                <a:t>，并排出</a:t>
              </a:r>
              <a:r>
                <a:rPr lang="en-US" altLang="zh-CN" sz="3000" b="1">
                  <a:solidFill>
                    <a:srgbClr val="000000"/>
                  </a:solidFill>
                  <a:latin typeface="宋体" panose="02010600030101010101" pitchFamily="2" charset="-122"/>
                </a:rPr>
                <a:t>________</a:t>
              </a:r>
              <a:r>
                <a:rPr lang="zh-CN" altLang="en-US" sz="3000" b="1">
                  <a:solidFill>
                    <a:srgbClr val="000000"/>
                  </a:solidFill>
                  <a:latin typeface="宋体" panose="02010600030101010101" pitchFamily="2" charset="-122"/>
                </a:rPr>
                <a:t>。</a:t>
              </a:r>
              <a:endParaRPr lang="zh-CN" altLang="en-US">
                <a:latin typeface="Calibri" panose="020F0502020204030204" pitchFamily="34" charset="0"/>
              </a:endParaRPr>
            </a:p>
          </p:txBody>
        </p:sp>
      </p:grpSp>
      <p:sp>
        <p:nvSpPr>
          <p:cNvPr id="30" name="矩形 29"/>
          <p:cNvSpPr>
            <a:spLocks noChangeArrowheads="1"/>
          </p:cNvSpPr>
          <p:nvPr/>
        </p:nvSpPr>
        <p:spPr bwMode="auto">
          <a:xfrm>
            <a:off x="4962525" y="1949450"/>
            <a:ext cx="1112838" cy="460375"/>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动脉血</a:t>
            </a:r>
            <a:endParaRPr lang="zh-CN" altLang="en-US">
              <a:latin typeface="Calibri" panose="020F0502020204030204" pitchFamily="34" charset="0"/>
            </a:endParaRPr>
          </a:p>
        </p:txBody>
      </p:sp>
      <p:sp>
        <p:nvSpPr>
          <p:cNvPr id="31" name="矩形 30"/>
          <p:cNvSpPr>
            <a:spLocks noChangeArrowheads="1"/>
          </p:cNvSpPr>
          <p:nvPr/>
        </p:nvSpPr>
        <p:spPr bwMode="auto">
          <a:xfrm>
            <a:off x="4821238" y="5646738"/>
            <a:ext cx="493712" cy="461962"/>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氧</a:t>
            </a:r>
            <a:endParaRPr lang="zh-CN" altLang="en-US">
              <a:latin typeface="Calibri" panose="020F0502020204030204" pitchFamily="34" charset="0"/>
            </a:endParaRPr>
          </a:p>
        </p:txBody>
      </p:sp>
      <p:sp>
        <p:nvSpPr>
          <p:cNvPr id="32" name="矩形 31"/>
          <p:cNvSpPr>
            <a:spLocks noChangeArrowheads="1"/>
          </p:cNvSpPr>
          <p:nvPr/>
        </p:nvSpPr>
        <p:spPr bwMode="auto">
          <a:xfrm>
            <a:off x="7539038" y="5659438"/>
            <a:ext cx="1422400" cy="461962"/>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二氧化碳</a:t>
            </a:r>
            <a:endParaRPr lang="zh-CN" altLang="en-US">
              <a:latin typeface="Calibri" panose="020F0502020204030204" pitchFamily="34"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strips(downLeft)">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dissolve">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dissolve">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dissolve">
                                      <p:cBhvr>
                                        <p:cTn id="2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89" name="Rectangle 5"/>
          <p:cNvSpPr>
            <a:spLocks noChangeArrowheads="1"/>
          </p:cNvSpPr>
          <p:nvPr/>
        </p:nvSpPr>
        <p:spPr bwMode="auto">
          <a:xfrm>
            <a:off x="1047750" y="0"/>
            <a:ext cx="5186363" cy="584200"/>
          </a:xfrm>
          <a:prstGeom prst="rect">
            <a:avLst/>
          </a:prstGeom>
          <a:noFill/>
          <a:ln w="9525">
            <a:noFill/>
            <a:miter lim="800000"/>
          </a:ln>
        </p:spPr>
        <p:txBody>
          <a:bodyPr wrap="none" anchor="ctr">
            <a:spAutoFit/>
          </a:bodyPr>
          <a:lstStyle/>
          <a:p>
            <a:pPr eaLnBrk="0" hangingPunct="0"/>
            <a:r>
              <a:rPr lang="zh-CN" altLang="en-US" sz="3200" b="1">
                <a:latin typeface="微软雅黑" panose="020B0503020204020204" pitchFamily="34" charset="-122"/>
                <a:ea typeface="微软雅黑" panose="020B0503020204020204" pitchFamily="34" charset="-122"/>
                <a:sym typeface="+mn-ea"/>
              </a:rPr>
              <a:t>第四节    </a:t>
            </a:r>
            <a:r>
              <a:rPr lang="zh-CN" altLang="en-US" sz="3200">
                <a:latin typeface="微软雅黑" panose="020B0503020204020204" pitchFamily="34" charset="-122"/>
                <a:ea typeface="微软雅黑" panose="020B0503020204020204" pitchFamily="34" charset="-122"/>
                <a:sym typeface="+mn-ea"/>
              </a:rPr>
              <a:t>人体内的气体交换</a:t>
            </a:r>
            <a:endParaRPr lang="zh-CN" altLang="en-US" sz="3200">
              <a:latin typeface="微软雅黑" panose="020B0503020204020204" pitchFamily="34" charset="-122"/>
              <a:ea typeface="微软雅黑" panose="020B0503020204020204" pitchFamily="34" charset="-122"/>
            </a:endParaRPr>
          </a:p>
        </p:txBody>
      </p:sp>
      <p:pic>
        <p:nvPicPr>
          <p:cNvPr id="12290" name="Picture 4"/>
          <p:cNvPicPr>
            <a:picLocks noChangeAspect="1"/>
          </p:cNvPicPr>
          <p:nvPr/>
        </p:nvPicPr>
        <p:blipFill>
          <a:blip r:embed="rId1"/>
          <a:srcRect/>
          <a:stretch>
            <a:fillRect/>
          </a:stretch>
        </p:blipFill>
        <p:spPr bwMode="auto">
          <a:xfrm>
            <a:off x="473075" y="1000125"/>
            <a:ext cx="84138" cy="414338"/>
          </a:xfrm>
          <a:prstGeom prst="rect">
            <a:avLst/>
          </a:prstGeom>
          <a:noFill/>
          <a:ln w="9525">
            <a:noFill/>
            <a:miter lim="800000"/>
            <a:headEnd/>
            <a:tailEnd/>
          </a:ln>
        </p:spPr>
      </p:pic>
      <p:sp>
        <p:nvSpPr>
          <p:cNvPr id="5" name="Rectangle 10"/>
          <p:cNvSpPr/>
          <p:nvPr/>
        </p:nvSpPr>
        <p:spPr>
          <a:xfrm>
            <a:off x="557213" y="954088"/>
            <a:ext cx="4191000" cy="4603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spcBef>
                <a:spcPct val="0"/>
              </a:spcBef>
              <a:buFontTx/>
              <a:buNone/>
              <a:defRPr/>
            </a:pPr>
            <a:r>
              <a:rPr lang="zh-CN" altLang="en-US" sz="2400" b="1" dirty="0">
                <a:solidFill>
                  <a:srgbClr val="F1AF00"/>
                </a:solidFill>
                <a:latin typeface="+mn-ea"/>
              </a:rPr>
              <a:t>知识</a:t>
            </a:r>
            <a:r>
              <a:rPr lang="zh-CN" altLang="en-US" sz="2400" b="1" dirty="0" smtClean="0">
                <a:solidFill>
                  <a:srgbClr val="F1AF00"/>
                </a:solidFill>
                <a:latin typeface="+mn-ea"/>
              </a:rPr>
              <a:t>点三　组织里的气体交换</a:t>
            </a:r>
            <a:endParaRPr lang="zh-CN" altLang="en-US" sz="2400" b="1" dirty="0">
              <a:solidFill>
                <a:srgbClr val="F1AF00"/>
              </a:solidFill>
              <a:latin typeface="+mn-ea"/>
            </a:endParaRPr>
          </a:p>
        </p:txBody>
      </p:sp>
      <p:grpSp>
        <p:nvGrpSpPr>
          <p:cNvPr id="12" name="组合 11"/>
          <p:cNvGrpSpPr/>
          <p:nvPr/>
        </p:nvGrpSpPr>
        <p:grpSpPr bwMode="auto">
          <a:xfrm>
            <a:off x="342900" y="1438275"/>
            <a:ext cx="11572875" cy="4610100"/>
            <a:chOff x="342333" y="1438631"/>
            <a:chExt cx="11574095" cy="4609856"/>
          </a:xfrm>
        </p:grpSpPr>
        <p:sp>
          <p:nvSpPr>
            <p:cNvPr id="3" name="文本框 9"/>
            <p:cNvSpPr txBox="1"/>
            <p:nvPr/>
          </p:nvSpPr>
          <p:spPr>
            <a:xfrm>
              <a:off x="342333" y="1438631"/>
              <a:ext cx="11574095" cy="3554225"/>
            </a:xfrm>
            <a:prstGeom prst="rect">
              <a:avLst/>
            </a:prstGeom>
            <a:noFill/>
          </p:spPr>
          <p:txBody>
            <a:bodyPr>
              <a:spAutoFit/>
            </a:bodyPr>
            <a:lstStyle/>
            <a:p>
              <a:pPr fontAlgn="auto">
                <a:lnSpc>
                  <a:spcPct val="150000"/>
                </a:lnSpc>
                <a:spcBef>
                  <a:spcPts val="0"/>
                </a:spcBef>
                <a:spcAft>
                  <a:spcPts val="0"/>
                </a:spcAft>
                <a:defRPr/>
              </a:pPr>
              <a:r>
                <a:rPr lang="en-US" altLang="zh-CN" sz="3000" b="1" dirty="0">
                  <a:latin typeface="+mn-ea"/>
                  <a:ea typeface="+mn-ea"/>
                </a:rPr>
                <a:t>1</a:t>
              </a:r>
              <a:r>
                <a:rPr lang="zh-CN" altLang="en-US" sz="3000" b="1" dirty="0">
                  <a:latin typeface="+mn-ea"/>
                  <a:ea typeface="+mn-ea"/>
                </a:rPr>
                <a:t>．定义</a:t>
              </a:r>
              <a:r>
                <a:rPr lang="en-US" altLang="zh-CN" sz="3000" b="1" dirty="0">
                  <a:latin typeface="+mn-ea"/>
                  <a:ea typeface="+mn-ea"/>
                </a:rPr>
                <a:t>:</a:t>
              </a:r>
              <a:r>
                <a:rPr lang="zh-CN" altLang="en-US" sz="3000" b="1" dirty="0">
                  <a:latin typeface="+mn-ea"/>
                  <a:ea typeface="+mn-ea"/>
                </a:rPr>
                <a:t>组织里的气体交换是指血液与组织细胞之间的气体交换。</a:t>
              </a:r>
              <a:endParaRPr lang="zh-CN" altLang="en-US" sz="3000" b="1" dirty="0">
                <a:latin typeface="+mn-ea"/>
                <a:ea typeface="+mn-ea"/>
              </a:endParaRPr>
            </a:p>
            <a:p>
              <a:pPr fontAlgn="auto">
                <a:lnSpc>
                  <a:spcPct val="150000"/>
                </a:lnSpc>
                <a:spcBef>
                  <a:spcPts val="0"/>
                </a:spcBef>
                <a:spcAft>
                  <a:spcPts val="0"/>
                </a:spcAft>
                <a:defRPr/>
              </a:pPr>
              <a:r>
                <a:rPr lang="en-US" altLang="zh-CN" sz="3000" b="1" dirty="0">
                  <a:latin typeface="+mn-ea"/>
                  <a:ea typeface="+mn-ea"/>
                </a:rPr>
                <a:t>2</a:t>
              </a:r>
              <a:r>
                <a:rPr lang="zh-CN" altLang="en-US" sz="3000" b="1" dirty="0">
                  <a:latin typeface="+mn-ea"/>
                  <a:ea typeface="+mn-ea"/>
                </a:rPr>
                <a:t>．过程及血液变化</a:t>
              </a:r>
              <a:r>
                <a:rPr lang="en-US" altLang="zh-CN" sz="3000" b="1" dirty="0">
                  <a:latin typeface="+mn-ea"/>
                  <a:ea typeface="+mn-ea"/>
                </a:rPr>
                <a:t>:</a:t>
              </a:r>
              <a:r>
                <a:rPr lang="zh-CN" altLang="en-US" sz="3000" b="1" dirty="0">
                  <a:latin typeface="+mn-ea"/>
                  <a:ea typeface="+mn-ea"/>
                </a:rPr>
                <a:t>当动脉血流经组织细胞之间的毛细血管时，血液中的</a:t>
              </a:r>
              <a:r>
                <a:rPr lang="en-US" altLang="zh-CN" sz="3000" b="1" dirty="0">
                  <a:latin typeface="+mn-ea"/>
                  <a:ea typeface="+mn-ea"/>
                </a:rPr>
                <a:t>________</a:t>
              </a:r>
              <a:r>
                <a:rPr lang="zh-CN" altLang="en-US" sz="3000" b="1" dirty="0">
                  <a:latin typeface="+mn-ea"/>
                  <a:ea typeface="+mn-ea"/>
                </a:rPr>
                <a:t>便扩散到组织细胞里，同时细胞产生的</a:t>
              </a:r>
              <a:r>
                <a:rPr lang="en-US" altLang="zh-CN" sz="3000" b="1" dirty="0">
                  <a:latin typeface="+mn-ea"/>
                  <a:ea typeface="+mn-ea"/>
                </a:rPr>
                <a:t>________</a:t>
              </a:r>
              <a:r>
                <a:rPr lang="zh-CN" altLang="en-US" sz="3000" b="1" dirty="0">
                  <a:latin typeface="+mn-ea"/>
                  <a:ea typeface="+mn-ea"/>
                </a:rPr>
                <a:t>则扩散到血液里，使</a:t>
              </a:r>
              <a:r>
                <a:rPr lang="en-US" altLang="zh-CN" sz="3000" b="1" dirty="0">
                  <a:latin typeface="+mn-ea"/>
                  <a:ea typeface="+mn-ea"/>
                </a:rPr>
                <a:t>______</a:t>
              </a:r>
              <a:r>
                <a:rPr lang="zh-CN" altLang="en-US" sz="3000" b="1" dirty="0">
                  <a:latin typeface="+mn-ea"/>
                  <a:ea typeface="+mn-ea"/>
                </a:rPr>
                <a:t>血变为</a:t>
              </a:r>
              <a:r>
                <a:rPr lang="en-US" altLang="zh-CN" sz="3000" b="1" dirty="0">
                  <a:latin typeface="+mn-ea"/>
                  <a:ea typeface="+mn-ea"/>
                </a:rPr>
                <a:t>________</a:t>
              </a:r>
              <a:r>
                <a:rPr lang="zh-CN" altLang="en-US" sz="3000" b="1" dirty="0">
                  <a:latin typeface="+mn-ea"/>
                  <a:ea typeface="+mn-ea"/>
                </a:rPr>
                <a:t>血。</a:t>
              </a:r>
              <a:endParaRPr lang="zh-CN" altLang="en-US" sz="3000" b="1" dirty="0">
                <a:latin typeface="+mn-ea"/>
                <a:ea typeface="+mn-ea"/>
              </a:endParaRPr>
            </a:p>
            <a:p>
              <a:pPr fontAlgn="auto">
                <a:lnSpc>
                  <a:spcPct val="150000"/>
                </a:lnSpc>
                <a:spcBef>
                  <a:spcPts val="0"/>
                </a:spcBef>
                <a:spcAft>
                  <a:spcPts val="0"/>
                </a:spcAft>
                <a:defRPr/>
              </a:pPr>
              <a:r>
                <a:rPr lang="en-US" altLang="zh-CN" sz="3000" b="1" dirty="0">
                  <a:latin typeface="+mn-ea"/>
                  <a:ea typeface="+mn-ea"/>
                </a:rPr>
                <a:t>3</a:t>
              </a:r>
              <a:r>
                <a:rPr lang="zh-CN" altLang="en-US" sz="3000" b="1" dirty="0">
                  <a:latin typeface="+mn-ea"/>
                  <a:ea typeface="+mn-ea"/>
                </a:rPr>
                <a:t>．气体交换过程简式</a:t>
              </a:r>
              <a:endParaRPr lang="zh-CN" altLang="en-US" sz="3000" b="1" dirty="0">
                <a:latin typeface="+mn-ea"/>
                <a:ea typeface="+mn-ea"/>
              </a:endParaRPr>
            </a:p>
          </p:txBody>
        </p:sp>
        <p:sp>
          <p:nvSpPr>
            <p:cNvPr id="12298" name="矩形 5"/>
            <p:cNvSpPr>
              <a:spLocks noChangeArrowheads="1"/>
            </p:cNvSpPr>
            <p:nvPr/>
          </p:nvSpPr>
          <p:spPr bwMode="auto">
            <a:xfrm>
              <a:off x="1524894" y="5197046"/>
              <a:ext cx="957313" cy="553998"/>
            </a:xfrm>
            <a:prstGeom prst="rect">
              <a:avLst/>
            </a:prstGeom>
            <a:noFill/>
            <a:ln w="9525">
              <a:noFill/>
              <a:miter lim="800000"/>
            </a:ln>
          </p:spPr>
          <p:txBody>
            <a:bodyPr wrap="none">
              <a:spAutoFit/>
            </a:bodyPr>
            <a:lstStyle/>
            <a:p>
              <a:r>
                <a:rPr lang="zh-CN" altLang="en-US" sz="3000" b="1">
                  <a:solidFill>
                    <a:srgbClr val="000000"/>
                  </a:solidFill>
                  <a:latin typeface="宋体" panose="02010600030101010101" pitchFamily="2" charset="-122"/>
                </a:rPr>
                <a:t>血液</a:t>
              </a:r>
              <a:endParaRPr lang="zh-CN" altLang="en-US">
                <a:latin typeface="Calibri" panose="020F0502020204030204" pitchFamily="34" charset="0"/>
              </a:endParaRPr>
            </a:p>
          </p:txBody>
        </p:sp>
        <p:sp>
          <p:nvSpPr>
            <p:cNvPr id="12299" name="矩形 6"/>
            <p:cNvSpPr>
              <a:spLocks noChangeArrowheads="1"/>
            </p:cNvSpPr>
            <p:nvPr/>
          </p:nvSpPr>
          <p:spPr bwMode="auto">
            <a:xfrm>
              <a:off x="4992471" y="5176169"/>
              <a:ext cx="1729961" cy="553998"/>
            </a:xfrm>
            <a:prstGeom prst="rect">
              <a:avLst/>
            </a:prstGeom>
            <a:noFill/>
            <a:ln w="9525">
              <a:noFill/>
              <a:miter lim="800000"/>
            </a:ln>
          </p:spPr>
          <p:txBody>
            <a:bodyPr wrap="none">
              <a:spAutoFit/>
            </a:bodyPr>
            <a:lstStyle/>
            <a:p>
              <a:r>
                <a:rPr lang="zh-CN" altLang="en-US" sz="3000" b="1">
                  <a:latin typeface="Calibri" panose="020F0502020204030204" pitchFamily="34" charset="0"/>
                </a:rPr>
                <a:t>组织细胞</a:t>
              </a:r>
              <a:endParaRPr lang="zh-CN" altLang="en-US" sz="3000" b="1">
                <a:latin typeface="Calibri" panose="020F0502020204030204" pitchFamily="34" charset="0"/>
              </a:endParaRPr>
            </a:p>
          </p:txBody>
        </p:sp>
        <p:cxnSp>
          <p:nvCxnSpPr>
            <p:cNvPr id="8" name="直接箭头连接符 7"/>
            <p:cNvCxnSpPr/>
            <p:nvPr/>
          </p:nvCxnSpPr>
          <p:spPr>
            <a:xfrm flipV="1">
              <a:off x="2385661" y="5399234"/>
              <a:ext cx="2692684" cy="23811"/>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9" name="直接箭头连接符 8"/>
            <p:cNvCxnSpPr/>
            <p:nvPr/>
          </p:nvCxnSpPr>
          <p:spPr>
            <a:xfrm flipH="1">
              <a:off x="2374547" y="5499241"/>
              <a:ext cx="2679982" cy="12699"/>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2302" name="矩形 9"/>
            <p:cNvSpPr>
              <a:spLocks noChangeArrowheads="1"/>
            </p:cNvSpPr>
            <p:nvPr/>
          </p:nvSpPr>
          <p:spPr bwMode="auto">
            <a:xfrm>
              <a:off x="3245318" y="4972034"/>
              <a:ext cx="854931" cy="523220"/>
            </a:xfrm>
            <a:prstGeom prst="rect">
              <a:avLst/>
            </a:prstGeom>
            <a:noFill/>
            <a:ln w="9525">
              <a:noFill/>
              <a:miter lim="800000"/>
            </a:ln>
          </p:spPr>
          <p:txBody>
            <a:bodyPr wrap="none">
              <a:spAutoFit/>
            </a:bodyPr>
            <a:lstStyle/>
            <a:p>
              <a:r>
                <a:rPr lang="zh-CN" altLang="en-US" sz="2800" b="1">
                  <a:latin typeface="Calibri" panose="020F0502020204030204" pitchFamily="34" charset="0"/>
                </a:rPr>
                <a:t>氧气</a:t>
              </a:r>
              <a:endParaRPr lang="zh-CN" altLang="en-US" sz="2800" b="1">
                <a:latin typeface="Calibri" panose="020F0502020204030204" pitchFamily="34" charset="0"/>
              </a:endParaRPr>
            </a:p>
          </p:txBody>
        </p:sp>
        <p:sp>
          <p:nvSpPr>
            <p:cNvPr id="12303" name="矩形 10"/>
            <p:cNvSpPr>
              <a:spLocks noChangeArrowheads="1"/>
            </p:cNvSpPr>
            <p:nvPr/>
          </p:nvSpPr>
          <p:spPr bwMode="auto">
            <a:xfrm>
              <a:off x="2950752" y="5525267"/>
              <a:ext cx="1541063" cy="523220"/>
            </a:xfrm>
            <a:prstGeom prst="rect">
              <a:avLst/>
            </a:prstGeom>
            <a:noFill/>
            <a:ln w="9525">
              <a:noFill/>
              <a:miter lim="800000"/>
            </a:ln>
          </p:spPr>
          <p:txBody>
            <a:bodyPr wrap="none">
              <a:spAutoFit/>
            </a:bodyPr>
            <a:lstStyle/>
            <a:p>
              <a:r>
                <a:rPr lang="zh-CN" altLang="en-US" sz="2800" b="1">
                  <a:latin typeface="Calibri" panose="020F0502020204030204" pitchFamily="34" charset="0"/>
                </a:rPr>
                <a:t>二氧化碳</a:t>
              </a:r>
              <a:endParaRPr lang="zh-CN" altLang="en-US" sz="2800" b="1">
                <a:latin typeface="Calibri" panose="020F0502020204030204" pitchFamily="34" charset="0"/>
              </a:endParaRPr>
            </a:p>
          </p:txBody>
        </p:sp>
      </p:grpSp>
      <p:sp>
        <p:nvSpPr>
          <p:cNvPr id="14" name="矩形 13"/>
          <p:cNvSpPr>
            <a:spLocks noChangeArrowheads="1"/>
          </p:cNvSpPr>
          <p:nvPr/>
        </p:nvSpPr>
        <p:spPr bwMode="auto">
          <a:xfrm>
            <a:off x="2001838" y="3076575"/>
            <a:ext cx="493712" cy="461963"/>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氧</a:t>
            </a:r>
            <a:endParaRPr lang="zh-CN" altLang="en-US">
              <a:latin typeface="Calibri" panose="020F0502020204030204" pitchFamily="34" charset="0"/>
            </a:endParaRPr>
          </a:p>
        </p:txBody>
      </p:sp>
      <p:sp>
        <p:nvSpPr>
          <p:cNvPr id="15" name="矩形 14"/>
          <p:cNvSpPr>
            <a:spLocks noChangeArrowheads="1"/>
          </p:cNvSpPr>
          <p:nvPr/>
        </p:nvSpPr>
        <p:spPr bwMode="auto">
          <a:xfrm>
            <a:off x="9705975" y="3076575"/>
            <a:ext cx="1422400" cy="461963"/>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二氧化碳</a:t>
            </a:r>
            <a:endParaRPr lang="zh-CN" altLang="en-US">
              <a:latin typeface="Calibri" panose="020F0502020204030204" pitchFamily="34" charset="0"/>
            </a:endParaRPr>
          </a:p>
        </p:txBody>
      </p:sp>
      <p:sp>
        <p:nvSpPr>
          <p:cNvPr id="16" name="矩形 15"/>
          <p:cNvSpPr>
            <a:spLocks noChangeArrowheads="1"/>
          </p:cNvSpPr>
          <p:nvPr/>
        </p:nvSpPr>
        <p:spPr bwMode="auto">
          <a:xfrm>
            <a:off x="3663950" y="3741738"/>
            <a:ext cx="803275" cy="461962"/>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动脉</a:t>
            </a:r>
            <a:endParaRPr lang="zh-CN" altLang="en-US">
              <a:latin typeface="Calibri" panose="020F0502020204030204" pitchFamily="34" charset="0"/>
            </a:endParaRPr>
          </a:p>
        </p:txBody>
      </p:sp>
      <p:sp>
        <p:nvSpPr>
          <p:cNvPr id="17" name="矩形 16"/>
          <p:cNvSpPr>
            <a:spLocks noChangeArrowheads="1"/>
          </p:cNvSpPr>
          <p:nvPr/>
        </p:nvSpPr>
        <p:spPr bwMode="auto">
          <a:xfrm>
            <a:off x="6170613" y="3741738"/>
            <a:ext cx="803275" cy="461962"/>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静脉</a:t>
            </a:r>
            <a:endParaRPr lang="zh-CN" altLang="en-US">
              <a:latin typeface="Calibri" panose="020F0502020204030204" pitchFamily="34"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slide(fromBottom)">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dissolv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dissolve">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dissolve">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dissolve">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3" name="Rectangle 5"/>
          <p:cNvSpPr>
            <a:spLocks noChangeArrowheads="1"/>
          </p:cNvSpPr>
          <p:nvPr/>
        </p:nvSpPr>
        <p:spPr bwMode="auto">
          <a:xfrm>
            <a:off x="1047750" y="0"/>
            <a:ext cx="5186363" cy="584200"/>
          </a:xfrm>
          <a:prstGeom prst="rect">
            <a:avLst/>
          </a:prstGeom>
          <a:noFill/>
          <a:ln w="9525">
            <a:noFill/>
            <a:miter lim="800000"/>
          </a:ln>
        </p:spPr>
        <p:txBody>
          <a:bodyPr wrap="none" anchor="ctr">
            <a:spAutoFit/>
          </a:bodyPr>
          <a:lstStyle/>
          <a:p>
            <a:pPr eaLnBrk="0" hangingPunct="0"/>
            <a:r>
              <a:rPr lang="zh-CN" altLang="en-US" sz="3200" b="1">
                <a:latin typeface="微软雅黑" panose="020B0503020204020204" pitchFamily="34" charset="-122"/>
                <a:ea typeface="微软雅黑" panose="020B0503020204020204" pitchFamily="34" charset="-122"/>
                <a:sym typeface="+mn-ea"/>
              </a:rPr>
              <a:t>第四节    </a:t>
            </a:r>
            <a:r>
              <a:rPr lang="zh-CN" altLang="en-US" sz="3200">
                <a:latin typeface="微软雅黑" panose="020B0503020204020204" pitchFamily="34" charset="-122"/>
                <a:ea typeface="微软雅黑" panose="020B0503020204020204" pitchFamily="34" charset="-122"/>
                <a:sym typeface="+mn-ea"/>
              </a:rPr>
              <a:t>人体内的气体交换</a:t>
            </a:r>
            <a:endParaRPr lang="zh-CN" altLang="en-US" sz="3200">
              <a:latin typeface="微软雅黑" panose="020B0503020204020204" pitchFamily="34" charset="-122"/>
              <a:ea typeface="微软雅黑" panose="020B0503020204020204" pitchFamily="34" charset="-122"/>
            </a:endParaRPr>
          </a:p>
        </p:txBody>
      </p:sp>
      <p:sp>
        <p:nvSpPr>
          <p:cNvPr id="3" name="文本框 9"/>
          <p:cNvSpPr txBox="1"/>
          <p:nvPr/>
        </p:nvSpPr>
        <p:spPr>
          <a:xfrm>
            <a:off x="376238" y="1038225"/>
            <a:ext cx="11398250" cy="1476375"/>
          </a:xfrm>
          <a:prstGeom prst="rect">
            <a:avLst/>
          </a:prstGeom>
          <a:noFill/>
        </p:spPr>
        <p:txBody>
          <a:bodyPr>
            <a:spAutoFit/>
          </a:bodyPr>
          <a:lstStyle/>
          <a:p>
            <a:pPr fontAlgn="auto">
              <a:lnSpc>
                <a:spcPct val="150000"/>
              </a:lnSpc>
              <a:spcBef>
                <a:spcPts val="0"/>
              </a:spcBef>
              <a:spcAft>
                <a:spcPts val="0"/>
              </a:spcAft>
              <a:defRPr/>
            </a:pPr>
            <a:r>
              <a:rPr lang="en-US" altLang="zh-CN" sz="3000" b="1" dirty="0">
                <a:latin typeface="+mn-ea"/>
                <a:ea typeface="+mn-ea"/>
              </a:rPr>
              <a:t>4</a:t>
            </a:r>
            <a:r>
              <a:rPr lang="zh-CN" altLang="en-US" sz="3000" b="1" dirty="0">
                <a:latin typeface="+mn-ea"/>
                <a:ea typeface="+mn-ea"/>
              </a:rPr>
              <a:t>．意义</a:t>
            </a:r>
            <a:endParaRPr lang="zh-CN" altLang="en-US" sz="3000" b="1" dirty="0">
              <a:latin typeface="+mn-ea"/>
              <a:ea typeface="+mn-ea"/>
            </a:endParaRPr>
          </a:p>
          <a:p>
            <a:pPr fontAlgn="auto">
              <a:lnSpc>
                <a:spcPct val="150000"/>
              </a:lnSpc>
              <a:spcBef>
                <a:spcPts val="0"/>
              </a:spcBef>
              <a:spcAft>
                <a:spcPts val="0"/>
              </a:spcAft>
              <a:defRPr/>
            </a:pPr>
            <a:r>
              <a:rPr lang="zh-CN" altLang="en-US" sz="3000" b="1" dirty="0">
                <a:latin typeface="+mn-ea"/>
                <a:ea typeface="+mn-ea"/>
              </a:rPr>
              <a:t>血液不断放出</a:t>
            </a:r>
            <a:r>
              <a:rPr lang="en-US" altLang="zh-CN" sz="3000" b="1" dirty="0">
                <a:latin typeface="+mn-ea"/>
                <a:ea typeface="+mn-ea"/>
              </a:rPr>
              <a:t>________</a:t>
            </a:r>
            <a:r>
              <a:rPr lang="zh-CN" altLang="en-US" sz="3000" b="1" dirty="0">
                <a:latin typeface="+mn-ea"/>
                <a:ea typeface="+mn-ea"/>
              </a:rPr>
              <a:t>，并接受组织细胞所产生的</a:t>
            </a:r>
            <a:r>
              <a:rPr lang="en-US" altLang="zh-CN" sz="3000" b="1" dirty="0">
                <a:latin typeface="+mn-ea"/>
                <a:ea typeface="+mn-ea"/>
              </a:rPr>
              <a:t>____________</a:t>
            </a:r>
            <a:r>
              <a:rPr lang="zh-CN" altLang="en-US" sz="3000" b="1" dirty="0">
                <a:latin typeface="+mn-ea"/>
                <a:ea typeface="+mn-ea"/>
              </a:rPr>
              <a:t>。</a:t>
            </a:r>
            <a:endParaRPr lang="zh-CN" altLang="en-US" sz="3000" b="1" dirty="0">
              <a:latin typeface="+mn-ea"/>
              <a:ea typeface="+mn-ea"/>
            </a:endParaRPr>
          </a:p>
        </p:txBody>
      </p:sp>
      <p:sp>
        <p:nvSpPr>
          <p:cNvPr id="4" name="Rectangle 1"/>
          <p:cNvSpPr>
            <a:spLocks noChangeArrowheads="1"/>
          </p:cNvSpPr>
          <p:nvPr/>
        </p:nvSpPr>
        <p:spPr bwMode="auto">
          <a:xfrm>
            <a:off x="9131300" y="1963738"/>
            <a:ext cx="1692275" cy="461962"/>
          </a:xfrm>
          <a:prstGeom prst="rect">
            <a:avLst/>
          </a:prstGeom>
          <a:noFill/>
          <a:ln w="9525">
            <a:noFill/>
            <a:miter lim="800000"/>
          </a:ln>
        </p:spPr>
        <p:txBody>
          <a:bodyPr wrap="none" anchor="ctr">
            <a:spAutoFit/>
          </a:bodyPr>
          <a:lstStyle/>
          <a:p>
            <a:pPr indent="266700" eaLnBrk="0" hangingPunct="0"/>
            <a:r>
              <a:rPr lang="zh-CN" altLang="en-US" sz="2400" b="1">
                <a:solidFill>
                  <a:srgbClr val="FF0000"/>
                </a:solidFill>
                <a:latin typeface="Times New Roman" panose="02020603050405020304" pitchFamily="18" charset="0"/>
                <a:cs typeface="Times New Roman" panose="02020603050405020304" pitchFamily="18" charset="0"/>
              </a:rPr>
              <a:t>二氧化碳</a:t>
            </a:r>
            <a:endParaRPr lang="zh-CN" altLang="en-US" sz="2400" b="1">
              <a:solidFill>
                <a:srgbClr val="FF0000"/>
              </a:solidFill>
            </a:endParaRPr>
          </a:p>
        </p:txBody>
      </p:sp>
      <p:sp>
        <p:nvSpPr>
          <p:cNvPr id="5" name="矩形 4"/>
          <p:cNvSpPr>
            <a:spLocks noChangeArrowheads="1"/>
          </p:cNvSpPr>
          <p:nvPr/>
        </p:nvSpPr>
        <p:spPr bwMode="auto">
          <a:xfrm>
            <a:off x="3155950" y="1985963"/>
            <a:ext cx="493713" cy="461962"/>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氧</a:t>
            </a:r>
            <a:endParaRPr lang="zh-CN" altLang="en-US">
              <a:latin typeface="Calibri" panose="020F0502020204030204" pitchFamily="34"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Bottom)">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ssolv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tags/tag1.xml><?xml version="1.0" encoding="utf-8"?>
<p:tagLst xmlns:p="http://schemas.openxmlformats.org/presentationml/2006/main">
  <p:tag name="KSO_WM_UNIT_TABLE_BEAUTIFY" val="smartTable{031b4f9e-28ea-4a80-a5ed-3bf0cff8e62b}"/>
</p:tagLst>
</file>

<file path=ppt/tags/tag2.xml><?xml version="1.0" encoding="utf-8"?>
<p:tagLst xmlns:p="http://schemas.openxmlformats.org/presentationml/2006/main">
  <p:tag name="commondata" val="eyJoZGlkIjoiN2YxOGMyNDFkMTQxMWJhZTVlZDhiNDQyZGU2OTYwOWEifQ=="/>
</p:tagLst>
</file>

<file path=ppt/theme/theme1.xml><?xml version="1.0" encoding="utf-8"?>
<a:theme xmlns:a="http://schemas.openxmlformats.org/drawingml/2006/main" name="演示文稿1">
  <a:themeElements>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6D79F"/>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1"/>
        </a:accent5>
        <a:accent6>
          <a:srgbClr val="BBC9B8"/>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36600"/>
        </a:lt1>
        <a:dk2>
          <a:srgbClr val="FFFFCC"/>
        </a:dk2>
        <a:lt2>
          <a:srgbClr val="333300"/>
        </a:lt2>
        <a:accent1>
          <a:srgbClr val="99CC00"/>
        </a:accent1>
        <a:accent2>
          <a:srgbClr val="669900"/>
        </a:accent2>
        <a:accent3>
          <a:srgbClr val="ADB9AA"/>
        </a:accent3>
        <a:accent4>
          <a:srgbClr val="DCDCAF"/>
        </a:accent4>
        <a:accent5>
          <a:srgbClr val="CAE2AA"/>
        </a:accent5>
        <a:accent6>
          <a:srgbClr val="5B8900"/>
        </a:accent6>
        <a:hlink>
          <a:srgbClr val="CC9900"/>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4A48"/>
        </a:lt1>
        <a:dk2>
          <a:srgbClr val="FFFFFF"/>
        </a:dk2>
        <a:lt2>
          <a:srgbClr val="424458"/>
        </a:lt2>
        <a:accent1>
          <a:srgbClr val="83B200"/>
        </a:accent1>
        <a:accent2>
          <a:srgbClr val="006260"/>
        </a:accent2>
        <a:accent3>
          <a:srgbClr val="AAB2B1"/>
        </a:accent3>
        <a:accent4>
          <a:srgbClr val="DCDCDC"/>
        </a:accent4>
        <a:accent5>
          <a:srgbClr val="C2D5AA"/>
        </a:accent5>
        <a:accent6>
          <a:srgbClr val="005755"/>
        </a:accent6>
        <a:hlink>
          <a:srgbClr val="6666FF"/>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1C2046"/>
        </a:lt1>
        <a:dk2>
          <a:srgbClr val="FFFFFF"/>
        </a:dk2>
        <a:lt2>
          <a:srgbClr val="000000"/>
        </a:lt2>
        <a:accent1>
          <a:srgbClr val="00CCFF"/>
        </a:accent1>
        <a:accent2>
          <a:srgbClr val="2D226E"/>
        </a:accent2>
        <a:accent3>
          <a:srgbClr val="AAABB1"/>
        </a:accent3>
        <a:accent4>
          <a:srgbClr val="DCDCDC"/>
        </a:accent4>
        <a:accent5>
          <a:srgbClr val="AAE2FF"/>
        </a:accent5>
        <a:accent6>
          <a:srgbClr val="281E62"/>
        </a:accent6>
        <a:hlink>
          <a:srgbClr val="666699"/>
        </a:hlink>
        <a:folHlink>
          <a:srgbClr val="9999FF"/>
        </a:folHlink>
      </a:clrScheme>
      <a:clrMap bg1="lt1" tx1="dk1" bg2="lt2" tx2="dk2" accent1="accent1" accent2="accent2" accent3="accent3" accent4="accent4" accent5="accent5" accent6="accent6" hlink="hlink" folHlink="folHlink"/>
    </a:extraClrScheme>
    <a:extraClrScheme>
      <a:clrScheme name="">
        <a:dk1>
          <a:srgbClr val="FFFFFF"/>
        </a:dk1>
        <a:lt1>
          <a:srgbClr val="000066"/>
        </a:lt1>
        <a:dk2>
          <a:srgbClr val="FFFFFF"/>
        </a:dk2>
        <a:lt2>
          <a:srgbClr val="424458"/>
        </a:lt2>
        <a:accent1>
          <a:srgbClr val="6666FF"/>
        </a:accent1>
        <a:accent2>
          <a:srgbClr val="333399"/>
        </a:accent2>
        <a:accent3>
          <a:srgbClr val="AAAAB9"/>
        </a:accent3>
        <a:accent4>
          <a:srgbClr val="DCDCDC"/>
        </a:accent4>
        <a:accent5>
          <a:srgbClr val="B9B9FF"/>
        </a:accent5>
        <a:accent6>
          <a:srgbClr val="2D2D89"/>
        </a:accent6>
        <a:hlink>
          <a:srgbClr val="FF9900"/>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90B20"/>
        </a:lt1>
        <a:dk2>
          <a:srgbClr val="FFFFCC"/>
        </a:dk2>
        <a:lt2>
          <a:srgbClr val="1C1C1C"/>
        </a:lt2>
        <a:accent1>
          <a:srgbClr val="FF916F"/>
        </a:accent1>
        <a:accent2>
          <a:srgbClr val="561450"/>
        </a:accent2>
        <a:accent3>
          <a:srgbClr val="AEAAAB"/>
        </a:accent3>
        <a:accent4>
          <a:srgbClr val="DCDCAF"/>
        </a:accent4>
        <a:accent5>
          <a:srgbClr val="FFC7BB"/>
        </a:accent5>
        <a:accent6>
          <a:srgbClr val="4C1147"/>
        </a:accent6>
        <a:hlink>
          <a:srgbClr val="637D95"/>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722104"/>
        </a:lt1>
        <a:dk2>
          <a:srgbClr val="FFFFFF"/>
        </a:dk2>
        <a:lt2>
          <a:srgbClr val="4C0000"/>
        </a:lt2>
        <a:accent1>
          <a:srgbClr val="CC6600"/>
        </a:accent1>
        <a:accent2>
          <a:srgbClr val="8A2E00"/>
        </a:accent2>
        <a:accent3>
          <a:srgbClr val="BCABAA"/>
        </a:accent3>
        <a:accent4>
          <a:srgbClr val="DCDCDC"/>
        </a:accent4>
        <a:accent5>
          <a:srgbClr val="E2B9AA"/>
        </a:accent5>
        <a:accent6>
          <a:srgbClr val="7B2800"/>
        </a:accent6>
        <a:hlink>
          <a:srgbClr val="FFCC00"/>
        </a:hlink>
        <a:folHlink>
          <a:srgbClr val="FF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2516</Words>
  <Application>WPS 演示</Application>
  <PresentationFormat>自定义</PresentationFormat>
  <Paragraphs>265</Paragraphs>
  <Slides>19</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19</vt:i4>
      </vt:variant>
    </vt:vector>
  </HeadingPairs>
  <TitlesOfParts>
    <vt:vector size="31" baseType="lpstr">
      <vt:lpstr>Arial</vt:lpstr>
      <vt:lpstr>宋体</vt:lpstr>
      <vt:lpstr>Wingdings</vt:lpstr>
      <vt:lpstr>黑体</vt:lpstr>
      <vt:lpstr>微软雅黑</vt:lpstr>
      <vt:lpstr>仿宋</vt:lpstr>
      <vt:lpstr>华文新魏</vt:lpstr>
      <vt:lpstr>Times New Roman</vt:lpstr>
      <vt:lpstr>Calibri</vt:lpstr>
      <vt:lpstr>Courier New</vt:lpstr>
      <vt:lpstr>Arial Unicode MS</vt:lpstr>
      <vt:lpstr>演示文稿1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137</cp:revision>
  <dcterms:created xsi:type="dcterms:W3CDTF">2018-02-07T00:47:00Z</dcterms:created>
  <dcterms:modified xsi:type="dcterms:W3CDTF">2023-12-27T01:47:08Z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2052-12.1.0.16120</vt:lpwstr>
  </property>
  <property fmtid="{D5CDD505-2E9C-101B-9397-08002B2CF9AE}" pid="3" name="ICV">
    <vt:lpwstr>7DBB7AF9E2E9437FB8789543BDF28794_12</vt:lpwstr>
  </property>
</Properties>
</file>