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70" r:id="rId5"/>
    <p:sldId id="272" r:id="rId6"/>
    <p:sldId id="302" r:id="rId7"/>
    <p:sldId id="271" r:id="rId8"/>
    <p:sldId id="276" r:id="rId9"/>
    <p:sldId id="303" r:id="rId10"/>
    <p:sldId id="278" r:id="rId11"/>
    <p:sldId id="300" r:id="rId12"/>
    <p:sldId id="280" r:id="rId13"/>
    <p:sldId id="304" r:id="rId14"/>
    <p:sldId id="281" r:id="rId15"/>
    <p:sldId id="301" r:id="rId16"/>
    <p:sldId id="283" r:id="rId17"/>
    <p:sldId id="297" r:id="rId18"/>
    <p:sldId id="306" r:id="rId19"/>
    <p:sldId id="307" r:id="rId20"/>
    <p:sldId id="305" r:id="rId21"/>
    <p:sldId id="308" r:id="rId22"/>
    <p:sldId id="310" r:id="rId23"/>
    <p:sldId id="309" r:id="rId24"/>
    <p:sldId id="291" r:id="rId25"/>
    <p:sldId id="311" r:id="rId26"/>
    <p:sldId id="312" r:id="rId27"/>
    <p:sldId id="293" r:id="rId28"/>
    <p:sldId id="295" r:id="rId29"/>
    <p:sldId id="296" r:id="rId30"/>
    <p:sldId id="313" r:id="rId31"/>
  </p:sldIdLst>
  <p:sldSz cx="12192000" cy="6858000"/>
  <p:notesSz cx="7103745" cy="10234295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2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4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"/>
          <p:cNvSpPr txBox="1">
            <a:spLocks noChangeArrowheads="1"/>
          </p:cNvSpPr>
          <p:nvPr/>
        </p:nvSpPr>
        <p:spPr bwMode="auto">
          <a:xfrm>
            <a:off x="0" y="2489200"/>
            <a:ext cx="1211707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第八章 人的生殖和发育 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小结与复习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641350" y="1019175"/>
            <a:ext cx="11145838" cy="216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  人体受精卵形成的部位和胎儿发育的部位分别是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．子宫、子宫	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．输卵管、子宫	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．卵巢、输卵管	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．卵巢、子宫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093325" y="1251268"/>
            <a:ext cx="477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560388" y="4278313"/>
            <a:ext cx="10655300" cy="1311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卵子成熟后，由卵巢进入输卵管，与精子结合形成受精卵；受精卵在输卵管内开始发育，向子宫移动并植入子宫内膜。 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23900" y="842963"/>
            <a:ext cx="7040563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类型二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人的生殖和发育过程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pic>
        <p:nvPicPr>
          <p:cNvPr id="1536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9125" y="1054100"/>
            <a:ext cx="1143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2" name="组合 81"/>
          <p:cNvGrpSpPr/>
          <p:nvPr/>
        </p:nvGrpSpPr>
        <p:grpSpPr bwMode="auto">
          <a:xfrm>
            <a:off x="355600" y="1582738"/>
            <a:ext cx="11483975" cy="1978025"/>
            <a:chOff x="355278" y="1582767"/>
            <a:chExt cx="11483906" cy="1978266"/>
          </a:xfrm>
        </p:grpSpPr>
        <p:sp>
          <p:nvSpPr>
            <p:cNvPr id="8" name="文本框 2"/>
            <p:cNvSpPr txBox="1"/>
            <p:nvPr/>
          </p:nvSpPr>
          <p:spPr>
            <a:xfrm>
              <a:off x="479102" y="1582767"/>
              <a:ext cx="5508592" cy="7843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1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．受精作用和胚胎发育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grpSp>
          <p:nvGrpSpPr>
            <p:cNvPr id="15381" name="组合 61"/>
            <p:cNvGrpSpPr/>
            <p:nvPr/>
          </p:nvGrpSpPr>
          <p:grpSpPr bwMode="auto">
            <a:xfrm>
              <a:off x="355278" y="2384432"/>
              <a:ext cx="11483906" cy="1176601"/>
              <a:chOff x="380330" y="2497166"/>
              <a:chExt cx="11483906" cy="1176601"/>
            </a:xfrm>
          </p:grpSpPr>
          <p:grpSp>
            <p:nvGrpSpPr>
              <p:cNvPr id="15382" name="组合 60"/>
              <p:cNvGrpSpPr/>
              <p:nvPr/>
            </p:nvGrpSpPr>
            <p:grpSpPr bwMode="auto">
              <a:xfrm>
                <a:off x="380330" y="2536833"/>
                <a:ext cx="9264711" cy="1136934"/>
                <a:chOff x="380330" y="2536833"/>
                <a:chExt cx="9264711" cy="1136934"/>
              </a:xfrm>
            </p:grpSpPr>
            <p:sp>
              <p:nvSpPr>
                <p:cNvPr id="10" name="文本框 2"/>
                <p:cNvSpPr txBox="1"/>
                <p:nvPr/>
              </p:nvSpPr>
              <p:spPr>
                <a:xfrm>
                  <a:off x="380330" y="2536979"/>
                  <a:ext cx="847720" cy="64619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精子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11" name="文本框 2"/>
                <p:cNvSpPr txBox="1"/>
                <p:nvPr/>
              </p:nvSpPr>
              <p:spPr>
                <a:xfrm>
                  <a:off x="381918" y="3027576"/>
                  <a:ext cx="846132" cy="64619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卵子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12" name="右大括号 11"/>
                <p:cNvSpPr/>
                <p:nvPr/>
              </p:nvSpPr>
              <p:spPr>
                <a:xfrm>
                  <a:off x="1115339" y="2768782"/>
                  <a:ext cx="361948" cy="725575"/>
                </a:xfrm>
                <a:prstGeom prst="righ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" name="文本框 2"/>
                <p:cNvSpPr txBox="1"/>
                <p:nvPr/>
              </p:nvSpPr>
              <p:spPr>
                <a:xfrm>
                  <a:off x="2124982" y="2816413"/>
                  <a:ext cx="1219193" cy="64619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受精卵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cxnSp>
              <p:nvCxnSpPr>
                <p:cNvPr id="15" name="直接箭头连接符 14"/>
                <p:cNvCxnSpPr>
                  <a:stCxn id="12" idx="1"/>
                  <a:endCxn id="13" idx="1"/>
                </p:cNvCxnSpPr>
                <p:nvPr/>
              </p:nvCxnSpPr>
              <p:spPr>
                <a:xfrm>
                  <a:off x="1477286" y="3132363"/>
                  <a:ext cx="647696" cy="793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7" name="文本框 2"/>
                <p:cNvSpPr txBox="1"/>
                <p:nvPr/>
              </p:nvSpPr>
              <p:spPr>
                <a:xfrm>
                  <a:off x="1359812" y="2702099"/>
                  <a:ext cx="693733" cy="554104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结合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18" name="文本框 2"/>
                <p:cNvSpPr txBox="1"/>
                <p:nvPr/>
              </p:nvSpPr>
              <p:spPr>
                <a:xfrm>
                  <a:off x="1274088" y="3005348"/>
                  <a:ext cx="1055681" cy="55251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输卵管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cxnSp>
              <p:nvCxnSpPr>
                <p:cNvPr id="20" name="直接箭头连接符 19"/>
                <p:cNvCxnSpPr>
                  <a:stCxn id="13" idx="3"/>
                  <a:endCxn id="21" idx="1"/>
                </p:cNvCxnSpPr>
                <p:nvPr/>
              </p:nvCxnSpPr>
              <p:spPr>
                <a:xfrm flipV="1">
                  <a:off x="3344175" y="3129188"/>
                  <a:ext cx="1171568" cy="11114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1" name="文本框 2"/>
                <p:cNvSpPr txBox="1"/>
                <p:nvPr/>
              </p:nvSpPr>
              <p:spPr>
                <a:xfrm>
                  <a:off x="4515743" y="2714801"/>
                  <a:ext cx="1108068" cy="83036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最初的胚胎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22" name="文本框 2"/>
                <p:cNvSpPr txBox="1"/>
                <p:nvPr/>
              </p:nvSpPr>
              <p:spPr>
                <a:xfrm>
                  <a:off x="3228288" y="2690985"/>
                  <a:ext cx="1406516" cy="55410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细胞分裂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29" name="文本框 2"/>
                <p:cNvSpPr txBox="1"/>
                <p:nvPr/>
              </p:nvSpPr>
              <p:spPr>
                <a:xfrm>
                  <a:off x="3342587" y="3019638"/>
                  <a:ext cx="990594" cy="554104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输卵管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30" name="文本框 2"/>
                <p:cNvSpPr txBox="1"/>
                <p:nvPr/>
              </p:nvSpPr>
              <p:spPr>
                <a:xfrm>
                  <a:off x="7160502" y="2903736"/>
                  <a:ext cx="842957" cy="462019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胚胎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cxnSp>
              <p:nvCxnSpPr>
                <p:cNvPr id="32" name="直接箭头连接符 31"/>
                <p:cNvCxnSpPr>
                  <a:stCxn id="21" idx="3"/>
                  <a:endCxn id="30" idx="1"/>
                </p:cNvCxnSpPr>
                <p:nvPr/>
              </p:nvCxnSpPr>
              <p:spPr>
                <a:xfrm>
                  <a:off x="5623811" y="3129188"/>
                  <a:ext cx="1536691" cy="6351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3" name="文本框 2"/>
                <p:cNvSpPr txBox="1"/>
                <p:nvPr/>
              </p:nvSpPr>
              <p:spPr>
                <a:xfrm>
                  <a:off x="5609523" y="2705274"/>
                  <a:ext cx="1592253" cy="554104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分裂、分化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36" name="文本框 2"/>
                <p:cNvSpPr txBox="1"/>
                <p:nvPr/>
              </p:nvSpPr>
              <p:spPr>
                <a:xfrm>
                  <a:off x="6025446" y="3021225"/>
                  <a:ext cx="750883" cy="55410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子宫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37" name="文本框 2"/>
                <p:cNvSpPr txBox="1"/>
                <p:nvPr/>
              </p:nvSpPr>
              <p:spPr>
                <a:xfrm>
                  <a:off x="8767042" y="2919612"/>
                  <a:ext cx="877882" cy="46043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胎儿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cxnSp>
              <p:nvCxnSpPr>
                <p:cNvPr id="39" name="直接箭头连接符 38"/>
                <p:cNvCxnSpPr>
                  <a:stCxn id="30" idx="3"/>
                  <a:endCxn id="37" idx="1"/>
                </p:cNvCxnSpPr>
                <p:nvPr/>
              </p:nvCxnSpPr>
              <p:spPr>
                <a:xfrm>
                  <a:off x="8003459" y="3135539"/>
                  <a:ext cx="763583" cy="1429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3" name="文本框 2"/>
                <p:cNvSpPr txBox="1"/>
                <p:nvPr/>
              </p:nvSpPr>
              <p:spPr>
                <a:xfrm>
                  <a:off x="8016159" y="2721151"/>
                  <a:ext cx="701671" cy="554104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发育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46" name="文本框 2"/>
                <p:cNvSpPr txBox="1"/>
                <p:nvPr/>
              </p:nvSpPr>
              <p:spPr>
                <a:xfrm>
                  <a:off x="7981234" y="3010111"/>
                  <a:ext cx="701671" cy="554104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子宫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</p:grpSp>
          <p:sp>
            <p:nvSpPr>
              <p:cNvPr id="47" name="文本框 2"/>
              <p:cNvSpPr txBox="1"/>
              <p:nvPr/>
            </p:nvSpPr>
            <p:spPr>
              <a:xfrm>
                <a:off x="11010166" y="2908499"/>
                <a:ext cx="854070" cy="46201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婴儿</a:t>
                </a:r>
                <a:endParaRPr lang="zh-CN" altLang="en-US" sz="24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cxnSp>
            <p:nvCxnSpPr>
              <p:cNvPr id="49" name="直接箭头连接符 48"/>
              <p:cNvCxnSpPr/>
              <p:nvPr/>
            </p:nvCxnSpPr>
            <p:spPr>
              <a:xfrm flipV="1">
                <a:off x="9695724" y="3138714"/>
                <a:ext cx="1365242" cy="1111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9" name="文本框 2"/>
              <p:cNvSpPr txBox="1"/>
              <p:nvPr/>
            </p:nvSpPr>
            <p:spPr>
              <a:xfrm>
                <a:off x="9719537" y="2497286"/>
                <a:ext cx="1252529" cy="7081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100" dirty="0">
                    <a:latin typeface="+mn-ea"/>
                    <a:ea typeface="+mn-ea"/>
                    <a:cs typeface="Courier New" panose="02070309020205020404"/>
                  </a:rPr>
                  <a:t>怀孕</a:t>
                </a:r>
                <a:r>
                  <a:rPr lang="en-US" altLang="zh-CN" sz="2000" b="1" kern="100" dirty="0">
                    <a:latin typeface="+mn-ea"/>
                    <a:ea typeface="+mn-ea"/>
                    <a:cs typeface="Courier New" panose="02070309020205020404"/>
                  </a:rPr>
                  <a:t>40</a:t>
                </a:r>
                <a:endParaRPr lang="en-US" altLang="zh-CN" sz="2000" b="1" kern="100" dirty="0">
                  <a:latin typeface="+mn-ea"/>
                  <a:ea typeface="+mn-ea"/>
                  <a:cs typeface="Courier New" panose="02070309020205020404"/>
                </a:endParaRPr>
              </a:p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100" dirty="0">
                    <a:latin typeface="+mn-ea"/>
                    <a:ea typeface="+mn-ea"/>
                    <a:cs typeface="Courier New" panose="02070309020205020404"/>
                  </a:rPr>
                  <a:t>周，分娩</a:t>
                </a:r>
                <a:endParaRPr lang="zh-CN" altLang="en-US" sz="2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60" name="文本框 2"/>
              <p:cNvSpPr txBox="1"/>
              <p:nvPr/>
            </p:nvSpPr>
            <p:spPr>
              <a:xfrm>
                <a:off x="9606825" y="3062505"/>
                <a:ext cx="1603365" cy="5541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100" dirty="0">
                    <a:latin typeface="+mn-ea"/>
                    <a:ea typeface="+mn-ea"/>
                    <a:cs typeface="Courier New" panose="02070309020205020404"/>
                  </a:rPr>
                  <a:t>子宫、阴道</a:t>
                </a:r>
                <a:endParaRPr lang="zh-CN" altLang="en-US" sz="2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 bwMode="auto">
          <a:xfrm>
            <a:off x="504825" y="3689350"/>
            <a:ext cx="9293225" cy="2070100"/>
            <a:chOff x="367801" y="3689227"/>
            <a:chExt cx="9291854" cy="2070123"/>
          </a:xfrm>
        </p:grpSpPr>
        <p:sp>
          <p:nvSpPr>
            <p:cNvPr id="63" name="文本框 2"/>
            <p:cNvSpPr txBox="1"/>
            <p:nvPr/>
          </p:nvSpPr>
          <p:spPr>
            <a:xfrm>
              <a:off x="367801" y="3689227"/>
              <a:ext cx="5509400" cy="6762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．胎儿和母体进行物质交换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grpSp>
          <p:nvGrpSpPr>
            <p:cNvPr id="15367" name="组合 79"/>
            <p:cNvGrpSpPr/>
            <p:nvPr/>
          </p:nvGrpSpPr>
          <p:grpSpPr bwMode="auto">
            <a:xfrm>
              <a:off x="1359445" y="4582750"/>
              <a:ext cx="8300210" cy="1176600"/>
              <a:chOff x="1359445" y="4582750"/>
              <a:chExt cx="8300210" cy="1176600"/>
            </a:xfrm>
          </p:grpSpPr>
          <p:cxnSp>
            <p:nvCxnSpPr>
              <p:cNvPr id="74" name="直接箭头连接符 73"/>
              <p:cNvCxnSpPr/>
              <p:nvPr/>
            </p:nvCxnSpPr>
            <p:spPr>
              <a:xfrm>
                <a:off x="5889899" y="5168793"/>
                <a:ext cx="2903109" cy="476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直接箭头连接符 74"/>
              <p:cNvCxnSpPr/>
              <p:nvPr/>
            </p:nvCxnSpPr>
            <p:spPr>
              <a:xfrm flipH="1" flipV="1">
                <a:off x="5915296" y="5251344"/>
                <a:ext cx="2868189" cy="2381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5370" name="组合 78"/>
              <p:cNvGrpSpPr/>
              <p:nvPr/>
            </p:nvGrpSpPr>
            <p:grpSpPr bwMode="auto">
              <a:xfrm>
                <a:off x="1359445" y="4582750"/>
                <a:ext cx="8300210" cy="1099357"/>
                <a:chOff x="1359445" y="4582750"/>
                <a:chExt cx="8300210" cy="1099357"/>
              </a:xfrm>
            </p:grpSpPr>
            <p:sp>
              <p:nvSpPr>
                <p:cNvPr id="64" name="文本框 2"/>
                <p:cNvSpPr txBox="1"/>
                <p:nvPr/>
              </p:nvSpPr>
              <p:spPr>
                <a:xfrm>
                  <a:off x="1359843" y="4817953"/>
                  <a:ext cx="844425" cy="646119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母体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65" name="文本框 2"/>
                <p:cNvSpPr txBox="1"/>
                <p:nvPr/>
              </p:nvSpPr>
              <p:spPr>
                <a:xfrm>
                  <a:off x="2677274" y="4583000"/>
                  <a:ext cx="2045985" cy="646119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氧气、养料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66" name="文本框 2"/>
                <p:cNvSpPr txBox="1"/>
                <p:nvPr/>
              </p:nvSpPr>
              <p:spPr>
                <a:xfrm>
                  <a:off x="5134361" y="4860815"/>
                  <a:ext cx="865059" cy="64612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胎盘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cxnSp>
              <p:nvCxnSpPr>
                <p:cNvPr id="68" name="直接箭头连接符 67"/>
                <p:cNvCxnSpPr/>
                <p:nvPr/>
              </p:nvCxnSpPr>
              <p:spPr>
                <a:xfrm>
                  <a:off x="2229665" y="5103706"/>
                  <a:ext cx="2904696" cy="476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箭头连接符 71"/>
                <p:cNvCxnSpPr/>
                <p:nvPr/>
              </p:nvCxnSpPr>
              <p:spPr>
                <a:xfrm flipH="1" flipV="1">
                  <a:off x="2255061" y="5186257"/>
                  <a:ext cx="2868189" cy="2381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3" name="文本框 2"/>
                <p:cNvSpPr txBox="1"/>
                <p:nvPr/>
              </p:nvSpPr>
              <p:spPr>
                <a:xfrm>
                  <a:off x="2204268" y="5035442"/>
                  <a:ext cx="3057074" cy="64612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二氧化碳等代谢废物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76" name="文本框 2"/>
                <p:cNvSpPr txBox="1"/>
                <p:nvPr/>
              </p:nvSpPr>
              <p:spPr>
                <a:xfrm>
                  <a:off x="8793008" y="4813190"/>
                  <a:ext cx="866647" cy="55880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胎儿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77" name="文本框 2"/>
                <p:cNvSpPr txBox="1"/>
                <p:nvPr/>
              </p:nvSpPr>
              <p:spPr>
                <a:xfrm>
                  <a:off x="6248621" y="4660788"/>
                  <a:ext cx="2045985" cy="644532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氧气、养料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</p:grpSp>
          <p:sp>
            <p:nvSpPr>
              <p:cNvPr id="78" name="文本框 2"/>
              <p:cNvSpPr txBox="1"/>
              <p:nvPr/>
            </p:nvSpPr>
            <p:spPr>
              <a:xfrm>
                <a:off x="5864503" y="5113231"/>
                <a:ext cx="3055486" cy="64611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二氧化碳等代谢废物</a:t>
                </a:r>
                <a:endParaRPr lang="zh-CN" altLang="en-US" sz="24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352425" y="700088"/>
            <a:ext cx="5510213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．青春期的发育特点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421" name="Group 3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14363" y="1412875"/>
          <a:ext cx="11198225" cy="5360988"/>
        </p:xfrm>
        <a:graphic>
          <a:graphicData uri="http://schemas.openxmlformats.org/drawingml/2006/table">
            <a:tbl>
              <a:tblPr/>
              <a:tblGrid>
                <a:gridCol w="1982787"/>
                <a:gridCol w="3684588"/>
                <a:gridCol w="5530850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男生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女生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开始年龄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14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12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身体变化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身高和体重突增；肺、脑等器官功能增强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心理变化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既有童年期幼稚心理的痕迹，又有成年人成熟心理的萌芽；对异性产生朦胧的依恋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性器官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发育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幼稚型变成成人型，出现遗精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幼稚型变成成人型，出现月经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第二性征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男性包括胡须生长，喉结突出，声音变粗，声调较低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乳房增大，声音变细，声调较高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激素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睾丸分泌雄性激素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卵巢分泌雌性激素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 bwMode="auto">
          <a:xfrm>
            <a:off x="454025" y="1106488"/>
            <a:ext cx="11145838" cy="4940300"/>
            <a:chOff x="453396" y="1106778"/>
            <a:chExt cx="11145706" cy="4939814"/>
          </a:xfrm>
        </p:grpSpPr>
        <p:sp>
          <p:nvSpPr>
            <p:cNvPr id="7" name="文本框 2"/>
            <p:cNvSpPr txBox="1"/>
            <p:nvPr/>
          </p:nvSpPr>
          <p:spPr>
            <a:xfrm>
              <a:off x="453396" y="1106778"/>
              <a:ext cx="11145706" cy="49398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solidFill>
                    <a:srgbClr val="FF0000"/>
                  </a:solidFill>
                  <a:latin typeface="+mn-ea"/>
                  <a:ea typeface="+mn-ea"/>
                  <a:cs typeface="Times New Roman" panose="02020603050405020304"/>
                </a:rPr>
                <a:t>例</a:t>
              </a:r>
              <a:r>
                <a:rPr lang="en-US" sz="3000" b="1" kern="100" dirty="0">
                  <a:solidFill>
                    <a:srgbClr val="FF0000"/>
                  </a:solidFill>
                  <a:latin typeface="+mn-ea"/>
                  <a:ea typeface="+mn-ea"/>
                  <a:cs typeface="Courier New" panose="02070309020205020404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/>
                </a:rPr>
                <a:t>　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如图是生殖过程简图，下列对图中①②③④的判断不正确的是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．①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—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精子             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．③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—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受精卵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．②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—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卵巢             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．④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—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分娩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pic>
          <p:nvPicPr>
            <p:cNvPr id="17413" name="Picture 1" descr="7SS1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642992" y="2455102"/>
              <a:ext cx="4734838" cy="1606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27138" y="1974850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49275" y="1060450"/>
            <a:ext cx="10560050" cy="2457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男性睾丸产生的①精子进入阴道，缓缓通过子宫，在输卵管内与②卵巢产生的卵子相遇，精子与卵子结合形成③受精卵，母体怀孕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40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周左右，胎儿就发育成熟了。所以①表示精子，②表示卵巢，③表示受精卵，④表示受精。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 bwMode="auto">
          <a:xfrm>
            <a:off x="212725" y="950913"/>
            <a:ext cx="11736388" cy="4979987"/>
            <a:chOff x="212943" y="1436739"/>
            <a:chExt cx="11736886" cy="4979246"/>
          </a:xfrm>
        </p:grpSpPr>
        <p:sp>
          <p:nvSpPr>
            <p:cNvPr id="4" name="文本框 2"/>
            <p:cNvSpPr txBox="1"/>
            <p:nvPr/>
          </p:nvSpPr>
          <p:spPr>
            <a:xfrm>
              <a:off x="212943" y="1436739"/>
              <a:ext cx="11736886" cy="49382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3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   如图是从受精到婴儿的发育过程示意图，有关叙述正确的是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．①表示受精过程，是在卵巢内进行的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．②～③表示细胞分裂过程，是在子宫内完成的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．胎儿的性别决定于怀孕的那一刻，与精子中的性染色体种类有关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．胎儿呼吸作用产生的二氧化碳通过</a:t>
              </a:r>
              <a:endPara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胎盘进入母体血液，由母体排出体外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9463" name="Picture 1" descr="SJC8-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951945" y="4910203"/>
              <a:ext cx="4572000" cy="1505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18173" y="1817053"/>
            <a:ext cx="476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317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图中①是受精卵，②是细胞群，③是胚泡，④是胎儿。①表示受精过程，人个体发育的起点是受精卵，受精卵是在输卵管内形成的；②～③表示细胞分裂过程，是在输卵管内完成的；胎儿的性别形成于受精的那一刻，与精子中的性染色体种类有关；胎儿呼吸作用产生的二氧化碳通过胎盘进入母体血液，由母体排出体外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868363"/>
            <a:ext cx="11145838" cy="5862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 下列关于人的生殖和发育的叙述，正确的是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①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卵巢是女性主要的生殖器官，能产生卵子  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②睾丸是男性主要的生殖器官，能产生精子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③新生儿的诞生是新生命的开始            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④睾丸和卵巢都能分泌性激素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⑤人的胚胎发育主要在子宫内进行          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⑥精子和卵子在输卵管中结合形成受精卵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．①③④⑤⑥	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．①②④⑤⑥	 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．①②③④⑤	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．①②③⑤⑥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925243" y="1061403"/>
            <a:ext cx="4762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3073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①卵巢是女性主要的生殖器官，产生卵子，分泌雌性激素。②睾丸是男性主要的生殖器官，产生精子，分泌雄性激素。④睾丸和卵巢都能分泌性激素。精子进入阴道，缓缓通过子宫，在输卵管内与卵子相遇，⑥精子与卵子结合形成受精卵，所以受精卵的形成部位在输卵管。⑤子宫是胚胎、胎儿发育的场所。③受精卵的形成是新生命的开始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868363"/>
            <a:ext cx="11145838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5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  关于人的生殖和发育过程，下列说法不正确的是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．胚胎发育的主要场所是子宫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．胎儿和母体交换物质的结构是胚盘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．青春期在性激素的作用下出现明显的第二性征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．生殖器官的发育和成熟是青春期发育最突出的特征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878060" y="1105535"/>
            <a:ext cx="477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875" y="5092700"/>
            <a:ext cx="110029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胎儿和母体交换物质的结构是胎盘，不是胚盘。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2500313" y="1511300"/>
            <a:ext cx="6110287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总结提升（一）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 建 知 识 框 架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57438" y="4359275"/>
            <a:ext cx="9126537" cy="1038225"/>
            <a:chOff x="4443" y="6850"/>
            <a:chExt cx="11921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287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归 类 整 合 创 新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77925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125" y="855663"/>
            <a:ext cx="11145838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6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  “一年一年时间飞跑，小小少年在长高。”现在的你已经进入人生中一个重要的发展时期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——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青春期。青春期发育最突出的特征是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．生殖器官的发育和成熟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．身高和体重迅速增长 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．脑的体积迅速增大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．性意识开始萌动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58340" y="2467928"/>
            <a:ext cx="4762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563" y="4367213"/>
            <a:ext cx="11464925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身高突增是青春期的一个显著特点，其次是体重增加，另外，神经系统和心、肺等器官的功能也显著增强，青春期是人一生中身体发育和智力发展的黄金时期。其次性发育和性成熟是青春期的突出特征。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313" y="981075"/>
            <a:ext cx="11145837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7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  下列关于青春期的叙述错误的是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．青春期身高与体重迅速增长，大脑功能不断完善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．男性在青春期偶尔遗精不会影响身体健康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．生殖器官的发育与性功能成熟是青春期的重要特征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．性意识开始萌动，对异性产生好感是不健康的心理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062788" y="1208723"/>
            <a:ext cx="476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青春期的男孩和女孩在生理上有一定的变化，随着身体的发育，性意识也开始萌动，常表现为从初期的与异性疏远，到逐渐愿意与异性接近，或对异性产生朦胧的依恋，这些都是正常的心理变化。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5"/>
          <p:cNvSpPr>
            <a:spLocks noChangeArrowheads="1"/>
          </p:cNvSpPr>
          <p:nvPr/>
        </p:nvSpPr>
        <p:spPr bwMode="auto">
          <a:xfrm>
            <a:off x="109378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709613" y="884238"/>
            <a:ext cx="7040562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类型三　人体概述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pic>
        <p:nvPicPr>
          <p:cNvPr id="2765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3563" y="1081088"/>
            <a:ext cx="115887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2"/>
          <p:cNvSpPr txBox="1"/>
          <p:nvPr/>
        </p:nvSpPr>
        <p:spPr>
          <a:xfrm>
            <a:off x="341313" y="1544638"/>
            <a:ext cx="11145837" cy="1370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．人体的结构层次：细胞→组织→器官→系统→人体。  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．人体各大系统的组成及其作用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5"/>
          <p:cNvSpPr>
            <a:spLocks noChangeArrowheads="1"/>
          </p:cNvSpPr>
          <p:nvPr/>
        </p:nvSpPr>
        <p:spPr bwMode="auto">
          <a:xfrm>
            <a:off x="109378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01650" y="931863"/>
          <a:ext cx="10747375" cy="5121275"/>
        </p:xfrm>
        <a:graphic>
          <a:graphicData uri="http://schemas.openxmlformats.org/drawingml/2006/table">
            <a:tbl>
              <a:tblPr/>
              <a:tblGrid>
                <a:gridCol w="1841500"/>
                <a:gridCol w="5059363"/>
                <a:gridCol w="3846512"/>
              </a:tblGrid>
              <a:tr h="4267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系统名称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主要器官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主要功能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运动系统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躯干骨、四肢骨等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运动、支持和保护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消化系统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口腔、食道、肝、胃、小肠、大肠、肛门等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消化食物和吸收营养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呼吸系统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鼻腔、气管、肺等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吸入氧气和呼出二氧化碳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循环系统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心脏、动脉、静脉等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运输氧气、养料及二氧化碳等废物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泌尿系统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肾、输尿管、膀胱、尿道等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泌尿，排出尿素等代谢废物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神经系统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脑、脊髓、神经等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调节人体的生理活动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内分泌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垂体、甲状腺、胸腺、肾上腺、胰岛、睾丸和卵巢等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分泌激素，调节人体的生理活动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生殖系统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男性：睾丸、附睾、输精管、前列腺、阴茎等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女性：卵巢、输卵管、子宫、阴道等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繁衍后代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5"/>
          <p:cNvSpPr>
            <a:spLocks noChangeArrowheads="1"/>
          </p:cNvSpPr>
          <p:nvPr/>
        </p:nvSpPr>
        <p:spPr bwMode="auto">
          <a:xfrm>
            <a:off x="109378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352425" y="793750"/>
            <a:ext cx="10745788" cy="5637213"/>
            <a:chOff x="353187" y="931414"/>
            <a:chExt cx="10744874" cy="5637478"/>
          </a:xfrm>
        </p:grpSpPr>
        <p:sp>
          <p:nvSpPr>
            <p:cNvPr id="3" name="文本框 2"/>
            <p:cNvSpPr txBox="1"/>
            <p:nvPr/>
          </p:nvSpPr>
          <p:spPr>
            <a:xfrm>
              <a:off x="353187" y="931414"/>
              <a:ext cx="3743007" cy="7842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3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．骨的基本结构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grpSp>
          <p:nvGrpSpPr>
            <p:cNvPr id="29700" name="组合 18"/>
            <p:cNvGrpSpPr/>
            <p:nvPr/>
          </p:nvGrpSpPr>
          <p:grpSpPr bwMode="auto">
            <a:xfrm>
              <a:off x="1232097" y="1442894"/>
              <a:ext cx="9865964" cy="5125998"/>
              <a:chOff x="1232097" y="1442894"/>
              <a:chExt cx="9865964" cy="5125998"/>
            </a:xfrm>
          </p:grpSpPr>
          <p:sp>
            <p:nvSpPr>
              <p:cNvPr id="4" name="文本框 2"/>
              <p:cNvSpPr txBox="1"/>
              <p:nvPr/>
            </p:nvSpPr>
            <p:spPr>
              <a:xfrm>
                <a:off x="1232587" y="3814449"/>
                <a:ext cx="571451" cy="7842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骨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5" name="左大括号 4"/>
              <p:cNvSpPr/>
              <p:nvPr/>
            </p:nvSpPr>
            <p:spPr>
              <a:xfrm>
                <a:off x="1742132" y="2555503"/>
                <a:ext cx="463511" cy="3457738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" name="文本框 2"/>
              <p:cNvSpPr txBox="1"/>
              <p:nvPr/>
            </p:nvSpPr>
            <p:spPr>
              <a:xfrm>
                <a:off x="2199293" y="2163372"/>
                <a:ext cx="957181" cy="7842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骨膜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7" name="文本框 2"/>
              <p:cNvSpPr txBox="1"/>
              <p:nvPr/>
            </p:nvSpPr>
            <p:spPr>
              <a:xfrm>
                <a:off x="2188181" y="5609997"/>
                <a:ext cx="958768" cy="67630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骨髓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8" name="文本框 2"/>
              <p:cNvSpPr txBox="1"/>
              <p:nvPr/>
            </p:nvSpPr>
            <p:spPr>
              <a:xfrm>
                <a:off x="2102463" y="3920818"/>
                <a:ext cx="958768" cy="67630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骨质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9" name="左大括号 8"/>
              <p:cNvSpPr/>
              <p:nvPr/>
            </p:nvSpPr>
            <p:spPr>
              <a:xfrm>
                <a:off x="3070756" y="1893484"/>
                <a:ext cx="476210" cy="1287524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文本框 2"/>
              <p:cNvSpPr txBox="1"/>
              <p:nvPr/>
            </p:nvSpPr>
            <p:spPr>
              <a:xfrm>
                <a:off x="3519980" y="1442613"/>
                <a:ext cx="2542959" cy="7842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血管：营养骨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11" name="文本框 2"/>
              <p:cNvSpPr txBox="1"/>
              <p:nvPr/>
            </p:nvSpPr>
            <p:spPr>
              <a:xfrm>
                <a:off x="3459661" y="2109394"/>
                <a:ext cx="2915989" cy="7842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神经：感受刺激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12" name="文本框 2"/>
              <p:cNvSpPr txBox="1"/>
              <p:nvPr/>
            </p:nvSpPr>
            <p:spPr>
              <a:xfrm>
                <a:off x="3450136" y="2749187"/>
                <a:ext cx="7647925" cy="78584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成骨细胞：和骨折后的修复及骨的长粗有关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13" name="左大括号 12"/>
              <p:cNvSpPr/>
              <p:nvPr/>
            </p:nvSpPr>
            <p:spPr>
              <a:xfrm>
                <a:off x="2935830" y="3698557"/>
                <a:ext cx="476210" cy="1289111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文本框 2"/>
              <p:cNvSpPr txBox="1"/>
              <p:nvPr/>
            </p:nvSpPr>
            <p:spPr>
              <a:xfrm>
                <a:off x="3351720" y="3441370"/>
                <a:ext cx="7647925" cy="101446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骨密质：质地坚硬紧密，抗压力强，大部分集中在骨干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15" name="文本框 2"/>
              <p:cNvSpPr txBox="1"/>
              <p:nvPr/>
            </p:nvSpPr>
            <p:spPr>
              <a:xfrm>
                <a:off x="3340608" y="4406615"/>
                <a:ext cx="7732055" cy="1016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骨松质：质地疏松有空隙，内有骨髓，主要分布在长骨两端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16" name="左大括号 15"/>
              <p:cNvSpPr/>
              <p:nvPr/>
            </p:nvSpPr>
            <p:spPr>
              <a:xfrm>
                <a:off x="3062819" y="5710014"/>
                <a:ext cx="319060" cy="652494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文本框 2"/>
              <p:cNvSpPr txBox="1"/>
              <p:nvPr/>
            </p:nvSpPr>
            <p:spPr>
              <a:xfrm>
                <a:off x="3318385" y="5473465"/>
                <a:ext cx="3684275" cy="554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红骨髓：有造血功能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18" name="文本框 2"/>
              <p:cNvSpPr txBox="1"/>
              <p:nvPr/>
            </p:nvSpPr>
            <p:spPr>
              <a:xfrm>
                <a:off x="3219968" y="6014828"/>
                <a:ext cx="6049449" cy="5540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黄骨髓：贮存营养，失去造血功能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538163" y="1014413"/>
            <a:ext cx="10582275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例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3   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下列器官都属于同一系统的是</a:t>
            </a: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　　</a:t>
            </a: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)</a:t>
            </a:r>
            <a:endParaRPr lang="en-US" altLang="zh-CN" sz="3000" b="1">
              <a:latin typeface="宋体" panose="02010600030101010101" pitchFamily="2" charset="-122"/>
              <a:ea typeface="Arial Unicode MS" panose="020B0604020202020204" charset="-122"/>
              <a:cs typeface="Arial Unicode MS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A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．鼻、咽、气管、食道      </a:t>
            </a: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B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．脑、脊髓、神经</a:t>
            </a:r>
            <a:endParaRPr lang="zh-CN" altLang="en-US" sz="3000" b="1">
              <a:latin typeface="宋体" panose="02010600030101010101" pitchFamily="2" charset="-122"/>
              <a:ea typeface="Arial Unicode MS" panose="020B0604020202020204" charset="-122"/>
              <a:cs typeface="Arial Unicode MS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C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．肌肉、骨骼、心脏        </a:t>
            </a: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D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．肾、输尿管、睾丸</a:t>
            </a:r>
            <a:endParaRPr lang="zh-CN" altLang="en-US" sz="3000" b="1">
              <a:latin typeface="宋体" panose="02010600030101010101" pitchFamily="2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158038" y="1171575"/>
            <a:ext cx="3619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3" name="Rectangle 5"/>
          <p:cNvSpPr>
            <a:spLocks noChangeArrowheads="1"/>
          </p:cNvSpPr>
          <p:nvPr/>
        </p:nvSpPr>
        <p:spPr bwMode="auto">
          <a:xfrm>
            <a:off x="113506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275" y="3440113"/>
            <a:ext cx="11503025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鼻和气管属于呼吸系统；咽既是呼吸器官，又是消化器官，所以既属于呼吸系统，又属于消化系统，食道属于消化系统；脑、脊髓、神经都属于神经系统；肌肉属于组织，骨骼属于运动系统，心脏属于循环系统；肾、输尿管属于泌尿系统，睾丸属于生殖系统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565150" y="1743075"/>
            <a:ext cx="10456863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长骨的结构包括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．骨膜、骨松质、骨密质 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．骨松质、骨膜、骨髓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．骨密质、骨髓、骨松质 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．骨膜、骨质、骨髓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21200" y="1946275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565150" y="5567363"/>
            <a:ext cx="10798175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长骨的结构包括骨膜、骨质、骨髓，骨质包括骨密质和骨松质。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0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03388" y="1873250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593725" y="1023938"/>
            <a:ext cx="11080750" cy="3830149"/>
            <a:chOff x="593532" y="1024317"/>
            <a:chExt cx="11080726" cy="3829398"/>
          </a:xfrm>
        </p:grpSpPr>
        <p:sp>
          <p:nvSpPr>
            <p:cNvPr id="5" name="文本框 2"/>
            <p:cNvSpPr txBox="1"/>
            <p:nvPr/>
          </p:nvSpPr>
          <p:spPr>
            <a:xfrm>
              <a:off x="593532" y="1024317"/>
              <a:ext cx="11080726" cy="35527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  如图是人的长骨结构示意图。下列叙述错误的是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000" b="1" kern="1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kern="1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．①是骨松质，结构疏松，能承受一定压力   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．②是骨密质，结构致密坚硬，抗压力强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．③是骨髓，有造血功能                   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．④是骨膜，无血管，有神经、成骨细胞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2774" name="Picture 2" descr="SJC8-1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846288" y="2200939"/>
              <a:ext cx="1892595" cy="265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3073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①是骨松质，骨松质质松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疏松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，主要分布在长骨两端，能承受一定压力；②是骨密质，致密而坚硬，主要分布在骨干的内侧，抗压力强；③是骨髓，幼年为红骨髓，有造血功能；④是骨膜，有血管，有神经、成骨细胞，起着营养和神经作用，内层的成骨细胞，与骨的长粗和骨折后的修复有关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"/>
          <p:cNvGrpSpPr/>
          <p:nvPr/>
        </p:nvGrpSpPr>
        <p:grpSpPr bwMode="auto">
          <a:xfrm>
            <a:off x="158750" y="923925"/>
            <a:ext cx="4235450" cy="819150"/>
            <a:chOff x="-51" y="1646"/>
            <a:chExt cx="4986" cy="1063"/>
          </a:xfrm>
        </p:grpSpPr>
        <p:pic>
          <p:nvPicPr>
            <p:cNvPr id="7189" name="图片 4" descr="图标-0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-51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25" y="1825"/>
              <a:ext cx="4115" cy="6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 建 知 识 框 架 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Rectangle 113"/>
          <p:cNvSpPr>
            <a:spLocks noChangeArrowheads="1"/>
          </p:cNvSpPr>
          <p:nvPr/>
        </p:nvSpPr>
        <p:spPr bwMode="auto">
          <a:xfrm>
            <a:off x="1065213" y="3708400"/>
            <a:ext cx="184150" cy="5222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7172" name="Rectangle 114"/>
          <p:cNvSpPr>
            <a:spLocks noChangeArrowheads="1"/>
          </p:cNvSpPr>
          <p:nvPr/>
        </p:nvSpPr>
        <p:spPr bwMode="auto">
          <a:xfrm>
            <a:off x="814388" y="3635375"/>
            <a:ext cx="827087" cy="523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7173" name="Line 163"/>
          <p:cNvSpPr>
            <a:spLocks noChangeShapeType="1"/>
          </p:cNvSpPr>
          <p:nvPr/>
        </p:nvSpPr>
        <p:spPr bwMode="auto">
          <a:xfrm flipH="1">
            <a:off x="2073275" y="4652963"/>
            <a:ext cx="73025" cy="71437"/>
          </a:xfrm>
          <a:prstGeom prst="line">
            <a:avLst/>
          </a:prstGeom>
          <a:noFill/>
          <a:ln w="9525">
            <a:noFill/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8" name="Text Box 190"/>
          <p:cNvSpPr txBox="1">
            <a:spLocks noChangeArrowheads="1"/>
          </p:cNvSpPr>
          <p:nvPr/>
        </p:nvSpPr>
        <p:spPr bwMode="auto">
          <a:xfrm>
            <a:off x="3160713" y="1908175"/>
            <a:ext cx="8688387" cy="12922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男性生殖系统组成：睾丸、输精管、前列腺、阴茎等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主要生殖器官是睾丸</a:t>
            </a:r>
            <a:r>
              <a:rPr lang="zh-CN" altLang="en-US" sz="2800" b="1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功能是产生精子、分泌雄性激素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Text Box 191"/>
          <p:cNvSpPr txBox="1">
            <a:spLocks noChangeArrowheads="1"/>
          </p:cNvSpPr>
          <p:nvPr/>
        </p:nvSpPr>
        <p:spPr bwMode="auto">
          <a:xfrm>
            <a:off x="3219450" y="3370263"/>
            <a:ext cx="8504238" cy="12922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女性生殖系统组成：卵巢、输卵管、子宫、阴道等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主要生殖器官是卵巢</a:t>
            </a:r>
            <a:r>
              <a:rPr lang="zh-CN" altLang="en-US" sz="2800" b="1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功能是产生卵子、分泌雌性激素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0" name="Text Box 192"/>
          <p:cNvSpPr txBox="1">
            <a:spLocks noChangeArrowheads="1"/>
          </p:cNvSpPr>
          <p:nvPr/>
        </p:nvSpPr>
        <p:spPr bwMode="auto">
          <a:xfrm>
            <a:off x="3219450" y="4854575"/>
            <a:ext cx="6764338" cy="4318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受精：精子和卵子结合形成受精卵的过程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1" name="Text Box 193"/>
          <p:cNvSpPr txBox="1">
            <a:spLocks noChangeArrowheads="1"/>
          </p:cNvSpPr>
          <p:nvPr/>
        </p:nvSpPr>
        <p:spPr bwMode="auto">
          <a:xfrm>
            <a:off x="1282700" y="2508250"/>
            <a:ext cx="431800" cy="30162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人的生殖和发育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3" name="Text Box 197"/>
          <p:cNvSpPr txBox="1">
            <a:spLocks noChangeArrowheads="1"/>
          </p:cNvSpPr>
          <p:nvPr/>
        </p:nvSpPr>
        <p:spPr bwMode="auto">
          <a:xfrm>
            <a:off x="3219450" y="5524500"/>
            <a:ext cx="7115175" cy="862013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胚胎发育主要场所：母体子宫</a:t>
            </a:r>
            <a:endParaRPr lang="zh-CN" altLang="en-US" sz="2800" b="1">
              <a:latin typeface="Calibri" panose="020F0502020204030204" pitchFamily="34" charset="0"/>
            </a:endParaRPr>
          </a:p>
          <a:p>
            <a:r>
              <a:rPr lang="zh-CN" altLang="en-US" sz="2800" b="1">
                <a:latin typeface="Calibri" panose="020F0502020204030204" pitchFamily="34" charset="0"/>
              </a:rPr>
              <a:t>营养来源：通过胎盘和脐带由母体供给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pSp>
        <p:nvGrpSpPr>
          <p:cNvPr id="137" name="Group 258"/>
          <p:cNvGrpSpPr/>
          <p:nvPr/>
        </p:nvGrpSpPr>
        <p:grpSpPr bwMode="auto">
          <a:xfrm>
            <a:off x="2605088" y="2292350"/>
            <a:ext cx="601662" cy="3494088"/>
            <a:chOff x="1276" y="1071"/>
            <a:chExt cx="380" cy="1270"/>
          </a:xfrm>
        </p:grpSpPr>
        <p:sp>
          <p:nvSpPr>
            <p:cNvPr id="7183" name="Line 252"/>
            <p:cNvSpPr>
              <a:spLocks noChangeShapeType="1"/>
            </p:cNvSpPr>
            <p:nvPr/>
          </p:nvSpPr>
          <p:spPr bwMode="auto">
            <a:xfrm>
              <a:off x="1276" y="1701"/>
              <a:ext cx="161" cy="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84" name="Line 253"/>
            <p:cNvSpPr>
              <a:spLocks noChangeShapeType="1"/>
            </p:cNvSpPr>
            <p:nvPr/>
          </p:nvSpPr>
          <p:spPr bwMode="auto">
            <a:xfrm flipH="1">
              <a:off x="1429" y="1071"/>
              <a:ext cx="0" cy="1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85" name="Line 254"/>
            <p:cNvSpPr>
              <a:spLocks noChangeShapeType="1"/>
            </p:cNvSpPr>
            <p:nvPr/>
          </p:nvSpPr>
          <p:spPr bwMode="auto">
            <a:xfrm>
              <a:off x="1429" y="1071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86" name="Line 255"/>
            <p:cNvSpPr>
              <a:spLocks noChangeShapeType="1"/>
            </p:cNvSpPr>
            <p:nvPr/>
          </p:nvSpPr>
          <p:spPr bwMode="auto">
            <a:xfrm>
              <a:off x="1429" y="1706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87" name="Line 256"/>
            <p:cNvSpPr>
              <a:spLocks noChangeShapeType="1"/>
            </p:cNvSpPr>
            <p:nvPr/>
          </p:nvSpPr>
          <p:spPr bwMode="auto">
            <a:xfrm flipV="1">
              <a:off x="1429" y="2068"/>
              <a:ext cx="21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88" name="Line 257"/>
            <p:cNvSpPr>
              <a:spLocks noChangeShapeType="1"/>
            </p:cNvSpPr>
            <p:nvPr/>
          </p:nvSpPr>
          <p:spPr bwMode="auto">
            <a:xfrm>
              <a:off x="1429" y="2341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 bwMode="auto">
          <a:xfrm>
            <a:off x="1714500" y="3154363"/>
            <a:ext cx="892175" cy="1724025"/>
            <a:chOff x="1714303" y="3154688"/>
            <a:chExt cx="891610" cy="1723549"/>
          </a:xfrm>
        </p:grpSpPr>
        <p:sp>
          <p:nvSpPr>
            <p:cNvPr id="7181" name="Text Box 243"/>
            <p:cNvSpPr txBox="1">
              <a:spLocks noChangeArrowheads="1"/>
            </p:cNvSpPr>
            <p:nvPr/>
          </p:nvSpPr>
          <p:spPr bwMode="auto">
            <a:xfrm>
              <a:off x="2102675" y="3154688"/>
              <a:ext cx="503238" cy="1723549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Calibri" panose="020F0502020204030204" pitchFamily="34" charset="0"/>
                </a:rPr>
                <a:t>人的生殖</a:t>
              </a:r>
              <a:endParaRPr lang="zh-CN" altLang="en-US" sz="2800" b="1">
                <a:latin typeface="Calibri" panose="020F0502020204030204" pitchFamily="34" charset="0"/>
              </a:endParaRPr>
            </a:p>
          </p:txBody>
        </p:sp>
        <p:cxnSp>
          <p:nvCxnSpPr>
            <p:cNvPr id="145" name="直接连接符 144"/>
            <p:cNvCxnSpPr>
              <a:stCxn id="121" idx="3"/>
              <a:endCxn id="7181" idx="1"/>
            </p:cNvCxnSpPr>
            <p:nvPr/>
          </p:nvCxnSpPr>
          <p:spPr>
            <a:xfrm flipV="1">
              <a:off x="1714303" y="4016462"/>
              <a:ext cx="3886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19" grpId="0" animBg="1"/>
      <p:bldP spid="120" grpId="0" animBg="1"/>
      <p:bldP spid="121" grpId="0" animBg="1"/>
      <p:bldP spid="1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5"/>
          <p:cNvSpPr>
            <a:spLocks noChangeArrowheads="1"/>
          </p:cNvSpPr>
          <p:nvPr/>
        </p:nvSpPr>
        <p:spPr bwMode="auto">
          <a:xfrm>
            <a:off x="1162050" y="14288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2647950" y="1576388"/>
            <a:ext cx="6119813" cy="8604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人生长发育的几个阶段：婴儿期、幼儿期、童年期、青春期、成年期等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2681288" y="2973388"/>
            <a:ext cx="4824412" cy="86201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青春期的性发育：生殖器官的生长发育、第二性征的发育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2568575" y="4660900"/>
            <a:ext cx="7213600" cy="430213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青春期卫生：遗精、月经、青春期心理卫生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42" name="Text Box 193"/>
          <p:cNvSpPr txBox="1">
            <a:spLocks noChangeArrowheads="1"/>
          </p:cNvSpPr>
          <p:nvPr/>
        </p:nvSpPr>
        <p:spPr bwMode="auto">
          <a:xfrm>
            <a:off x="857250" y="1857375"/>
            <a:ext cx="431800" cy="30162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人的生殖和发育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 bwMode="auto">
          <a:xfrm>
            <a:off x="1289050" y="2503488"/>
            <a:ext cx="890588" cy="1724025"/>
            <a:chOff x="1714303" y="3154688"/>
            <a:chExt cx="891610" cy="1723549"/>
          </a:xfrm>
        </p:grpSpPr>
        <p:sp>
          <p:nvSpPr>
            <p:cNvPr id="8200" name="Text Box 243"/>
            <p:cNvSpPr txBox="1">
              <a:spLocks noChangeArrowheads="1"/>
            </p:cNvSpPr>
            <p:nvPr/>
          </p:nvSpPr>
          <p:spPr bwMode="auto">
            <a:xfrm>
              <a:off x="2102675" y="3154688"/>
              <a:ext cx="503238" cy="1723549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latin typeface="Calibri" panose="020F0502020204030204" pitchFamily="34" charset="0"/>
                </a:rPr>
                <a:t>人的发育</a:t>
              </a:r>
              <a:endParaRPr lang="zh-CN" altLang="en-US" sz="2800" b="1">
                <a:latin typeface="Calibri" panose="020F0502020204030204" pitchFamily="34" charset="0"/>
              </a:endParaRPr>
            </a:p>
          </p:txBody>
        </p:sp>
        <p:cxnSp>
          <p:nvCxnSpPr>
            <p:cNvPr id="49" name="直接连接符 48"/>
            <p:cNvCxnSpPr>
              <a:stCxn id="42" idx="3"/>
              <a:endCxn id="8200" idx="1"/>
            </p:cNvCxnSpPr>
            <p:nvPr/>
          </p:nvCxnSpPr>
          <p:spPr>
            <a:xfrm flipV="1">
              <a:off x="1714303" y="4016462"/>
              <a:ext cx="38779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4" name="左大括号 53"/>
          <p:cNvSpPr/>
          <p:nvPr/>
        </p:nvSpPr>
        <p:spPr>
          <a:xfrm>
            <a:off x="2205038" y="1966913"/>
            <a:ext cx="363537" cy="29305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 animBg="1"/>
      <p:bldP spid="40" grpId="0" animBg="1"/>
      <p:bldP spid="42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5"/>
          <p:cNvSpPr>
            <a:spLocks noChangeArrowheads="1"/>
          </p:cNvSpPr>
          <p:nvPr/>
        </p:nvSpPr>
        <p:spPr bwMode="auto">
          <a:xfrm>
            <a:off x="1162050" y="14288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478088" y="2390775"/>
            <a:ext cx="6337300" cy="8604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基本组织：上皮组织、结缔组织、肌肉组织、神经组织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401888" y="3602038"/>
            <a:ext cx="6192837" cy="12922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人体的系统：运动系统、消化系统、内分泌系统、循环系统、呼吸系统、神经系统、泌尿系统、生殖系统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pSp>
        <p:nvGrpSpPr>
          <p:cNvPr id="5" name="Group 44"/>
          <p:cNvGrpSpPr/>
          <p:nvPr/>
        </p:nvGrpSpPr>
        <p:grpSpPr bwMode="auto">
          <a:xfrm>
            <a:off x="2481263" y="1458913"/>
            <a:ext cx="9169400" cy="954087"/>
            <a:chOff x="1565" y="1616"/>
            <a:chExt cx="4036" cy="601"/>
          </a:xfrm>
        </p:grpSpPr>
        <p:sp>
          <p:nvSpPr>
            <p:cNvPr id="9227" name="Text Box 7"/>
            <p:cNvSpPr txBox="1">
              <a:spLocks noChangeArrowheads="1"/>
            </p:cNvSpPr>
            <p:nvPr/>
          </p:nvSpPr>
          <p:spPr bwMode="auto">
            <a:xfrm>
              <a:off x="1565" y="1622"/>
              <a:ext cx="3941" cy="271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人体的结构层次：</a:t>
              </a:r>
              <a:endParaRPr lang="zh-CN" altLang="en-US" sz="2800" b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228" name="Group 43"/>
            <p:cNvGrpSpPr/>
            <p:nvPr/>
          </p:nvGrpSpPr>
          <p:grpSpPr bwMode="auto">
            <a:xfrm>
              <a:off x="2735" y="1616"/>
              <a:ext cx="2866" cy="601"/>
              <a:chOff x="2372" y="890"/>
              <a:chExt cx="2866" cy="601"/>
            </a:xfrm>
          </p:grpSpPr>
          <p:sp>
            <p:nvSpPr>
              <p:cNvPr id="9229" name="Line 33"/>
              <p:cNvSpPr>
                <a:spLocks noChangeShapeType="1"/>
              </p:cNvSpPr>
              <p:nvPr/>
            </p:nvSpPr>
            <p:spPr bwMode="auto">
              <a:xfrm>
                <a:off x="2744" y="107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30" name="Rectangle 35"/>
              <p:cNvSpPr>
                <a:spLocks noChangeArrowheads="1"/>
              </p:cNvSpPr>
              <p:nvPr/>
            </p:nvSpPr>
            <p:spPr bwMode="auto">
              <a:xfrm>
                <a:off x="2372" y="890"/>
                <a:ext cx="596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细胞</a:t>
                </a:r>
                <a:endPara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231" name="Line 36"/>
              <p:cNvSpPr>
                <a:spLocks noChangeShapeType="1"/>
              </p:cNvSpPr>
              <p:nvPr/>
            </p:nvSpPr>
            <p:spPr bwMode="auto">
              <a:xfrm>
                <a:off x="3379" y="107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32" name="Line 37"/>
              <p:cNvSpPr>
                <a:spLocks noChangeShapeType="1"/>
              </p:cNvSpPr>
              <p:nvPr/>
            </p:nvSpPr>
            <p:spPr bwMode="auto">
              <a:xfrm>
                <a:off x="3969" y="107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33" name="Line 38"/>
              <p:cNvSpPr>
                <a:spLocks noChangeShapeType="1"/>
              </p:cNvSpPr>
              <p:nvPr/>
            </p:nvSpPr>
            <p:spPr bwMode="auto">
              <a:xfrm>
                <a:off x="4558" y="107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34" name="Rectangle 39"/>
              <p:cNvSpPr>
                <a:spLocks noChangeArrowheads="1"/>
              </p:cNvSpPr>
              <p:nvPr/>
            </p:nvSpPr>
            <p:spPr bwMode="auto">
              <a:xfrm>
                <a:off x="3007" y="890"/>
                <a:ext cx="596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组织</a:t>
                </a:r>
                <a:endPara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235" name="Rectangle 40"/>
              <p:cNvSpPr>
                <a:spLocks noChangeArrowheads="1"/>
              </p:cNvSpPr>
              <p:nvPr/>
            </p:nvSpPr>
            <p:spPr bwMode="auto">
              <a:xfrm>
                <a:off x="4740" y="890"/>
                <a:ext cx="498" cy="60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人体</a:t>
                </a:r>
                <a:endPara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236" name="Rectangle 41"/>
              <p:cNvSpPr>
                <a:spLocks noChangeArrowheads="1"/>
              </p:cNvSpPr>
              <p:nvPr/>
            </p:nvSpPr>
            <p:spPr bwMode="auto">
              <a:xfrm>
                <a:off x="4185" y="890"/>
                <a:ext cx="596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系统</a:t>
                </a:r>
                <a:endPara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237" name="Rectangle 42"/>
              <p:cNvSpPr>
                <a:spLocks noChangeArrowheads="1"/>
              </p:cNvSpPr>
              <p:nvPr/>
            </p:nvSpPr>
            <p:spPr bwMode="auto">
              <a:xfrm>
                <a:off x="3596" y="890"/>
                <a:ext cx="596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器官</a:t>
                </a:r>
                <a:endPara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17" name="Text Box 45"/>
          <p:cNvSpPr txBox="1">
            <a:spLocks noChangeArrowheads="1"/>
          </p:cNvSpPr>
          <p:nvPr/>
        </p:nvSpPr>
        <p:spPr bwMode="auto">
          <a:xfrm>
            <a:off x="2411413" y="5445125"/>
            <a:ext cx="7585075" cy="862013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骨的成分和特性：弹性（蛋白质</a:t>
            </a:r>
            <a:r>
              <a:rPr lang="zh-CN" altLang="en-US" sz="2800" b="1" dirty="0">
                <a:latin typeface="+mn-lt"/>
                <a:ea typeface="+mn-ea"/>
              </a:rPr>
              <a:t>）</a:t>
            </a:r>
            <a:r>
              <a:rPr lang="zh-CN" altLang="en-US" sz="2800" b="1" dirty="0">
                <a:latin typeface="+mn-ea"/>
                <a:ea typeface="+mn-ea"/>
              </a:rPr>
              <a:t>→ 柔韧</a:t>
            </a:r>
            <a:r>
              <a:rPr lang="zh-CN" altLang="en-US" sz="2800" b="1" dirty="0">
                <a:latin typeface="+mn-ea"/>
                <a:ea typeface="+mn-ea"/>
              </a:rPr>
              <a:t>，硬度（钙盐</a:t>
            </a:r>
            <a:r>
              <a:rPr lang="zh-CN" altLang="en-US" sz="2800" b="1" dirty="0">
                <a:latin typeface="+mn-ea"/>
                <a:ea typeface="+mn-ea"/>
              </a:rPr>
              <a:t>）→</a:t>
            </a:r>
            <a:r>
              <a:rPr lang="zh-CN" altLang="en-US" sz="2800" b="1" dirty="0">
                <a:latin typeface="+mn-lt"/>
                <a:ea typeface="+mn-ea"/>
              </a:rPr>
              <a:t>脆</a:t>
            </a:r>
            <a:r>
              <a:rPr lang="zh-CN" altLang="en-US" sz="2800" b="1" dirty="0">
                <a:latin typeface="+mn-lt"/>
                <a:ea typeface="+mn-ea"/>
              </a:rPr>
              <a:t>硬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8" name="Text Box 193"/>
          <p:cNvSpPr txBox="1">
            <a:spLocks noChangeArrowheads="1"/>
          </p:cNvSpPr>
          <p:nvPr/>
        </p:nvSpPr>
        <p:spPr bwMode="auto">
          <a:xfrm>
            <a:off x="681038" y="2333625"/>
            <a:ext cx="431800" cy="30162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人的生殖和发育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1112838" y="2979738"/>
            <a:ext cx="892175" cy="1722437"/>
            <a:chOff x="1714303" y="3154688"/>
            <a:chExt cx="891610" cy="1723549"/>
          </a:xfrm>
        </p:grpSpPr>
        <p:sp>
          <p:nvSpPr>
            <p:cNvPr id="9225" name="Text Box 243"/>
            <p:cNvSpPr txBox="1">
              <a:spLocks noChangeArrowheads="1"/>
            </p:cNvSpPr>
            <p:nvPr/>
          </p:nvSpPr>
          <p:spPr bwMode="auto">
            <a:xfrm>
              <a:off x="2102675" y="3154688"/>
              <a:ext cx="503238" cy="1723549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latin typeface="Calibri" panose="020F0502020204030204" pitchFamily="34" charset="0"/>
                </a:rPr>
                <a:t>人体概述</a:t>
              </a:r>
              <a:endParaRPr lang="zh-CN" altLang="en-US" sz="2800" b="1">
                <a:latin typeface="Calibri" panose="020F0502020204030204" pitchFamily="34" charset="0"/>
              </a:endParaRPr>
            </a:p>
          </p:txBody>
        </p:sp>
        <p:cxnSp>
          <p:nvCxnSpPr>
            <p:cNvPr id="21" name="直接连接符 20"/>
            <p:cNvCxnSpPr>
              <a:stCxn id="18" idx="3"/>
              <a:endCxn id="9225" idx="1"/>
            </p:cNvCxnSpPr>
            <p:nvPr/>
          </p:nvCxnSpPr>
          <p:spPr>
            <a:xfrm flipV="1">
              <a:off x="1714303" y="4017257"/>
              <a:ext cx="38869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左大括号 21"/>
          <p:cNvSpPr/>
          <p:nvPr/>
        </p:nvSpPr>
        <p:spPr>
          <a:xfrm>
            <a:off x="2028825" y="1716088"/>
            <a:ext cx="388938" cy="415925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7" grpId="0" animBg="1"/>
      <p:bldP spid="18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3558" y="684530"/>
            <a:ext cx="4521200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187450"/>
            <a:ext cx="7040563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类型一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比较男女生殖系统的结构和功能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868363"/>
            <a:ext cx="31083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归 类 整 合 创 新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1290638"/>
            <a:ext cx="1143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73" name="Group 3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38150" y="1855788"/>
          <a:ext cx="11398250" cy="5486400"/>
        </p:xfrm>
        <a:graphic>
          <a:graphicData uri="http://schemas.openxmlformats.org/drawingml/2006/table">
            <a:tbl>
              <a:tblPr/>
              <a:tblGrid>
                <a:gridCol w="1954213"/>
                <a:gridCol w="4884737"/>
                <a:gridCol w="45593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男性生殖系统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女性生殖系统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组成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睾丸、输精管、前列腺、阴茎等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卵巢、输卵管、子宫、阴道等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功能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1.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产生和输送精子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分泌雄性激素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3</a:t>
                      </a: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把精子输送到女性生殖器官中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1.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产生和输送卵子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分泌雌性激素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3</a:t>
                      </a: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接受精子以及为受精卵和胚胎提供良好的发育环境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产生精子、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卵子的部位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睾丸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卵巢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主要器官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睾丸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卵巢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1350" y="1019175"/>
            <a:ext cx="11145838" cy="3467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/>
              </a:rPr>
              <a:t>例</a:t>
            </a:r>
            <a:r>
              <a:rPr lang="en-US" sz="3000" b="1" kern="100" dirty="0">
                <a:solidFill>
                  <a:srgbClr val="FF0000"/>
                </a:solidFill>
                <a:latin typeface="+mn-ea"/>
                <a:ea typeface="+mn-ea"/>
                <a:cs typeface="Courier New" panose="02070309020205020404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/>
              </a:rPr>
              <a:t>　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关于男女生殖系统的叙述，错误的是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．睾丸和卵巢是主要的生殖器官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．子宫是胚胎和胎儿发育的场所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．附睾能贮存和输送精子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．男性生殖系统包括睾丸、附睾、前列腺、精囊腺、膀胱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140700" y="1160463"/>
            <a:ext cx="476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558800" y="1177925"/>
            <a:ext cx="11353800" cy="309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男性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睾丸产生生殖细胞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——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精子，也分泌雄性激素，是男性的主要生殖器官；女性卵巢产生生殖细胞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——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卵子，也可以分泌雌性激素，是女性的主要生殖器官。子宫是胚胎和胎儿发育的场所。附睾是男性生殖系统的结构，有贮存和输送精子的作用。男性的生殖系统包括精囊腺、输精管、睾丸、阴茎等，不包括膀胱。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12290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566738" y="1585913"/>
            <a:ext cx="10456862" cy="3187700"/>
            <a:chOff x="566687" y="1798516"/>
            <a:chExt cx="10456818" cy="3188746"/>
          </a:xfrm>
        </p:grpSpPr>
        <p:sp>
          <p:nvSpPr>
            <p:cNvPr id="3" name="文本框 2"/>
            <p:cNvSpPr txBox="1"/>
            <p:nvPr/>
          </p:nvSpPr>
          <p:spPr>
            <a:xfrm>
              <a:off x="566687" y="1798516"/>
              <a:ext cx="10456818" cy="28622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．人类新生命的孕育和诞生是通过生殖系统完成的。图中人体内精子与卵子结合成受精卵的场所是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．①                 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．② </a:t>
              </a: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．③                 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．④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320" name="Picture 1" descr="YYD1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014576" y="3494761"/>
              <a:ext cx="2730674" cy="1492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06450" y="1019175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471093" y="2490788"/>
            <a:ext cx="4762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24460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总结提升（一）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7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100" y="1149350"/>
            <a:ext cx="1158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4"/>
          <p:cNvSpPr txBox="1"/>
          <p:nvPr/>
        </p:nvSpPr>
        <p:spPr>
          <a:xfrm>
            <a:off x="522288" y="5080000"/>
            <a:ext cx="10655300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图中①卵巢；②输卵管；③子宫；④阴道。卵子由卵巢排出以后，进入输卵管，这时如果精子与卵子结合，就会形成受精卵。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tags/tag1.xml><?xml version="1.0" encoding="utf-8"?>
<p:tagLst xmlns:p="http://schemas.openxmlformats.org/presentationml/2006/main">
  <p:tag name="KSO_WM_UNIT_TABLE_BEAUTIFY" val="smartTable{b5fe2e1e-8a9d-4185-b70c-4f7a31b6d78d}"/>
</p:tagLst>
</file>

<file path=ppt/tags/tag2.xml><?xml version="1.0" encoding="utf-8"?>
<p:tagLst xmlns:p="http://schemas.openxmlformats.org/presentationml/2006/main">
  <p:tag name="KSO_WM_UNIT_TABLE_BEAUTIFY" val="smartTable{4736f62a-17fd-4129-95ff-ed35c8c85acf}"/>
</p:tagLst>
</file>

<file path=ppt/tags/tag3.xml><?xml version="1.0" encoding="utf-8"?>
<p:tagLst xmlns:p="http://schemas.openxmlformats.org/presentationml/2006/main">
  <p:tag name="KSO_WM_UNIT_TABLE_BEAUTIFY" val="smartTable{ae075dcc-5a26-4ac6-9955-f30ddcd21d0d}"/>
</p:tagLst>
</file>

<file path=ppt/tags/tag4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4072</Words>
  <Application>WPS 演示</Application>
  <PresentationFormat>自定义</PresentationFormat>
  <Paragraphs>462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黑体</vt:lpstr>
      <vt:lpstr>微软雅黑</vt:lpstr>
      <vt:lpstr>华文新魏</vt:lpstr>
      <vt:lpstr>Calibri</vt:lpstr>
      <vt:lpstr>Times New Roman</vt:lpstr>
      <vt:lpstr>MingLiU_HKSCS</vt:lpstr>
      <vt:lpstr>Courier New</vt:lpstr>
      <vt:lpstr>Times New Roman</vt:lpstr>
      <vt:lpstr>Courier New</vt:lpstr>
      <vt:lpstr>仿宋</vt:lpstr>
      <vt:lpstr>Arial Unicode MS</vt:lpstr>
      <vt:lpstr>Arial Unicode MS</vt:lpstr>
      <vt:lpstr>PMingLiU-ExtB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</cp:revision>
  <dcterms:created xsi:type="dcterms:W3CDTF">2018-02-07T00:47:00Z</dcterms:created>
  <dcterms:modified xsi:type="dcterms:W3CDTF">2023-12-27T01:42:36Z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KSORubyTemplateID">
    <vt:lpwstr>2</vt:lpwstr>
  </property>
  <property fmtid="{D5CDD505-2E9C-101B-9397-08002B2CF9AE}" pid="4" name="ICV">
    <vt:lpwstr>B51B7A7EE5D4475DA03D7AA797D605B2_12</vt:lpwstr>
  </property>
</Properties>
</file>