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9" r:id="rId8"/>
    <p:sldId id="293" r:id="rId9"/>
    <p:sldId id="283" r:id="rId10"/>
    <p:sldId id="284" r:id="rId11"/>
    <p:sldId id="272" r:id="rId12"/>
    <p:sldId id="273" r:id="rId13"/>
    <p:sldId id="290" r:id="rId14"/>
    <p:sldId id="271" r:id="rId15"/>
    <p:sldId id="276" r:id="rId16"/>
    <p:sldId id="274" r:id="rId17"/>
    <p:sldId id="277" r:id="rId18"/>
    <p:sldId id="294" r:id="rId19"/>
    <p:sldId id="280" r:id="rId20"/>
  </p:sldIdLst>
  <p:sldSz cx="12192000" cy="6858000"/>
  <p:notesSz cx="7103745" cy="10234295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22563" y="2755900"/>
            <a:ext cx="71850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第八章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人的生殖和发育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925258" y="3947140"/>
            <a:ext cx="905510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二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人的生长发育和青春期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3713" y="1693863"/>
            <a:ext cx="110664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．人一生中身体发育和智力发展的黄金时期是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．童年期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．青春期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．幼儿期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．成年期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8782050" y="1876425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39725" y="4000500"/>
            <a:ext cx="11455400" cy="1293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青春期是一个生长和发育发生重要变化的时期，是人一生中身体发育和智力发展的黄金时期。</a:t>
            </a:r>
            <a:endParaRPr lang="zh-CN" altLang="zh-CN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0761662" cy="2861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．下列青春期发育过程中出现的变化，不属于第二性征的是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．喉结突出　　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．乳房隆起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．长出胡须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．体重增加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903288" y="1901825"/>
            <a:ext cx="411162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88938" y="3838575"/>
            <a:ext cx="11298237" cy="2398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第二性征是指男女出现的除了生殖器官之外的性别差异，如男孩出现阴毛、腋毛、胡须以及喉结突出，还出现声音变粗的变声现象，并首次出现遗精等。女孩出现阴毛、腋毛，乳房增大，骨盆宽大，并出现月经等。而体重增加不属于青春期发育过程中出现的第二性征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700088" y="938213"/>
            <a:ext cx="14208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方法归纳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439738" y="1476375"/>
            <a:ext cx="1076325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．青春期形态发育的显著特点：身高和体重迅速增加。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．青春期是人一生中智力发展的黄金时期。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．青春期最突出的特征是生殖器官的发育和成熟。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638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9794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576388"/>
            <a:ext cx="34305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青春期发育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3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831975"/>
            <a:ext cx="8572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 bwMode="auto">
          <a:xfrm>
            <a:off x="176213" y="2151063"/>
            <a:ext cx="11610975" cy="3746500"/>
            <a:chOff x="176670" y="2151856"/>
            <a:chExt cx="11610321" cy="3745850"/>
          </a:xfrm>
        </p:grpSpPr>
        <p:sp>
          <p:nvSpPr>
            <p:cNvPr id="20" name="文本框 19"/>
            <p:cNvSpPr txBox="1"/>
            <p:nvPr/>
          </p:nvSpPr>
          <p:spPr>
            <a:xfrm>
              <a:off x="176670" y="2151856"/>
              <a:ext cx="11610321" cy="13856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观察男女部分生殖器官发育趋势示意图</a:t>
              </a:r>
              <a:r>
                <a:rPr lang="en-US" altLang="zh-CN" sz="2800" b="1" dirty="0">
                  <a:latin typeface="+mn-ea"/>
                  <a:ea typeface="+mn-ea"/>
                </a:rPr>
                <a:t>(</a:t>
              </a:r>
              <a:r>
                <a:rPr lang="zh-CN" altLang="en-US" sz="2800" b="1" dirty="0">
                  <a:latin typeface="+mn-ea"/>
                  <a:ea typeface="+mn-ea"/>
                </a:rPr>
                <a:t>如图</a:t>
              </a:r>
              <a:r>
                <a:rPr lang="en-US" altLang="zh-CN" sz="2800" b="1" dirty="0">
                  <a:latin typeface="+mn-ea"/>
                  <a:ea typeface="+mn-ea"/>
                </a:rPr>
                <a:t>)</a:t>
              </a:r>
              <a:r>
                <a:rPr lang="zh-CN" altLang="en-US" sz="2800" b="1" dirty="0">
                  <a:latin typeface="+mn-ea"/>
                  <a:ea typeface="+mn-ea"/>
                </a:rPr>
                <a:t>和某地</a:t>
              </a:r>
              <a:r>
                <a:rPr lang="en-US" altLang="zh-CN" sz="2800" b="1" dirty="0">
                  <a:latin typeface="+mn-ea"/>
                  <a:ea typeface="+mn-ea"/>
                </a:rPr>
                <a:t>3500</a:t>
              </a:r>
              <a:r>
                <a:rPr lang="zh-CN" altLang="en-US" sz="2800" b="1" dirty="0">
                  <a:latin typeface="+mn-ea"/>
                  <a:ea typeface="+mn-ea"/>
                </a:rPr>
                <a:t>名</a:t>
              </a:r>
              <a:r>
                <a:rPr lang="en-US" altLang="zh-CN" sz="2800" b="1" dirty="0">
                  <a:latin typeface="+mn-ea"/>
                  <a:ea typeface="+mn-ea"/>
                </a:rPr>
                <a:t>7</a:t>
              </a:r>
              <a:r>
                <a:rPr lang="zh-CN" altLang="en-US" sz="2800" b="1" dirty="0">
                  <a:latin typeface="+mn-ea"/>
                  <a:ea typeface="+mn-ea"/>
                </a:rPr>
                <a:t>～</a:t>
              </a:r>
              <a:r>
                <a:rPr lang="en-US" altLang="zh-CN" sz="2800" b="1" dirty="0">
                  <a:latin typeface="+mn-ea"/>
                  <a:ea typeface="+mn-ea"/>
                </a:rPr>
                <a:t>17</a:t>
              </a:r>
              <a:r>
                <a:rPr lang="zh-CN" altLang="en-US" sz="2800" b="1" dirty="0">
                  <a:latin typeface="+mn-ea"/>
                  <a:ea typeface="+mn-ea"/>
                </a:rPr>
                <a:t>岁男女生的生长发育调查表。</a:t>
              </a:r>
              <a:endParaRPr lang="zh-CN" altLang="en-US" sz="2800" b="1" dirty="0">
                <a:latin typeface="+mn-ea"/>
                <a:ea typeface="+mn-ea"/>
              </a:endParaRPr>
            </a:p>
          </p:txBody>
        </p:sp>
        <p:pic>
          <p:nvPicPr>
            <p:cNvPr id="17456" name="Picture 1" descr="YYD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0727" y="3732756"/>
              <a:ext cx="2379945" cy="216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708400" y="3505200"/>
          <a:ext cx="7853363" cy="2965450"/>
        </p:xfrm>
        <a:graphic>
          <a:graphicData uri="http://schemas.openxmlformats.org/drawingml/2006/table">
            <a:tbl>
              <a:tblPr/>
              <a:tblGrid>
                <a:gridCol w="5348288"/>
                <a:gridCol w="1714500"/>
                <a:gridCol w="790575"/>
              </a:tblGrid>
              <a:tr h="5270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发育指标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平均年龄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身高开始突增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9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11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生长突增高峰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身高、体重、肩宽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12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乳房开始发育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10.7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—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胸围开始突增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11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13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阴毛出现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12.8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14.6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月经初潮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13.6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—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首次遗精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—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15.6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0850" y="879475"/>
            <a:ext cx="10761663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．说出男女生的生殖器官发育开始突增的年龄？男女生在开始发育的年龄上有什么不一样？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．进入青春期后有哪些生理现象？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．男生和女生的第二性征表现在哪些方面？青春期第二性征的发育是什么原因引起的？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50850" y="879475"/>
            <a:ext cx="11498263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．男女生的生殖器官发育开始突增的年龄为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岁。一般男生比女生晚两年。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．身高和体重突然而迅速地增加。男生开始遗精，女生开始出现月经。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．男生：胡须生长、喉结突出、声音变粗、声调较低等。女生：乳房增大、声音变细、声调较高等。第二性征的发育是在雄性、雌性激素的刺激下表现出来的。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2888" y="987425"/>
            <a:ext cx="11469687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  下列有关青春期的描述不正确的是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．身高突增是青春期的一个显著特点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．进入青春期，心脏和肺等器官的功能明显增强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．青春期性意识开始萌动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．进入青春期，我已是大人了，可以每天都上网，不用他人再管我了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8305483" y="1219200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D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314325" y="5241925"/>
            <a:ext cx="114554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进入青春期只是身体的迅猛增长，心理仍不够成熟，仍需要家长、教师等的引领。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1506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AutoShape 88" descr="477@ZM{[}05JUHUW%YC9J"/>
          <p:cNvSpPr>
            <a:spLocks noChangeAspect="1" noChangeArrowheads="1"/>
          </p:cNvSpPr>
          <p:nvPr/>
        </p:nvSpPr>
        <p:spPr bwMode="auto">
          <a:xfrm>
            <a:off x="5867400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1509" name="直接连接符 16079"/>
          <p:cNvSpPr>
            <a:spLocks noChangeShapeType="1"/>
          </p:cNvSpPr>
          <p:nvPr/>
        </p:nvSpPr>
        <p:spPr bwMode="auto">
          <a:xfrm>
            <a:off x="3203575" y="256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99"/>
          <p:cNvSpPr txBox="1">
            <a:spLocks noChangeArrowheads="1"/>
          </p:cNvSpPr>
          <p:nvPr/>
        </p:nvSpPr>
        <p:spPr bwMode="auto">
          <a:xfrm>
            <a:off x="1752600" y="2214563"/>
            <a:ext cx="614363" cy="3722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人的生长发育和青春期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8" name="Group 104"/>
          <p:cNvGrpSpPr/>
          <p:nvPr/>
        </p:nvGrpSpPr>
        <p:grpSpPr bwMode="auto">
          <a:xfrm>
            <a:off x="2390775" y="2405063"/>
            <a:ext cx="576263" cy="3024187"/>
            <a:chOff x="628" y="1570"/>
            <a:chExt cx="363" cy="1633"/>
          </a:xfrm>
        </p:grpSpPr>
        <p:sp>
          <p:nvSpPr>
            <p:cNvPr id="21515" name="Line 100"/>
            <p:cNvSpPr>
              <a:spLocks noChangeShapeType="1"/>
            </p:cNvSpPr>
            <p:nvPr/>
          </p:nvSpPr>
          <p:spPr bwMode="auto">
            <a:xfrm>
              <a:off x="628" y="2567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101"/>
            <p:cNvSpPr>
              <a:spLocks noChangeShapeType="1"/>
            </p:cNvSpPr>
            <p:nvPr/>
          </p:nvSpPr>
          <p:spPr bwMode="auto">
            <a:xfrm>
              <a:off x="793" y="1570"/>
              <a:ext cx="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102"/>
            <p:cNvSpPr>
              <a:spLocks noChangeShapeType="1"/>
            </p:cNvSpPr>
            <p:nvPr/>
          </p:nvSpPr>
          <p:spPr bwMode="auto">
            <a:xfrm>
              <a:off x="793" y="1570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Line 103"/>
            <p:cNvSpPr>
              <a:spLocks noChangeShapeType="1"/>
            </p:cNvSpPr>
            <p:nvPr/>
          </p:nvSpPr>
          <p:spPr bwMode="auto">
            <a:xfrm>
              <a:off x="793" y="3203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Text Box 106"/>
          <p:cNvSpPr txBox="1">
            <a:spLocks noChangeArrowheads="1"/>
          </p:cNvSpPr>
          <p:nvPr/>
        </p:nvSpPr>
        <p:spPr bwMode="auto">
          <a:xfrm>
            <a:off x="2954338" y="3729038"/>
            <a:ext cx="6985000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青春期的发育特点：生殖器官发育、第二性征发育、身体各器官发育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4" name="Text Box 107"/>
          <p:cNvSpPr txBox="1">
            <a:spLocks noChangeArrowheads="1"/>
          </p:cNvSpPr>
          <p:nvPr/>
        </p:nvSpPr>
        <p:spPr bwMode="auto">
          <a:xfrm>
            <a:off x="2832100" y="5126038"/>
            <a:ext cx="69850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青春期卫生：遗精、月经、青春期心理卫生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5763" y="1349375"/>
            <a:ext cx="3810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01"/>
          <p:cNvSpPr txBox="1"/>
          <p:nvPr/>
        </p:nvSpPr>
        <p:spPr>
          <a:xfrm>
            <a:off x="374650" y="1906588"/>
            <a:ext cx="11215688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假小子和女汉子的区别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假小子在生活中比较调皮，留短发，穿男性服装，喜欢玩男孩喜欢的东西。女汉子和假小子不一样，女汉子在兴趣爱好上是女性化的，女汉子的内心很强大，她们有能力，可以自己解决问题，承担责任。内心强大，能力强大的女生才是女汉子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27000" y="1241425"/>
            <a:ext cx="11942763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二节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人的生长发育和青春期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00075" y="1446213"/>
            <a:ext cx="9018588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举例说出青春期生长发育的特点，说出青春期男女性发育的主要特征。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．养成青春期的卫生保健习惯。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．关注青春期心理健康。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4"/>
          <p:cNvSpPr txBox="1"/>
          <p:nvPr/>
        </p:nvSpPr>
        <p:spPr>
          <a:xfrm>
            <a:off x="446088" y="1662113"/>
            <a:ext cx="11491912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青春期是一个人智力发展的黄金时期，人的一生中能够有所发明，有所创造，往往是在青春期打下的坚实基础。你现在处于生长发育的哪个时期呢？人的生长发育的每个时期又有什么特点呢？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9227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3538" y="2576513"/>
            <a:ext cx="11574462" cy="355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．生长发育经历的几个阶段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期</a:t>
            </a:r>
            <a:r>
              <a:rPr lang="en-US" altLang="zh-CN" sz="3000" b="1" dirty="0">
                <a:latin typeface="+mn-ea"/>
                <a:ea typeface="+mn-ea"/>
              </a:rPr>
              <a:t>(0</a:t>
            </a:r>
            <a:r>
              <a:rPr lang="zh-CN" altLang="en-US" sz="3000" b="1" dirty="0">
                <a:latin typeface="+mn-ea"/>
                <a:ea typeface="+mn-ea"/>
              </a:rPr>
              <a:t>～</a:t>
            </a: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岁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、幼儿期</a:t>
            </a:r>
            <a:r>
              <a:rPr lang="en-US" altLang="zh-CN" sz="3000" b="1" dirty="0">
                <a:latin typeface="+mn-ea"/>
                <a:ea typeface="+mn-ea"/>
              </a:rPr>
              <a:t>(2</a:t>
            </a:r>
            <a:r>
              <a:rPr lang="zh-CN" altLang="en-US" sz="3000" b="1" dirty="0">
                <a:latin typeface="+mn-ea"/>
                <a:ea typeface="+mn-ea"/>
              </a:rPr>
              <a:t>～</a:t>
            </a:r>
            <a:r>
              <a:rPr lang="en-US" altLang="zh-CN" sz="3000" b="1" dirty="0">
                <a:latin typeface="+mn-ea"/>
                <a:ea typeface="+mn-ea"/>
              </a:rPr>
              <a:t>6</a:t>
            </a:r>
            <a:r>
              <a:rPr lang="zh-CN" altLang="en-US" sz="3000" b="1" dirty="0">
                <a:latin typeface="+mn-ea"/>
                <a:ea typeface="+mn-ea"/>
              </a:rPr>
              <a:t>岁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期</a:t>
            </a:r>
            <a:r>
              <a:rPr lang="en-US" altLang="zh-CN" sz="3000" b="1" dirty="0">
                <a:latin typeface="+mn-ea"/>
                <a:ea typeface="+mn-ea"/>
              </a:rPr>
              <a:t>(7</a:t>
            </a:r>
            <a:r>
              <a:rPr lang="zh-CN" altLang="en-US" sz="3000" b="1" dirty="0">
                <a:latin typeface="+mn-ea"/>
                <a:ea typeface="+mn-ea"/>
              </a:rPr>
              <a:t>～</a:t>
            </a:r>
            <a:r>
              <a:rPr lang="en-US" altLang="zh-CN" sz="3000" b="1" dirty="0">
                <a:latin typeface="+mn-ea"/>
                <a:ea typeface="+mn-ea"/>
              </a:rPr>
              <a:t>11</a:t>
            </a:r>
            <a:r>
              <a:rPr lang="zh-CN" altLang="en-US" sz="3000" b="1" dirty="0">
                <a:latin typeface="+mn-ea"/>
                <a:ea typeface="+mn-ea"/>
              </a:rPr>
              <a:t>岁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期</a:t>
            </a:r>
            <a:r>
              <a:rPr lang="en-US" altLang="zh-CN" sz="3000" b="1" dirty="0">
                <a:latin typeface="+mn-ea"/>
                <a:ea typeface="+mn-ea"/>
              </a:rPr>
              <a:t>(12</a:t>
            </a:r>
            <a:r>
              <a:rPr lang="zh-CN" altLang="en-US" sz="3000" b="1" dirty="0">
                <a:latin typeface="+mn-ea"/>
                <a:ea typeface="+mn-ea"/>
              </a:rPr>
              <a:t>～</a:t>
            </a:r>
            <a:r>
              <a:rPr lang="en-US" altLang="zh-CN" sz="3000" b="1" dirty="0">
                <a:latin typeface="+mn-ea"/>
                <a:ea typeface="+mn-ea"/>
              </a:rPr>
              <a:t>23</a:t>
            </a:r>
            <a:r>
              <a:rPr lang="zh-CN" altLang="en-US" sz="3000" b="1" dirty="0">
                <a:latin typeface="+mn-ea"/>
                <a:ea typeface="+mn-ea"/>
              </a:rPr>
              <a:t>岁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、成年期和老年期。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．进入青春期的时间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一般地说，男生从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岁，女生从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岁开始进入青春期。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213" y="1989138"/>
            <a:ext cx="32781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青春期发育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95300" y="350361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婴儿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45313" y="35163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童年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541000" y="35036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73475" y="5583238"/>
            <a:ext cx="11096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107238" y="5570538"/>
            <a:ext cx="11096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439738" y="973138"/>
            <a:ext cx="10971212" cy="4627562"/>
            <a:chOff x="440454" y="972392"/>
            <a:chExt cx="10970756" cy="4628622"/>
          </a:xfrm>
        </p:grpSpPr>
        <p:sp>
          <p:nvSpPr>
            <p:cNvPr id="2" name="文本框 9"/>
            <p:cNvSpPr txBox="1"/>
            <p:nvPr/>
          </p:nvSpPr>
          <p:spPr>
            <a:xfrm>
              <a:off x="488077" y="972392"/>
              <a:ext cx="3895563" cy="7844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3</a:t>
              </a:r>
              <a:r>
                <a:rPr lang="zh-CN" altLang="en-US" sz="3000" b="1" dirty="0">
                  <a:latin typeface="+mn-ea"/>
                  <a:ea typeface="+mn-ea"/>
                </a:rPr>
                <a:t>．青春期的性发育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grpSp>
          <p:nvGrpSpPr>
            <p:cNvPr id="10250" name="组合 17"/>
            <p:cNvGrpSpPr/>
            <p:nvPr/>
          </p:nvGrpSpPr>
          <p:grpSpPr bwMode="auto">
            <a:xfrm>
              <a:off x="440454" y="1675937"/>
              <a:ext cx="10970756" cy="1618200"/>
              <a:chOff x="440454" y="1675937"/>
              <a:chExt cx="10970756" cy="161820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40454" y="2014031"/>
                <a:ext cx="2327178" cy="101623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生殖器官的生长发育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11" name="左大括号 10"/>
              <p:cNvSpPr/>
              <p:nvPr/>
            </p:nvSpPr>
            <p:spPr>
              <a:xfrm>
                <a:off x="2392998" y="2041024"/>
                <a:ext cx="438132" cy="1165492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文本框 9"/>
              <p:cNvSpPr txBox="1"/>
              <p:nvPr/>
            </p:nvSpPr>
            <p:spPr>
              <a:xfrm>
                <a:off x="2758108" y="1675815"/>
                <a:ext cx="8653102" cy="7844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男性：由幼稚型变成成人型，出现</a:t>
                </a:r>
                <a:r>
                  <a:rPr lang="en-US" altLang="zh-CN" sz="3000" b="1" dirty="0">
                    <a:latin typeface="+mn-ea"/>
                    <a:ea typeface="+mn-ea"/>
                  </a:rPr>
                  <a:t>________</a:t>
                </a:r>
                <a:r>
                  <a:rPr lang="zh-CN" altLang="en-US" sz="3000" b="1" dirty="0">
                    <a:latin typeface="+mn-ea"/>
                    <a:ea typeface="+mn-ea"/>
                  </a:rPr>
                  <a:t>等。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13" name="文本框 9"/>
              <p:cNvSpPr txBox="1"/>
              <p:nvPr/>
            </p:nvSpPr>
            <p:spPr>
              <a:xfrm>
                <a:off x="2697785" y="2617419"/>
                <a:ext cx="8653102" cy="6764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女性：由幼稚型变成成人型，出现</a:t>
                </a:r>
                <a:r>
                  <a:rPr lang="en-US" altLang="zh-CN" sz="3000" b="1" dirty="0">
                    <a:latin typeface="+mn-ea"/>
                    <a:ea typeface="+mn-ea"/>
                  </a:rPr>
                  <a:t>________</a:t>
                </a:r>
                <a:r>
                  <a:rPr lang="zh-CN" altLang="en-US" sz="3000" b="1" dirty="0">
                    <a:latin typeface="+mn-ea"/>
                    <a:ea typeface="+mn-ea"/>
                  </a:rPr>
                  <a:t>等。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0251" name="组合 18"/>
            <p:cNvGrpSpPr/>
            <p:nvPr/>
          </p:nvGrpSpPr>
          <p:grpSpPr bwMode="auto">
            <a:xfrm>
              <a:off x="505172" y="3469248"/>
              <a:ext cx="10855935" cy="2131766"/>
              <a:chOff x="505172" y="3469248"/>
              <a:chExt cx="10855935" cy="2131766"/>
            </a:xfrm>
          </p:grpSpPr>
          <p:sp>
            <p:nvSpPr>
              <p:cNvPr id="14" name="文本框 9"/>
              <p:cNvSpPr txBox="1"/>
              <p:nvPr/>
            </p:nvSpPr>
            <p:spPr>
              <a:xfrm>
                <a:off x="505538" y="4057611"/>
                <a:ext cx="1574735" cy="101623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第二性征的发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15" name="左大括号 14"/>
              <p:cNvSpPr/>
              <p:nvPr/>
            </p:nvSpPr>
            <p:spPr>
              <a:xfrm>
                <a:off x="1780248" y="4035381"/>
                <a:ext cx="439719" cy="1165492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文本框 9"/>
              <p:cNvSpPr txBox="1"/>
              <p:nvPr/>
            </p:nvSpPr>
            <p:spPr>
              <a:xfrm>
                <a:off x="2146945" y="3468514"/>
                <a:ext cx="9213467" cy="14783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男性：胡须生长、喉结突出、声音</a:t>
                </a:r>
                <a:r>
                  <a:rPr lang="zh-CN" altLang="en-US" sz="3000" b="1" u="sng" dirty="0">
                    <a:latin typeface="+mn-ea"/>
                    <a:ea typeface="+mn-ea"/>
                  </a:rPr>
                  <a:t>　　　　</a:t>
                </a:r>
                <a:r>
                  <a:rPr lang="zh-CN" altLang="en-US" sz="3000" b="1" dirty="0">
                    <a:latin typeface="+mn-ea"/>
                    <a:ea typeface="+mn-ea"/>
                  </a:rPr>
                  <a:t>、声调</a:t>
                </a:r>
                <a:r>
                  <a:rPr lang="en-US" altLang="zh-CN" sz="3000" b="1" dirty="0">
                    <a:latin typeface="+mn-ea"/>
                    <a:ea typeface="+mn-ea"/>
                  </a:rPr>
                  <a:t>______</a:t>
                </a:r>
                <a:r>
                  <a:rPr lang="zh-CN" altLang="en-US" sz="3000" b="1" dirty="0">
                    <a:latin typeface="+mn-ea"/>
                    <a:ea typeface="+mn-ea"/>
                  </a:rPr>
                  <a:t>等。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2148533" y="4924584"/>
                <a:ext cx="8653103" cy="6764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女性：乳房增大、声音</a:t>
                </a:r>
                <a:r>
                  <a:rPr lang="zh-CN" altLang="en-US" sz="3000" b="1" u="sng" dirty="0">
                    <a:latin typeface="+mn-ea"/>
                    <a:ea typeface="+mn-ea"/>
                  </a:rPr>
                  <a:t>　　　　</a:t>
                </a:r>
                <a:r>
                  <a:rPr lang="zh-CN" altLang="en-US" sz="3000" b="1" dirty="0">
                    <a:latin typeface="+mn-ea"/>
                    <a:ea typeface="+mn-ea"/>
                  </a:rPr>
                  <a:t>、声调</a:t>
                </a:r>
                <a:r>
                  <a:rPr lang="zh-CN" altLang="en-US" sz="3000" b="1" u="sng" dirty="0">
                    <a:latin typeface="+mn-ea"/>
                    <a:ea typeface="+mn-ea"/>
                  </a:rPr>
                  <a:t>　　　　</a:t>
                </a:r>
                <a:r>
                  <a:rPr lang="zh-CN" altLang="en-US" sz="3000" b="1" dirty="0">
                    <a:latin typeface="+mn-ea"/>
                    <a:ea typeface="+mn-ea"/>
                  </a:rPr>
                  <a:t>等。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874125" y="19367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遗精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837613" y="28654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323263" y="37544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变粗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49500" y="44180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较低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294438" y="51958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变细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001125" y="51704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较高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363538" y="1109663"/>
            <a:ext cx="11574462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．青春期的形态结构发育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青春期人体器官的功能发育也很显著，肌肉的力量突增，心脏的收缩能力大大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，肺活量显著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，脑的内部结构和功能不断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，其调节功能大大增强。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470275" y="33797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24138" y="27146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32563" y="272732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60500" y="341630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分化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327818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青春期卫生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50838" y="1446213"/>
            <a:ext cx="11574462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．遗精：男子进入青春期以后，由精子和精囊腺、前列腺所分泌的黏液组成的精液，积累到一定量会自动排出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，这就是遗精。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．月经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女子进入青春期以后，每月一次的子宫出血现象。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形成过程：在卵子成熟和排出的过程中，卵巢分泌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，促使子宫内膜增生，为受精卵的植入和发育做准备。若排出的卵子没有受精，已经增生的 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会脱落出血，形成月经。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664450" y="2362200"/>
            <a:ext cx="10715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体外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9567863" y="44307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雌性激素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094163" y="582136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子宫内膜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347663" y="1098550"/>
            <a:ext cx="11398250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月经期卫生：月经期应该更加注意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和休息。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都是青春期正常的生理现象。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．心理变化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既有童年期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心理的痕迹，又有成年人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心理的萌芽；对异性产生朦胧的依恋。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人的生长发育和青春期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799263" y="1349375"/>
            <a:ext cx="1422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清洁卫生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729663" y="134778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饮食营养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84263" y="20256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遗精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436813" y="20256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24138" y="33893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幼稚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397875" y="3402013"/>
            <a:ext cx="8048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2442</Words>
  <Application>WPS 演示</Application>
  <PresentationFormat>自定义</PresentationFormat>
  <Paragraphs>260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88</cp:revision>
  <dcterms:created xsi:type="dcterms:W3CDTF">2018-02-07T00:47:00Z</dcterms:created>
  <dcterms:modified xsi:type="dcterms:W3CDTF">2023-12-27T01:42:44Z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52A54334EB7A42268E28CFC059214948_12</vt:lpwstr>
  </property>
</Properties>
</file>