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70" r:id="rId5"/>
    <p:sldId id="272" r:id="rId6"/>
    <p:sldId id="271" r:id="rId7"/>
    <p:sldId id="314" r:id="rId8"/>
    <p:sldId id="315" r:id="rId9"/>
    <p:sldId id="276" r:id="rId10"/>
    <p:sldId id="278" r:id="rId11"/>
    <p:sldId id="319" r:id="rId12"/>
    <p:sldId id="300" r:id="rId13"/>
    <p:sldId id="320" r:id="rId14"/>
    <p:sldId id="280" r:id="rId15"/>
    <p:sldId id="281" r:id="rId16"/>
    <p:sldId id="301" r:id="rId17"/>
    <p:sldId id="283" r:id="rId18"/>
    <p:sldId id="297" r:id="rId19"/>
    <p:sldId id="306" r:id="rId20"/>
    <p:sldId id="307" r:id="rId21"/>
    <p:sldId id="305" r:id="rId22"/>
    <p:sldId id="317" r:id="rId23"/>
    <p:sldId id="291" r:id="rId24"/>
    <p:sldId id="321" r:id="rId25"/>
    <p:sldId id="322" r:id="rId26"/>
    <p:sldId id="293" r:id="rId27"/>
    <p:sldId id="313" r:id="rId28"/>
    <p:sldId id="295" r:id="rId29"/>
    <p:sldId id="296" r:id="rId30"/>
    <p:sldId id="318" r:id="rId31"/>
    <p:sldId id="323" r:id="rId32"/>
  </p:sldIdLst>
  <p:sldSz cx="12192000" cy="6858000"/>
  <p:notesSz cx="7103745" cy="10234295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"/>
          <p:cNvSpPr txBox="1">
            <a:spLocks noChangeArrowheads="1"/>
          </p:cNvSpPr>
          <p:nvPr/>
        </p:nvSpPr>
        <p:spPr bwMode="auto">
          <a:xfrm>
            <a:off x="-635" y="2489200"/>
            <a:ext cx="1219200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第十章   人体内的物质运输和能量供给</a:t>
            </a:r>
            <a:endParaRPr lang="zh-CN" altLang="en-US" sz="4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4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小结与复习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360363" y="1182688"/>
            <a:ext cx="11501437" cy="2493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图中③红细胞数量最多，呈双面凹的圆饼状；③红细胞因含有血红蛋白而呈红色；②白细胞个体最大，数量最少，有细胞核，能穿透血管壁，能够吞噬病菌，与免疫功能有关；①是血小板，没有细胞核，主要功能是止血和加速凝血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428625" y="842963"/>
            <a:ext cx="11145838" cy="3351212"/>
            <a:chOff x="428344" y="843731"/>
            <a:chExt cx="11145706" cy="3350829"/>
          </a:xfrm>
        </p:grpSpPr>
        <p:sp>
          <p:nvSpPr>
            <p:cNvPr id="4" name="文本框 2"/>
            <p:cNvSpPr txBox="1"/>
            <p:nvPr/>
          </p:nvSpPr>
          <p:spPr>
            <a:xfrm>
              <a:off x="428344" y="843731"/>
              <a:ext cx="11145706" cy="14762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  下面是小鱼尾鳍内血液的流动情况示意图，箭头表示血流方向，其中箭头处血管表示动脉的是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pic>
          <p:nvPicPr>
            <p:cNvPr id="15366" name="Picture 1" descr="SJC10-28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231715" y="2404998"/>
              <a:ext cx="4609578" cy="1789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77013" y="1771333"/>
            <a:ext cx="4762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296863" y="4264025"/>
            <a:ext cx="11503025" cy="1293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用显微镜观察小鱼尾鳍时，从主干流向分支的血管是动脉，由分支汇集而成的血管是静脉，红细胞单行通过的是毛细血管。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428625" y="842963"/>
            <a:ext cx="11145838" cy="3154362"/>
            <a:chOff x="428344" y="843731"/>
            <a:chExt cx="11145706" cy="3153130"/>
          </a:xfrm>
        </p:grpSpPr>
        <p:sp>
          <p:nvSpPr>
            <p:cNvPr id="2" name="文本框 2"/>
            <p:cNvSpPr txBox="1"/>
            <p:nvPr/>
          </p:nvSpPr>
          <p:spPr>
            <a:xfrm>
              <a:off x="428344" y="843731"/>
              <a:ext cx="11145706" cy="7832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3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  图中不能正确表示健康人的心脏收缩、舒张状态的是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pic>
          <p:nvPicPr>
            <p:cNvPr id="16390" name="Picture 2" descr="SJC10-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642991" y="2467627"/>
              <a:ext cx="5273458" cy="1529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607675" y="1003935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296863" y="4264025"/>
            <a:ext cx="11503025" cy="180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心房收缩，心室舒张，这时房室瓣处于打开状态，保证血液由心房进入心室；心室收缩时，房室瓣关闭，动脉瓣打开，血液由心室流向动脉，所以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图不能正确表示健康人的心脏收缩、舒张状态。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23900" y="842963"/>
            <a:ext cx="7040563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类型二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血液循环的过程和物质变化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pic>
        <p:nvPicPr>
          <p:cNvPr id="1741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9125" y="1054100"/>
            <a:ext cx="1143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425450" y="1979613"/>
          <a:ext cx="11298238" cy="2987675"/>
        </p:xfrm>
        <a:graphic>
          <a:graphicData uri="http://schemas.openxmlformats.org/drawingml/2006/table">
            <a:tbl>
              <a:tblPr/>
              <a:tblGrid>
                <a:gridCol w="1620838"/>
                <a:gridCol w="1935162"/>
                <a:gridCol w="1936750"/>
                <a:gridCol w="1935163"/>
                <a:gridCol w="1935162"/>
                <a:gridCol w="1935163"/>
              </a:tblGrid>
              <a:tr h="801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起点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动脉血管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物质交换场所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静脉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血管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终点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1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体循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环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左心室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主动脉，全身的各级动脉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毛细血管网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各级静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脉，上、下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腔静脉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右心房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肺循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环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右心室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肺动脉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肺部的毛细血管网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肺静脉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左心房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37275" y="1874838"/>
            <a:ext cx="476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377825" y="993775"/>
            <a:ext cx="11145838" cy="4140200"/>
            <a:chOff x="378240" y="994044"/>
            <a:chExt cx="11145706" cy="4139146"/>
          </a:xfrm>
        </p:grpSpPr>
        <p:sp>
          <p:nvSpPr>
            <p:cNvPr id="7" name="文本框 2"/>
            <p:cNvSpPr txBox="1"/>
            <p:nvPr/>
          </p:nvSpPr>
          <p:spPr>
            <a:xfrm>
              <a:off x="378240" y="994044"/>
              <a:ext cx="11145706" cy="41391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solidFill>
                    <a:srgbClr val="FF0000"/>
                  </a:solidFill>
                  <a:latin typeface="+mn-ea"/>
                  <a:ea typeface="+mn-ea"/>
                  <a:cs typeface="Times New Roman" panose="02020603050405020304"/>
                </a:rPr>
                <a:t>例</a:t>
              </a:r>
              <a:r>
                <a:rPr lang="en-US" sz="3000" b="1" kern="100" dirty="0">
                  <a:solidFill>
                    <a:srgbClr val="FF0000"/>
                  </a:solidFill>
                  <a:latin typeface="+mn-ea"/>
                  <a:ea typeface="+mn-ea"/>
                  <a:cs typeface="Courier New" panose="02070309020205020404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/>
                </a:rPr>
                <a:t>　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如图表示人体血液流经血管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时，血液含氧量与血压的变化。下列有关叙述正确的是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中的血液来自心脏的左心室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．与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相比，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管壁厚，弹性大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中的血液是静脉血，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中的血液是动脉血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是身体各部分组织细胞周围的毛细血管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pic>
          <p:nvPicPr>
            <p:cNvPr id="18437" name="Picture 1" descr="7SS74原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279703" y="2768252"/>
              <a:ext cx="3006247" cy="2095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49275" y="1060450"/>
            <a:ext cx="11312525" cy="180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是肺动脉，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是肺静脉，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是肺部的毛细血管。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肺动脉中的血液来自心脏的右心室；与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相比，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管壁薄，弹性小；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肺动脉中的血液是静脉血，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是静脉中的血液是动脉血。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200025" y="1536700"/>
            <a:ext cx="11737975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  下列关于血液循环知识表述正确的是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．血液循环的动力泵是心脏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．动脉中有动脉瓣，静脉中有静脉瓣，可以防止血液倒流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．动脉中流动脉血，静脉中流静脉血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．心脏四个腔中，心壁最厚的是右心室壁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547688" y="915988"/>
            <a:ext cx="1627187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723505" y="1694815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3375" y="1044575"/>
            <a:ext cx="1158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317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心脏主要由心肌构成，是血液循环的动力器官；心室与动脉之间有动脉瓣，静脉中有静脉瓣，都可以防止血液倒流，动脉内没有瓣膜；动脉血管中流动的不一定是动脉血，如肺动脉中流静脉血，静脉血管中流动的不一定是静脉血，如肺静脉中流动脉血；左心室的收缩把血液输送到全身，左心室输送血液的距离长，左心室的壁比右心室的壁厚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868363"/>
            <a:ext cx="11145838" cy="216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5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  在某同学的静脉血、动脉血以及组织细胞中，二氧化碳和氧气含量的相对值如下表所示，其中，表示动脉血的是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假设其他气体含量相同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960053" y="2443480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92313" y="3344863"/>
          <a:ext cx="7902575" cy="1203326"/>
        </p:xfrm>
        <a:graphic>
          <a:graphicData uri="http://schemas.openxmlformats.org/drawingml/2006/table">
            <a:tbl>
              <a:tblPr/>
              <a:tblGrid>
                <a:gridCol w="2846387"/>
                <a:gridCol w="1628775"/>
                <a:gridCol w="1800225"/>
                <a:gridCol w="1627188"/>
              </a:tblGrid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C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二氧化碳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氧气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100/86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100/250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100/67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2457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组织细胞和静脉血中二氧化碳的含量都高于氧气的含量，特别是组织细胞中二氧化碳的含量最高。表中能代表静脉血的序号是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，代表组织细胞的序号是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。动脉血比静脉血氧气含量高，二氧化碳含量少。表中能代表动脉血的是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2500313" y="1511300"/>
            <a:ext cx="6110287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总结提升（三）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 建 知 识 框 架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57438" y="4359275"/>
            <a:ext cx="9126537" cy="1038225"/>
            <a:chOff x="4443" y="6850"/>
            <a:chExt cx="11921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287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归 类 整 合 创 新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77925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328613" y="806450"/>
            <a:ext cx="11628437" cy="5631180"/>
            <a:chOff x="328135" y="806153"/>
            <a:chExt cx="11629050" cy="5631041"/>
          </a:xfrm>
        </p:grpSpPr>
        <p:sp>
          <p:nvSpPr>
            <p:cNvPr id="3" name="文本框 2"/>
            <p:cNvSpPr txBox="1"/>
            <p:nvPr/>
          </p:nvSpPr>
          <p:spPr>
            <a:xfrm>
              <a:off x="328135" y="806153"/>
              <a:ext cx="11146425" cy="56310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6.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  如图为人体血液与组织细胞之间的物质交换示意图，请据图作答。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(1)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图中所示血管为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____________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，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与其他血管相比，管内血流速度最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(2)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该血管中的营养物质主要由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________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填某器官的名称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吸收进入血液。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(3)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经过物质交换后，从该血管流出的是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血。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(4)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进入组织细胞内的氧气，最终在组织细胞的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内被利用。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pic>
          <p:nvPicPr>
            <p:cNvPr id="24585" name="Picture 1" descr="SJC10-3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703506" y="1979111"/>
              <a:ext cx="4253679" cy="2329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817938" y="244951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毛细血管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550025" y="3103563"/>
            <a:ext cx="4937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05488" y="3779838"/>
            <a:ext cx="8048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334250" y="51704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469313" y="585787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线粒体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(1)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图中血管中红细胞呈单行通过，故血管为毛细血管，毛细血管具有数量多、管壁薄、管腔窄、血流慢的特点，故与其他血管相比，管内血流速度最慢。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(2)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血管中的营养物质主要由小肠吸收进入血液。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(3)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血液中的氧气进入组织细胞，血液由含氧丰富的动脉血变为含氧少的静脉血，经过物质交换后流出的是静脉血。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(4)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氧气和营养物质进入组织细胞，在组织细胞的线粒体中进行呼吸作用，释放出能量，供给人体的生命活动。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ChangeArrowheads="1"/>
          </p:cNvSpPr>
          <p:nvPr/>
        </p:nvSpPr>
        <p:spPr bwMode="auto">
          <a:xfrm>
            <a:off x="109378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709613" y="884238"/>
            <a:ext cx="7040562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类型三　人体的气体交换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pic>
        <p:nvPicPr>
          <p:cNvPr id="2662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3563" y="1081088"/>
            <a:ext cx="115887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2"/>
          <p:cNvSpPr txBox="1"/>
          <p:nvPr/>
        </p:nvSpPr>
        <p:spPr>
          <a:xfrm>
            <a:off x="200025" y="1536700"/>
            <a:ext cx="11737975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．呼吸系统的组成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58813" y="2316163"/>
          <a:ext cx="10388600" cy="4135439"/>
        </p:xfrm>
        <a:graphic>
          <a:graphicData uri="http://schemas.openxmlformats.org/drawingml/2006/table">
            <a:tbl>
              <a:tblPr/>
              <a:tblGrid>
                <a:gridCol w="735012"/>
                <a:gridCol w="742950"/>
                <a:gridCol w="1482725"/>
                <a:gridCol w="7427913"/>
              </a:tblGrid>
              <a:tr h="1474788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呼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吸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系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统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呼吸道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鼻腔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其中的鼻毛能阻挡空气中的小颗粒，黏液能温暖湿润空气、粘住空气小颗粒，形成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鼻涕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1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咽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既是空气的通道，又是食物的通道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声带在空气通过时振动发出声音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气管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内表面有黏膜，分泌的黏液可以粘住空气中的小颗粒，形成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痰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1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支气管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4921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呼吸系统的主要器官，基本单位是肺泡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5"/>
          <p:cNvSpPr>
            <a:spLocks noChangeArrowheads="1"/>
          </p:cNvSpPr>
          <p:nvPr/>
        </p:nvSpPr>
        <p:spPr bwMode="auto">
          <a:xfrm>
            <a:off x="109378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613" y="973138"/>
            <a:ext cx="5381625" cy="78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呼吸过程的比较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93763" y="1951038"/>
          <a:ext cx="10379075" cy="3760787"/>
        </p:xfrm>
        <a:graphic>
          <a:graphicData uri="http://schemas.openxmlformats.org/drawingml/2006/table">
            <a:tbl>
              <a:tblPr/>
              <a:tblGrid>
                <a:gridCol w="1139825"/>
                <a:gridCol w="1438275"/>
                <a:gridCol w="3684587"/>
                <a:gridCol w="1562100"/>
                <a:gridCol w="2554288"/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过程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肋间肌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肋骨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膈肌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膈顶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吸气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收缩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肋骨向上向外运动，胸廓前后左右径增大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收缩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稍下降，胸廓上下径增大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呼气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舒张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肋骨下降，胸廓前后左右径缩小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舒张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回升，胸廓上下径缩小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5"/>
          <p:cNvSpPr>
            <a:spLocks noChangeArrowheads="1"/>
          </p:cNvSpPr>
          <p:nvPr/>
        </p:nvSpPr>
        <p:spPr bwMode="auto">
          <a:xfrm>
            <a:off x="109378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973" y="378778"/>
            <a:ext cx="6772275" cy="78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．肺泡里和组织里的气体交换过程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23900" y="1036320"/>
          <a:ext cx="11036300" cy="5858510"/>
        </p:xfrm>
        <a:graphic>
          <a:graphicData uri="http://schemas.openxmlformats.org/drawingml/2006/table">
            <a:tbl>
              <a:tblPr/>
              <a:tblGrid>
                <a:gridCol w="1905000"/>
                <a:gridCol w="1841500"/>
                <a:gridCol w="2882900"/>
                <a:gridCol w="2717800"/>
                <a:gridCol w="1689100"/>
              </a:tblGrid>
              <a:tr h="49403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气体交换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交换对象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交换原理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交换后血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液变化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氧气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二氧化碳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29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肺泡里的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气体交换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浓度高、压力大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浓度低、压力小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静脉血变动脉血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静脉血液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浓度低、压力小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浓度高、压力大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293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组织里的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气体交换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细胞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浓度低、压力小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浓度高、压力大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动脉血变静脉血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组织液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扩散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扩散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29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动脉血液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浓度高、压力大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浓度低、压力小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5"/>
          <p:cNvSpPr>
            <a:spLocks noChangeArrowheads="1"/>
          </p:cNvSpPr>
          <p:nvPr/>
        </p:nvSpPr>
        <p:spPr bwMode="auto">
          <a:xfrm>
            <a:off x="113506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38150" y="850900"/>
            <a:ext cx="11098213" cy="5173663"/>
            <a:chOff x="437881" y="851668"/>
            <a:chExt cx="11098590" cy="5172757"/>
          </a:xfrm>
        </p:grpSpPr>
        <p:sp>
          <p:nvSpPr>
            <p:cNvPr id="2" name="文本框 2"/>
            <p:cNvSpPr txBox="1"/>
            <p:nvPr/>
          </p:nvSpPr>
          <p:spPr>
            <a:xfrm>
              <a:off x="437881" y="851668"/>
              <a:ext cx="10582634" cy="48315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FF0000"/>
                  </a:solidFill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例</a:t>
              </a:r>
              <a:r>
                <a:rPr lang="en-US" altLang="zh-CN" sz="3000" b="1">
                  <a:solidFill>
                    <a:srgbClr val="FF0000"/>
                  </a:solidFill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3  </a:t>
              </a: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如图是模拟膈肌运动的实验装置，请回答：</a:t>
              </a:r>
              <a:endPara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(1)</a:t>
              </a: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图甲所示实验装置中，序号</a:t>
              </a:r>
              <a:r>
                <a:rPr lang="en-US" altLang="zh-CN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________</a:t>
              </a: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模拟人体的肺，序号</a:t>
              </a:r>
              <a:r>
                <a:rPr lang="en-US" altLang="zh-CN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________</a:t>
              </a: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模拟人体的膈。</a:t>
              </a:r>
              <a:endPara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(2)</a:t>
              </a: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图乙模拟的是人体在</a:t>
              </a:r>
              <a:r>
                <a:rPr lang="en-US" altLang="zh-CN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________</a:t>
              </a: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时膈肌所处的运动状态，此时由于膈肌的收缩，胸廓的</a:t>
              </a:r>
              <a:r>
                <a:rPr lang="en-US" altLang="zh-CN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________</a:t>
              </a: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径增大。</a:t>
              </a:r>
              <a:endPara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(3)</a:t>
              </a: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当人体处于图甲所示的呼吸运动状态时，</a:t>
              </a:r>
              <a:endPara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肋骨间的肌肉处于</a:t>
              </a:r>
              <a:r>
                <a:rPr lang="en-US" altLang="zh-CN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________</a:t>
              </a:r>
              <a:r>
                <a:rPr lang="zh-CN" altLang="en-US" sz="3000" b="1">
                  <a:latin typeface="宋体" panose="02010600030101010101" pitchFamily="2" charset="-122"/>
                  <a:ea typeface="Arial Unicode MS" panose="020B0604020202020204" charset="-122"/>
                  <a:cs typeface="Arial Unicode MS" panose="020B0604020202020204" charset="-122"/>
                </a:rPr>
                <a:t>状态。</a:t>
              </a:r>
              <a:endPara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pic>
          <p:nvPicPr>
            <p:cNvPr id="29705" name="Picture 1" descr="6SXS6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430016" y="3945699"/>
              <a:ext cx="3106455" cy="2078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26175" y="1774825"/>
            <a:ext cx="3397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16000" y="2514600"/>
            <a:ext cx="3397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4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916488" y="316706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吸气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418138" y="38433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上下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778250" y="52324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舒张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240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图甲代表的是呼气过程，呼气时，膈肌舒张，使得胸廓回缩，肺随之缩小，肺内气压大于外界大气压，气体出肺；图乙代表的是吸气过程，吸气时，膈肌收缩，使得胸廓扩大，肺随之扩大，肺内气压小于外界大气压，气体入肺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874713" y="1182688"/>
            <a:ext cx="1627187" cy="66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593725" y="1889125"/>
            <a:ext cx="11380788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 分析人体呼吸系统的结构和功能，有关叙述错误的是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．其结构层次依次是细胞、组织、器官、系统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．组织的形成需经细胞的分裂与分化才能完成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．通过肺的气体交换排出机体产生的全部废物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．各器官分工协作共同完成该系统的生理功能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721340" y="2112645"/>
            <a:ext cx="4318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0088" y="1327150"/>
            <a:ext cx="115887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4"/>
          <p:cNvSpPr txBox="1"/>
          <p:nvPr/>
        </p:nvSpPr>
        <p:spPr>
          <a:xfrm>
            <a:off x="569913" y="1055688"/>
            <a:ext cx="11204575" cy="309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人体结构层次依次是细胞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―→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组织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―→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器官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―→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系统；人体组织的形成需经细胞的分裂与分化才能完成；排泄有三条途径：二氧化碳和少量的水以气体的形式通过呼吸系统排出；水、无机盐、尿素等废物以尿液的形式通过泌尿系统排出；水、无机盐和尿素以汗液的形式通过皮肤排出；人体各器官分工协作共同完成该系统的生理功能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925" y="1062038"/>
            <a:ext cx="11382375" cy="4246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下列是“人体的呼吸”的相关知识，说法不正确的是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．长跑时，体育老师建议我们用鼻吸气、用嘴呼气，必要时可以用嘴辅助吸气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．吸气时，呼吸肌收缩，胸廓容积扩大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．在相同时间内，打篮球比慢跑耗氧量大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．肺泡外包绕着丰富的毛细血管，有利于进行气体交换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550208" y="1272540"/>
            <a:ext cx="4302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"/>
          <p:cNvGrpSpPr/>
          <p:nvPr/>
        </p:nvGrpSpPr>
        <p:grpSpPr bwMode="auto">
          <a:xfrm>
            <a:off x="158750" y="923925"/>
            <a:ext cx="4235450" cy="819150"/>
            <a:chOff x="-51" y="1646"/>
            <a:chExt cx="4986" cy="1063"/>
          </a:xfrm>
        </p:grpSpPr>
        <p:pic>
          <p:nvPicPr>
            <p:cNvPr id="7198" name="图片 4" descr="图标-0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-51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25" y="1825"/>
              <a:ext cx="4115" cy="6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 建 知 识 框 架 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1919288" y="3081338"/>
            <a:ext cx="347662" cy="291941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4" name="左大括号 33"/>
          <p:cNvSpPr/>
          <p:nvPr/>
        </p:nvSpPr>
        <p:spPr>
          <a:xfrm>
            <a:off x="3498850" y="1803400"/>
            <a:ext cx="309563" cy="21304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249488" y="2673350"/>
            <a:ext cx="1395412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载体</a:t>
            </a:r>
            <a:r>
              <a:rPr lang="en-US" altLang="zh-CN" sz="2400" b="1">
                <a:latin typeface="Calibri" panose="020F0502020204030204" pitchFamily="34" charset="0"/>
              </a:rPr>
              <a:t>——</a:t>
            </a:r>
            <a:r>
              <a:rPr lang="zh-CN" altLang="en-US" sz="2400" b="1">
                <a:latin typeface="Calibri" panose="020F0502020204030204" pitchFamily="34" charset="0"/>
              </a:rPr>
              <a:t>血液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708400" y="1522413"/>
            <a:ext cx="11890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血细胞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683000" y="2651125"/>
            <a:ext cx="827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血浆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610100" y="2290763"/>
            <a:ext cx="6688138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90%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以上是水，其余为蛋白质及氨基酸、葡萄糖、无机盐等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600575" y="3019425"/>
            <a:ext cx="51704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运载血细胞，运输营养物质和废物等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713163" y="3346450"/>
            <a:ext cx="48291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ABO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血型：</a:t>
            </a:r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型、</a:t>
            </a:r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B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型、</a:t>
            </a:r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AB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型和</a:t>
            </a:r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O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型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33388" y="3136900"/>
            <a:ext cx="86995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人体内的物质运输和能量供给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 bwMode="auto">
          <a:xfrm>
            <a:off x="1303338" y="3322638"/>
            <a:ext cx="638175" cy="2308225"/>
            <a:chOff x="1302709" y="2845978"/>
            <a:chExt cx="638827" cy="2308324"/>
          </a:xfrm>
        </p:grpSpPr>
        <p:sp>
          <p:nvSpPr>
            <p:cNvPr id="7196" name="矩形 23"/>
            <p:cNvSpPr>
              <a:spLocks noChangeArrowheads="1"/>
            </p:cNvSpPr>
            <p:nvPr/>
          </p:nvSpPr>
          <p:spPr bwMode="auto">
            <a:xfrm>
              <a:off x="1533675" y="2845978"/>
              <a:ext cx="407861" cy="23083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Calibri" panose="020F0502020204030204" pitchFamily="34" charset="0"/>
                </a:rPr>
                <a:t>血液循环系统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  <p:cxnSp>
          <p:nvCxnSpPr>
            <p:cNvPr id="27" name="直接连接符 26"/>
            <p:cNvCxnSpPr>
              <a:stCxn id="23" idx="3"/>
              <a:endCxn id="7196" idx="1"/>
            </p:cNvCxnSpPr>
            <p:nvPr/>
          </p:nvCxnSpPr>
          <p:spPr>
            <a:xfrm>
              <a:off x="1302709" y="3998552"/>
              <a:ext cx="230422" cy="15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左大括号 27"/>
          <p:cNvSpPr/>
          <p:nvPr/>
        </p:nvSpPr>
        <p:spPr>
          <a:xfrm>
            <a:off x="4741863" y="1089025"/>
            <a:ext cx="242887" cy="11652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887913" y="811213"/>
            <a:ext cx="61849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红细胞：</a:t>
            </a:r>
            <a:r>
              <a:rPr lang="zh-CN" altLang="zh-CN" sz="2400" b="1">
                <a:latin typeface="Calibri" panose="020F0502020204030204" pitchFamily="34" charset="0"/>
              </a:rPr>
              <a:t>数量最多，具有运输氧气和部分二氧化碳的功能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864100" y="1550988"/>
            <a:ext cx="73279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白细胞：体积最大，数量最少，吞噬病菌，防御保护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4891088" y="1941513"/>
            <a:ext cx="6319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血小板：体积最小，促进止血，加速血液凝固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42" name="左大括号 41"/>
          <p:cNvSpPr/>
          <p:nvPr/>
        </p:nvSpPr>
        <p:spPr>
          <a:xfrm>
            <a:off x="4479925" y="2530475"/>
            <a:ext cx="217488" cy="75088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3678238" y="3736975"/>
            <a:ext cx="48291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输血原则：以输同型血为原则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201863" y="4102100"/>
            <a:ext cx="56276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管道</a:t>
            </a:r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血管：动脉、静脉和毛细血管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203450" y="4630738"/>
            <a:ext cx="2030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动力</a:t>
            </a:r>
            <a:r>
              <a:rPr lang="en-US" altLang="zh-CN" sz="2400" b="1">
                <a:latin typeface="Calibri" panose="020F0502020204030204" pitchFamily="34" charset="0"/>
              </a:rPr>
              <a:t>——</a:t>
            </a:r>
            <a:r>
              <a:rPr lang="zh-CN" altLang="en-US" sz="2400" b="1">
                <a:latin typeface="Calibri" panose="020F0502020204030204" pitchFamily="34" charset="0"/>
              </a:rPr>
              <a:t>心脏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46" name="左大括号 45"/>
          <p:cNvSpPr/>
          <p:nvPr/>
        </p:nvSpPr>
        <p:spPr>
          <a:xfrm>
            <a:off x="4106863" y="4573588"/>
            <a:ext cx="330200" cy="54927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383088" y="4430713"/>
            <a:ext cx="58388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结构：心脏有四个腔，同侧心房心室相通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397375" y="4808538"/>
            <a:ext cx="38830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作用：血液循环的动力器官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2217738" y="5659438"/>
            <a:ext cx="14525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血液循环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51" name="左大括号 50"/>
          <p:cNvSpPr/>
          <p:nvPr/>
        </p:nvSpPr>
        <p:spPr>
          <a:xfrm>
            <a:off x="3557588" y="5465763"/>
            <a:ext cx="330200" cy="9731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3824288" y="5173663"/>
            <a:ext cx="810101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体循环途径：左心室→主动脉→全身的动脉→毛细血管网→静脉→</a:t>
            </a:r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上、下腔静脉→右心房</a:t>
            </a: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838575" y="5951538"/>
            <a:ext cx="8101013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肺循环途径：右心室→肺动脉→肺部毛细血管网→肺静脉→左心房</a:t>
            </a:r>
            <a:endParaRPr lang="zh-CN" altLang="en-US" sz="2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23" grpId="0"/>
      <p:bldP spid="28" grpId="0" animBg="1"/>
      <p:bldP spid="29" grpId="0"/>
      <p:bldP spid="30" grpId="0"/>
      <p:bldP spid="41" grpId="0"/>
      <p:bldP spid="42" grpId="0" animBg="1"/>
      <p:bldP spid="43" grpId="0"/>
      <p:bldP spid="44" grpId="0"/>
      <p:bldP spid="45" grpId="0"/>
      <p:bldP spid="46" grpId="0" animBg="1"/>
      <p:bldP spid="47" grpId="0"/>
      <p:bldP spid="48" grpId="0"/>
      <p:bldP spid="50" grpId="0"/>
      <p:bldP spid="51" grpId="0" animBg="1"/>
      <p:bldP spid="52" grpId="0"/>
      <p:bldP spid="5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4894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呼吸道能清洁、温暖和湿润气体；吸气时，膈肌与肋间肌收缩，引起胸廓前后、左右及上下径均增大，导致胸廓体积变大，造成肺内气压小于外界大气压，外界气体进入肺内，形成吸气运动；慢跑没有打篮球激烈，所消耗的氧可由呼吸过程源源不断提供；打篮球较为剧烈，供不上的氧要靠细胞无氧呼吸提供能量补偿，总耗氧量就少。慢跑比打篮球耗氧量大；肺泡是肺的功能单位，肺泡的数量很多，肺泡外包绕着毛细血管，毛细血管壁和肺泡壁都很薄，只由一层上皮细胞构成，这有利于肺泡与血液之间进行气体交换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13"/>
          <p:cNvSpPr>
            <a:spLocks noChangeArrowheads="1"/>
          </p:cNvSpPr>
          <p:nvPr/>
        </p:nvSpPr>
        <p:spPr bwMode="auto">
          <a:xfrm>
            <a:off x="639763" y="2959100"/>
            <a:ext cx="184150" cy="4921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8194" name="Line 163"/>
          <p:cNvSpPr>
            <a:spLocks noChangeShapeType="1"/>
          </p:cNvSpPr>
          <p:nvPr/>
        </p:nvSpPr>
        <p:spPr bwMode="auto">
          <a:xfrm flipH="1">
            <a:off x="1647825" y="3889375"/>
            <a:ext cx="73025" cy="71438"/>
          </a:xfrm>
          <a:prstGeom prst="line">
            <a:avLst/>
          </a:prstGeom>
          <a:noFill/>
          <a:ln w="9525">
            <a:noFill/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" name="Text Box 193"/>
          <p:cNvSpPr txBox="1">
            <a:spLocks noChangeArrowheads="1"/>
          </p:cNvSpPr>
          <p:nvPr/>
        </p:nvSpPr>
        <p:spPr bwMode="auto">
          <a:xfrm>
            <a:off x="525463" y="2420938"/>
            <a:ext cx="925512" cy="28003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人体内的物质运输和能量供给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1450975" y="3016250"/>
            <a:ext cx="841375" cy="1601788"/>
            <a:chOff x="1764406" y="3154688"/>
            <a:chExt cx="841507" cy="1600438"/>
          </a:xfrm>
        </p:grpSpPr>
        <p:sp>
          <p:nvSpPr>
            <p:cNvPr id="8210" name="Text Box 243"/>
            <p:cNvSpPr txBox="1">
              <a:spLocks noChangeArrowheads="1"/>
            </p:cNvSpPr>
            <p:nvPr/>
          </p:nvSpPr>
          <p:spPr bwMode="auto">
            <a:xfrm>
              <a:off x="2102675" y="3154688"/>
              <a:ext cx="503238" cy="1600438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600" b="1">
                  <a:latin typeface="Calibri" panose="020F0502020204030204" pitchFamily="34" charset="0"/>
                </a:rPr>
                <a:t>能量供给</a:t>
              </a:r>
              <a:endParaRPr lang="zh-CN" altLang="en-US" sz="2600" b="1">
                <a:latin typeface="Calibri" panose="020F0502020204030204" pitchFamily="34" charset="0"/>
              </a:endParaRPr>
            </a:p>
          </p:txBody>
        </p:sp>
        <p:cxnSp>
          <p:nvCxnSpPr>
            <p:cNvPr id="17" name="直接连接符 16"/>
            <p:cNvCxnSpPr>
              <a:stCxn id="14" idx="3"/>
              <a:endCxn id="8210" idx="1"/>
            </p:cNvCxnSpPr>
            <p:nvPr/>
          </p:nvCxnSpPr>
          <p:spPr>
            <a:xfrm flipV="1">
              <a:off x="1764406" y="3955700"/>
              <a:ext cx="338191" cy="31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773363" y="1481138"/>
            <a:ext cx="166052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呼吸系统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2392363" y="1677988"/>
            <a:ext cx="514350" cy="40846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20" name="左大括号 19"/>
          <p:cNvSpPr/>
          <p:nvPr/>
        </p:nvSpPr>
        <p:spPr>
          <a:xfrm>
            <a:off x="4286250" y="1241425"/>
            <a:ext cx="247650" cy="91281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787650" y="2484438"/>
            <a:ext cx="8535988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呼吸运动：吸气和呼气过程，主要与肋间肌和膈肌的运动状态有关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46588" y="1057275"/>
            <a:ext cx="45720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呼吸道：气体进出人体的通道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494213" y="1760538"/>
            <a:ext cx="32591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肺：气体交换的场所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8203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824163" y="3609975"/>
            <a:ext cx="834866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气体交换：肺泡里的气体交换和组织里的气体交换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2876550" y="4313238"/>
            <a:ext cx="287337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细胞内有机物的氧化分解，释放能量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965450" y="5430838"/>
            <a:ext cx="8383588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糖类和脂肪是人体的主要供能物质，人体所需能量约</a:t>
            </a:r>
            <a:r>
              <a:rPr lang="en-US" altLang="zh-CN" sz="2600" b="1">
                <a:latin typeface="Calibri" panose="020F0502020204030204" pitchFamily="34" charset="0"/>
              </a:rPr>
              <a:t>70%</a:t>
            </a:r>
            <a:r>
              <a:rPr lang="zh-CN" altLang="en-US" sz="2600" b="1">
                <a:latin typeface="Calibri" panose="020F0502020204030204" pitchFamily="34" charset="0"/>
              </a:rPr>
              <a:t>来源于糖类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42" name="左大括号 41"/>
          <p:cNvSpPr/>
          <p:nvPr/>
        </p:nvSpPr>
        <p:spPr>
          <a:xfrm>
            <a:off x="5627688" y="4325938"/>
            <a:ext cx="249237" cy="91281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5797550" y="4189413"/>
            <a:ext cx="387032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用于人体的各项生命活动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873750" y="4879975"/>
            <a:ext cx="152558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维持体温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19" grpId="0" animBg="1"/>
      <p:bldP spid="20" grpId="0" animBg="1"/>
      <p:bldP spid="21" grpId="0"/>
      <p:bldP spid="23" grpId="0"/>
      <p:bldP spid="24" grpId="0"/>
      <p:bldP spid="51" grpId="0"/>
      <p:bldP spid="52" grpId="0"/>
      <p:bldP spid="53" grpId="0"/>
      <p:bldP spid="42" grpId="0" animBg="1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4521200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597025"/>
            <a:ext cx="7040563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类型一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血液循环系统的组成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31083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归 类 整 合 创 新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1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1709738"/>
            <a:ext cx="1143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17525" y="2303463"/>
            <a:ext cx="3856038" cy="554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1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．血液的组成和功能</a:t>
            </a:r>
            <a:endParaRPr lang="zh-CN" altLang="en-US" sz="3000" b="1" kern="100" dirty="0">
              <a:solidFill>
                <a:prstClr val="black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graphicFrame>
        <p:nvGraphicFramePr>
          <p:cNvPr id="9250" name="Group 3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14363" y="2857500"/>
          <a:ext cx="11549062" cy="3901440"/>
        </p:xfrm>
        <a:graphic>
          <a:graphicData uri="http://schemas.openxmlformats.org/drawingml/2006/table">
            <a:tbl>
              <a:tblPr/>
              <a:tblGrid>
                <a:gridCol w="1728787"/>
                <a:gridCol w="4845050"/>
                <a:gridCol w="4975225"/>
              </a:tblGrid>
              <a:tr h="4876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组成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形态结构和成分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功能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血浆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水、蛋白质等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运载血细胞，运输养料和废物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红细胞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圆饼状，无细胞核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含有血红蛋白，运输氧气和一部分二氧化碳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白细胞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比红细胞大，有细胞核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吞噬病菌，对人体有防御和保护作用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血小板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形状不规则，无细胞核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有凝血和止血的作用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989013"/>
            <a:ext cx="1344612" cy="552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2.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血管</a:t>
            </a:r>
            <a:endParaRPr lang="zh-CN" altLang="en-US" sz="3000" b="1" kern="100" dirty="0">
              <a:solidFill>
                <a:prstClr val="black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graphicFrame>
        <p:nvGraphicFramePr>
          <p:cNvPr id="10271" name="Group 31"/>
          <p:cNvGraphicFramePr>
            <a:graphicFrameLocks noGrp="1"/>
          </p:cNvGraphicFramePr>
          <p:nvPr/>
        </p:nvGraphicFramePr>
        <p:xfrm>
          <a:off x="690563" y="1811338"/>
          <a:ext cx="10533062" cy="4873625"/>
        </p:xfrm>
        <a:graphic>
          <a:graphicData uri="http://schemas.openxmlformats.org/drawingml/2006/table">
            <a:tbl>
              <a:tblPr/>
              <a:tblGrid>
                <a:gridCol w="998537"/>
                <a:gridCol w="1392238"/>
                <a:gridCol w="5461000"/>
                <a:gridCol w="26812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种类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分布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结构特点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功能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较深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管壁厚，弹性大，管腔小，血流速度快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把血液从心脏输送到身体各部分的血管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静脉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较深或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较浅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管壁薄，弹性小，管腔大，血流速度较慢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把血液从身体各部分送回心脏的血管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毛细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血管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遍布全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身各器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官组织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管壁极薄，由一层上皮细胞构成，只允许红细胞单行通过，血流速度最慢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连接小动脉和小静脉的血管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989013"/>
            <a:ext cx="3468687" cy="552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3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．心脏的结构比较</a:t>
            </a:r>
            <a:endParaRPr lang="zh-CN" altLang="en-US" sz="3000" b="1" kern="100" dirty="0">
              <a:solidFill>
                <a:prstClr val="black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graphicFrame>
        <p:nvGraphicFramePr>
          <p:cNvPr id="11306" name="Group 42"/>
          <p:cNvGraphicFramePr>
            <a:graphicFrameLocks noGrp="1"/>
          </p:cNvGraphicFramePr>
          <p:nvPr/>
        </p:nvGraphicFramePr>
        <p:xfrm>
          <a:off x="444500" y="1746250"/>
          <a:ext cx="10804525" cy="3863977"/>
        </p:xfrm>
        <a:graphic>
          <a:graphicData uri="http://schemas.openxmlformats.org/drawingml/2006/table">
            <a:tbl>
              <a:tblPr/>
              <a:tblGrid>
                <a:gridCol w="2195513"/>
                <a:gridCol w="2019300"/>
                <a:gridCol w="2195512"/>
                <a:gridCol w="2195513"/>
                <a:gridCol w="2198687"/>
              </a:tblGrid>
              <a:tr h="1128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心脏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四腔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位置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所连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血管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所流血液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左动右静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所属循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环类型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左心房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右上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肺静脉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动脉血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肺循环终点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4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右心房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左上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上、下腔静脉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静脉血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体循环终点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左心室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右下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主动脉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动脉血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体循环起点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右心室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肺动脉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静脉血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肺循环起点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1350" y="1019175"/>
            <a:ext cx="11145838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/>
              </a:rPr>
              <a:t>例</a:t>
            </a:r>
            <a:r>
              <a:rPr lang="en-US" sz="3000" b="1" kern="100" dirty="0">
                <a:solidFill>
                  <a:srgbClr val="FF0000"/>
                </a:solidFill>
                <a:latin typeface="+mn-ea"/>
                <a:ea typeface="+mn-ea"/>
                <a:cs typeface="Courier New" panose="02070309020205020404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/>
              </a:rPr>
              <a:t>　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  下列关于血液的叙述，正确的是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．甲是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型血的人，可以给乙输血，则乙的血型一定是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型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．正常人的血浆是一种淡黄色液体，约占血液总量的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55%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．人体出现炎症时，血液中血小板的数量会大量增加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．血液中的二氧化碳主要是由红细胞运输的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12290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716838" y="1236663"/>
            <a:ext cx="476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333375" y="4559300"/>
            <a:ext cx="11353800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甲是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型血，可以输给乙，则乙血型可能是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型或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AB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型；人体出现炎症时，血液中白细胞数量大量增加；红细胞能运输二氧化碳。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06450" y="1019175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58950" y="2451100"/>
            <a:ext cx="4429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24460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总结提升（三）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100" y="1149350"/>
            <a:ext cx="1158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 bwMode="auto">
          <a:xfrm>
            <a:off x="566738" y="1585913"/>
            <a:ext cx="11407775" cy="3553460"/>
            <a:chOff x="566686" y="1585574"/>
            <a:chExt cx="11408195" cy="3553918"/>
          </a:xfrm>
        </p:grpSpPr>
        <p:sp>
          <p:nvSpPr>
            <p:cNvPr id="3" name="文本框 2"/>
            <p:cNvSpPr txBox="1"/>
            <p:nvPr/>
          </p:nvSpPr>
          <p:spPr>
            <a:xfrm>
              <a:off x="566686" y="1585574"/>
              <a:ext cx="11408195" cy="35539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 下图是人血涂片观察的模式图，其相关说法错误的是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kern="1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000" b="1" kern="1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．图中数量最多的是③红细胞，呈双面凹的圆饼状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．人血涂片因细胞③含有血红蛋白而呈红色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．图中的②是白细胞，与人的免疫功能有关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．图中的①是最小的血细胞，有细胞核，能运输氧气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319" name="Picture 1" descr="SJC10-2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732723" y="3507288"/>
              <a:ext cx="1841326" cy="1429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UNIT_TABLE_BEAUTIFY" val="smartTable{9313cd0a-349f-47cc-a67e-d615f8c0c182}"/>
</p:tagLst>
</file>

<file path=ppt/tags/tag2.xml><?xml version="1.0" encoding="utf-8"?>
<p:tagLst xmlns:p="http://schemas.openxmlformats.org/presentationml/2006/main">
  <p:tag name="KSO_WM_UNIT_TABLE_BEAUTIFY" val="smartTable{c87f03f0-cf6a-409a-a8d6-6d9788fd775b}"/>
</p:tagLst>
</file>

<file path=ppt/tags/tag3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4377</Words>
  <Application>WPS 演示</Application>
  <PresentationFormat>自定义</PresentationFormat>
  <Paragraphs>620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黑体</vt:lpstr>
      <vt:lpstr>微软雅黑</vt:lpstr>
      <vt:lpstr>华文新魏</vt:lpstr>
      <vt:lpstr>Calibri</vt:lpstr>
      <vt:lpstr>Courier New</vt:lpstr>
      <vt:lpstr>Times New Roman</vt:lpstr>
      <vt:lpstr>Courier New</vt:lpstr>
      <vt:lpstr>Times New Roman</vt:lpstr>
      <vt:lpstr>仿宋</vt:lpstr>
      <vt:lpstr>Arial Unicode MS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112</cp:revision>
  <dcterms:created xsi:type="dcterms:W3CDTF">2018-02-07T00:47:00Z</dcterms:created>
  <dcterms:modified xsi:type="dcterms:W3CDTF">2023-12-27T01:47:02Z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KSORubyTemplateID">
    <vt:lpwstr>2</vt:lpwstr>
  </property>
  <property fmtid="{D5CDD505-2E9C-101B-9397-08002B2CF9AE}" pid="4" name="ICV">
    <vt:lpwstr>3D1D3793E11047F5BAB62B50D2D1939C_12</vt:lpwstr>
  </property>
</Properties>
</file>