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4" r:id="rId8"/>
    <p:sldId id="297" r:id="rId9"/>
    <p:sldId id="283" r:id="rId10"/>
    <p:sldId id="298" r:id="rId11"/>
    <p:sldId id="272" r:id="rId12"/>
    <p:sldId id="273" r:id="rId13"/>
    <p:sldId id="299" r:id="rId14"/>
    <p:sldId id="271" r:id="rId15"/>
    <p:sldId id="276" r:id="rId16"/>
    <p:sldId id="274" r:id="rId17"/>
    <p:sldId id="277" r:id="rId18"/>
    <p:sldId id="296" r:id="rId19"/>
    <p:sldId id="294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813" autoAdjust="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package" Target="../embeddings/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8277225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人的食物来自环境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925257" y="3946614"/>
            <a:ext cx="9675339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二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人体需要的主要营养物质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3713" y="1693863"/>
            <a:ext cx="110664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．下列哪项不是物理性消化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．牙齿咀嚼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．舌的搅拌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．胃肠蠕动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．唾液淀粉酶对淀粉的消化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536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5722938" y="1849438"/>
            <a:ext cx="663575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388938" y="3879850"/>
            <a:ext cx="11298237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食物进入胃后，通过胃的蠕动，使食物与胃液充分混合，这是胃对食物的物理性消化。唾液淀粉酶能将食物中少量淀粉分解成麦芽糖，这个消化过程属于化学性消化。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07616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．下列消化液中，不能消化蛋白质的是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．唾液　　　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．胃液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．肠液　　　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．胰液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702550" y="1185863"/>
            <a:ext cx="412750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512763" y="3443288"/>
            <a:ext cx="11296650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小肠里的胰液和肠液含有消化糖类、脂肪和蛋白质的酶，胃液中含有胃蛋白酶，可以初步消化蛋白质，唾液中只含有消化淀粉的唾液淀粉酶，对蛋白质没有消化作用。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22288" y="1020763"/>
            <a:ext cx="10761662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．用淀粉做的药丸胶囊，被病人吞咽进入消化道后，最终被消化的场所是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．食道　　　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．胃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．小肠　　　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．大肠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2927350" y="1854200"/>
            <a:ext cx="411163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620713" y="4029075"/>
            <a:ext cx="11298237" cy="1930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胃液不能消化淀粉，用淀粉做的药丸胶囊在胃中不被消化，小肠中有肠液、胰液、胆汁，能消化糖类、蛋白质和脂肪。所以最终在小肠内，淀粉被分解成葡萄糖。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884238"/>
            <a:ext cx="5646737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22425"/>
            <a:ext cx="5954712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食物在口腔内的化学性消化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054100"/>
            <a:ext cx="477043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87801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71463" y="2295525"/>
            <a:ext cx="11610975" cy="4351338"/>
            <a:chOff x="272207" y="2295625"/>
            <a:chExt cx="11610321" cy="4351134"/>
          </a:xfrm>
        </p:grpSpPr>
        <p:sp>
          <p:nvSpPr>
            <p:cNvPr id="20" name="文本框 19"/>
            <p:cNvSpPr txBox="1"/>
            <p:nvPr/>
          </p:nvSpPr>
          <p:spPr>
            <a:xfrm>
              <a:off x="272207" y="2295625"/>
              <a:ext cx="11610321" cy="25763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先制备淀粉糊；然后将制备好的淀粉糊分别注入标号</a:t>
              </a:r>
              <a:r>
                <a:rPr lang="en-US" altLang="zh-CN" sz="2800" b="1" dirty="0">
                  <a:latin typeface="+mn-ea"/>
                  <a:ea typeface="+mn-ea"/>
                </a:rPr>
                <a:t>1</a:t>
              </a:r>
              <a:r>
                <a:rPr lang="zh-CN" altLang="en-US" sz="2800" b="1" dirty="0">
                  <a:latin typeface="+mn-ea"/>
                  <a:ea typeface="+mn-ea"/>
                </a:rPr>
                <a:t>、</a:t>
              </a:r>
              <a:r>
                <a:rPr lang="en-US" altLang="zh-CN" sz="2800" b="1" dirty="0">
                  <a:latin typeface="+mn-ea"/>
                  <a:ea typeface="+mn-ea"/>
                </a:rPr>
                <a:t>2</a:t>
              </a:r>
              <a:r>
                <a:rPr lang="zh-CN" altLang="en-US" sz="2800" b="1" dirty="0">
                  <a:latin typeface="+mn-ea"/>
                  <a:ea typeface="+mn-ea"/>
                </a:rPr>
                <a:t>号的试管中，然后向</a:t>
              </a:r>
              <a:r>
                <a:rPr lang="en-US" altLang="zh-CN" sz="2800" b="1" dirty="0">
                  <a:latin typeface="+mn-ea"/>
                  <a:ea typeface="+mn-ea"/>
                </a:rPr>
                <a:t>1</a:t>
              </a:r>
              <a:r>
                <a:rPr lang="zh-CN" altLang="en-US" sz="2800" b="1" dirty="0">
                  <a:latin typeface="+mn-ea"/>
                  <a:ea typeface="+mn-ea"/>
                </a:rPr>
                <a:t>、</a:t>
              </a:r>
              <a:r>
                <a:rPr lang="en-US" altLang="zh-CN" sz="2800" b="1" dirty="0">
                  <a:latin typeface="+mn-ea"/>
                  <a:ea typeface="+mn-ea"/>
                </a:rPr>
                <a:t>2</a:t>
              </a:r>
              <a:r>
                <a:rPr lang="zh-CN" altLang="en-US" sz="2800" b="1" dirty="0">
                  <a:latin typeface="+mn-ea"/>
                  <a:ea typeface="+mn-ea"/>
                </a:rPr>
                <a:t>号试管中分别滴入</a:t>
              </a:r>
              <a:r>
                <a:rPr lang="en-US" altLang="zh-CN" sz="2800" b="1" dirty="0">
                  <a:latin typeface="+mn-ea"/>
                  <a:ea typeface="+mn-ea"/>
                </a:rPr>
                <a:t>2 </a:t>
              </a:r>
              <a:r>
                <a:rPr lang="en-US" altLang="zh-CN" sz="2800" b="1" dirty="0" err="1">
                  <a:latin typeface="+mn-ea"/>
                  <a:ea typeface="+mn-ea"/>
                </a:rPr>
                <a:t>mL</a:t>
              </a:r>
              <a:r>
                <a:rPr lang="zh-CN" altLang="en-US" sz="2800" b="1" dirty="0">
                  <a:latin typeface="+mn-ea"/>
                  <a:ea typeface="+mn-ea"/>
                </a:rPr>
                <a:t>清水和一种液体物质；将两支试管充分振荡，然后放入</a:t>
              </a:r>
              <a:r>
                <a:rPr lang="en-US" altLang="zh-CN" sz="2800" b="1" dirty="0">
                  <a:latin typeface="+mn-ea"/>
                  <a:ea typeface="+mn-ea"/>
                </a:rPr>
                <a:t>37 ℃</a:t>
              </a:r>
              <a:r>
                <a:rPr lang="zh-CN" altLang="en-US" sz="2800" b="1" dirty="0">
                  <a:latin typeface="+mn-ea"/>
                  <a:ea typeface="+mn-ea"/>
                </a:rPr>
                <a:t>的水中；最后取出试管，向</a:t>
              </a:r>
              <a:r>
                <a:rPr lang="en-US" altLang="zh-CN" sz="2800" b="1" dirty="0">
                  <a:latin typeface="+mn-ea"/>
                  <a:ea typeface="+mn-ea"/>
                </a:rPr>
                <a:t>1</a:t>
              </a:r>
              <a:r>
                <a:rPr lang="zh-CN" altLang="en-US" sz="2800" b="1" dirty="0">
                  <a:latin typeface="+mn-ea"/>
                  <a:ea typeface="+mn-ea"/>
                </a:rPr>
                <a:t>、</a:t>
              </a:r>
              <a:r>
                <a:rPr lang="en-US" altLang="zh-CN" sz="2800" b="1" dirty="0">
                  <a:latin typeface="+mn-ea"/>
                  <a:ea typeface="+mn-ea"/>
                </a:rPr>
                <a:t>2</a:t>
              </a:r>
              <a:r>
                <a:rPr lang="zh-CN" altLang="en-US" sz="2800" b="1" dirty="0">
                  <a:latin typeface="+mn-ea"/>
                  <a:ea typeface="+mn-ea"/>
                </a:rPr>
                <a:t>号试管中各滴入</a:t>
              </a:r>
              <a:r>
                <a:rPr lang="en-US" altLang="zh-CN" sz="2800" b="1" dirty="0">
                  <a:latin typeface="+mn-ea"/>
                  <a:ea typeface="+mn-ea"/>
                </a:rPr>
                <a:t>2</a:t>
              </a:r>
              <a:r>
                <a:rPr lang="zh-CN" altLang="en-US" sz="2800" b="1" dirty="0">
                  <a:latin typeface="+mn-ea"/>
                  <a:ea typeface="+mn-ea"/>
                </a:rPr>
                <a:t>滴碘液，观察颜色变化情况。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8440" name="Picture 1" descr="YYD3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4835" y="4885898"/>
              <a:ext cx="5868537" cy="1760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854075"/>
            <a:ext cx="11423650" cy="414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号试管所加液体物质是什么？水浴后滴加碘液，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号试管不变蓝色说明了什么？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．馒头在口腔中发生了哪几种消化作用？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．淀粉、蛋白质、脂肪等营养物质最终分解为哪些营养成分？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365125" y="779463"/>
            <a:ext cx="11534775" cy="5807075"/>
            <a:chOff x="365016" y="779581"/>
            <a:chExt cx="11534710" cy="5806323"/>
          </a:xfrm>
        </p:grpSpPr>
        <p:sp>
          <p:nvSpPr>
            <p:cNvPr id="4" name="文本框 2"/>
            <p:cNvSpPr txBox="1"/>
            <p:nvPr/>
          </p:nvSpPr>
          <p:spPr>
            <a:xfrm>
              <a:off x="399941" y="779581"/>
              <a:ext cx="11499785" cy="21698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【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归纳提升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】 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1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号试管中加入的是唾液。唾液中含有唾液淀粉酶，在条件适宜的情况下，唾液淀粉酶将淀粉分解了，说明唾液对淀粉有消化作用。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384066" y="3168459"/>
              <a:ext cx="2949558" cy="7857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2.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口腔内的消化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3278063" y="3066872"/>
              <a:ext cx="323848" cy="1209518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3532061" y="2828778"/>
              <a:ext cx="7567569" cy="7841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牙齿的咀嚼、舌的搅拌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——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物理性消化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2"/>
            <p:cNvSpPr txBox="1"/>
            <p:nvPr/>
          </p:nvSpPr>
          <p:spPr>
            <a:xfrm>
              <a:off x="3517773" y="3673218"/>
              <a:ext cx="6610313" cy="7841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唾液的分解作用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——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化学性消化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365016" y="4416072"/>
              <a:ext cx="11409299" cy="2169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3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．淀粉、蛋白质等营养物质最终在小肠中被消化，淀粉最终分解为葡萄糖，蛋白质最终分解为氨基酸，脂肪最终分解为甘油和脂肪酸。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42888" y="987425"/>
            <a:ext cx="11469687" cy="5057775"/>
            <a:chOff x="243475" y="987000"/>
            <a:chExt cx="11469419" cy="5058961"/>
          </a:xfrm>
        </p:grpSpPr>
        <p:sp>
          <p:nvSpPr>
            <p:cNvPr id="5" name="文本框 4"/>
            <p:cNvSpPr txBox="1"/>
            <p:nvPr/>
          </p:nvSpPr>
          <p:spPr>
            <a:xfrm>
              <a:off x="243475" y="987000"/>
              <a:ext cx="11469419" cy="35552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[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典例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]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　如图是某生物兴趣小组同学在探究“口腔内的化学性消化”时的实验过程，请你分析该过程。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(1)1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号试管所起的作用是与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号试管进行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(2)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在步骤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加碘液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滴后颜色不变蓝的是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号试管，其原因是：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_______________________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 pitchFamily="49" charset="0"/>
                </a:rPr>
                <a:t>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endParaRPr>
            </a:p>
          </p:txBody>
        </p:sp>
        <p:pic>
          <p:nvPicPr>
            <p:cNvPr id="21511" name="Picture 1" descr="YYD3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352431" y="2402009"/>
              <a:ext cx="3132571" cy="3643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438525" y="3968750"/>
            <a:ext cx="4786313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667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唾液中的淀粉酶将淀粉消化分解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05675" y="2581275"/>
            <a:ext cx="8032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对照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562850" y="3305175"/>
            <a:ext cx="3397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2</a:t>
            </a:r>
            <a:endParaRPr lang="zh-CN" altLang="en-US">
              <a:latin typeface="Calibri" panose="020F0502020204030204" pitchFamily="34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14325" y="1120775"/>
            <a:ext cx="11455400" cy="239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(1)1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号试管和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号试管为一组对照实验，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号试管是对照组，所起的作用是对照作用，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号试管是实验组。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(2)2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号试管中加入了唾液，试管中的淀粉被唾液中的唾液淀粉酶分解为麦芽糖，滴加碘液后不变蓝，溶液呈碘液的淡黄色。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71550" y="1041400"/>
            <a:ext cx="1628775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6938" y="1249363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062038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69950" y="1785938"/>
            <a:ext cx="12604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唾液腺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01963" y="1774825"/>
            <a:ext cx="819150" cy="5445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口腔</a:t>
            </a:r>
            <a:endParaRPr lang="zh-CN" altLang="en-US" sz="2400" b="1" dirty="0"/>
          </a:p>
        </p:txBody>
      </p:sp>
      <p:grpSp>
        <p:nvGrpSpPr>
          <p:cNvPr id="81" name="组合 80"/>
          <p:cNvGrpSpPr/>
          <p:nvPr/>
        </p:nvGrpSpPr>
        <p:grpSpPr bwMode="auto">
          <a:xfrm>
            <a:off x="2085975" y="1636713"/>
            <a:ext cx="915988" cy="461962"/>
            <a:chOff x="2086114" y="1637497"/>
            <a:chExt cx="916393" cy="461665"/>
          </a:xfrm>
        </p:grpSpPr>
        <p:cxnSp>
          <p:nvCxnSpPr>
            <p:cNvPr id="31" name="直接箭头连接符 30"/>
            <p:cNvCxnSpPr>
              <a:stCxn id="27" idx="3"/>
              <a:endCxn id="29" idx="1"/>
            </p:cNvCxnSpPr>
            <p:nvPr/>
          </p:nvCxnSpPr>
          <p:spPr>
            <a:xfrm>
              <a:off x="2130584" y="2046809"/>
              <a:ext cx="87192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597" name="矩形 32"/>
            <p:cNvSpPr>
              <a:spLocks noChangeArrowheads="1"/>
            </p:cNvSpPr>
            <p:nvPr/>
          </p:nvSpPr>
          <p:spPr bwMode="auto">
            <a:xfrm>
              <a:off x="2086114" y="1637497"/>
              <a:ext cx="8034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Calibri" panose="020F0502020204030204" pitchFamily="34" charset="0"/>
                </a:rPr>
                <a:t>唾液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3998913" y="1065213"/>
            <a:ext cx="26987" cy="5362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602538" y="1093788"/>
            <a:ext cx="15875" cy="52657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428875" y="2705100"/>
            <a:ext cx="1422400" cy="546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咽、食道</a:t>
            </a:r>
            <a:endParaRPr lang="zh-CN" altLang="en-US" sz="2400" b="1" dirty="0"/>
          </a:p>
        </p:txBody>
      </p:sp>
      <p:sp>
        <p:nvSpPr>
          <p:cNvPr id="40" name="矩形 39"/>
          <p:cNvSpPr/>
          <p:nvPr/>
        </p:nvSpPr>
        <p:spPr>
          <a:xfrm>
            <a:off x="2387600" y="3689350"/>
            <a:ext cx="1465263" cy="8143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胃</a:t>
            </a:r>
            <a:endParaRPr lang="en-US" altLang="zh-CN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胃液</a:t>
            </a:r>
            <a:endParaRPr lang="zh-CN" altLang="en-US" sz="2400" b="1" dirty="0"/>
          </a:p>
        </p:txBody>
      </p:sp>
      <p:grpSp>
        <p:nvGrpSpPr>
          <p:cNvPr id="82" name="组合 81"/>
          <p:cNvGrpSpPr/>
          <p:nvPr/>
        </p:nvGrpSpPr>
        <p:grpSpPr bwMode="auto">
          <a:xfrm>
            <a:off x="2033588" y="3740150"/>
            <a:ext cx="831850" cy="722313"/>
            <a:chOff x="2033516" y="3739478"/>
            <a:chExt cx="832513" cy="723331"/>
          </a:xfrm>
        </p:grpSpPr>
        <p:sp>
          <p:nvSpPr>
            <p:cNvPr id="41" name="右大括号 40"/>
            <p:cNvSpPr/>
            <p:nvPr/>
          </p:nvSpPr>
          <p:spPr>
            <a:xfrm>
              <a:off x="2648368" y="3739478"/>
              <a:ext cx="217661" cy="723331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3" name="直接箭头连接符 42"/>
            <p:cNvCxnSpPr/>
            <p:nvPr/>
          </p:nvCxnSpPr>
          <p:spPr>
            <a:xfrm flipV="1">
              <a:off x="2033516" y="3876195"/>
              <a:ext cx="586254" cy="127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flipV="1">
              <a:off x="2035104" y="4068554"/>
              <a:ext cx="587843" cy="1430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 flipV="1">
              <a:off x="2063702" y="4232297"/>
              <a:ext cx="586255" cy="14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2376488" y="4838700"/>
            <a:ext cx="1465262" cy="8143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小肠</a:t>
            </a:r>
            <a:endParaRPr lang="en-US" altLang="zh-CN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肠液</a:t>
            </a:r>
            <a:endParaRPr lang="zh-CN" altLang="en-US" sz="2400" b="1" dirty="0"/>
          </a:p>
        </p:txBody>
      </p:sp>
      <p:grpSp>
        <p:nvGrpSpPr>
          <p:cNvPr id="83" name="组合 82"/>
          <p:cNvGrpSpPr/>
          <p:nvPr/>
        </p:nvGrpSpPr>
        <p:grpSpPr bwMode="auto">
          <a:xfrm>
            <a:off x="1171575" y="4667250"/>
            <a:ext cx="1397000" cy="673100"/>
            <a:chOff x="1171706" y="4667296"/>
            <a:chExt cx="1396346" cy="673346"/>
          </a:xfrm>
        </p:grpSpPr>
        <p:cxnSp>
          <p:nvCxnSpPr>
            <p:cNvPr id="48" name="直接箭头连接符 47"/>
            <p:cNvCxnSpPr/>
            <p:nvPr/>
          </p:nvCxnSpPr>
          <p:spPr>
            <a:xfrm>
              <a:off x="1650907" y="5035731"/>
              <a:ext cx="917145" cy="3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590" name="矩形 49"/>
            <p:cNvSpPr>
              <a:spLocks noChangeArrowheads="1"/>
            </p:cNvSpPr>
            <p:nvPr/>
          </p:nvSpPr>
          <p:spPr bwMode="auto">
            <a:xfrm>
              <a:off x="1171706" y="4817422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Calibri" panose="020F0502020204030204" pitchFamily="34" charset="0"/>
                </a:rPr>
                <a:t>肝</a:t>
              </a:r>
              <a:endParaRPr lang="zh-CN" altLang="en-US" sz="2800" b="1">
                <a:latin typeface="Calibri" panose="020F0502020204030204" pitchFamily="34" charset="0"/>
              </a:endParaRPr>
            </a:p>
          </p:txBody>
        </p:sp>
        <p:sp>
          <p:nvSpPr>
            <p:cNvPr id="23591" name="矩形 51"/>
            <p:cNvSpPr>
              <a:spLocks noChangeArrowheads="1"/>
            </p:cNvSpPr>
            <p:nvPr/>
          </p:nvSpPr>
          <p:spPr bwMode="auto">
            <a:xfrm>
              <a:off x="1622088" y="4667296"/>
              <a:ext cx="8034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Calibri" panose="020F0502020204030204" pitchFamily="34" charset="0"/>
                </a:rPr>
                <a:t>胆汁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 bwMode="auto">
          <a:xfrm>
            <a:off x="1160463" y="5051425"/>
            <a:ext cx="1409700" cy="646113"/>
            <a:chOff x="1160332" y="5051708"/>
            <a:chExt cx="1409995" cy="646051"/>
          </a:xfrm>
        </p:grpSpPr>
        <p:cxnSp>
          <p:nvCxnSpPr>
            <p:cNvPr id="49" name="直接箭头连接符 48"/>
            <p:cNvCxnSpPr>
              <a:stCxn id="23587" idx="3"/>
            </p:cNvCxnSpPr>
            <p:nvPr/>
          </p:nvCxnSpPr>
          <p:spPr>
            <a:xfrm>
              <a:off x="1704958" y="5435846"/>
              <a:ext cx="86536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587" name="矩形 50"/>
            <p:cNvSpPr>
              <a:spLocks noChangeArrowheads="1"/>
            </p:cNvSpPr>
            <p:nvPr/>
          </p:nvSpPr>
          <p:spPr bwMode="auto">
            <a:xfrm>
              <a:off x="1160332" y="5174539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Calibri" panose="020F0502020204030204" pitchFamily="34" charset="0"/>
                </a:rPr>
                <a:t>胰</a:t>
              </a:r>
              <a:endParaRPr lang="zh-CN" altLang="en-US" sz="2800" b="1">
                <a:latin typeface="Calibri" panose="020F0502020204030204" pitchFamily="34" charset="0"/>
              </a:endParaRPr>
            </a:p>
          </p:txBody>
        </p:sp>
        <p:sp>
          <p:nvSpPr>
            <p:cNvPr id="23588" name="矩形 54"/>
            <p:cNvSpPr>
              <a:spLocks noChangeArrowheads="1"/>
            </p:cNvSpPr>
            <p:nvPr/>
          </p:nvSpPr>
          <p:spPr bwMode="auto">
            <a:xfrm>
              <a:off x="1706249" y="5051708"/>
              <a:ext cx="8034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Calibri" panose="020F0502020204030204" pitchFamily="34" charset="0"/>
                </a:rPr>
                <a:t>胰液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2743200" y="5942013"/>
            <a:ext cx="1082675" cy="5445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大肠</a:t>
            </a:r>
            <a:endParaRPr lang="zh-CN" altLang="en-US" sz="2400" b="1" dirty="0"/>
          </a:p>
        </p:txBody>
      </p:sp>
      <p:cxnSp>
        <p:nvCxnSpPr>
          <p:cNvPr id="60" name="直接箭头连接符 59"/>
          <p:cNvCxnSpPr>
            <a:stCxn id="29" idx="2"/>
          </p:cNvCxnSpPr>
          <p:nvPr/>
        </p:nvCxnSpPr>
        <p:spPr>
          <a:xfrm>
            <a:off x="3411538" y="2319338"/>
            <a:ext cx="0" cy="396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>
            <a:off x="3414713" y="3278188"/>
            <a:ext cx="0" cy="395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3427413" y="4533900"/>
            <a:ext cx="11112" cy="296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3403600" y="5627688"/>
            <a:ext cx="11113" cy="298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4119563" y="1746250"/>
            <a:ext cx="2854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唾液腺</a:t>
            </a:r>
            <a:r>
              <a:rPr lang="zh-CN" altLang="en-US" sz="2800" b="1" dirty="0">
                <a:latin typeface="+mn-ea"/>
                <a:ea typeface="+mn-ea"/>
              </a:rPr>
              <a:t>→麦芽糖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886325" y="1039813"/>
            <a:ext cx="941388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消化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423275" y="1136650"/>
            <a:ext cx="9413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吸收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121150" y="3783013"/>
            <a:ext cx="2855913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蛋白质→多肽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041775" y="4562475"/>
            <a:ext cx="2854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淀粉→葡萄糖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071938" y="4987925"/>
            <a:ext cx="2854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蛋白质→氨基酸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060825" y="5440363"/>
            <a:ext cx="33369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脂肪→甘油</a:t>
            </a:r>
            <a:r>
              <a:rPr lang="en-US" altLang="zh-CN" sz="2800" b="1" dirty="0">
                <a:latin typeface="+mn-ea"/>
                <a:ea typeface="+mn-ea"/>
              </a:rPr>
              <a:t>+</a:t>
            </a:r>
            <a:r>
              <a:rPr lang="zh-CN" altLang="en-US" sz="2800" b="1" dirty="0">
                <a:latin typeface="+mn-ea"/>
                <a:ea typeface="+mn-ea"/>
              </a:rPr>
              <a:t>脂肪酸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108950" y="3402013"/>
            <a:ext cx="12668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少量水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5" name="左大括号 74"/>
          <p:cNvSpPr/>
          <p:nvPr/>
        </p:nvSpPr>
        <p:spPr>
          <a:xfrm>
            <a:off x="7861300" y="3548063"/>
            <a:ext cx="177800" cy="7239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8083550" y="3868738"/>
            <a:ext cx="18653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少量酒精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056563" y="4373563"/>
            <a:ext cx="3871912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甘油、脂肪酸、氨基酸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葡萄糖、水、无机盐、维生素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8" name="左大括号 77"/>
          <p:cNvSpPr/>
          <p:nvPr/>
        </p:nvSpPr>
        <p:spPr>
          <a:xfrm>
            <a:off x="7808913" y="4602163"/>
            <a:ext cx="231775" cy="8588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8072438" y="5713413"/>
            <a:ext cx="345916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少量水、无机盐、部分维生素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80" name="左大括号 79"/>
          <p:cNvSpPr/>
          <p:nvPr/>
        </p:nvSpPr>
        <p:spPr>
          <a:xfrm>
            <a:off x="7851775" y="5780088"/>
            <a:ext cx="231775" cy="8588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9" grpId="0" animBg="1"/>
      <p:bldP spid="39" grpId="0" animBg="1"/>
      <p:bldP spid="40" grpId="0" animBg="1"/>
      <p:bldP spid="47" grpId="0" animBg="1"/>
      <p:bldP spid="5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8" grpId="0" animBg="1"/>
      <p:bldP spid="79" grpId="0"/>
      <p:bldP spid="8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355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为什么胃不会消化自己？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 科学家发现胃能分泌一种胶冻状的黏液物质，覆盖在胃的内表面， 防止胃酸和胃蛋白酶的腐蚀。此外，胃内表面黏膜的上皮细胞，是一层紧密排列的特殊结构，可以阻止胃酸侵入。黏液膜和胃黏膜生理屏障这两道“防线”抵御胃自身的分解。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0" y="920750"/>
            <a:ext cx="11834813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第2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食物的消化和营养物质的吸收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61950" y="1509713"/>
            <a:ext cx="11591925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说出小肠是消化和吸收的主要器官的结构特点。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．概述食物在消化道内的消化和吸收过程。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446088" y="1662113"/>
            <a:ext cx="11491912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   “人是铁，饭是钢，一顿不吃饿得慌。”食物中各种营养成分被消化吸收后进入人体，成为人体的营养物质，营养物质在消化和吸收过程中发生了哪些变化？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7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32781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食物的消化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74650" y="2259013"/>
            <a:ext cx="11398250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．酶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概念：酶是由</a:t>
            </a:r>
            <a:r>
              <a:rPr lang="en-US" altLang="zh-CN" sz="3000" b="1" dirty="0">
                <a:latin typeface="+mn-ea"/>
                <a:ea typeface="+mn-ea"/>
              </a:rPr>
              <a:t>________ </a:t>
            </a:r>
            <a:r>
              <a:rPr lang="zh-CN" altLang="en-US" sz="3000" b="1" dirty="0">
                <a:latin typeface="+mn-ea"/>
                <a:ea typeface="+mn-ea"/>
              </a:rPr>
              <a:t>产生的、具有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能力的一类有机物，也称为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消化酶的作用：在一定的条件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如适宜的温度、</a:t>
            </a:r>
            <a:r>
              <a:rPr lang="en-US" altLang="zh-CN" sz="3000" b="1" dirty="0">
                <a:latin typeface="+mn-ea"/>
                <a:ea typeface="+mn-ea"/>
              </a:rPr>
              <a:t>pH)</a:t>
            </a:r>
            <a:r>
              <a:rPr lang="zh-CN" altLang="en-US" sz="3000" b="1" dirty="0">
                <a:latin typeface="+mn-ea"/>
                <a:ea typeface="+mn-ea"/>
              </a:rPr>
              <a:t>下，可以将复杂的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物质分解为简单的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物质。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113463" y="5251450"/>
            <a:ext cx="1382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小分子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63925" y="319563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活细胞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508875" y="31956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催化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749425" y="3863975"/>
            <a:ext cx="1730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生物催化剂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800225" y="5270500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大分子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6385" grpId="0"/>
      <p:bldP spid="2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347663" y="1098550"/>
            <a:ext cx="11398250" cy="413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．食物的消化方式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物理性消化：口腔内牙齿的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与舌的搅拌、胃与肠的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等过程，促进食物消化，属于物理性消化。       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化学性消化：唾液淀粉酶分解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、胃蛋白酶分解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、肝分泌的胆汁有助于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的消化。这种在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的作用下，食物被逐步分解成小分子物质的过程是化学性消化。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857875" y="20351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咀嚼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42938" y="27305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蠕动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238875" y="3400425"/>
            <a:ext cx="8048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淀粉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44513" y="4083050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蛋白质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062663" y="40957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脂肪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0247313" y="4110038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消化酶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  <p:bldP spid="26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74688" y="1079500"/>
          <a:ext cx="10433050" cy="464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0798810" imgH="4841875" progId="">
                  <p:embed/>
                </p:oleObj>
              </mc:Choice>
              <mc:Fallback>
                <p:oleObj name="文档" r:id="rId1" imgW="10798810" imgH="484187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4688" y="1079500"/>
                        <a:ext cx="10433050" cy="46466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81775" y="17621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45313" y="251301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葡萄糖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04063" y="3086100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16513" y="38512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氨基酸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607175" y="43957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582025" y="51609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脂肪酸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38862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营养物质的吸收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296863" y="1514475"/>
            <a:ext cx="11572875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．吸收的概念：食物在消化道内被消化后，营养物质通过消化道壁进入人体的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系统，这一过程称为吸收。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．小肠与吸收功能相适应的特点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小肠的内表面具有皱襞和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小肠绒毛内有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和毛细淋巴管。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小肠绒毛壁、毛细血管壁和毛细淋巴管壁都很薄，仅由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层上皮细胞构成。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19350" y="2430463"/>
            <a:ext cx="10731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434013" y="38100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绒毛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514725" y="45196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毛细血管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487025" y="5148263"/>
            <a:ext cx="4953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  <p:bldP spid="19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047750" y="0"/>
            <a:ext cx="6416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人体需要的主要营养物质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36550" y="1036638"/>
            <a:ext cx="11574463" cy="355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．营养物质的吸收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胃：吸收部分水、无机盐和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小肠：除大部分甘油、脂肪酸被</a:t>
            </a:r>
            <a:r>
              <a:rPr lang="en-US" altLang="zh-CN" sz="3000" b="1" dirty="0">
                <a:latin typeface="+mn-ea"/>
                <a:ea typeface="+mn-ea"/>
              </a:rPr>
              <a:t>___________</a:t>
            </a:r>
            <a:r>
              <a:rPr lang="zh-CN" altLang="en-US" sz="3000" b="1" dirty="0">
                <a:latin typeface="+mn-ea"/>
                <a:ea typeface="+mn-ea"/>
              </a:rPr>
              <a:t>吸收外，其余的各种营养物质都被毛细血管直接吸收进入血液。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大肠：吸收少量的水、无机盐和部分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938838" y="19399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26213" y="2649538"/>
            <a:ext cx="1731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毛细淋巴管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62838" y="4041775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2577</Words>
  <Application>WPS 演示</Application>
  <PresentationFormat>自定义</PresentationFormat>
  <Paragraphs>247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楷体_GB2312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98</cp:revision>
  <dcterms:created xsi:type="dcterms:W3CDTF">2018-02-07T00:47:00Z</dcterms:created>
  <dcterms:modified xsi:type="dcterms:W3CDTF">2023-12-27T01:43:14Z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E7BDFBE00A564B6BAE4FC7DB98029428_12</vt:lpwstr>
  </property>
</Properties>
</file>